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4" r:id="rId5"/>
    <p:sldId id="308" r:id="rId6"/>
    <p:sldId id="309" r:id="rId7"/>
    <p:sldId id="310" r:id="rId8"/>
    <p:sldId id="311" r:id="rId9"/>
    <p:sldId id="312" r:id="rId10"/>
    <p:sldId id="313" r:id="rId11"/>
    <p:sldId id="31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10/17/2022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661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10/17/2022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10/17/2022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10/17/2022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10/17/2022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10/17/2022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10/17/2022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5" name="Picture 4">
            <a:extLst>
              <a:ext uri="{FF2B5EF4-FFF2-40B4-BE49-F238E27FC236}">
                <a16:creationId xmlns:a16="http://schemas.microsoft.com/office/drawing/2014/main" id="{192EEE58-318D-1DF7-0B5E-1244D069C3B3}"/>
              </a:ext>
            </a:extLst>
          </p:cNvPr>
          <p:cNvPicPr>
            <a:picLocks noChangeAspect="1"/>
          </p:cNvPicPr>
          <p:nvPr/>
        </p:nvPicPr>
        <p:blipFill>
          <a:blip r:embed="rId3"/>
          <a:stretch>
            <a:fillRect/>
          </a:stretch>
        </p:blipFill>
        <p:spPr>
          <a:xfrm>
            <a:off x="-1" y="0"/>
            <a:ext cx="12191999" cy="6868732"/>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112982" y="1126837"/>
            <a:ext cx="3274291" cy="694353"/>
          </a:xfrm>
        </p:spPr>
        <p:txBody>
          <a:bodyPr>
            <a:normAutofit fontScale="90000"/>
          </a:bodyPr>
          <a:lstStyle/>
          <a:p>
            <a:r>
              <a:rPr lang="en-US" sz="4000" dirty="0">
                <a:solidFill>
                  <a:schemeClr val="tx1"/>
                </a:solidFill>
                <a:latin typeface="Bahnschrift SemiBold SemiConden" panose="020B0502040204020203" pitchFamily="34" charset="0"/>
              </a:rPr>
              <a:t>Car Showroom</a:t>
            </a:r>
          </a:p>
        </p:txBody>
      </p:sp>
      <p:cxnSp>
        <p:nvCxnSpPr>
          <p:cNvPr id="10" name="Straight Connector 9">
            <a:extLst>
              <a:ext uri="{FF2B5EF4-FFF2-40B4-BE49-F238E27FC236}">
                <a16:creationId xmlns:a16="http://schemas.microsoft.com/office/drawing/2014/main" id="{638766AE-45D1-492A-256B-C760825DFC74}"/>
              </a:ext>
            </a:extLst>
          </p:cNvPr>
          <p:cNvCxnSpPr/>
          <p:nvPr/>
        </p:nvCxnSpPr>
        <p:spPr>
          <a:xfrm>
            <a:off x="1256145" y="1801091"/>
            <a:ext cx="7407564"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13" name="Title 1">
            <a:extLst>
              <a:ext uri="{FF2B5EF4-FFF2-40B4-BE49-F238E27FC236}">
                <a16:creationId xmlns:a16="http://schemas.microsoft.com/office/drawing/2014/main" id="{061B7A1A-1B80-516B-CDD8-BAAFAD88CA45}"/>
              </a:ext>
            </a:extLst>
          </p:cNvPr>
          <p:cNvSpPr txBox="1">
            <a:spLocks/>
          </p:cNvSpPr>
          <p:nvPr/>
        </p:nvSpPr>
        <p:spPr>
          <a:xfrm>
            <a:off x="1112982" y="4202546"/>
            <a:ext cx="8224981" cy="2115105"/>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70000"/>
              </a:lnSpc>
            </a:pPr>
            <a:r>
              <a:rPr lang="en-US" sz="1800" b="1" dirty="0">
                <a:solidFill>
                  <a:srgbClr val="FFFF00"/>
                </a:solidFill>
                <a:latin typeface="Arial Rounded MT Bold" panose="020F0704030504030204" pitchFamily="34" charset="0"/>
              </a:rPr>
              <a:t>GROUP 2</a:t>
            </a:r>
          </a:p>
          <a:p>
            <a:pPr algn="just">
              <a:lnSpc>
                <a:spcPct val="170000"/>
              </a:lnSpc>
            </a:pPr>
            <a:r>
              <a:rPr lang="en-US" sz="1800" b="1" dirty="0">
                <a:solidFill>
                  <a:schemeClr val="tx1"/>
                </a:solidFill>
                <a:latin typeface="Arial Rounded MT Bold" panose="020F0704030504030204" pitchFamily="34" charset="0"/>
              </a:rPr>
              <a:t>THIVEGA PRIYA NADESAN (5999221026)</a:t>
            </a:r>
          </a:p>
          <a:p>
            <a:pPr algn="just">
              <a:lnSpc>
                <a:spcPct val="170000"/>
              </a:lnSpc>
            </a:pPr>
            <a:r>
              <a:rPr lang="en-US" sz="1800" b="1" dirty="0">
                <a:solidFill>
                  <a:schemeClr val="tx1"/>
                </a:solidFill>
                <a:latin typeface="Arial Rounded MT Bold" panose="020F0704030504030204" pitchFamily="34" charset="0"/>
              </a:rPr>
              <a:t>M.YUSUF HAIDAR K(05111942000022)</a:t>
            </a:r>
          </a:p>
          <a:p>
            <a:pPr algn="just">
              <a:lnSpc>
                <a:spcPct val="170000"/>
              </a:lnSpc>
            </a:pPr>
            <a:r>
              <a:rPr lang="en-US" sz="1800" b="1" dirty="0">
                <a:solidFill>
                  <a:schemeClr val="tx1"/>
                </a:solidFill>
                <a:latin typeface="Arial Rounded MT Bold" panose="020F0704030504030204" pitchFamily="34" charset="0"/>
              </a:rPr>
              <a:t>MUHAMMAD FADLI AZHAR(5025201157)</a:t>
            </a:r>
          </a:p>
        </p:txBody>
      </p:sp>
      <p:sp>
        <p:nvSpPr>
          <p:cNvPr id="17" name="TextBox 16">
            <a:extLst>
              <a:ext uri="{FF2B5EF4-FFF2-40B4-BE49-F238E27FC236}">
                <a16:creationId xmlns:a16="http://schemas.microsoft.com/office/drawing/2014/main" id="{71F9967D-CD47-87A2-AC2E-9BC3A143DFED}"/>
              </a:ext>
            </a:extLst>
          </p:cNvPr>
          <p:cNvSpPr txBox="1"/>
          <p:nvPr/>
        </p:nvSpPr>
        <p:spPr>
          <a:xfrm>
            <a:off x="-297873" y="1821190"/>
            <a:ext cx="6096000" cy="369332"/>
          </a:xfrm>
          <a:prstGeom prst="rect">
            <a:avLst/>
          </a:prstGeom>
          <a:noFill/>
        </p:spPr>
        <p:txBody>
          <a:bodyPr wrap="square">
            <a:spAutoFit/>
          </a:bodyPr>
          <a:lstStyle/>
          <a:p>
            <a:pPr algn="ctr" rtl="0">
              <a:spcBef>
                <a:spcPts val="0"/>
              </a:spcBef>
              <a:spcAft>
                <a:spcPts val="0"/>
              </a:spcAft>
            </a:pPr>
            <a:r>
              <a:rPr lang="en-US" sz="1800" b="0" i="0" u="none" strike="noStrike" dirty="0">
                <a:solidFill>
                  <a:srgbClr val="FFFFFF"/>
                </a:solidFill>
                <a:effectLst/>
                <a:latin typeface="Libre Baskerville" panose="020B0604020202020204" pitchFamily="2" charset="0"/>
              </a:rPr>
              <a:t>Final Project Proposal</a:t>
            </a:r>
            <a:endParaRPr lang="en-US" b="0" dirty="0">
              <a:effectLst/>
            </a:endParaRP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66490-394A-D424-1226-5916EBAAC856}"/>
              </a:ext>
            </a:extLst>
          </p:cNvPr>
          <p:cNvSpPr>
            <a:spLocks noGrp="1"/>
          </p:cNvSpPr>
          <p:nvPr>
            <p:ph idx="1"/>
          </p:nvPr>
        </p:nvSpPr>
        <p:spPr>
          <a:xfrm>
            <a:off x="581191" y="1782641"/>
            <a:ext cx="9689645" cy="3634486"/>
          </a:xfrm>
        </p:spPr>
        <p:txBody>
          <a:bodyPr/>
          <a:lstStyle/>
          <a:p>
            <a:r>
              <a:rPr lang="en-US" sz="2000" b="0" i="0" dirty="0">
                <a:solidFill>
                  <a:schemeClr val="tx1"/>
                </a:solidFill>
                <a:effectLst/>
                <a:latin typeface="Adobe Devanagari" panose="02040503050201020203" pitchFamily="18" charset="0"/>
                <a:cs typeface="Adobe Devanagari" panose="02040503050201020203" pitchFamily="18" charset="0"/>
              </a:rPr>
              <a:t>There is a lot of cool stuff on the internet these days, where we can easily buy a lot of things by simply ordering them online.</a:t>
            </a:r>
          </a:p>
          <a:p>
            <a:r>
              <a:rPr lang="en-US" sz="2000" b="0" i="0" dirty="0">
                <a:solidFill>
                  <a:schemeClr val="tx1"/>
                </a:solidFill>
                <a:effectLst/>
                <a:latin typeface="Adobe Devanagari" panose="02040503050201020203" pitchFamily="18" charset="0"/>
                <a:cs typeface="Adobe Devanagari" panose="02040503050201020203" pitchFamily="18" charset="0"/>
              </a:rPr>
              <a:t>And for this final project, we will create an interactive 3D model of a cars that we can drag and drop to complete various tasks.</a:t>
            </a:r>
          </a:p>
          <a:p>
            <a:r>
              <a:rPr lang="en-US" sz="2000" dirty="0">
                <a:solidFill>
                  <a:schemeClr val="tx1"/>
                </a:solidFill>
                <a:latin typeface="Adobe Devanagari" panose="02040503050201020203" pitchFamily="18" charset="0"/>
                <a:cs typeface="Adobe Devanagari" panose="02040503050201020203" pitchFamily="18" charset="0"/>
              </a:rPr>
              <a:t>The main purpose of this Online Car Showroom is to make it easier for customers who want to buy cars.</a:t>
            </a:r>
          </a:p>
          <a:p>
            <a:r>
              <a:rPr lang="en-US" sz="2000" dirty="0">
                <a:solidFill>
                  <a:schemeClr val="tx1"/>
                </a:solidFill>
                <a:latin typeface="Adobe Devanagari" panose="02040503050201020203" pitchFamily="18" charset="0"/>
                <a:cs typeface="Adobe Devanagari" panose="02040503050201020203" pitchFamily="18" charset="0"/>
              </a:rPr>
              <a:t>Customers can also see their preferred color on their dream car, and they can also change the color of the materials and windows as well</a:t>
            </a:r>
            <a:endParaRPr lang="en-US" sz="2000" b="0" i="0" dirty="0">
              <a:solidFill>
                <a:schemeClr val="tx1"/>
              </a:solidFill>
              <a:effectLst/>
              <a:latin typeface="Open Sans" panose="020B0606030504020204" pitchFamily="34" charset="0"/>
            </a:endParaRPr>
          </a:p>
          <a:p>
            <a:endParaRPr lang="en-US" dirty="0"/>
          </a:p>
        </p:txBody>
      </p:sp>
      <p:sp>
        <p:nvSpPr>
          <p:cNvPr id="5" name="Title 1">
            <a:extLst>
              <a:ext uri="{FF2B5EF4-FFF2-40B4-BE49-F238E27FC236}">
                <a16:creationId xmlns:a16="http://schemas.microsoft.com/office/drawing/2014/main" id="{AD1BF730-5E12-D49F-87B7-9E11C18BA384}"/>
              </a:ext>
            </a:extLst>
          </p:cNvPr>
          <p:cNvSpPr txBox="1">
            <a:spLocks/>
          </p:cNvSpPr>
          <p:nvPr/>
        </p:nvSpPr>
        <p:spPr>
          <a:xfrm>
            <a:off x="581192" y="655783"/>
            <a:ext cx="3274291" cy="694353"/>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tx1"/>
                </a:solidFill>
                <a:latin typeface="Bahnschrift SemiBold SemiConden" panose="020B0502040204020203" pitchFamily="34" charset="0"/>
              </a:rPr>
              <a:t>Our IDEA</a:t>
            </a:r>
          </a:p>
        </p:txBody>
      </p:sp>
    </p:spTree>
    <p:extLst>
      <p:ext uri="{BB962C8B-B14F-4D97-AF65-F5344CB8AC3E}">
        <p14:creationId xmlns:p14="http://schemas.microsoft.com/office/powerpoint/2010/main" val="175921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4D1E-BA60-4A23-8EBC-1159C82F9571}"/>
              </a:ext>
            </a:extLst>
          </p:cNvPr>
          <p:cNvSpPr>
            <a:spLocks noGrp="1"/>
          </p:cNvSpPr>
          <p:nvPr>
            <p:ph type="title"/>
          </p:nvPr>
        </p:nvSpPr>
        <p:spPr>
          <a:xfrm>
            <a:off x="581191" y="1011959"/>
            <a:ext cx="11029616" cy="329931"/>
          </a:xfrm>
        </p:spPr>
        <p:txBody>
          <a:bodyPr>
            <a:noAutofit/>
          </a:bodyPr>
          <a:lstStyle/>
          <a:p>
            <a:r>
              <a:rPr lang="en-US" sz="4000" dirty="0">
                <a:solidFill>
                  <a:schemeClr val="tx1"/>
                </a:solidFill>
              </a:rPr>
              <a:t>Steps on creating car showroom</a:t>
            </a:r>
          </a:p>
        </p:txBody>
      </p:sp>
      <p:sp>
        <p:nvSpPr>
          <p:cNvPr id="4" name="Content Placeholder 3">
            <a:extLst>
              <a:ext uri="{FF2B5EF4-FFF2-40B4-BE49-F238E27FC236}">
                <a16:creationId xmlns:a16="http://schemas.microsoft.com/office/drawing/2014/main" id="{27DF9935-2677-77DF-F74C-88DEF7C8CE76}"/>
              </a:ext>
            </a:extLst>
          </p:cNvPr>
          <p:cNvSpPr>
            <a:spLocks noGrp="1"/>
          </p:cNvSpPr>
          <p:nvPr>
            <p:ph idx="1"/>
          </p:nvPr>
        </p:nvSpPr>
        <p:spPr>
          <a:xfrm>
            <a:off x="581191" y="567482"/>
            <a:ext cx="11029615" cy="3634486"/>
          </a:xfrm>
        </p:spPr>
        <p:txBody>
          <a:bodyPr/>
          <a:lstStyle/>
          <a:p>
            <a:r>
              <a:rPr lang="en-US" sz="1800" b="0" i="0" u="none" strike="noStrike" dirty="0">
                <a:solidFill>
                  <a:srgbClr val="191919"/>
                </a:solidFill>
                <a:effectLst/>
                <a:latin typeface="Libre Baskerville" panose="020B0604020202020204" pitchFamily="2" charset="0"/>
              </a:rPr>
              <a:t>First, we'll set things up by defining the lights, camera, and renderer.</a:t>
            </a:r>
          </a:p>
          <a:p>
            <a:r>
              <a:rPr lang="en-US" sz="1800" b="0" i="0" u="none" strike="noStrike" dirty="0">
                <a:solidFill>
                  <a:srgbClr val="191919"/>
                </a:solidFill>
                <a:effectLst/>
                <a:latin typeface="Libre Baskerville" panose="020B0604020202020204" pitchFamily="2" charset="0"/>
              </a:rPr>
              <a:t>Then, to create 3D objects, we'll learn how to define geometries and materials.</a:t>
            </a:r>
          </a:p>
          <a:p>
            <a:r>
              <a:rPr lang="en-US" sz="1800" b="0" i="0" u="none" strike="noStrike" dirty="0">
                <a:solidFill>
                  <a:srgbClr val="191919"/>
                </a:solidFill>
                <a:effectLst/>
                <a:latin typeface="Libre Baskerville" panose="020B0604020202020204" pitchFamily="2" charset="0"/>
              </a:rPr>
              <a:t>Finally, we'll create textures using JavaScript and HTML Canvas.</a:t>
            </a:r>
            <a:endParaRPr lang="en-US" dirty="0"/>
          </a:p>
        </p:txBody>
      </p:sp>
      <p:pic>
        <p:nvPicPr>
          <p:cNvPr id="4098" name="Picture 2" descr="Car Visualizer WebGL - The FWA">
            <a:extLst>
              <a:ext uri="{FF2B5EF4-FFF2-40B4-BE49-F238E27FC236}">
                <a16:creationId xmlns:a16="http://schemas.microsoft.com/office/drawing/2014/main" id="{95607AB0-A4C9-A6B8-A244-8EAF8E55D5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161" b="16198"/>
          <a:stretch/>
        </p:blipFill>
        <p:spPr bwMode="auto">
          <a:xfrm>
            <a:off x="4543986" y="3209365"/>
            <a:ext cx="6670862" cy="3181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43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0552-FCAD-FD22-988D-AD080127E998}"/>
              </a:ext>
            </a:extLst>
          </p:cNvPr>
          <p:cNvSpPr>
            <a:spLocks noGrp="1"/>
          </p:cNvSpPr>
          <p:nvPr>
            <p:ph type="title"/>
          </p:nvPr>
        </p:nvSpPr>
        <p:spPr>
          <a:xfrm>
            <a:off x="581191" y="0"/>
            <a:ext cx="11029616" cy="1188720"/>
          </a:xfrm>
        </p:spPr>
        <p:txBody>
          <a:bodyPr/>
          <a:lstStyle/>
          <a:p>
            <a:r>
              <a:rPr lang="en-US" dirty="0"/>
              <a:t>Adding Lights</a:t>
            </a:r>
          </a:p>
        </p:txBody>
      </p:sp>
      <p:sp>
        <p:nvSpPr>
          <p:cNvPr id="3" name="Content Placeholder 2">
            <a:extLst>
              <a:ext uri="{FF2B5EF4-FFF2-40B4-BE49-F238E27FC236}">
                <a16:creationId xmlns:a16="http://schemas.microsoft.com/office/drawing/2014/main" id="{2C892B1B-6D91-8D32-FFC3-0F959AC61A6C}"/>
              </a:ext>
            </a:extLst>
          </p:cNvPr>
          <p:cNvSpPr>
            <a:spLocks noGrp="1"/>
          </p:cNvSpPr>
          <p:nvPr>
            <p:ph idx="1"/>
          </p:nvPr>
        </p:nvSpPr>
        <p:spPr>
          <a:xfrm>
            <a:off x="488828" y="918464"/>
            <a:ext cx="11029615" cy="3634486"/>
          </a:xfrm>
        </p:spPr>
        <p:txBody>
          <a:bodyPr/>
          <a:lstStyle/>
          <a:p>
            <a:pPr algn="just" rtl="0">
              <a:spcBef>
                <a:spcPts val="0"/>
              </a:spcBef>
              <a:spcAft>
                <a:spcPts val="0"/>
              </a:spcAft>
            </a:pPr>
            <a:r>
              <a:rPr lang="en-US" dirty="0">
                <a:solidFill>
                  <a:schemeClr val="tx1"/>
                </a:solidFill>
              </a:rPr>
              <a:t>The scene is a container for all of the 3D objects and lights that will be displayed. first we have to set up the lights, camera, and renderer. To the scene, we'll add two lights: one ambient and one directional. Both are defined by the application of a color and an intensity. The color is defined using a hex value. We will make it white in this case. The intensity is a number between 0 and 1, and we want these values to be around 0.5 because they both shine at the same time.</a:t>
            </a:r>
          </a:p>
        </p:txBody>
      </p:sp>
      <p:pic>
        <p:nvPicPr>
          <p:cNvPr id="1026" name="Picture 2">
            <a:extLst>
              <a:ext uri="{FF2B5EF4-FFF2-40B4-BE49-F238E27FC236}">
                <a16:creationId xmlns:a16="http://schemas.microsoft.com/office/drawing/2014/main" id="{510B6F17-B461-8CAA-E718-FB4D64ABF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867" y="3595254"/>
            <a:ext cx="7192265" cy="274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349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72A4-8577-FD0F-566B-7916FFFDCE15}"/>
              </a:ext>
            </a:extLst>
          </p:cNvPr>
          <p:cNvSpPr>
            <a:spLocks noGrp="1"/>
          </p:cNvSpPr>
          <p:nvPr>
            <p:ph type="title"/>
          </p:nvPr>
        </p:nvSpPr>
        <p:spPr>
          <a:xfrm>
            <a:off x="581191" y="258907"/>
            <a:ext cx="11029616" cy="1188720"/>
          </a:xfrm>
        </p:spPr>
        <p:txBody>
          <a:bodyPr/>
          <a:lstStyle/>
          <a:p>
            <a:r>
              <a:rPr lang="en-US" dirty="0"/>
              <a:t>Camera Setup</a:t>
            </a:r>
          </a:p>
        </p:txBody>
      </p:sp>
      <p:sp>
        <p:nvSpPr>
          <p:cNvPr id="3" name="Content Placeholder 2">
            <a:extLst>
              <a:ext uri="{FF2B5EF4-FFF2-40B4-BE49-F238E27FC236}">
                <a16:creationId xmlns:a16="http://schemas.microsoft.com/office/drawing/2014/main" id="{DC0A5A60-6989-1785-ECC2-DAF860A92C91}"/>
              </a:ext>
            </a:extLst>
          </p:cNvPr>
          <p:cNvSpPr>
            <a:spLocks noGrp="1"/>
          </p:cNvSpPr>
          <p:nvPr>
            <p:ph idx="1"/>
          </p:nvPr>
        </p:nvSpPr>
        <p:spPr>
          <a:xfrm>
            <a:off x="581192" y="702156"/>
            <a:ext cx="11029615" cy="3634486"/>
          </a:xfrm>
        </p:spPr>
        <p:txBody>
          <a:bodyPr/>
          <a:lstStyle/>
          <a:p>
            <a:pPr algn="just"/>
            <a:r>
              <a:rPr lang="en-US" sz="1800" b="0" i="0" u="none" strike="noStrike" dirty="0">
                <a:solidFill>
                  <a:srgbClr val="191919"/>
                </a:solidFill>
                <a:effectLst/>
                <a:latin typeface="Arimo"/>
              </a:rPr>
              <a:t>To set up an orthographic camera, we must first determine the distance between each side of the frustum and the viewpoint. The renderer will determine the size of the rendered image. In this case, these values have an arbitrary unit that we use in 3D space. Later, when defining 3D objects in 3D space, we'll use the same units to define their size and position. After we define a camera, we must position it and turn it in a specific direction. </a:t>
            </a:r>
            <a:endParaRPr lang="en-US" dirty="0"/>
          </a:p>
        </p:txBody>
      </p:sp>
      <p:pic>
        <p:nvPicPr>
          <p:cNvPr id="2050" name="Picture 2">
            <a:extLst>
              <a:ext uri="{FF2B5EF4-FFF2-40B4-BE49-F238E27FC236}">
                <a16:creationId xmlns:a16="http://schemas.microsoft.com/office/drawing/2014/main" id="{5E5700CB-2A93-6EAF-7C4A-7F6C078A0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407" y="3250091"/>
            <a:ext cx="4951557" cy="3349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24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13B8-2216-A58B-946A-87F28E34A6D3}"/>
              </a:ext>
            </a:extLst>
          </p:cNvPr>
          <p:cNvSpPr>
            <a:spLocks noGrp="1"/>
          </p:cNvSpPr>
          <p:nvPr>
            <p:ph type="title"/>
          </p:nvPr>
        </p:nvSpPr>
        <p:spPr/>
        <p:txBody>
          <a:bodyPr/>
          <a:lstStyle/>
          <a:p>
            <a:r>
              <a:rPr lang="en-US" dirty="0"/>
              <a:t>Renderer</a:t>
            </a:r>
          </a:p>
        </p:txBody>
      </p:sp>
      <p:sp>
        <p:nvSpPr>
          <p:cNvPr id="3" name="Content Placeholder 2">
            <a:extLst>
              <a:ext uri="{FF2B5EF4-FFF2-40B4-BE49-F238E27FC236}">
                <a16:creationId xmlns:a16="http://schemas.microsoft.com/office/drawing/2014/main" id="{C374CDAB-8912-FB8A-3413-AD5EF3CFAA02}"/>
              </a:ext>
            </a:extLst>
          </p:cNvPr>
          <p:cNvSpPr>
            <a:spLocks noGrp="1"/>
          </p:cNvSpPr>
          <p:nvPr>
            <p:ph idx="1"/>
          </p:nvPr>
        </p:nvSpPr>
        <p:spPr>
          <a:xfrm>
            <a:off x="581192" y="1157523"/>
            <a:ext cx="11029615" cy="3634486"/>
          </a:xfrm>
        </p:spPr>
        <p:txBody>
          <a:bodyPr/>
          <a:lstStyle/>
          <a:p>
            <a:pPr rtl="0">
              <a:spcBef>
                <a:spcPts val="0"/>
              </a:spcBef>
              <a:spcAft>
                <a:spcPts val="0"/>
              </a:spcAft>
            </a:pPr>
            <a:r>
              <a:rPr lang="en-US" sz="1800" b="0" i="0" u="none" strike="noStrike" dirty="0">
                <a:solidFill>
                  <a:srgbClr val="191919"/>
                </a:solidFill>
                <a:effectLst/>
                <a:latin typeface="Arimo"/>
              </a:rPr>
              <a:t>We have to configure the canvas size. Because we're determining how it should appear in the browser, we only set the size in pixels. We pass on the window's size if we want to fill the entire browser window.</a:t>
            </a:r>
            <a:r>
              <a:rPr lang="en-US" dirty="0"/>
              <a:t> </a:t>
            </a:r>
            <a:r>
              <a:rPr lang="en-US" sz="1800" b="0" i="0" u="none" strike="noStrike" dirty="0">
                <a:solidFill>
                  <a:srgbClr val="191919"/>
                </a:solidFill>
                <a:effectLst/>
                <a:latin typeface="Arimo"/>
              </a:rPr>
              <a:t>Finally, the final line inserts this rendered image into our HTML document. It adds an HTML Canvas element to the DOM to display the rendered image.</a:t>
            </a:r>
            <a:br>
              <a:rPr lang="en-US" dirty="0"/>
            </a:br>
            <a:endParaRPr lang="en-US" dirty="0"/>
          </a:p>
        </p:txBody>
      </p:sp>
      <p:pic>
        <p:nvPicPr>
          <p:cNvPr id="3074" name="Picture 2">
            <a:extLst>
              <a:ext uri="{FF2B5EF4-FFF2-40B4-BE49-F238E27FC236}">
                <a16:creationId xmlns:a16="http://schemas.microsoft.com/office/drawing/2014/main" id="{AFE81659-AB00-B968-4605-B35C5F33B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703" y="3980587"/>
            <a:ext cx="8330594" cy="1622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124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97AB-1D81-8E44-D8F9-A2665A727328}"/>
              </a:ext>
            </a:extLst>
          </p:cNvPr>
          <p:cNvSpPr>
            <a:spLocks noGrp="1"/>
          </p:cNvSpPr>
          <p:nvPr>
            <p:ph type="title"/>
          </p:nvPr>
        </p:nvSpPr>
        <p:spPr>
          <a:xfrm>
            <a:off x="428792" y="0"/>
            <a:ext cx="11029616" cy="1188720"/>
          </a:xfrm>
        </p:spPr>
        <p:txBody>
          <a:bodyPr/>
          <a:lstStyle/>
          <a:p>
            <a:r>
              <a:rPr lang="en-US" dirty="0"/>
              <a:t>Car showroom elements</a:t>
            </a:r>
          </a:p>
        </p:txBody>
      </p:sp>
      <p:pic>
        <p:nvPicPr>
          <p:cNvPr id="4" name="Picture 3">
            <a:extLst>
              <a:ext uri="{FF2B5EF4-FFF2-40B4-BE49-F238E27FC236}">
                <a16:creationId xmlns:a16="http://schemas.microsoft.com/office/drawing/2014/main" id="{5F40D8B1-EEF6-F00E-551B-0E5F0ED4C63C}"/>
              </a:ext>
            </a:extLst>
          </p:cNvPr>
          <p:cNvPicPr>
            <a:picLocks noChangeAspect="1"/>
          </p:cNvPicPr>
          <p:nvPr/>
        </p:nvPicPr>
        <p:blipFill rotWithShape="1">
          <a:blip r:embed="rId2"/>
          <a:srcRect b="81309"/>
          <a:stretch/>
        </p:blipFill>
        <p:spPr>
          <a:xfrm>
            <a:off x="582704" y="1461829"/>
            <a:ext cx="10460750" cy="1252684"/>
          </a:xfrm>
          <a:prstGeom prst="rect">
            <a:avLst/>
          </a:prstGeom>
        </p:spPr>
      </p:pic>
      <p:cxnSp>
        <p:nvCxnSpPr>
          <p:cNvPr id="6" name="Straight Arrow Connector 5">
            <a:extLst>
              <a:ext uri="{FF2B5EF4-FFF2-40B4-BE49-F238E27FC236}">
                <a16:creationId xmlns:a16="http://schemas.microsoft.com/office/drawing/2014/main" id="{92EF39A1-DDA4-C676-4700-6FF5F21324C7}"/>
              </a:ext>
            </a:extLst>
          </p:cNvPr>
          <p:cNvCxnSpPr>
            <a:cxnSpLocks/>
          </p:cNvCxnSpPr>
          <p:nvPr/>
        </p:nvCxnSpPr>
        <p:spPr>
          <a:xfrm>
            <a:off x="4096870" y="2339788"/>
            <a:ext cx="0" cy="18036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a:extLst>
              <a:ext uri="{FF2B5EF4-FFF2-40B4-BE49-F238E27FC236}">
                <a16:creationId xmlns:a16="http://schemas.microsoft.com/office/drawing/2014/main" id="{9E5850EF-E488-E997-AB98-458FCE15EDC0}"/>
              </a:ext>
            </a:extLst>
          </p:cNvPr>
          <p:cNvCxnSpPr>
            <a:cxnSpLocks/>
          </p:cNvCxnSpPr>
          <p:nvPr/>
        </p:nvCxnSpPr>
        <p:spPr>
          <a:xfrm flipH="1">
            <a:off x="5943600" y="2357717"/>
            <a:ext cx="8964" cy="2998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626E9B6A-8A29-55BC-40DA-F95D82E37129}"/>
              </a:ext>
            </a:extLst>
          </p:cNvPr>
          <p:cNvCxnSpPr>
            <a:cxnSpLocks/>
          </p:cNvCxnSpPr>
          <p:nvPr/>
        </p:nvCxnSpPr>
        <p:spPr>
          <a:xfrm>
            <a:off x="7570162" y="2357717"/>
            <a:ext cx="0" cy="10712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a:extLst>
              <a:ext uri="{FF2B5EF4-FFF2-40B4-BE49-F238E27FC236}">
                <a16:creationId xmlns:a16="http://schemas.microsoft.com/office/drawing/2014/main" id="{03A65DD3-7D78-7DCC-97E0-AA7049645249}"/>
              </a:ext>
            </a:extLst>
          </p:cNvPr>
          <p:cNvSpPr/>
          <p:nvPr/>
        </p:nvSpPr>
        <p:spPr>
          <a:xfrm>
            <a:off x="2819401" y="4143487"/>
            <a:ext cx="2850776" cy="1145689"/>
          </a:xfrm>
          <a:prstGeom prst="roundRect">
            <a:avLst/>
          </a:prstGeom>
          <a:solidFill>
            <a:schemeClr val="accent4">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tx1"/>
                </a:solidFill>
                <a:latin typeface="Aharoni" panose="02010803020104030203" pitchFamily="2" charset="-79"/>
                <a:cs typeface="Aharoni" panose="02010803020104030203" pitchFamily="2" charset="-79"/>
              </a:rPr>
              <a:t>This button allows us to choose the color of the car that we want.</a:t>
            </a:r>
          </a:p>
        </p:txBody>
      </p:sp>
      <p:sp>
        <p:nvSpPr>
          <p:cNvPr id="15" name="Rectangle 14">
            <a:extLst>
              <a:ext uri="{FF2B5EF4-FFF2-40B4-BE49-F238E27FC236}">
                <a16:creationId xmlns:a16="http://schemas.microsoft.com/office/drawing/2014/main" id="{FB4814E1-9CAF-FA97-0337-C3F2368D715A}"/>
              </a:ext>
            </a:extLst>
          </p:cNvPr>
          <p:cNvSpPr/>
          <p:nvPr/>
        </p:nvSpPr>
        <p:spPr>
          <a:xfrm>
            <a:off x="3169024" y="2223245"/>
            <a:ext cx="564776" cy="143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Car Type</a:t>
            </a:r>
          </a:p>
        </p:txBody>
      </p:sp>
      <p:sp>
        <p:nvSpPr>
          <p:cNvPr id="16" name="Rectangle: Rounded Corners 15">
            <a:extLst>
              <a:ext uri="{FF2B5EF4-FFF2-40B4-BE49-F238E27FC236}">
                <a16:creationId xmlns:a16="http://schemas.microsoft.com/office/drawing/2014/main" id="{474E2DF0-5D42-7C05-BB4C-21C99B3C5650}"/>
              </a:ext>
            </a:extLst>
          </p:cNvPr>
          <p:cNvSpPr/>
          <p:nvPr/>
        </p:nvSpPr>
        <p:spPr>
          <a:xfrm>
            <a:off x="5163671" y="5356097"/>
            <a:ext cx="2850776" cy="1145689"/>
          </a:xfrm>
          <a:prstGeom prst="roundRect">
            <a:avLst/>
          </a:prstGeom>
          <a:solidFill>
            <a:schemeClr val="accent1">
              <a:lumMod val="40000"/>
              <a:lumOff val="6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tx1"/>
                </a:solidFill>
                <a:latin typeface="Aharoni" panose="02010803020104030203" pitchFamily="2" charset="-79"/>
                <a:cs typeface="Aharoni" panose="02010803020104030203" pitchFamily="2" charset="-79"/>
              </a:rPr>
              <a:t>This button allows us to select the car's details, such as the type, for example, metallic type.</a:t>
            </a:r>
          </a:p>
        </p:txBody>
      </p:sp>
      <p:sp>
        <p:nvSpPr>
          <p:cNvPr id="22" name="Rectangle: Rounded Corners 21">
            <a:extLst>
              <a:ext uri="{FF2B5EF4-FFF2-40B4-BE49-F238E27FC236}">
                <a16:creationId xmlns:a16="http://schemas.microsoft.com/office/drawing/2014/main" id="{DFF606D6-ADE8-64BA-5C25-9DA3B48161D8}"/>
              </a:ext>
            </a:extLst>
          </p:cNvPr>
          <p:cNvSpPr/>
          <p:nvPr/>
        </p:nvSpPr>
        <p:spPr>
          <a:xfrm>
            <a:off x="6184584" y="3428107"/>
            <a:ext cx="2850776" cy="874952"/>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tx1"/>
                </a:solidFill>
                <a:latin typeface="Aharoni" panose="02010803020104030203" pitchFamily="2" charset="-79"/>
                <a:cs typeface="Aharoni" panose="02010803020104030203" pitchFamily="2" charset="-79"/>
              </a:rPr>
              <a:t>This button allows us to select the car’s mirror type</a:t>
            </a:r>
          </a:p>
        </p:txBody>
      </p:sp>
      <p:cxnSp>
        <p:nvCxnSpPr>
          <p:cNvPr id="23" name="Straight Arrow Connector 22">
            <a:extLst>
              <a:ext uri="{FF2B5EF4-FFF2-40B4-BE49-F238E27FC236}">
                <a16:creationId xmlns:a16="http://schemas.microsoft.com/office/drawing/2014/main" id="{DB051E13-BD52-4E30-1828-BE546956CDA3}"/>
              </a:ext>
            </a:extLst>
          </p:cNvPr>
          <p:cNvCxnSpPr>
            <a:cxnSpLocks/>
          </p:cNvCxnSpPr>
          <p:nvPr/>
        </p:nvCxnSpPr>
        <p:spPr>
          <a:xfrm flipH="1">
            <a:off x="3160059" y="3290048"/>
            <a:ext cx="3003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63636743-A850-9973-B951-8361DB962CA8}"/>
              </a:ext>
            </a:extLst>
          </p:cNvPr>
          <p:cNvCxnSpPr>
            <a:cxnSpLocks/>
            <a:stCxn id="15" idx="2"/>
          </p:cNvCxnSpPr>
          <p:nvPr/>
        </p:nvCxnSpPr>
        <p:spPr>
          <a:xfrm>
            <a:off x="3451412" y="2366681"/>
            <a:ext cx="0" cy="923367"/>
          </a:xfrm>
          <a:prstGeom prst="line">
            <a:avLst/>
          </a:prstGeom>
        </p:spPr>
        <p:style>
          <a:lnRef idx="2">
            <a:schemeClr val="dk1"/>
          </a:lnRef>
          <a:fillRef idx="0">
            <a:schemeClr val="dk1"/>
          </a:fillRef>
          <a:effectRef idx="1">
            <a:schemeClr val="dk1"/>
          </a:effectRef>
          <a:fontRef idx="minor">
            <a:schemeClr val="tx1"/>
          </a:fontRef>
        </p:style>
      </p:cxnSp>
      <p:sp>
        <p:nvSpPr>
          <p:cNvPr id="31" name="Rectangle: Rounded Corners 30">
            <a:extLst>
              <a:ext uri="{FF2B5EF4-FFF2-40B4-BE49-F238E27FC236}">
                <a16:creationId xmlns:a16="http://schemas.microsoft.com/office/drawing/2014/main" id="{0D782A85-81FC-0329-AD37-E7E3BF6E6A38}"/>
              </a:ext>
            </a:extLst>
          </p:cNvPr>
          <p:cNvSpPr/>
          <p:nvPr/>
        </p:nvSpPr>
        <p:spPr>
          <a:xfrm>
            <a:off x="614348" y="3048716"/>
            <a:ext cx="2559157" cy="942953"/>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tx1"/>
                </a:solidFill>
                <a:latin typeface="Aharoni" panose="02010803020104030203" pitchFamily="2" charset="-79"/>
                <a:cs typeface="Aharoni" panose="02010803020104030203" pitchFamily="2" charset="-79"/>
              </a:rPr>
              <a:t>This button allows us to choose the car type but we will have limited selection of cars </a:t>
            </a:r>
          </a:p>
        </p:txBody>
      </p:sp>
      <p:sp>
        <p:nvSpPr>
          <p:cNvPr id="35" name="Rectangle 34">
            <a:extLst>
              <a:ext uri="{FF2B5EF4-FFF2-40B4-BE49-F238E27FC236}">
                <a16:creationId xmlns:a16="http://schemas.microsoft.com/office/drawing/2014/main" id="{8EFDAD01-83C9-0A02-7577-E7C0962967B9}"/>
              </a:ext>
            </a:extLst>
          </p:cNvPr>
          <p:cNvSpPr/>
          <p:nvPr/>
        </p:nvSpPr>
        <p:spPr>
          <a:xfrm>
            <a:off x="8201648" y="2240597"/>
            <a:ext cx="779925" cy="2689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Finalize</a:t>
            </a:r>
          </a:p>
        </p:txBody>
      </p:sp>
      <p:cxnSp>
        <p:nvCxnSpPr>
          <p:cNvPr id="36" name="Straight Arrow Connector 35">
            <a:extLst>
              <a:ext uri="{FF2B5EF4-FFF2-40B4-BE49-F238E27FC236}">
                <a16:creationId xmlns:a16="http://schemas.microsoft.com/office/drawing/2014/main" id="{69C9E6BB-765E-F633-856B-54A9DC44157F}"/>
              </a:ext>
            </a:extLst>
          </p:cNvPr>
          <p:cNvCxnSpPr>
            <a:cxnSpLocks/>
          </p:cNvCxnSpPr>
          <p:nvPr/>
        </p:nvCxnSpPr>
        <p:spPr>
          <a:xfrm>
            <a:off x="8582646" y="3245223"/>
            <a:ext cx="48515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E7757FE2-3307-F650-6A9B-3E3E40E1936E}"/>
              </a:ext>
            </a:extLst>
          </p:cNvPr>
          <p:cNvCxnSpPr>
            <a:cxnSpLocks/>
          </p:cNvCxnSpPr>
          <p:nvPr/>
        </p:nvCxnSpPr>
        <p:spPr>
          <a:xfrm>
            <a:off x="8591611" y="2509540"/>
            <a:ext cx="0" cy="713594"/>
          </a:xfrm>
          <a:prstGeom prst="line">
            <a:avLst/>
          </a:prstGeom>
        </p:spPr>
        <p:style>
          <a:lnRef idx="2">
            <a:schemeClr val="dk1"/>
          </a:lnRef>
          <a:fillRef idx="0">
            <a:schemeClr val="dk1"/>
          </a:fillRef>
          <a:effectRef idx="1">
            <a:schemeClr val="dk1"/>
          </a:effectRef>
          <a:fontRef idx="minor">
            <a:schemeClr val="tx1"/>
          </a:fontRef>
        </p:style>
      </p:cxnSp>
      <p:sp>
        <p:nvSpPr>
          <p:cNvPr id="38" name="Rectangle: Rounded Corners 37">
            <a:extLst>
              <a:ext uri="{FF2B5EF4-FFF2-40B4-BE49-F238E27FC236}">
                <a16:creationId xmlns:a16="http://schemas.microsoft.com/office/drawing/2014/main" id="{B25F67E7-0394-1F90-329F-1BB8A27DAD94}"/>
              </a:ext>
            </a:extLst>
          </p:cNvPr>
          <p:cNvSpPr/>
          <p:nvPr/>
        </p:nvSpPr>
        <p:spPr>
          <a:xfrm>
            <a:off x="9076763" y="2828364"/>
            <a:ext cx="2559157" cy="942953"/>
          </a:xfrm>
          <a:prstGeom prst="roundRect">
            <a:avLst/>
          </a:prstGeom>
          <a:solidFill>
            <a:schemeClr val="accent1">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b="1" dirty="0">
                <a:solidFill>
                  <a:schemeClr val="tx1"/>
                </a:solidFill>
                <a:latin typeface="Aharoni" panose="02010803020104030203" pitchFamily="2" charset="-79"/>
                <a:cs typeface="Aharoni" panose="02010803020104030203" pitchFamily="2" charset="-79"/>
              </a:rPr>
              <a:t>This button is for the final outcome</a:t>
            </a:r>
          </a:p>
        </p:txBody>
      </p:sp>
    </p:spTree>
    <p:extLst>
      <p:ext uri="{BB962C8B-B14F-4D97-AF65-F5344CB8AC3E}">
        <p14:creationId xmlns:p14="http://schemas.microsoft.com/office/powerpoint/2010/main" val="182719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A9FF-891A-ECF2-EA6F-5969134DF5D8}"/>
              </a:ext>
            </a:extLst>
          </p:cNvPr>
          <p:cNvSpPr>
            <a:spLocks noGrp="1"/>
          </p:cNvSpPr>
          <p:nvPr>
            <p:ph type="title"/>
          </p:nvPr>
        </p:nvSpPr>
        <p:spPr>
          <a:xfrm>
            <a:off x="581192" y="0"/>
            <a:ext cx="11029616" cy="1188720"/>
          </a:xfrm>
        </p:spPr>
        <p:txBody>
          <a:bodyPr/>
          <a:lstStyle/>
          <a:p>
            <a:r>
              <a:rPr lang="en-US" dirty="0"/>
              <a:t>Final outcome (example)</a:t>
            </a:r>
          </a:p>
        </p:txBody>
      </p:sp>
      <p:pic>
        <p:nvPicPr>
          <p:cNvPr id="4" name="Picture 3">
            <a:extLst>
              <a:ext uri="{FF2B5EF4-FFF2-40B4-BE49-F238E27FC236}">
                <a16:creationId xmlns:a16="http://schemas.microsoft.com/office/drawing/2014/main" id="{CD6223AF-37AA-8953-DF99-B2EABC201BFB}"/>
              </a:ext>
            </a:extLst>
          </p:cNvPr>
          <p:cNvPicPr>
            <a:picLocks noChangeAspect="1"/>
          </p:cNvPicPr>
          <p:nvPr/>
        </p:nvPicPr>
        <p:blipFill>
          <a:blip r:embed="rId2"/>
          <a:stretch>
            <a:fillRect/>
          </a:stretch>
        </p:blipFill>
        <p:spPr>
          <a:xfrm>
            <a:off x="2689411" y="1498198"/>
            <a:ext cx="6660777" cy="4784658"/>
          </a:xfrm>
          <a:prstGeom prst="rect">
            <a:avLst/>
          </a:prstGeom>
        </p:spPr>
      </p:pic>
      <p:sp>
        <p:nvSpPr>
          <p:cNvPr id="5" name="Rectangle 4">
            <a:extLst>
              <a:ext uri="{FF2B5EF4-FFF2-40B4-BE49-F238E27FC236}">
                <a16:creationId xmlns:a16="http://schemas.microsoft.com/office/drawing/2014/main" id="{1E580B7E-EF89-CA5E-84EA-A0B3A54A5ED0}"/>
              </a:ext>
            </a:extLst>
          </p:cNvPr>
          <p:cNvSpPr/>
          <p:nvPr/>
        </p:nvSpPr>
        <p:spPr>
          <a:xfrm>
            <a:off x="7296214" y="1962691"/>
            <a:ext cx="682376" cy="152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Finalize</a:t>
            </a:r>
          </a:p>
        </p:txBody>
      </p:sp>
      <p:sp>
        <p:nvSpPr>
          <p:cNvPr id="6" name="Rectangle 5">
            <a:extLst>
              <a:ext uri="{FF2B5EF4-FFF2-40B4-BE49-F238E27FC236}">
                <a16:creationId xmlns:a16="http://schemas.microsoft.com/office/drawing/2014/main" id="{82A1D0C6-99A8-4426-8473-3FC2FA849196}"/>
              </a:ext>
            </a:extLst>
          </p:cNvPr>
          <p:cNvSpPr/>
          <p:nvPr/>
        </p:nvSpPr>
        <p:spPr>
          <a:xfrm>
            <a:off x="4145649" y="1972234"/>
            <a:ext cx="564776" cy="143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Car Type</a:t>
            </a:r>
          </a:p>
        </p:txBody>
      </p:sp>
    </p:spTree>
    <p:extLst>
      <p:ext uri="{BB962C8B-B14F-4D97-AF65-F5344CB8AC3E}">
        <p14:creationId xmlns:p14="http://schemas.microsoft.com/office/powerpoint/2010/main" val="52062239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16C154-5A0F-4CDC-8C15-D2E2158464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{AC486921-A7DB-4549-BDC1-20DC3E3E10A9}tf56535239_win32</Template>
  <TotalTime>116</TotalTime>
  <Words>539</Words>
  <Application>Microsoft Office PowerPoint</Application>
  <PresentationFormat>Widescreen</PresentationFormat>
  <Paragraphs>33</Paragraphs>
  <Slides>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Adobe Devanagari</vt:lpstr>
      <vt:lpstr>Aharoni</vt:lpstr>
      <vt:lpstr>Arial</vt:lpstr>
      <vt:lpstr>Arial Rounded MT Bold</vt:lpstr>
      <vt:lpstr>Arimo</vt:lpstr>
      <vt:lpstr>Bahnschrift SemiBold SemiConden</vt:lpstr>
      <vt:lpstr>Calibri</vt:lpstr>
      <vt:lpstr>Franklin Gothic Book</vt:lpstr>
      <vt:lpstr>Franklin Gothic Demi</vt:lpstr>
      <vt:lpstr>Libre Baskerville</vt:lpstr>
      <vt:lpstr>Open Sans</vt:lpstr>
      <vt:lpstr>Wingdings 2</vt:lpstr>
      <vt:lpstr>DividendVTI</vt:lpstr>
      <vt:lpstr>Car Showroom</vt:lpstr>
      <vt:lpstr>PowerPoint Presentation</vt:lpstr>
      <vt:lpstr>Steps on creating car showroom</vt:lpstr>
      <vt:lpstr>Adding Lights</vt:lpstr>
      <vt:lpstr>Camera Setup</vt:lpstr>
      <vt:lpstr>Renderer</vt:lpstr>
      <vt:lpstr>Car showroom elements</vt:lpstr>
      <vt:lpstr>Final outcome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Showroom</dc:title>
  <dc:creator>THIVEGA PRIYA A/P NADESAN.</dc:creator>
  <cp:lastModifiedBy>THIVEGA PRIYA A/P NADESAN.</cp:lastModifiedBy>
  <cp:revision>1</cp:revision>
  <dcterms:created xsi:type="dcterms:W3CDTF">2022-10-17T13:40:03Z</dcterms:created>
  <dcterms:modified xsi:type="dcterms:W3CDTF">2022-10-17T15:36:38Z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