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YRHpQDL3Yf3/aYQ3JvpubGHth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32581B-9189-47B7-AF8A-6B46B77F9BE4}">
  <a:tblStyle styleId="{7F32581B-9189-47B7-AF8A-6B46B77F9B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6F0E2C-9DAA-4AEA-8121-040A83C379C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AB9EAD3-3185-42F0-B421-E75D8571DD85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928" y="820413"/>
            <a:ext cx="3043343" cy="25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3048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n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9" name="Google Shape;9;n"/>
            <p:cNvSpPr/>
            <p:nvPr/>
          </p:nvSpPr>
          <p:spPr>
            <a:xfrm>
              <a:off x="8504238" y="-80963"/>
              <a:ext cx="1154113" cy="1247775"/>
            </a:xfrm>
            <a:custGeom>
              <a:rect b="b" l="l" r="r" t="t"/>
              <a:pathLst>
                <a:path extrusionOk="0" h="331" w="307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121651" y="-61913"/>
              <a:ext cx="134938" cy="1123950"/>
            </a:xfrm>
            <a:custGeom>
              <a:rect b="b" l="l" r="r" t="t"/>
              <a:pathLst>
                <a:path extrusionOk="0" h="298" w="36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n"/>
            <p:cNvSpPr/>
            <p:nvPr/>
          </p:nvSpPr>
          <p:spPr>
            <a:xfrm>
              <a:off x="11283951" y="-61913"/>
              <a:ext cx="131763" cy="1123950"/>
            </a:xfrm>
            <a:custGeom>
              <a:rect b="b" l="l" r="r" t="t"/>
              <a:pathLst>
                <a:path extrusionOk="0" h="298" w="35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n"/>
            <p:cNvSpPr/>
            <p:nvPr/>
          </p:nvSpPr>
          <p:spPr>
            <a:xfrm>
              <a:off x="9807576" y="-73025"/>
              <a:ext cx="1198563" cy="1135063"/>
            </a:xfrm>
            <a:custGeom>
              <a:rect b="b" l="l" r="r" t="t"/>
              <a:pathLst>
                <a:path extrusionOk="0" h="301" w="319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n"/>
            <p:cNvSpPr/>
            <p:nvPr/>
          </p:nvSpPr>
          <p:spPr>
            <a:xfrm>
              <a:off x="12125326" y="703263"/>
              <a:ext cx="454025" cy="131763"/>
            </a:xfrm>
            <a:custGeom>
              <a:rect b="b" l="l" r="r" t="t"/>
              <a:pathLst>
                <a:path extrusionOk="0" h="35" w="121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n"/>
            <p:cNvSpPr/>
            <p:nvPr/>
          </p:nvSpPr>
          <p:spPr>
            <a:xfrm>
              <a:off x="11753851" y="-66675"/>
              <a:ext cx="1193800" cy="1139825"/>
            </a:xfrm>
            <a:custGeom>
              <a:rect b="b" l="l" r="r" t="t"/>
              <a:pathLst>
                <a:path extrusionOk="0" h="302" w="318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n"/>
            <p:cNvSpPr/>
            <p:nvPr/>
          </p:nvSpPr>
          <p:spPr>
            <a:xfrm>
              <a:off x="12807951" y="-61913"/>
              <a:ext cx="128588" cy="161925"/>
            </a:xfrm>
            <a:custGeom>
              <a:rect b="b" l="l" r="r" t="t"/>
              <a:pathLst>
                <a:path extrusionOk="0" h="102" w="81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n"/>
            <p:cNvSpPr/>
            <p:nvPr/>
          </p:nvSpPr>
          <p:spPr>
            <a:xfrm>
              <a:off x="12958763" y="-61913"/>
              <a:ext cx="168275" cy="161925"/>
            </a:xfrm>
            <a:custGeom>
              <a:rect b="b" l="l" r="r" t="t"/>
              <a:pathLst>
                <a:path extrusionOk="0" h="102" w="106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n"/>
            <p:cNvSpPr/>
            <p:nvPr/>
          </p:nvSpPr>
          <p:spPr>
            <a:xfrm>
              <a:off x="7329488" y="876300"/>
              <a:ext cx="461963" cy="112713"/>
            </a:xfrm>
            <a:custGeom>
              <a:rect b="b" l="l" r="r" t="t"/>
              <a:pathLst>
                <a:path extrusionOk="0" h="30" w="123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n"/>
            <p:cNvSpPr/>
            <p:nvPr/>
          </p:nvSpPr>
          <p:spPr>
            <a:xfrm>
              <a:off x="7458076" y="657225"/>
              <a:ext cx="333375" cy="114300"/>
            </a:xfrm>
            <a:custGeom>
              <a:rect b="b" l="l" r="r" t="t"/>
              <a:pathLst>
                <a:path extrusionOk="0" h="30" w="89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n"/>
            <p:cNvSpPr/>
            <p:nvPr/>
          </p:nvSpPr>
          <p:spPr>
            <a:xfrm>
              <a:off x="7502526" y="442913"/>
              <a:ext cx="288925" cy="112713"/>
            </a:xfrm>
            <a:custGeom>
              <a:rect b="b" l="l" r="r" t="t"/>
              <a:pathLst>
                <a:path extrusionOk="0" h="30" w="77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n"/>
            <p:cNvSpPr/>
            <p:nvPr/>
          </p:nvSpPr>
          <p:spPr>
            <a:xfrm>
              <a:off x="7458076" y="223838"/>
              <a:ext cx="333375" cy="114300"/>
            </a:xfrm>
            <a:custGeom>
              <a:rect b="b" l="l" r="r" t="t"/>
              <a:pathLst>
                <a:path extrusionOk="0" h="30" w="89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n"/>
            <p:cNvSpPr/>
            <p:nvPr/>
          </p:nvSpPr>
          <p:spPr>
            <a:xfrm>
              <a:off x="7337426" y="9525"/>
              <a:ext cx="454025" cy="112713"/>
            </a:xfrm>
            <a:custGeom>
              <a:rect b="b" l="l" r="r" t="t"/>
              <a:pathLst>
                <a:path extrusionOk="0" h="30" w="121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n"/>
            <p:cNvSpPr/>
            <p:nvPr/>
          </p:nvSpPr>
          <p:spPr>
            <a:xfrm>
              <a:off x="6432551" y="876300"/>
              <a:ext cx="280988" cy="112713"/>
            </a:xfrm>
            <a:custGeom>
              <a:rect b="b" l="l" r="r" t="t"/>
              <a:pathLst>
                <a:path extrusionOk="0" h="30" w="75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n"/>
            <p:cNvSpPr/>
            <p:nvPr/>
          </p:nvSpPr>
          <p:spPr>
            <a:xfrm>
              <a:off x="6657976" y="876300"/>
              <a:ext cx="750888" cy="112713"/>
            </a:xfrm>
            <a:custGeom>
              <a:rect b="b" l="l" r="r" t="t"/>
              <a:pathLst>
                <a:path extrusionOk="0" h="30" w="20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n"/>
            <p:cNvSpPr/>
            <p:nvPr/>
          </p:nvSpPr>
          <p:spPr>
            <a:xfrm>
              <a:off x="6273801" y="657225"/>
              <a:ext cx="282575" cy="114300"/>
            </a:xfrm>
            <a:custGeom>
              <a:rect b="b" l="l" r="r" t="t"/>
              <a:pathLst>
                <a:path extrusionOk="0" h="30" w="75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n"/>
            <p:cNvSpPr/>
            <p:nvPr/>
          </p:nvSpPr>
          <p:spPr>
            <a:xfrm>
              <a:off x="6492876" y="657225"/>
              <a:ext cx="993775" cy="114300"/>
            </a:xfrm>
            <a:custGeom>
              <a:rect b="b" l="l" r="r" t="t"/>
              <a:pathLst>
                <a:path extrusionOk="0" h="30" w="265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n"/>
            <p:cNvSpPr/>
            <p:nvPr/>
          </p:nvSpPr>
          <p:spPr>
            <a:xfrm>
              <a:off x="6113463" y="442913"/>
              <a:ext cx="280988" cy="112713"/>
            </a:xfrm>
            <a:custGeom>
              <a:rect b="b" l="l" r="r" t="t"/>
              <a:pathLst>
                <a:path extrusionOk="0" h="30" w="75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n"/>
            <p:cNvSpPr/>
            <p:nvPr/>
          </p:nvSpPr>
          <p:spPr>
            <a:xfrm>
              <a:off x="6330951" y="442913"/>
              <a:ext cx="1171575" cy="112713"/>
            </a:xfrm>
            <a:custGeom>
              <a:rect b="b" l="l" r="r" t="t"/>
              <a:pathLst>
                <a:path extrusionOk="0" h="30" w="312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n"/>
            <p:cNvSpPr/>
            <p:nvPr/>
          </p:nvSpPr>
          <p:spPr>
            <a:xfrm>
              <a:off x="6191251" y="223838"/>
              <a:ext cx="282575" cy="114300"/>
            </a:xfrm>
            <a:custGeom>
              <a:rect b="b" l="l" r="r" t="t"/>
              <a:pathLst>
                <a:path extrusionOk="0" h="30" w="75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n"/>
            <p:cNvSpPr/>
            <p:nvPr/>
          </p:nvSpPr>
          <p:spPr>
            <a:xfrm>
              <a:off x="6416676" y="223838"/>
              <a:ext cx="1069975" cy="114300"/>
            </a:xfrm>
            <a:custGeom>
              <a:rect b="b" l="l" r="r" t="t"/>
              <a:pathLst>
                <a:path extrusionOk="0" h="30" w="285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n"/>
            <p:cNvSpPr/>
            <p:nvPr/>
          </p:nvSpPr>
          <p:spPr>
            <a:xfrm>
              <a:off x="6605588" y="9525"/>
              <a:ext cx="280988" cy="112713"/>
            </a:xfrm>
            <a:custGeom>
              <a:rect b="b" l="l" r="r" t="t"/>
              <a:pathLst>
                <a:path extrusionOk="0" h="30" w="75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n"/>
            <p:cNvSpPr/>
            <p:nvPr/>
          </p:nvSpPr>
          <p:spPr>
            <a:xfrm>
              <a:off x="6818313" y="9525"/>
              <a:ext cx="593725" cy="112713"/>
            </a:xfrm>
            <a:custGeom>
              <a:rect b="b" l="l" r="r" t="t"/>
              <a:pathLst>
                <a:path extrusionOk="0" h="30" w="158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n"/>
            <p:cNvSpPr/>
            <p:nvPr/>
          </p:nvSpPr>
          <p:spPr>
            <a:xfrm>
              <a:off x="6605588" y="-733425"/>
              <a:ext cx="44450" cy="334963"/>
            </a:xfrm>
            <a:custGeom>
              <a:rect b="b" l="l" r="r" t="t"/>
              <a:pathLst>
                <a:path extrusionOk="0" h="211" w="28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n"/>
            <p:cNvSpPr/>
            <p:nvPr/>
          </p:nvSpPr>
          <p:spPr>
            <a:xfrm>
              <a:off x="6729413" y="-733425"/>
              <a:ext cx="344488" cy="334963"/>
            </a:xfrm>
            <a:custGeom>
              <a:rect b="b" l="l" r="r" t="t"/>
              <a:pathLst>
                <a:path extrusionOk="0" h="211" w="217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n"/>
            <p:cNvSpPr/>
            <p:nvPr/>
          </p:nvSpPr>
          <p:spPr>
            <a:xfrm>
              <a:off x="7131051" y="-741363"/>
              <a:ext cx="225425" cy="350838"/>
            </a:xfrm>
            <a:custGeom>
              <a:rect b="b" l="l" r="r" t="t"/>
              <a:pathLst>
                <a:path extrusionOk="0" h="93" w="60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n"/>
            <p:cNvSpPr/>
            <p:nvPr/>
          </p:nvSpPr>
          <p:spPr>
            <a:xfrm>
              <a:off x="7535863" y="-733425"/>
              <a:ext cx="263525" cy="334963"/>
            </a:xfrm>
            <a:custGeom>
              <a:rect b="b" l="l" r="r" t="t"/>
              <a:pathLst>
                <a:path extrusionOk="0" h="211" w="166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n"/>
            <p:cNvSpPr/>
            <p:nvPr/>
          </p:nvSpPr>
          <p:spPr>
            <a:xfrm>
              <a:off x="7840663" y="-627063"/>
              <a:ext cx="225425" cy="236538"/>
            </a:xfrm>
            <a:custGeom>
              <a:rect b="b" l="l" r="r" t="t"/>
              <a:pathLst>
                <a:path extrusionOk="0" h="63" w="60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n"/>
            <p:cNvSpPr/>
            <p:nvPr/>
          </p:nvSpPr>
          <p:spPr>
            <a:xfrm>
              <a:off x="8102601" y="-627063"/>
              <a:ext cx="203200" cy="236538"/>
            </a:xfrm>
            <a:custGeom>
              <a:rect b="b" l="l" r="r" t="t"/>
              <a:pathLst>
                <a:path extrusionOk="0" h="63" w="54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n"/>
            <p:cNvSpPr/>
            <p:nvPr/>
          </p:nvSpPr>
          <p:spPr>
            <a:xfrm>
              <a:off x="8374063" y="-755650"/>
              <a:ext cx="44450" cy="357188"/>
            </a:xfrm>
            <a:custGeom>
              <a:rect b="b" l="l" r="r" t="t"/>
              <a:pathLst>
                <a:path extrusionOk="0" h="225" w="28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n"/>
            <p:cNvSpPr/>
            <p:nvPr/>
          </p:nvSpPr>
          <p:spPr>
            <a:xfrm>
              <a:off x="8459788" y="-684213"/>
              <a:ext cx="142875" cy="290513"/>
            </a:xfrm>
            <a:custGeom>
              <a:rect b="b" l="l" r="r" t="t"/>
              <a:pathLst>
                <a:path extrusionOk="0" h="77" w="38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n"/>
            <p:cNvSpPr/>
            <p:nvPr/>
          </p:nvSpPr>
          <p:spPr>
            <a:xfrm>
              <a:off x="8658226" y="-755650"/>
              <a:ext cx="200025" cy="357188"/>
            </a:xfrm>
            <a:custGeom>
              <a:rect b="b" l="l" r="r" t="t"/>
              <a:pathLst>
                <a:path extrusionOk="0" h="95" w="53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n"/>
            <p:cNvSpPr/>
            <p:nvPr/>
          </p:nvSpPr>
          <p:spPr>
            <a:xfrm>
              <a:off x="9004301" y="-741363"/>
              <a:ext cx="311150" cy="350838"/>
            </a:xfrm>
            <a:custGeom>
              <a:rect b="b" l="l" r="r" t="t"/>
              <a:pathLst>
                <a:path extrusionOk="0" h="93" w="8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n"/>
            <p:cNvSpPr/>
            <p:nvPr/>
          </p:nvSpPr>
          <p:spPr>
            <a:xfrm>
              <a:off x="9447213" y="-741363"/>
              <a:ext cx="371475" cy="342900"/>
            </a:xfrm>
            <a:custGeom>
              <a:rect b="b" l="l" r="r" t="t"/>
              <a:pathLst>
                <a:path extrusionOk="0" h="91" w="99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n"/>
            <p:cNvSpPr/>
            <p:nvPr/>
          </p:nvSpPr>
          <p:spPr>
            <a:xfrm>
              <a:off x="9848851" y="-620713"/>
              <a:ext cx="203200" cy="230188"/>
            </a:xfrm>
            <a:custGeom>
              <a:rect b="b" l="l" r="r" t="t"/>
              <a:pathLst>
                <a:path extrusionOk="0" h="61" w="54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n"/>
            <p:cNvSpPr/>
            <p:nvPr/>
          </p:nvSpPr>
          <p:spPr>
            <a:xfrm>
              <a:off x="10115551" y="-733425"/>
              <a:ext cx="60325" cy="334963"/>
            </a:xfrm>
            <a:custGeom>
              <a:rect b="b" l="l" r="r" t="t"/>
              <a:pathLst>
                <a:path extrusionOk="0" h="89" w="16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n"/>
            <p:cNvSpPr/>
            <p:nvPr/>
          </p:nvSpPr>
          <p:spPr>
            <a:xfrm>
              <a:off x="10239376" y="-627063"/>
              <a:ext cx="203200" cy="228600"/>
            </a:xfrm>
            <a:custGeom>
              <a:rect b="b" l="l" r="r" t="t"/>
              <a:pathLst>
                <a:path extrusionOk="0" h="61" w="54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n"/>
            <p:cNvSpPr/>
            <p:nvPr/>
          </p:nvSpPr>
          <p:spPr>
            <a:xfrm>
              <a:off x="10480676" y="-684213"/>
              <a:ext cx="146050" cy="290513"/>
            </a:xfrm>
            <a:custGeom>
              <a:rect b="b" l="l" r="r" t="t"/>
              <a:pathLst>
                <a:path extrusionOk="0" h="77" w="39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n"/>
            <p:cNvSpPr/>
            <p:nvPr/>
          </p:nvSpPr>
          <p:spPr>
            <a:xfrm>
              <a:off x="10660063" y="-733425"/>
              <a:ext cx="60325" cy="334963"/>
            </a:xfrm>
            <a:custGeom>
              <a:rect b="b" l="l" r="r" t="t"/>
              <a:pathLst>
                <a:path extrusionOk="0" h="89" w="16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n"/>
            <p:cNvSpPr/>
            <p:nvPr/>
          </p:nvSpPr>
          <p:spPr>
            <a:xfrm>
              <a:off x="10788651" y="-755650"/>
              <a:ext cx="44450" cy="357188"/>
            </a:xfrm>
            <a:custGeom>
              <a:rect b="b" l="l" r="r" t="t"/>
              <a:pathLst>
                <a:path extrusionOk="0" h="225" w="28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n"/>
            <p:cNvSpPr/>
            <p:nvPr/>
          </p:nvSpPr>
          <p:spPr>
            <a:xfrm>
              <a:off x="10885488" y="-627063"/>
              <a:ext cx="222250" cy="236538"/>
            </a:xfrm>
            <a:custGeom>
              <a:rect b="b" l="l" r="r" t="t"/>
              <a:pathLst>
                <a:path extrusionOk="0" h="63" w="59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n"/>
            <p:cNvSpPr/>
            <p:nvPr/>
          </p:nvSpPr>
          <p:spPr>
            <a:xfrm>
              <a:off x="11141076" y="-627063"/>
              <a:ext cx="180975" cy="236538"/>
            </a:xfrm>
            <a:custGeom>
              <a:rect b="b" l="l" r="r" t="t"/>
              <a:pathLst>
                <a:path extrusionOk="0" h="63" w="48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n"/>
            <p:cNvSpPr/>
            <p:nvPr/>
          </p:nvSpPr>
          <p:spPr>
            <a:xfrm>
              <a:off x="11476038" y="-627063"/>
              <a:ext cx="198438" cy="236538"/>
            </a:xfrm>
            <a:custGeom>
              <a:rect b="b" l="l" r="r" t="t"/>
              <a:pathLst>
                <a:path extrusionOk="0" h="63" w="5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n"/>
            <p:cNvSpPr/>
            <p:nvPr/>
          </p:nvSpPr>
          <p:spPr>
            <a:xfrm>
              <a:off x="11734801" y="-627063"/>
              <a:ext cx="131763" cy="228600"/>
            </a:xfrm>
            <a:custGeom>
              <a:rect b="b" l="l" r="r" t="t"/>
              <a:pathLst>
                <a:path extrusionOk="0" h="61" w="35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n"/>
            <p:cNvSpPr/>
            <p:nvPr/>
          </p:nvSpPr>
          <p:spPr>
            <a:xfrm>
              <a:off x="11880851" y="-627063"/>
              <a:ext cx="225425" cy="236538"/>
            </a:xfrm>
            <a:custGeom>
              <a:rect b="b" l="l" r="r" t="t"/>
              <a:pathLst>
                <a:path extrusionOk="0" h="63" w="60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n"/>
            <p:cNvSpPr/>
            <p:nvPr/>
          </p:nvSpPr>
          <p:spPr>
            <a:xfrm>
              <a:off x="12260263" y="-627063"/>
              <a:ext cx="198438" cy="228600"/>
            </a:xfrm>
            <a:custGeom>
              <a:rect b="b" l="l" r="r" t="t"/>
              <a:pathLst>
                <a:path extrusionOk="0" h="61" w="53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n"/>
            <p:cNvSpPr/>
            <p:nvPr/>
          </p:nvSpPr>
          <p:spPr>
            <a:xfrm>
              <a:off x="12507913" y="-627063"/>
              <a:ext cx="239713" cy="236538"/>
            </a:xfrm>
            <a:custGeom>
              <a:rect b="b" l="l" r="r" t="t"/>
              <a:pathLst>
                <a:path extrusionOk="0" h="63" w="64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n"/>
            <p:cNvSpPr/>
            <p:nvPr/>
          </p:nvSpPr>
          <p:spPr>
            <a:xfrm>
              <a:off x="12777788" y="-620713"/>
              <a:ext cx="349250" cy="222250"/>
            </a:xfrm>
            <a:custGeom>
              <a:rect b="b" l="l" r="r" t="t"/>
              <a:pathLst>
                <a:path extrusionOk="0" h="140" w="22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6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0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5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9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3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4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6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7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7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8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9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9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0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51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-41275" lvl="0" marL="1174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89" name="Google Shape;789;p51:notes"/>
          <p:cNvSpPr txBox="1"/>
          <p:nvPr>
            <p:ph idx="3" type="hd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1:notes"/>
          <p:cNvSpPr txBox="1"/>
          <p:nvPr>
            <p:ph idx="12" type="sldNum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2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3911600" y="7061200"/>
            <a:ext cx="2687638" cy="1512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  <a:defRPr sz="2800">
                <a:solidFill>
                  <a:srgbClr val="15315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C:\Users\pryan4\Downloads\want-impact-public-health-help-shape-journey-ahead\OHDSI logo with text - vertical - colored.png" id="78" name="Google Shape;7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600" y="1447800"/>
            <a:ext cx="3451860" cy="41558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4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3"/>
          <p:cNvSpPr txBox="1"/>
          <p:nvPr>
            <p:ph type="title"/>
          </p:nvPr>
        </p:nvSpPr>
        <p:spPr>
          <a:xfrm>
            <a:off x="1721276" y="2107576"/>
            <a:ext cx="6494469" cy="3616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" name="Google Shape;12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6733" y="231499"/>
            <a:ext cx="1639111" cy="169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5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5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85" name="Google Shape;8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5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56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91" name="Google Shape;9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6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idx="1" type="body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2" type="body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3" type="body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i="1"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1" type="ftr"/>
          </p:nvPr>
        </p:nvSpPr>
        <p:spPr>
          <a:xfrm>
            <a:off x="384693" y="6387858"/>
            <a:ext cx="9116145" cy="33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Subhead">
  <p:cSld name="Title and Content_Subhea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i="1"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8"/>
          <p:cNvSpPr txBox="1"/>
          <p:nvPr>
            <p:ph idx="2" type="body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1" type="ftr"/>
          </p:nvPr>
        </p:nvSpPr>
        <p:spPr>
          <a:xfrm>
            <a:off x="384693" y="6387858"/>
            <a:ext cx="9116145" cy="33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/>
          <p:nvPr>
            <p:ph type="title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1" type="body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-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›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»"/>
              <a:defRPr sz="24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7" name="Google Shape;10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6750" y="244440"/>
            <a:ext cx="1331750" cy="137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0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111" name="Google Shape;11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0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61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ryan4\Downloads\want-impact-public-health-help-shape-journey-ahead\OHDSI logo only - colored.png" id="116" name="Google Shape;11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2"/>
          <p:cNvSpPr txBox="1"/>
          <p:nvPr>
            <p:ph idx="1" type="body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i="1"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2"/>
          <p:cNvSpPr txBox="1"/>
          <p:nvPr>
            <p:ph idx="2" type="subTitle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20425A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62"/>
          <p:cNvSpPr txBox="1"/>
          <p:nvPr>
            <p:ph type="ctrTitle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1" name="Google Shape;12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19710" y="55092"/>
            <a:ext cx="1639111" cy="169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0" name="Google Shape;60;p53"/>
          <p:cNvGrpSpPr/>
          <p:nvPr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61" name="Google Shape;61;p53"/>
            <p:cNvSpPr/>
            <p:nvPr/>
          </p:nvSpPr>
          <p:spPr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12420545" y="5163396"/>
              <a:ext cx="284385" cy="28438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12420545" y="5495304"/>
              <a:ext cx="284385" cy="28438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OHDSI/OncologyWG/tree/master/OncoRegimenFinderV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anastasios.siapos@iqvia.com" TargetMode="External"/><Relationship Id="rId4" Type="http://schemas.openxmlformats.org/officeDocument/2006/relationships/hyperlink" Target="mailto:christian.reich@iqvia.com" TargetMode="External"/><Relationship Id="rId5" Type="http://schemas.openxmlformats.org/officeDocument/2006/relationships/hyperlink" Target="mailto:sarah.seager@iqvia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2020 OHDSI Symposium Tutorial</a:t>
            </a:r>
            <a:b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Treatment Regimen Episodes and Detection Algorithm</a:t>
            </a:r>
            <a:br>
              <a:rPr lang="en-US" sz="3600"/>
            </a:br>
            <a:endParaRPr sz="3600"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Vocabulary Representation</a:t>
            </a:r>
            <a:endParaRPr/>
          </a:p>
        </p:txBody>
      </p:sp>
      <p:graphicFrame>
        <p:nvGraphicFramePr>
          <p:cNvPr id="288" name="Google Shape;288;p10"/>
          <p:cNvGraphicFramePr/>
          <p:nvPr/>
        </p:nvGraphicFramePr>
        <p:xfrm>
          <a:off x="5353587" y="1424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{7F32581B-9189-47B7-AF8A-6B46B77F9BE4}</a:tableStyleId>
              </a:tblPr>
              <a:tblGrid>
                <a:gridCol w="2035200"/>
                <a:gridCol w="2035200"/>
                <a:gridCol w="2035200"/>
              </a:tblGrid>
              <a:tr h="104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concept_id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concept_name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concept_class_id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35803575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Cisplatin and Gemcitabine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Regimen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35802958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Cisplatin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Component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9" name="Google Shape;289;p10"/>
          <p:cNvSpPr txBox="1"/>
          <p:nvPr>
            <p:ph idx="12" type="sldNum"/>
          </p:nvPr>
        </p:nvSpPr>
        <p:spPr>
          <a:xfrm>
            <a:off x="9347200" y="69356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1238650" y="2284543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91" name="Google Shape;291;p10"/>
          <p:cNvSpPr txBox="1"/>
          <p:nvPr/>
        </p:nvSpPr>
        <p:spPr>
          <a:xfrm>
            <a:off x="2018297" y="436541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1262113" y="3483410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2720183" y="4365410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94" name="Google Shape;294;p10"/>
          <p:cNvSpPr txBox="1"/>
          <p:nvPr/>
        </p:nvSpPr>
        <p:spPr>
          <a:xfrm>
            <a:off x="1238650" y="436541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29" y="392275"/>
            <a:ext cx="12858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 txBox="1"/>
          <p:nvPr/>
        </p:nvSpPr>
        <p:spPr>
          <a:xfrm>
            <a:off x="1250382" y="4734742"/>
            <a:ext cx="1242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1250382" y="152400"/>
            <a:ext cx="642382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8471301" y="669660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3" name="Google Shape;303;p11"/>
          <p:cNvCxnSpPr>
            <a:stCxn id="304" idx="2"/>
            <a:endCxn id="305" idx="0"/>
          </p:cNvCxnSpPr>
          <p:nvPr/>
        </p:nvCxnSpPr>
        <p:spPr>
          <a:xfrm>
            <a:off x="5220100" y="4348062"/>
            <a:ext cx="11394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1"/>
          <p:cNvSpPr/>
          <p:nvPr/>
        </p:nvSpPr>
        <p:spPr>
          <a:xfrm>
            <a:off x="3513575" y="3439154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cxnSp>
        <p:nvCxnSpPr>
          <p:cNvPr id="306" name="Google Shape;306;p11"/>
          <p:cNvCxnSpPr>
            <a:stCxn id="304" idx="2"/>
            <a:endCxn id="307" idx="0"/>
          </p:cNvCxnSpPr>
          <p:nvPr/>
        </p:nvCxnSpPr>
        <p:spPr>
          <a:xfrm flipH="1">
            <a:off x="4174600" y="4348062"/>
            <a:ext cx="10455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11"/>
          <p:cNvSpPr/>
          <p:nvPr/>
        </p:nvSpPr>
        <p:spPr>
          <a:xfrm>
            <a:off x="5620546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3435608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08" name="Google Shape;308;p11"/>
          <p:cNvCxnSpPr>
            <a:stCxn id="307" idx="1"/>
            <a:endCxn id="309" idx="3"/>
          </p:cNvCxnSpPr>
          <p:nvPr/>
        </p:nvCxnSpPr>
        <p:spPr>
          <a:xfrm flipH="1">
            <a:off x="2510708" y="5302322"/>
            <a:ext cx="9249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1"/>
          <p:cNvSpPr/>
          <p:nvPr/>
        </p:nvSpPr>
        <p:spPr>
          <a:xfrm>
            <a:off x="369546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10" name="Google Shape;310;p11"/>
          <p:cNvCxnSpPr>
            <a:stCxn id="305" idx="3"/>
            <a:endCxn id="311" idx="1"/>
          </p:cNvCxnSpPr>
          <p:nvPr/>
        </p:nvCxnSpPr>
        <p:spPr>
          <a:xfrm>
            <a:off x="7098475" y="5302322"/>
            <a:ext cx="7071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1"/>
          <p:cNvSpPr/>
          <p:nvPr/>
        </p:nvSpPr>
        <p:spPr>
          <a:xfrm>
            <a:off x="7805484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pic>
        <p:nvPicPr>
          <p:cNvPr id="312" name="Google Shape;3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29" y="392275"/>
            <a:ext cx="12858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1"/>
          <p:cNvSpPr txBox="1"/>
          <p:nvPr/>
        </p:nvSpPr>
        <p:spPr>
          <a:xfrm>
            <a:off x="4286901" y="4500107"/>
            <a:ext cx="1901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antineoplastic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6976848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15" name="Google Shape;315;p11"/>
          <p:cNvSpPr txBox="1"/>
          <p:nvPr/>
        </p:nvSpPr>
        <p:spPr>
          <a:xfrm>
            <a:off x="2510716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 txBox="1"/>
          <p:nvPr>
            <p:ph type="title"/>
          </p:nvPr>
        </p:nvSpPr>
        <p:spPr>
          <a:xfrm>
            <a:off x="1250382" y="152400"/>
            <a:ext cx="642382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321" name="Google Shape;321;p12"/>
          <p:cNvSpPr txBox="1"/>
          <p:nvPr>
            <p:ph idx="12" type="sldNum"/>
          </p:nvPr>
        </p:nvSpPr>
        <p:spPr>
          <a:xfrm>
            <a:off x="8471301" y="669660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2" name="Google Shape;322;p12"/>
          <p:cNvCxnSpPr>
            <a:stCxn id="323" idx="2"/>
            <a:endCxn id="324" idx="0"/>
          </p:cNvCxnSpPr>
          <p:nvPr/>
        </p:nvCxnSpPr>
        <p:spPr>
          <a:xfrm>
            <a:off x="5220100" y="4348062"/>
            <a:ext cx="11394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12"/>
          <p:cNvSpPr/>
          <p:nvPr/>
        </p:nvSpPr>
        <p:spPr>
          <a:xfrm>
            <a:off x="3513575" y="3439154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cxnSp>
        <p:nvCxnSpPr>
          <p:cNvPr id="325" name="Google Shape;325;p12"/>
          <p:cNvCxnSpPr>
            <a:stCxn id="323" idx="2"/>
            <a:endCxn id="326" idx="0"/>
          </p:cNvCxnSpPr>
          <p:nvPr/>
        </p:nvCxnSpPr>
        <p:spPr>
          <a:xfrm flipH="1">
            <a:off x="4174600" y="4348062"/>
            <a:ext cx="10455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2"/>
          <p:cNvSpPr/>
          <p:nvPr/>
        </p:nvSpPr>
        <p:spPr>
          <a:xfrm>
            <a:off x="5620546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sp>
        <p:nvSpPr>
          <p:cNvPr id="326" name="Google Shape;326;p12"/>
          <p:cNvSpPr/>
          <p:nvPr/>
        </p:nvSpPr>
        <p:spPr>
          <a:xfrm>
            <a:off x="3435608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27" name="Google Shape;327;p12"/>
          <p:cNvCxnSpPr>
            <a:stCxn id="326" idx="1"/>
            <a:endCxn id="328" idx="3"/>
          </p:cNvCxnSpPr>
          <p:nvPr/>
        </p:nvCxnSpPr>
        <p:spPr>
          <a:xfrm flipH="1">
            <a:off x="2510708" y="5302322"/>
            <a:ext cx="9249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12"/>
          <p:cNvSpPr/>
          <p:nvPr/>
        </p:nvSpPr>
        <p:spPr>
          <a:xfrm>
            <a:off x="369546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29" name="Google Shape;329;p12"/>
          <p:cNvCxnSpPr>
            <a:stCxn id="324" idx="3"/>
            <a:endCxn id="330" idx="1"/>
          </p:cNvCxnSpPr>
          <p:nvPr/>
        </p:nvCxnSpPr>
        <p:spPr>
          <a:xfrm>
            <a:off x="7098475" y="5302322"/>
            <a:ext cx="7071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12"/>
          <p:cNvSpPr/>
          <p:nvPr/>
        </p:nvSpPr>
        <p:spPr>
          <a:xfrm>
            <a:off x="7805484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29" y="392275"/>
            <a:ext cx="12858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2"/>
          <p:cNvSpPr/>
          <p:nvPr/>
        </p:nvSpPr>
        <p:spPr>
          <a:xfrm>
            <a:off x="6926626" y="2522287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Bladder Cancer</a:t>
            </a:r>
            <a:endParaRPr/>
          </a:p>
        </p:txBody>
      </p:sp>
      <p:sp>
        <p:nvSpPr>
          <p:cNvPr id="333" name="Google Shape;333;p12"/>
          <p:cNvSpPr/>
          <p:nvPr/>
        </p:nvSpPr>
        <p:spPr>
          <a:xfrm>
            <a:off x="6798307" y="1825720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Cervical Cancer</a:t>
            </a:r>
            <a:endParaRPr/>
          </a:p>
        </p:txBody>
      </p:sp>
      <p:sp>
        <p:nvSpPr>
          <p:cNvPr id="334" name="Google Shape;334;p12"/>
          <p:cNvSpPr/>
          <p:nvPr/>
        </p:nvSpPr>
        <p:spPr>
          <a:xfrm>
            <a:off x="6490299" y="1145383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Pancreatic Cancer</a:t>
            </a:r>
            <a:endParaRPr/>
          </a:p>
        </p:txBody>
      </p:sp>
      <p:cxnSp>
        <p:nvCxnSpPr>
          <p:cNvPr id="335" name="Google Shape;335;p12"/>
          <p:cNvCxnSpPr>
            <a:stCxn id="323" idx="0"/>
            <a:endCxn id="334" idx="1"/>
          </p:cNvCxnSpPr>
          <p:nvPr/>
        </p:nvCxnSpPr>
        <p:spPr>
          <a:xfrm flipH="1" rot="10800000">
            <a:off x="5220100" y="1422854"/>
            <a:ext cx="1270200" cy="201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2"/>
          <p:cNvCxnSpPr>
            <a:stCxn id="323" idx="0"/>
            <a:endCxn id="332" idx="1"/>
          </p:cNvCxnSpPr>
          <p:nvPr/>
        </p:nvCxnSpPr>
        <p:spPr>
          <a:xfrm flipH="1" rot="10800000">
            <a:off x="5220100" y="2799854"/>
            <a:ext cx="1706400" cy="63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12"/>
          <p:cNvSpPr/>
          <p:nvPr/>
        </p:nvSpPr>
        <p:spPr>
          <a:xfrm>
            <a:off x="9629721" y="1951123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SNOMED 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Carcinoma of Bladder</a:t>
            </a:r>
            <a:endParaRPr/>
          </a:p>
        </p:txBody>
      </p:sp>
      <p:cxnSp>
        <p:nvCxnSpPr>
          <p:cNvPr id="338" name="Google Shape;338;p12"/>
          <p:cNvCxnSpPr>
            <a:endCxn id="337" idx="1"/>
          </p:cNvCxnSpPr>
          <p:nvPr/>
        </p:nvCxnSpPr>
        <p:spPr>
          <a:xfrm flipH="1" rot="10800000">
            <a:off x="9183921" y="2228590"/>
            <a:ext cx="445800" cy="315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2"/>
          <p:cNvCxnSpPr/>
          <p:nvPr/>
        </p:nvCxnSpPr>
        <p:spPr>
          <a:xfrm flipH="1" rot="10800000">
            <a:off x="9108205" y="1554179"/>
            <a:ext cx="445782" cy="3159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2"/>
          <p:cNvCxnSpPr/>
          <p:nvPr/>
        </p:nvCxnSpPr>
        <p:spPr>
          <a:xfrm flipH="1" rot="10800000">
            <a:off x="8798418" y="861800"/>
            <a:ext cx="445782" cy="3159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12"/>
          <p:cNvSpPr txBox="1"/>
          <p:nvPr/>
        </p:nvSpPr>
        <p:spPr>
          <a:xfrm>
            <a:off x="4913537" y="2845902"/>
            <a:ext cx="1816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accepted use</a:t>
            </a:r>
            <a:endParaRPr/>
          </a:p>
        </p:txBody>
      </p:sp>
      <p:sp>
        <p:nvSpPr>
          <p:cNvPr id="342" name="Google Shape;342;p12"/>
          <p:cNvSpPr txBox="1"/>
          <p:nvPr/>
        </p:nvSpPr>
        <p:spPr>
          <a:xfrm>
            <a:off x="4286901" y="4500107"/>
            <a:ext cx="1901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antineoplastic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6976848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44" name="Google Shape;344;p12"/>
          <p:cNvSpPr txBox="1"/>
          <p:nvPr/>
        </p:nvSpPr>
        <p:spPr>
          <a:xfrm>
            <a:off x="2510716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8860727" y="1437129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title"/>
          </p:nvPr>
        </p:nvSpPr>
        <p:spPr>
          <a:xfrm>
            <a:off x="1250382" y="152400"/>
            <a:ext cx="6423824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351" name="Google Shape;351;p13"/>
          <p:cNvSpPr txBox="1"/>
          <p:nvPr>
            <p:ph idx="12" type="sldNum"/>
          </p:nvPr>
        </p:nvSpPr>
        <p:spPr>
          <a:xfrm>
            <a:off x="8471301" y="669660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2" name="Google Shape;352;p13"/>
          <p:cNvCxnSpPr>
            <a:stCxn id="353" idx="2"/>
            <a:endCxn id="354" idx="0"/>
          </p:cNvCxnSpPr>
          <p:nvPr/>
        </p:nvCxnSpPr>
        <p:spPr>
          <a:xfrm>
            <a:off x="5220100" y="4348062"/>
            <a:ext cx="11394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3"/>
          <p:cNvSpPr/>
          <p:nvPr/>
        </p:nvSpPr>
        <p:spPr>
          <a:xfrm>
            <a:off x="3513575" y="3439154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cxnSp>
        <p:nvCxnSpPr>
          <p:cNvPr id="355" name="Google Shape;355;p13"/>
          <p:cNvCxnSpPr>
            <a:stCxn id="353" idx="2"/>
            <a:endCxn id="356" idx="0"/>
          </p:cNvCxnSpPr>
          <p:nvPr/>
        </p:nvCxnSpPr>
        <p:spPr>
          <a:xfrm flipH="1">
            <a:off x="4174600" y="4348062"/>
            <a:ext cx="1045500" cy="64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13"/>
          <p:cNvSpPr/>
          <p:nvPr/>
        </p:nvSpPr>
        <p:spPr>
          <a:xfrm>
            <a:off x="5620546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3435608" y="4993536"/>
            <a:ext cx="1477929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57" name="Google Shape;357;p13"/>
          <p:cNvCxnSpPr>
            <a:stCxn id="356" idx="1"/>
            <a:endCxn id="358" idx="3"/>
          </p:cNvCxnSpPr>
          <p:nvPr/>
        </p:nvCxnSpPr>
        <p:spPr>
          <a:xfrm flipH="1">
            <a:off x="2510708" y="5302322"/>
            <a:ext cx="9249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3"/>
          <p:cNvSpPr/>
          <p:nvPr/>
        </p:nvSpPr>
        <p:spPr>
          <a:xfrm>
            <a:off x="369546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</a:t>
            </a:r>
            <a:endParaRPr/>
          </a:p>
        </p:txBody>
      </p:sp>
      <p:cxnSp>
        <p:nvCxnSpPr>
          <p:cNvPr id="359" name="Google Shape;359;p13"/>
          <p:cNvCxnSpPr>
            <a:stCxn id="354" idx="3"/>
            <a:endCxn id="360" idx="1"/>
          </p:cNvCxnSpPr>
          <p:nvPr/>
        </p:nvCxnSpPr>
        <p:spPr>
          <a:xfrm>
            <a:off x="7098475" y="5302322"/>
            <a:ext cx="707100" cy="48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3"/>
          <p:cNvSpPr/>
          <p:nvPr/>
        </p:nvSpPr>
        <p:spPr>
          <a:xfrm>
            <a:off x="7805484" y="5460877"/>
            <a:ext cx="2141170" cy="646332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RxNorm Ingredient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gemcitabine</a:t>
            </a:r>
            <a:endParaRPr/>
          </a:p>
        </p:txBody>
      </p:sp>
      <p:pic>
        <p:nvPicPr>
          <p:cNvPr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29" y="392275"/>
            <a:ext cx="12858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/>
          <p:nvPr/>
        </p:nvSpPr>
        <p:spPr>
          <a:xfrm>
            <a:off x="6926626" y="2522287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Bladder Cancer</a:t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6798307" y="1825720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Cervical Cancer</a:t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6490299" y="1145383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Pancreatic Cancer</a:t>
            </a:r>
            <a:endParaRPr/>
          </a:p>
        </p:txBody>
      </p:sp>
      <p:cxnSp>
        <p:nvCxnSpPr>
          <p:cNvPr id="365" name="Google Shape;365;p13"/>
          <p:cNvCxnSpPr>
            <a:stCxn id="353" idx="0"/>
            <a:endCxn id="364" idx="1"/>
          </p:cNvCxnSpPr>
          <p:nvPr/>
        </p:nvCxnSpPr>
        <p:spPr>
          <a:xfrm flipH="1" rot="10800000">
            <a:off x="5220100" y="1422854"/>
            <a:ext cx="1270200" cy="201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3"/>
          <p:cNvCxnSpPr>
            <a:stCxn id="367" idx="3"/>
            <a:endCxn id="353" idx="0"/>
          </p:cNvCxnSpPr>
          <p:nvPr/>
        </p:nvCxnSpPr>
        <p:spPr>
          <a:xfrm>
            <a:off x="2775355" y="2255076"/>
            <a:ext cx="2444700" cy="1184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3"/>
          <p:cNvCxnSpPr>
            <a:stCxn id="353" idx="0"/>
            <a:endCxn id="362" idx="1"/>
          </p:cNvCxnSpPr>
          <p:nvPr/>
        </p:nvCxnSpPr>
        <p:spPr>
          <a:xfrm flipH="1" rot="10800000">
            <a:off x="5220100" y="2799854"/>
            <a:ext cx="1706400" cy="63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13"/>
          <p:cNvSpPr/>
          <p:nvPr/>
        </p:nvSpPr>
        <p:spPr>
          <a:xfrm>
            <a:off x="9629721" y="1951123"/>
            <a:ext cx="2321473" cy="554934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SNOMED Condition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Carcinoma of Bladder</a:t>
            </a:r>
            <a:endParaRPr/>
          </a:p>
        </p:txBody>
      </p:sp>
      <p:cxnSp>
        <p:nvCxnSpPr>
          <p:cNvPr id="370" name="Google Shape;370;p13"/>
          <p:cNvCxnSpPr>
            <a:endCxn id="369" idx="1"/>
          </p:cNvCxnSpPr>
          <p:nvPr/>
        </p:nvCxnSpPr>
        <p:spPr>
          <a:xfrm flipH="1" rot="10800000">
            <a:off x="9183921" y="2228590"/>
            <a:ext cx="445800" cy="315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13"/>
          <p:cNvCxnSpPr/>
          <p:nvPr/>
        </p:nvCxnSpPr>
        <p:spPr>
          <a:xfrm flipH="1" rot="10800000">
            <a:off x="9108205" y="1554179"/>
            <a:ext cx="445782" cy="3159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3"/>
          <p:cNvCxnSpPr/>
          <p:nvPr/>
        </p:nvCxnSpPr>
        <p:spPr>
          <a:xfrm flipH="1" rot="10800000">
            <a:off x="8798418" y="861800"/>
            <a:ext cx="445782" cy="3159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13"/>
          <p:cNvSpPr txBox="1"/>
          <p:nvPr/>
        </p:nvSpPr>
        <p:spPr>
          <a:xfrm>
            <a:off x="4913537" y="2845902"/>
            <a:ext cx="1816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accepted use</a:t>
            </a:r>
            <a:endParaRPr/>
          </a:p>
        </p:txBody>
      </p:sp>
      <p:sp>
        <p:nvSpPr>
          <p:cNvPr id="374" name="Google Shape;374;p13"/>
          <p:cNvSpPr txBox="1"/>
          <p:nvPr/>
        </p:nvSpPr>
        <p:spPr>
          <a:xfrm>
            <a:off x="4286901" y="4500107"/>
            <a:ext cx="1901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antineoplastic</a:t>
            </a:r>
            <a:endParaRPr/>
          </a:p>
        </p:txBody>
      </p:sp>
      <p:sp>
        <p:nvSpPr>
          <p:cNvPr id="375" name="Google Shape;375;p13"/>
          <p:cNvSpPr txBox="1"/>
          <p:nvPr/>
        </p:nvSpPr>
        <p:spPr>
          <a:xfrm>
            <a:off x="6976848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76" name="Google Shape;376;p13"/>
          <p:cNvSpPr txBox="1"/>
          <p:nvPr/>
        </p:nvSpPr>
        <p:spPr>
          <a:xfrm>
            <a:off x="2510716" y="5221727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8860727" y="1437129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726652" y="2689627"/>
            <a:ext cx="2048703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Dexamethasone</a:t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742712" y="1946289"/>
            <a:ext cx="2032643" cy="617573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Component 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Phenothiazines</a:t>
            </a:r>
            <a:endParaRPr/>
          </a:p>
        </p:txBody>
      </p:sp>
      <p:cxnSp>
        <p:nvCxnSpPr>
          <p:cNvPr id="379" name="Google Shape;379;p13"/>
          <p:cNvCxnSpPr>
            <a:stCxn id="353" idx="0"/>
            <a:endCxn id="378" idx="3"/>
          </p:cNvCxnSpPr>
          <p:nvPr/>
        </p:nvCxnSpPr>
        <p:spPr>
          <a:xfrm rot="10800000">
            <a:off x="2775400" y="2998454"/>
            <a:ext cx="2444700" cy="44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13"/>
          <p:cNvSpPr txBox="1"/>
          <p:nvPr/>
        </p:nvSpPr>
        <p:spPr>
          <a:xfrm>
            <a:off x="2763706" y="2598385"/>
            <a:ext cx="15866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Has supportive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endParaRPr/>
          </a:p>
        </p:txBody>
      </p:sp>
      <p:cxnSp>
        <p:nvCxnSpPr>
          <p:cNvPr id="381" name="Google Shape;381;p13"/>
          <p:cNvCxnSpPr/>
          <p:nvPr/>
        </p:nvCxnSpPr>
        <p:spPr>
          <a:xfrm rot="10800000">
            <a:off x="516375" y="1678150"/>
            <a:ext cx="259606" cy="2962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3"/>
          <p:cNvCxnSpPr/>
          <p:nvPr/>
        </p:nvCxnSpPr>
        <p:spPr>
          <a:xfrm rot="10800000">
            <a:off x="483681" y="2409538"/>
            <a:ext cx="259606" cy="2962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3"/>
          <p:cNvSpPr txBox="1"/>
          <p:nvPr/>
        </p:nvSpPr>
        <p:spPr>
          <a:xfrm>
            <a:off x="11585" y="1503549"/>
            <a:ext cx="9523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b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618EC4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389" name="Google Shape;389;p1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AutoNum type="arabicPeriod"/>
            </a:pPr>
            <a:r>
              <a:rPr lang="en-US" sz="2000"/>
              <a:t>What lines of chemotherapy?</a:t>
            </a:r>
            <a:endParaRPr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AutoNum type="arabicPeriod"/>
            </a:pPr>
            <a:r>
              <a:rPr lang="en-US" sz="2000"/>
              <a:t>How many cycles of C+G?</a:t>
            </a:r>
            <a:endParaRPr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Calibri"/>
              <a:buAutoNum type="arabicPeriod"/>
            </a:pPr>
            <a:r>
              <a:rPr lang="en-US" sz="2000"/>
              <a:t>What toxicity did the patient experience?</a:t>
            </a:r>
            <a:endParaRPr/>
          </a:p>
        </p:txBody>
      </p:sp>
      <p:sp>
        <p:nvSpPr>
          <p:cNvPr id="390" name="Google Shape;390;p14"/>
          <p:cNvSpPr txBox="1"/>
          <p:nvPr>
            <p:ph idx="2" type="body"/>
          </p:nvPr>
        </p:nvSpPr>
        <p:spPr>
          <a:xfrm>
            <a:off x="5746282" y="1600201"/>
            <a:ext cx="40910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Epirubicin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Cisplatin and Gemcitabine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Durvalumab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3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Diarrhea</a:t>
            </a:r>
            <a:endParaRPr/>
          </a:p>
        </p:txBody>
      </p:sp>
      <p:sp>
        <p:nvSpPr>
          <p:cNvPr id="391" name="Google Shape;391;p14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9837374" y="1657783"/>
            <a:ext cx="1604926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9788356" y="4844257"/>
            <a:ext cx="432782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9837374" y="3251020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10312221" y="4844257"/>
            <a:ext cx="452032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10842144" y="4835881"/>
            <a:ext cx="432782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11352818" y="4835881"/>
            <a:ext cx="432782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Drug Exposure and Treatment Episodes</a:t>
            </a:r>
            <a:endParaRPr/>
          </a:p>
        </p:txBody>
      </p:sp>
      <p:sp>
        <p:nvSpPr>
          <p:cNvPr id="403" name="Google Shape;403;p15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26" y="1616843"/>
            <a:ext cx="527685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5"/>
          <p:cNvCxnSpPr/>
          <p:nvPr/>
        </p:nvCxnSpPr>
        <p:spPr>
          <a:xfrm>
            <a:off x="693019" y="5014762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5"/>
          <p:cNvCxnSpPr/>
          <p:nvPr/>
        </p:nvCxnSpPr>
        <p:spPr>
          <a:xfrm>
            <a:off x="693019" y="3792353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15"/>
          <p:cNvSpPr txBox="1"/>
          <p:nvPr/>
        </p:nvSpPr>
        <p:spPr>
          <a:xfrm>
            <a:off x="609599" y="4645430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DRUG_EXPOSURE</a:t>
            </a:r>
            <a:endParaRPr/>
          </a:p>
        </p:txBody>
      </p:sp>
      <p:sp>
        <p:nvSpPr>
          <p:cNvPr id="408" name="Google Shape;408;p15"/>
          <p:cNvSpPr txBox="1"/>
          <p:nvPr/>
        </p:nvSpPr>
        <p:spPr>
          <a:xfrm>
            <a:off x="609599" y="3461323"/>
            <a:ext cx="986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2618426" y="3317346"/>
            <a:ext cx="4205885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4081465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5611888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2618426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Drug Exposure and Treatment Episodes</a:t>
            </a:r>
            <a:endParaRPr/>
          </a:p>
        </p:txBody>
      </p:sp>
      <p:sp>
        <p:nvSpPr>
          <p:cNvPr id="418" name="Google Shape;418;p16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9" name="Google Shape;4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26" y="1616843"/>
            <a:ext cx="527685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16"/>
          <p:cNvCxnSpPr/>
          <p:nvPr/>
        </p:nvCxnSpPr>
        <p:spPr>
          <a:xfrm>
            <a:off x="693019" y="5014762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6"/>
          <p:cNvCxnSpPr/>
          <p:nvPr/>
        </p:nvCxnSpPr>
        <p:spPr>
          <a:xfrm>
            <a:off x="693019" y="3792353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16"/>
          <p:cNvSpPr txBox="1"/>
          <p:nvPr/>
        </p:nvSpPr>
        <p:spPr>
          <a:xfrm>
            <a:off x="609599" y="4645430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DRUG_EXPOSURE</a:t>
            </a:r>
            <a:endParaRPr/>
          </a:p>
        </p:txBody>
      </p:sp>
      <p:sp>
        <p:nvSpPr>
          <p:cNvPr id="423" name="Google Shape;423;p16"/>
          <p:cNvSpPr txBox="1"/>
          <p:nvPr/>
        </p:nvSpPr>
        <p:spPr>
          <a:xfrm>
            <a:off x="609599" y="3461323"/>
            <a:ext cx="986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>
            <a:off x="4110346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4110346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26" name="Google Shape;426;p16"/>
          <p:cNvSpPr/>
          <p:nvPr/>
        </p:nvSpPr>
        <p:spPr>
          <a:xfrm>
            <a:off x="4415578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>
            <a:off x="4720261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28" name="Google Shape;428;p16"/>
          <p:cNvSpPr/>
          <p:nvPr/>
        </p:nvSpPr>
        <p:spPr>
          <a:xfrm>
            <a:off x="5611885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5611885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5917117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6221800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2618426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2618426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2923658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>
            <a:off x="3228341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Drug Exposure and Treatment Episodes</a:t>
            </a:r>
            <a:endParaRPr/>
          </a:p>
        </p:txBody>
      </p:sp>
      <p:sp>
        <p:nvSpPr>
          <p:cNvPr id="441" name="Google Shape;441;p17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26" y="1616843"/>
            <a:ext cx="527685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17"/>
          <p:cNvCxnSpPr/>
          <p:nvPr/>
        </p:nvCxnSpPr>
        <p:spPr>
          <a:xfrm>
            <a:off x="693019" y="5014762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17"/>
          <p:cNvCxnSpPr/>
          <p:nvPr/>
        </p:nvCxnSpPr>
        <p:spPr>
          <a:xfrm>
            <a:off x="693019" y="3792353"/>
            <a:ext cx="1088938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17"/>
          <p:cNvSpPr txBox="1"/>
          <p:nvPr/>
        </p:nvSpPr>
        <p:spPr>
          <a:xfrm>
            <a:off x="609599" y="4645430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DRUG_EXPOSURE</a:t>
            </a:r>
            <a:endParaRPr/>
          </a:p>
        </p:txBody>
      </p:sp>
      <p:sp>
        <p:nvSpPr>
          <p:cNvPr id="446" name="Google Shape;446;p17"/>
          <p:cNvSpPr txBox="1"/>
          <p:nvPr/>
        </p:nvSpPr>
        <p:spPr>
          <a:xfrm>
            <a:off x="609599" y="3461323"/>
            <a:ext cx="986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endParaRPr/>
          </a:p>
        </p:txBody>
      </p:sp>
      <p:sp>
        <p:nvSpPr>
          <p:cNvPr id="447" name="Google Shape;447;p17"/>
          <p:cNvSpPr/>
          <p:nvPr/>
        </p:nvSpPr>
        <p:spPr>
          <a:xfrm>
            <a:off x="2618426" y="3317346"/>
            <a:ext cx="4205885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</p:txBody>
      </p:sp>
      <p:sp>
        <p:nvSpPr>
          <p:cNvPr id="448" name="Google Shape;448;p17"/>
          <p:cNvSpPr/>
          <p:nvPr/>
        </p:nvSpPr>
        <p:spPr>
          <a:xfrm>
            <a:off x="4081465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5611888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2618426" y="3848968"/>
            <a:ext cx="1162078" cy="4219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4110346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4110346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415578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4720261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5611885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5611885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5917117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6221800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2618426" y="4601068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2618426" y="5060256"/>
            <a:ext cx="229742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2923658" y="506025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3228341" y="5059126"/>
            <a:ext cx="219958" cy="369331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63" name="Google Shape;463;p17"/>
          <p:cNvSpPr txBox="1"/>
          <p:nvPr/>
        </p:nvSpPr>
        <p:spPr>
          <a:xfrm>
            <a:off x="8252611" y="3941893"/>
            <a:ext cx="11160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>
            <a:off x="7190069" y="3619101"/>
            <a:ext cx="906201" cy="149190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OMOP Data Science Team contribution</a:t>
            </a:r>
            <a:br>
              <a:rPr lang="en-US"/>
            </a:br>
            <a:r>
              <a:rPr lang="en-US"/>
              <a:t>Oncology Regimen Algorithm</a:t>
            </a:r>
            <a:endParaRPr/>
          </a:p>
        </p:txBody>
      </p:sp>
      <p:sp>
        <p:nvSpPr>
          <p:cNvPr id="470" name="Google Shape;470;p18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4000"/>
              <a:buNone/>
            </a:pPr>
            <a:r>
              <a:rPr lang="en-US" sz="4000"/>
              <a:t>“Theano”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Package Structure  </a:t>
            </a:r>
            <a:endParaRPr/>
          </a:p>
        </p:txBody>
      </p:sp>
      <p:sp>
        <p:nvSpPr>
          <p:cNvPr id="476" name="Google Shape;476;p19"/>
          <p:cNvSpPr txBox="1"/>
          <p:nvPr>
            <p:ph idx="1" type="body"/>
          </p:nvPr>
        </p:nvSpPr>
        <p:spPr>
          <a:xfrm>
            <a:off x="426720" y="1554788"/>
            <a:ext cx="5669280" cy="325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49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Char char="•"/>
            </a:pPr>
            <a:r>
              <a:rPr lang="en-US" sz="2960"/>
              <a:t>Version 1 of the package was implemented by using the OHDSI gold standard for packages.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Char char="•"/>
            </a:pPr>
            <a:r>
              <a:rPr lang="en-US" sz="2220"/>
              <a:t>This ensures that the algorithm is: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Simple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Readable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Consistent with other OHDSI packages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Testable</a:t>
            </a:r>
            <a:endParaRPr/>
          </a:p>
          <a:p>
            <a:pPr indent="-8763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  <a:p>
            <a:pPr indent="0" lvl="2" marL="4000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8763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477" name="Google Shape;477;p19"/>
          <p:cNvSpPr txBox="1"/>
          <p:nvPr/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OHDSI gold standard for packages</a:t>
            </a:r>
            <a:endParaRPr/>
          </a:p>
        </p:txBody>
      </p:sp>
      <p:pic>
        <p:nvPicPr>
          <p:cNvPr id="478" name="Google Shape;4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939" y="1420493"/>
            <a:ext cx="4042862" cy="4504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770021" y="1742173"/>
            <a:ext cx="7806088" cy="4383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Adjuvant = after surgery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Cisplatin = drug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Gemcitabine = drug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Combination for 3 months = regimen</a:t>
            </a:r>
            <a:endParaRPr/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"/>
          <p:cNvCxnSpPr/>
          <p:nvPr/>
        </p:nvCxnSpPr>
        <p:spPr>
          <a:xfrm>
            <a:off x="6573802" y="4302492"/>
            <a:ext cx="587394" cy="6545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Package Structure  </a:t>
            </a:r>
            <a:endParaRPr/>
          </a:p>
        </p:txBody>
      </p:sp>
      <p:sp>
        <p:nvSpPr>
          <p:cNvPr id="484" name="Google Shape;484;p20"/>
          <p:cNvSpPr txBox="1"/>
          <p:nvPr>
            <p:ph idx="1" type="body"/>
          </p:nvPr>
        </p:nvSpPr>
        <p:spPr>
          <a:xfrm>
            <a:off x="426720" y="1554788"/>
            <a:ext cx="5669280" cy="325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49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Char char="•"/>
            </a:pPr>
            <a:r>
              <a:rPr lang="en-US" sz="2960"/>
              <a:t>Version 1 of the package was implemented by using the OHDSI gold standard for packages.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Char char="•"/>
            </a:pPr>
            <a:r>
              <a:rPr lang="en-US" sz="2220"/>
              <a:t>This ensures that the algorithm is: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Simple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Readable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Consistent with other OHDSI packages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20425A"/>
              </a:buClr>
              <a:buSzPts val="1850"/>
              <a:buChar char="–"/>
            </a:pPr>
            <a:r>
              <a:rPr lang="en-US" sz="1850"/>
              <a:t>Testable</a:t>
            </a:r>
            <a:endParaRPr/>
          </a:p>
          <a:p>
            <a:pPr indent="-8763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  <a:p>
            <a:pPr indent="0" lvl="2" marL="4000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20425A"/>
              </a:buClr>
              <a:buSzPts val="2960"/>
              <a:buNone/>
            </a:pPr>
            <a:r>
              <a:t/>
            </a:r>
            <a:endParaRPr sz="2960"/>
          </a:p>
          <a:p>
            <a:pPr indent="-8763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20425A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485" name="Google Shape;485;p20"/>
          <p:cNvSpPr txBox="1"/>
          <p:nvPr>
            <p:ph idx="11" type="ftr"/>
          </p:nvPr>
        </p:nvSpPr>
        <p:spPr>
          <a:xfrm>
            <a:off x="426720" y="5262772"/>
            <a:ext cx="91170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https://github.com/OHDSI/OncologyWG/tree/master/OncoRegimenFinderV3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OHDSI gold standard for packages</a:t>
            </a:r>
            <a:endParaRPr/>
          </a:p>
        </p:txBody>
      </p:sp>
      <p:pic>
        <p:nvPicPr>
          <p:cNvPr id="487" name="Google Shape;4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2831" y="1946045"/>
            <a:ext cx="5232449" cy="247282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0"/>
          <p:cNvSpPr/>
          <p:nvPr/>
        </p:nvSpPr>
        <p:spPr>
          <a:xfrm>
            <a:off x="5806147" y="3182456"/>
            <a:ext cx="579706" cy="3380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– Rule based approach</a:t>
            </a:r>
            <a:endParaRPr/>
          </a:p>
        </p:txBody>
      </p:sp>
      <p:sp>
        <p:nvSpPr>
          <p:cNvPr id="495" name="Google Shape;495;p21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01" name="Google Shape;501;p22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 table</a:t>
            </a:r>
            <a:endParaRPr/>
          </a:p>
        </p:txBody>
      </p:sp>
      <p:pic>
        <p:nvPicPr>
          <p:cNvPr id="502" name="Google Shape;5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08" name="Google Shape;508;p23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 table</a:t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4095294" y="1648566"/>
            <a:ext cx="1438082" cy="584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3"/>
          <p:cNvSpPr txBox="1"/>
          <p:nvPr/>
        </p:nvSpPr>
        <p:spPr>
          <a:xfrm>
            <a:off x="5945885" y="1708781"/>
            <a:ext cx="3257550" cy="338554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results are ordered by date </a:t>
            </a:r>
            <a:endParaRPr/>
          </a:p>
        </p:txBody>
      </p:sp>
      <p:pic>
        <p:nvPicPr>
          <p:cNvPr id="511" name="Google Shape;5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17" name="Google Shape;517;p24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 table</a:t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4095294" y="1648566"/>
            <a:ext cx="1438082" cy="584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5945885" y="1708781"/>
            <a:ext cx="3257550" cy="338554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results are ordered by date </a:t>
            </a:r>
            <a:endParaRPr/>
          </a:p>
        </p:txBody>
      </p:sp>
      <p:sp>
        <p:nvSpPr>
          <p:cNvPr id="520" name="Google Shape;520;p24"/>
          <p:cNvSpPr txBox="1"/>
          <p:nvPr/>
        </p:nvSpPr>
        <p:spPr>
          <a:xfrm>
            <a:off x="5769673" y="2838731"/>
            <a:ext cx="3609974" cy="83099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Ingredients with consequent eras and start dates that occur within a 30 days period are identified</a:t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9615944" y="1708781"/>
            <a:ext cx="926210" cy="144045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28" name="Google Shape;528;p25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 table</a:t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4095294" y="1648566"/>
            <a:ext cx="1438082" cy="584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5"/>
          <p:cNvSpPr txBox="1"/>
          <p:nvPr/>
        </p:nvSpPr>
        <p:spPr>
          <a:xfrm>
            <a:off x="5945885" y="1708781"/>
            <a:ext cx="3257550" cy="338554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results are ordered by date </a:t>
            </a:r>
            <a:endParaRPr/>
          </a:p>
        </p:txBody>
      </p:sp>
      <p:sp>
        <p:nvSpPr>
          <p:cNvPr id="531" name="Google Shape;531;p25"/>
          <p:cNvSpPr txBox="1"/>
          <p:nvPr/>
        </p:nvSpPr>
        <p:spPr>
          <a:xfrm>
            <a:off x="5769673" y="2838731"/>
            <a:ext cx="3609974" cy="83099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Ingredients with consequent eras and start dates that occur within a 30 days period are identified</a:t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9615944" y="1708781"/>
            <a:ext cx="926210" cy="144045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9615944" y="3196032"/>
            <a:ext cx="1010263" cy="133766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5769673" y="4208435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Lines of treatments with distinct ingredients are generated</a:t>
            </a:r>
            <a:endParaRPr/>
          </a:p>
        </p:txBody>
      </p:sp>
      <p:pic>
        <p:nvPicPr>
          <p:cNvPr id="535" name="Google Shape;5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41" name="Google Shape;541;p26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 table</a:t>
            </a:r>
            <a:endParaRPr/>
          </a:p>
        </p:txBody>
      </p:sp>
      <p:sp>
        <p:nvSpPr>
          <p:cNvPr id="542" name="Google Shape;542;p26"/>
          <p:cNvSpPr/>
          <p:nvPr/>
        </p:nvSpPr>
        <p:spPr>
          <a:xfrm>
            <a:off x="4095294" y="1648566"/>
            <a:ext cx="1438082" cy="584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945885" y="1708781"/>
            <a:ext cx="3257550" cy="338554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results are ordered by date 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5769673" y="2838731"/>
            <a:ext cx="3609974" cy="83099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Ingredients with consequent eras and start dates that occur within a 30 days period are identified</a:t>
            </a:r>
            <a:endParaRPr/>
          </a:p>
        </p:txBody>
      </p:sp>
      <p:sp>
        <p:nvSpPr>
          <p:cNvPr id="545" name="Google Shape;545;p26"/>
          <p:cNvSpPr/>
          <p:nvPr/>
        </p:nvSpPr>
        <p:spPr>
          <a:xfrm>
            <a:off x="9615944" y="1708781"/>
            <a:ext cx="926210" cy="144045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9615944" y="3196032"/>
            <a:ext cx="1010263" cy="133766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5769673" y="4208435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Lines of treatments with distinct ingredients are generated</a:t>
            </a:r>
            <a:endParaRPr/>
          </a:p>
        </p:txBody>
      </p:sp>
      <p:sp>
        <p:nvSpPr>
          <p:cNvPr id="548" name="Google Shape;548;p26"/>
          <p:cNvSpPr/>
          <p:nvPr/>
        </p:nvSpPr>
        <p:spPr>
          <a:xfrm>
            <a:off x="9713348" y="4641453"/>
            <a:ext cx="912859" cy="133766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5769673" y="5439735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HemOnc vocabulary is used to identify oncology regimens</a:t>
            </a:r>
            <a:endParaRPr/>
          </a:p>
        </p:txBody>
      </p:sp>
      <p:pic>
        <p:nvPicPr>
          <p:cNvPr id="550" name="Google Shape;5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Algorithm - Procedure</a:t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323297" y="1542584"/>
            <a:ext cx="3609974" cy="830997"/>
          </a:xfrm>
          <a:prstGeom prst="rect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all the “Antineoplastic agents”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the “Immunosapresants” through the drug_era/drug_exposure table</a:t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4095294" y="1648566"/>
            <a:ext cx="1438082" cy="584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5945885" y="1708781"/>
            <a:ext cx="3257550" cy="338554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results are ordered by date </a:t>
            </a:r>
            <a:endParaRPr/>
          </a:p>
        </p:txBody>
      </p:sp>
      <p:sp>
        <p:nvSpPr>
          <p:cNvPr id="559" name="Google Shape;559;p27"/>
          <p:cNvSpPr txBox="1"/>
          <p:nvPr/>
        </p:nvSpPr>
        <p:spPr>
          <a:xfrm>
            <a:off x="5769673" y="2838731"/>
            <a:ext cx="3609974" cy="83099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Ingredients with consequent eras and start dates that occur within a 30 days period are identified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9615944" y="1708781"/>
            <a:ext cx="926210" cy="144045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615944" y="3196032"/>
            <a:ext cx="1010263" cy="133766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5769673" y="4208435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Lines of treatments with distinct ingredients are generated</a:t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9713348" y="4641453"/>
            <a:ext cx="912859" cy="133766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5769673" y="5439735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HemOnc vocabulary is used to identify oncology regimens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 flipH="1">
            <a:off x="2186840" y="5139742"/>
            <a:ext cx="3491514" cy="66228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597598" y="4168720"/>
            <a:ext cx="3609974" cy="5847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Oncology regimens stored in the episode and episode event tables</a:t>
            </a:r>
            <a:endParaRPr/>
          </a:p>
        </p:txBody>
      </p:sp>
      <p:pic>
        <p:nvPicPr>
          <p:cNvPr id="567" name="Google Shape;5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/>
          <p:nvPr>
            <p:ph type="ctrTitle"/>
          </p:nvPr>
        </p:nvSpPr>
        <p:spPr>
          <a:xfrm>
            <a:off x="3149600" y="1063625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 and Solving Granularity</a:t>
            </a:r>
            <a:endParaRPr/>
          </a:p>
        </p:txBody>
      </p:sp>
      <p:pic>
        <p:nvPicPr>
          <p:cNvPr id="573" name="Google Shape;5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911" y="2980204"/>
            <a:ext cx="1287845" cy="137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9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sp>
        <p:nvSpPr>
          <p:cNvPr id="579" name="Google Shape;579;p2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5"/>
              <a:buChar char="•"/>
            </a:pPr>
            <a:r>
              <a:rPr lang="en-US" sz="2405"/>
              <a:t>HemOnc.org is a collaborative wiki containing details about hundreds of hematology/oncology drugs, and thousands of treatment regimens.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None/>
            </a:pPr>
            <a:r>
              <a:t/>
            </a:r>
            <a:endParaRPr sz="2405"/>
          </a:p>
          <a:p>
            <a:pPr indent="-342900" lvl="0" marL="34290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Char char="•"/>
            </a:pPr>
            <a:r>
              <a:rPr lang="en-US" sz="2405"/>
              <a:t>Content is added by hematology &amp; oncology professionals, and undergoes continuous peer review.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None/>
            </a:pPr>
            <a:r>
              <a:t/>
            </a:r>
            <a:endParaRPr sz="2405"/>
          </a:p>
          <a:p>
            <a:pPr indent="-342900" lvl="0" marL="34290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Char char="•"/>
            </a:pPr>
            <a:r>
              <a:rPr lang="en-US" sz="2405"/>
              <a:t>The OHDSI Oncology WG is an active contributor.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Char char="•"/>
            </a:pPr>
            <a:r>
              <a:rPr lang="en-US" sz="2405"/>
              <a:t>Led by Jeremy Warner and his team at Vanderbilt University.</a:t>
            </a:r>
            <a:endParaRPr/>
          </a:p>
          <a:p>
            <a:pPr indent="-190182" lvl="0" marL="34290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20425A"/>
              </a:buClr>
              <a:buSzPts val="2405"/>
              <a:buNone/>
            </a:pPr>
            <a:r>
              <a:t/>
            </a:r>
            <a:endParaRPr sz="2405"/>
          </a:p>
        </p:txBody>
      </p:sp>
      <p:sp>
        <p:nvSpPr>
          <p:cNvPr id="580" name="Google Shape;580;p29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60" y="1502229"/>
            <a:ext cx="5674128" cy="418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pic>
        <p:nvPicPr>
          <p:cNvPr descr="Graphical user interface, text, application, email&#10;&#10;Description automatically generated" id="587" name="Google Shape;5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8708"/>
            <a:ext cx="5384800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0"/>
          <p:cNvSpPr txBox="1"/>
          <p:nvPr>
            <p:ph idx="2" type="body"/>
          </p:nvPr>
        </p:nvSpPr>
        <p:spPr>
          <a:xfrm>
            <a:off x="6197600" y="1119673"/>
            <a:ext cx="5384800" cy="50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rPr lang="en-US" sz="2000"/>
              <a:t>Provides: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regimen definitions.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89" name="Google Shape;589;p30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pic>
        <p:nvPicPr>
          <p:cNvPr descr="Graphical user interface, text, application, email&#10;&#10;Description automatically generated" id="595" name="Google Shape;5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8708"/>
            <a:ext cx="5384800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1"/>
          <p:cNvSpPr txBox="1"/>
          <p:nvPr>
            <p:ph idx="2" type="body"/>
          </p:nvPr>
        </p:nvSpPr>
        <p:spPr>
          <a:xfrm>
            <a:off x="6197600" y="1119673"/>
            <a:ext cx="5384800" cy="50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rPr lang="en-US" sz="2000"/>
              <a:t>Provides: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regimen definitions.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Comprehensive regimen details, including dosage and schedule.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97" name="Google Shape;597;p31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pic>
        <p:nvPicPr>
          <p:cNvPr descr="Graphical user interface, text, application, email&#10;&#10;Description automatically generated" id="603" name="Google Shape;6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8708"/>
            <a:ext cx="5384800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2"/>
          <p:cNvSpPr txBox="1"/>
          <p:nvPr>
            <p:ph idx="2" type="body"/>
          </p:nvPr>
        </p:nvSpPr>
        <p:spPr>
          <a:xfrm>
            <a:off x="6197600" y="1119673"/>
            <a:ext cx="5384800" cy="50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rPr lang="en-US" sz="2000"/>
              <a:t>Provides: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regimen definitions.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Comprehensive regimen details, including dose and schedule.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Standardization of prescribing instructions within a given cycle (SIGs) or pertaining to cycle timing (“cycleSIGs”).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05" name="Google Shape;605;p32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pic>
        <p:nvPicPr>
          <p:cNvPr descr="Graphical user interface, text, application, email&#10;&#10;Description automatically generated" id="611" name="Google Shape;6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8708"/>
            <a:ext cx="5384800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3"/>
          <p:cNvSpPr txBox="1"/>
          <p:nvPr>
            <p:ph idx="2" type="body"/>
          </p:nvPr>
        </p:nvSpPr>
        <p:spPr>
          <a:xfrm>
            <a:off x="6197600" y="1119673"/>
            <a:ext cx="5384800" cy="50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rPr lang="en-US" sz="2000"/>
              <a:t>Provides: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regimen definitions.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Comprehensive regimen details, including dose and schedule.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Standardization of prescribing instructions within a given cycle (SIGs) or pertaining to cycle timing (“cycleSIGs”).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“canonical” forms for intermittent intravenous (IV), continuous IV (CIV), other routes (e.g., oral), and radiation SIGs.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613" name="Google Shape;613;p33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pic>
        <p:nvPicPr>
          <p:cNvPr descr="Graphical user interface, text, application, email&#10;&#10;Description automatically generated" id="619" name="Google Shape;6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48708"/>
            <a:ext cx="5384800" cy="30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4"/>
          <p:cNvSpPr txBox="1"/>
          <p:nvPr>
            <p:ph idx="2" type="body"/>
          </p:nvPr>
        </p:nvSpPr>
        <p:spPr>
          <a:xfrm>
            <a:off x="6197600" y="1119673"/>
            <a:ext cx="5384800" cy="50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rPr lang="en-US" sz="2000"/>
              <a:t>Provides: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regimen definitions.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Comprehensive regimen details, including dose and schedule.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Standardization of prescribing instructions within a given cycle (SIGs) or pertaining to cycle timing (“cycleSIGs”).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Standard “canonical” forms for intermittent intravenous (IV), continuous IV (CIV), other routes (e.g., oral), and radiation SIGs.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SIGs bound to regimen and treatment context.</a:t>
            </a:r>
            <a:endParaRPr/>
          </a:p>
        </p:txBody>
      </p:sp>
      <p:sp>
        <p:nvSpPr>
          <p:cNvPr id="621" name="Google Shape;621;p34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HemOnc.org</a:t>
            </a:r>
            <a:endParaRPr/>
          </a:p>
        </p:txBody>
      </p:sp>
      <p:sp>
        <p:nvSpPr>
          <p:cNvPr id="627" name="Google Shape;627;p35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69" y="1357312"/>
            <a:ext cx="11628554" cy="4371684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5"/>
          <p:cNvSpPr/>
          <p:nvPr/>
        </p:nvSpPr>
        <p:spPr>
          <a:xfrm>
            <a:off x="3715829" y="944338"/>
            <a:ext cx="5204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100 mg/m^2 IV once per day on days 1, 8, 15, 22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635" name="Google Shape;635;p36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"/>
          <p:cNvSpPr txBox="1"/>
          <p:nvPr>
            <p:ph idx="1" type="body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Input:</a:t>
            </a:r>
            <a:endParaRPr/>
          </a:p>
        </p:txBody>
      </p:sp>
      <p:sp>
        <p:nvSpPr>
          <p:cNvPr id="641" name="Google Shape;641;p37"/>
          <p:cNvSpPr txBox="1"/>
          <p:nvPr>
            <p:ph idx="2" type="body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Output</a:t>
            </a:r>
            <a:endParaRPr/>
          </a:p>
        </p:txBody>
      </p:sp>
      <p:sp>
        <p:nvSpPr>
          <p:cNvPr id="642" name="Google Shape;642;p37"/>
          <p:cNvSpPr txBox="1"/>
          <p:nvPr>
            <p:ph idx="3" type="body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 for person_id = 1692</a:t>
            </a:r>
            <a:endParaRPr/>
          </a:p>
        </p:txBody>
      </p:sp>
      <p:sp>
        <p:nvSpPr>
          <p:cNvPr id="643" name="Google Shape;643;p37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graphicFrame>
        <p:nvGraphicFramePr>
          <p:cNvPr id="644" name="Google Shape;644;p37"/>
          <p:cNvGraphicFramePr/>
          <p:nvPr/>
        </p:nvGraphicFramePr>
        <p:xfrm>
          <a:off x="587269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0337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ingredient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45" name="Google Shape;645;p37"/>
          <p:cNvGraphicFramePr/>
          <p:nvPr/>
        </p:nvGraphicFramePr>
        <p:xfrm>
          <a:off x="172765" y="228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1094200"/>
                <a:gridCol w="1306700"/>
                <a:gridCol w="811925"/>
                <a:gridCol w="1208375"/>
                <a:gridCol w="11472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drug_exposure_id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38969543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19077215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27876058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27876060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8542664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37216873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20227519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8609989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12/30/2016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4508082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11422068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1/20/2017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23719345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13787826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2/10/2017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34940090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9194796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7/12/2017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37177882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4515657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8/23/2017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46" name="Google Shape;646;p37"/>
          <p:cNvGraphicFramePr/>
          <p:nvPr/>
        </p:nvGraphicFramePr>
        <p:xfrm>
          <a:off x="88712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p37"/>
          <p:cNvGraphicFramePr/>
          <p:nvPr/>
        </p:nvGraphicFramePr>
        <p:xfrm>
          <a:off x="5872691" y="3599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648" name="Google Shape;648;p37"/>
          <p:cNvSpPr txBox="1"/>
          <p:nvPr/>
        </p:nvSpPr>
        <p:spPr>
          <a:xfrm>
            <a:off x="384693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pic>
        <p:nvPicPr>
          <p:cNvPr id="649" name="Google Shape;6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8"/>
          <p:cNvSpPr txBox="1"/>
          <p:nvPr>
            <p:ph idx="1" type="body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Input:</a:t>
            </a:r>
            <a:endParaRPr/>
          </a:p>
        </p:txBody>
      </p:sp>
      <p:sp>
        <p:nvSpPr>
          <p:cNvPr id="655" name="Google Shape;655;p38"/>
          <p:cNvSpPr txBox="1"/>
          <p:nvPr>
            <p:ph idx="2" type="body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Output</a:t>
            </a:r>
            <a:endParaRPr/>
          </a:p>
        </p:txBody>
      </p:sp>
      <p:sp>
        <p:nvSpPr>
          <p:cNvPr id="656" name="Google Shape;656;p38"/>
          <p:cNvSpPr txBox="1"/>
          <p:nvPr>
            <p:ph idx="3" type="body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 for person_id = 1692</a:t>
            </a:r>
            <a:endParaRPr/>
          </a:p>
        </p:txBody>
      </p:sp>
      <p:sp>
        <p:nvSpPr>
          <p:cNvPr id="657" name="Google Shape;657;p38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graphicFrame>
        <p:nvGraphicFramePr>
          <p:cNvPr id="658" name="Google Shape;658;p38"/>
          <p:cNvGraphicFramePr/>
          <p:nvPr/>
        </p:nvGraphicFramePr>
        <p:xfrm>
          <a:off x="587269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0337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ingredient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59" name="Google Shape;659;p38"/>
          <p:cNvGraphicFramePr/>
          <p:nvPr/>
        </p:nvGraphicFramePr>
        <p:xfrm>
          <a:off x="172765" y="228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1094200"/>
                <a:gridCol w="1306700"/>
                <a:gridCol w="811925"/>
                <a:gridCol w="1208375"/>
                <a:gridCol w="11472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drug_exposure_id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38969543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19077215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27876058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27876060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8542664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37216873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20227519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8609989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12/30/2016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4508082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11422068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1/20/2017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23719345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13787826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2/10/2017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34940090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9194796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7/12/2017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37177882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4515657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8/23/2017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60" name="Google Shape;660;p38"/>
          <p:cNvGraphicFramePr/>
          <p:nvPr/>
        </p:nvGraphicFramePr>
        <p:xfrm>
          <a:off x="88712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1" name="Google Shape;661;p38"/>
          <p:cNvGraphicFramePr/>
          <p:nvPr/>
        </p:nvGraphicFramePr>
        <p:xfrm>
          <a:off x="455210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2" name="Google Shape;662;p38"/>
          <p:cNvGraphicFramePr/>
          <p:nvPr/>
        </p:nvGraphicFramePr>
        <p:xfrm>
          <a:off x="5872691" y="3599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663" name="Google Shape;663;p38"/>
          <p:cNvSpPr txBox="1"/>
          <p:nvPr/>
        </p:nvSpPr>
        <p:spPr>
          <a:xfrm>
            <a:off x="384693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664" name="Google Shape;664;p38"/>
          <p:cNvSpPr txBox="1"/>
          <p:nvPr/>
        </p:nvSpPr>
        <p:spPr>
          <a:xfrm>
            <a:off x="4829148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pic>
        <p:nvPicPr>
          <p:cNvPr id="665" name="Google Shape;6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idx="1" type="body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Input:</a:t>
            </a:r>
            <a:endParaRPr/>
          </a:p>
        </p:txBody>
      </p:sp>
      <p:sp>
        <p:nvSpPr>
          <p:cNvPr id="671" name="Google Shape;671;p39"/>
          <p:cNvSpPr txBox="1"/>
          <p:nvPr>
            <p:ph idx="2" type="body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Output</a:t>
            </a:r>
            <a:endParaRPr/>
          </a:p>
        </p:txBody>
      </p:sp>
      <p:sp>
        <p:nvSpPr>
          <p:cNvPr id="672" name="Google Shape;672;p39"/>
          <p:cNvSpPr txBox="1"/>
          <p:nvPr>
            <p:ph idx="3" type="body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 for person_id = 1692</a:t>
            </a:r>
            <a:endParaRPr/>
          </a:p>
        </p:txBody>
      </p:sp>
      <p:sp>
        <p:nvSpPr>
          <p:cNvPr id="673" name="Google Shape;673;p39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graphicFrame>
        <p:nvGraphicFramePr>
          <p:cNvPr id="674" name="Google Shape;674;p39"/>
          <p:cNvGraphicFramePr/>
          <p:nvPr/>
        </p:nvGraphicFramePr>
        <p:xfrm>
          <a:off x="587269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0337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ingredient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75" name="Google Shape;675;p39"/>
          <p:cNvGraphicFramePr/>
          <p:nvPr/>
        </p:nvGraphicFramePr>
        <p:xfrm>
          <a:off x="172765" y="228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1094200"/>
                <a:gridCol w="1306700"/>
                <a:gridCol w="811925"/>
                <a:gridCol w="1208375"/>
                <a:gridCol w="11472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drug_exposure_id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38969543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19077215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27876058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27876060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8542664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37216873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20227519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8609989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12/30/2016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4508082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11422068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1/20/2017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23719345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13787826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2/10/2017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34940090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9194796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7/12/2017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37177882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4515657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8/23/2017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76" name="Google Shape;676;p39"/>
          <p:cNvGraphicFramePr/>
          <p:nvPr/>
        </p:nvGraphicFramePr>
        <p:xfrm>
          <a:off x="88712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7" name="Google Shape;677;p39"/>
          <p:cNvGraphicFramePr/>
          <p:nvPr/>
        </p:nvGraphicFramePr>
        <p:xfrm>
          <a:off x="455210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8" name="Google Shape;678;p39"/>
          <p:cNvGraphicFramePr/>
          <p:nvPr/>
        </p:nvGraphicFramePr>
        <p:xfrm>
          <a:off x="7867650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047750"/>
              </a:tblGrid>
              <a:tr h="78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9" name="Google Shape;679;p39"/>
          <p:cNvGraphicFramePr/>
          <p:nvPr/>
        </p:nvGraphicFramePr>
        <p:xfrm>
          <a:off x="5872691" y="3599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80" name="Google Shape;680;p39"/>
          <p:cNvGraphicFramePr/>
          <p:nvPr/>
        </p:nvGraphicFramePr>
        <p:xfrm>
          <a:off x="6581775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85875"/>
              </a:tblGrid>
              <a:tr h="86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1" name="Google Shape;681;p39"/>
          <p:cNvSpPr txBox="1"/>
          <p:nvPr/>
        </p:nvSpPr>
        <p:spPr>
          <a:xfrm>
            <a:off x="384693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682" name="Google Shape;682;p39"/>
          <p:cNvSpPr txBox="1"/>
          <p:nvPr/>
        </p:nvSpPr>
        <p:spPr>
          <a:xfrm>
            <a:off x="4829148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sp>
        <p:nvSpPr>
          <p:cNvPr id="683" name="Google Shape;683;p39"/>
          <p:cNvSpPr txBox="1"/>
          <p:nvPr/>
        </p:nvSpPr>
        <p:spPr>
          <a:xfrm>
            <a:off x="6972374" y="1906304"/>
            <a:ext cx="8915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3a</a:t>
            </a:r>
            <a:endParaRPr/>
          </a:p>
        </p:txBody>
      </p:sp>
      <p:sp>
        <p:nvSpPr>
          <p:cNvPr id="684" name="Google Shape;684;p39"/>
          <p:cNvSpPr txBox="1"/>
          <p:nvPr/>
        </p:nvSpPr>
        <p:spPr>
          <a:xfrm>
            <a:off x="7869805" y="1906304"/>
            <a:ext cx="8915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3b</a:t>
            </a:r>
            <a:endParaRPr/>
          </a:p>
        </p:txBody>
      </p:sp>
      <p:pic>
        <p:nvPicPr>
          <p:cNvPr id="685" name="Google Shape;6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250382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5606378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8882451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2236435" y="2797988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526453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7802526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idx="1" type="body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Input:</a:t>
            </a:r>
            <a:endParaRPr/>
          </a:p>
        </p:txBody>
      </p:sp>
      <p:sp>
        <p:nvSpPr>
          <p:cNvPr id="691" name="Google Shape;691;p40"/>
          <p:cNvSpPr txBox="1"/>
          <p:nvPr>
            <p:ph idx="2" type="body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Output</a:t>
            </a:r>
            <a:endParaRPr/>
          </a:p>
        </p:txBody>
      </p:sp>
      <p:sp>
        <p:nvSpPr>
          <p:cNvPr id="692" name="Google Shape;692;p40"/>
          <p:cNvSpPr txBox="1"/>
          <p:nvPr>
            <p:ph idx="3" type="body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Data for person_id = 1692</a:t>
            </a:r>
            <a:endParaRPr/>
          </a:p>
        </p:txBody>
      </p:sp>
      <p:sp>
        <p:nvSpPr>
          <p:cNvPr id="693" name="Google Shape;693;p40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graphicFrame>
        <p:nvGraphicFramePr>
          <p:cNvPr id="694" name="Google Shape;694;p40"/>
          <p:cNvGraphicFramePr/>
          <p:nvPr/>
        </p:nvGraphicFramePr>
        <p:xfrm>
          <a:off x="587269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0337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ingredient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95" name="Google Shape;695;p40"/>
          <p:cNvGraphicFramePr/>
          <p:nvPr/>
        </p:nvGraphicFramePr>
        <p:xfrm>
          <a:off x="172765" y="228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1094200"/>
                <a:gridCol w="1306700"/>
                <a:gridCol w="811925"/>
                <a:gridCol w="1208375"/>
                <a:gridCol w="11472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drug_exposure_id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drug_concept_id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38969543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19077215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27876058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27876060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8542664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37216873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6157375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12/28/2016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20227519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12/29/2016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8609989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12/30/2016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15655753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15655755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4508082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1/19/2017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11422068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1/20/2017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24900264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40022178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2/8/2017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23719345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2/9/2017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13787826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40041386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2/10/2017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34940090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9194796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7/12/2017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37177882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4515657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46276411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8/23/2017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696" name="Google Shape;696;p40"/>
          <p:cNvGraphicFramePr/>
          <p:nvPr/>
        </p:nvGraphicFramePr>
        <p:xfrm>
          <a:off x="88712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7" name="Google Shape;697;p40"/>
          <p:cNvGraphicFramePr/>
          <p:nvPr/>
        </p:nvGraphicFramePr>
        <p:xfrm>
          <a:off x="4552101" y="2303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73175"/>
              </a:tblGrid>
              <a:tr h="4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8" name="Google Shape;698;p40"/>
          <p:cNvGraphicFramePr/>
          <p:nvPr/>
        </p:nvGraphicFramePr>
        <p:xfrm>
          <a:off x="7867650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047750"/>
              </a:tblGrid>
              <a:tr h="78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9" name="Google Shape;699;p40"/>
          <p:cNvGraphicFramePr/>
          <p:nvPr/>
        </p:nvGraphicFramePr>
        <p:xfrm>
          <a:off x="5872691" y="3599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{B76F0E2C-9DAA-4AEA-8121-040A83C379CE}</a:tableStyleId>
              </a:tblPr>
              <a:tblGrid>
                <a:gridCol w="703775"/>
                <a:gridCol w="1283575"/>
                <a:gridCol w="1183350"/>
                <a:gridCol w="1942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person_id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regimen_start_date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concept_id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Regimen name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12/7/2016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35806400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Carboplatin and Etoposide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1692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6/21/2017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35803678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Pembrolizumab monotherapy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700" name="Google Shape;700;p40"/>
          <p:cNvGraphicFramePr/>
          <p:nvPr/>
        </p:nvGraphicFramePr>
        <p:xfrm>
          <a:off x="6581775" y="228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1285875"/>
              </a:tblGrid>
              <a:tr h="86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1" name="Google Shape;701;p40"/>
          <p:cNvGraphicFramePr/>
          <p:nvPr/>
        </p:nvGraphicFramePr>
        <p:xfrm>
          <a:off x="8977381" y="3599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{AAB9EAD3-3185-42F0-B421-E75D8571DD85}</a:tableStyleId>
              </a:tblPr>
              <a:tblGrid>
                <a:gridCol w="205550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40"/>
          <p:cNvSpPr txBox="1"/>
          <p:nvPr/>
        </p:nvSpPr>
        <p:spPr>
          <a:xfrm>
            <a:off x="384693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703" name="Google Shape;703;p40"/>
          <p:cNvSpPr txBox="1"/>
          <p:nvPr/>
        </p:nvSpPr>
        <p:spPr>
          <a:xfrm>
            <a:off x="4829148" y="1942943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sp>
        <p:nvSpPr>
          <p:cNvPr id="704" name="Google Shape;704;p40"/>
          <p:cNvSpPr txBox="1"/>
          <p:nvPr/>
        </p:nvSpPr>
        <p:spPr>
          <a:xfrm>
            <a:off x="6972374" y="1906304"/>
            <a:ext cx="8915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3a</a:t>
            </a:r>
            <a:endParaRPr/>
          </a:p>
        </p:txBody>
      </p:sp>
      <p:sp>
        <p:nvSpPr>
          <p:cNvPr id="705" name="Google Shape;705;p40"/>
          <p:cNvSpPr txBox="1"/>
          <p:nvPr/>
        </p:nvSpPr>
        <p:spPr>
          <a:xfrm>
            <a:off x="7869805" y="1906304"/>
            <a:ext cx="8915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3b</a:t>
            </a:r>
            <a:endParaRPr/>
          </a:p>
        </p:txBody>
      </p:sp>
      <p:sp>
        <p:nvSpPr>
          <p:cNvPr id="706" name="Google Shape;706;p40"/>
          <p:cNvSpPr txBox="1"/>
          <p:nvPr/>
        </p:nvSpPr>
        <p:spPr>
          <a:xfrm>
            <a:off x="9629849" y="3201200"/>
            <a:ext cx="777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/>
          </a:p>
        </p:txBody>
      </p:sp>
      <p:pic>
        <p:nvPicPr>
          <p:cNvPr id="707" name="Google Shape;7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13" name="Google Shape;713;p41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 </a:t>
            </a:r>
            <a:endParaRPr/>
          </a:p>
        </p:txBody>
      </p:sp>
      <p:sp>
        <p:nvSpPr>
          <p:cNvPr id="719" name="Google Shape;719;p42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pic>
        <p:nvPicPr>
          <p:cNvPr id="720" name="Google Shape;7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493398"/>
            <a:ext cx="67627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 </a:t>
            </a:r>
            <a:endParaRPr/>
          </a:p>
        </p:txBody>
      </p:sp>
      <p:sp>
        <p:nvSpPr>
          <p:cNvPr id="727" name="Google Shape;727;p43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pic>
        <p:nvPicPr>
          <p:cNvPr id="728" name="Google Shape;7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1493398"/>
            <a:ext cx="673417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 </a:t>
            </a:r>
            <a:endParaRPr/>
          </a:p>
        </p:txBody>
      </p:sp>
      <p:sp>
        <p:nvSpPr>
          <p:cNvPr id="735" name="Google Shape;735;p44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pic>
        <p:nvPicPr>
          <p:cNvPr id="736" name="Google Shape;7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66" y="1406770"/>
            <a:ext cx="7839502" cy="538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"/>
          <p:cNvSpPr txBox="1"/>
          <p:nvPr>
            <p:ph idx="1" type="body"/>
          </p:nvPr>
        </p:nvSpPr>
        <p:spPr>
          <a:xfrm>
            <a:off x="384694" y="1012327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43" name="Google Shape;743;p45"/>
          <p:cNvSpPr txBox="1"/>
          <p:nvPr>
            <p:ph type="title"/>
          </p:nvPr>
        </p:nvSpPr>
        <p:spPr>
          <a:xfrm>
            <a:off x="384694" y="285676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br>
              <a:rPr lang="en-US" sz="2520"/>
            </a:br>
            <a:r>
              <a:rPr lang="en-US" sz="2520"/>
              <a:t>Example 2</a:t>
            </a:r>
            <a:endParaRPr/>
          </a:p>
        </p:txBody>
      </p:sp>
      <p:pic>
        <p:nvPicPr>
          <p:cNvPr id="744" name="Google Shape;7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1378844"/>
            <a:ext cx="68199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 txBox="1"/>
          <p:nvPr>
            <p:ph idx="1" type="body"/>
          </p:nvPr>
        </p:nvSpPr>
        <p:spPr>
          <a:xfrm>
            <a:off x="384694" y="1012327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51" name="Google Shape;751;p46"/>
          <p:cNvSpPr txBox="1"/>
          <p:nvPr>
            <p:ph type="title"/>
          </p:nvPr>
        </p:nvSpPr>
        <p:spPr>
          <a:xfrm>
            <a:off x="384694" y="285676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br>
              <a:rPr lang="en-US" sz="2520"/>
            </a:br>
            <a:r>
              <a:rPr lang="en-US" sz="2520"/>
              <a:t>Example 2</a:t>
            </a:r>
            <a:endParaRPr/>
          </a:p>
        </p:txBody>
      </p:sp>
      <p:pic>
        <p:nvPicPr>
          <p:cNvPr id="752" name="Google Shape;7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7" y="1327638"/>
            <a:ext cx="66960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 txBox="1"/>
          <p:nvPr>
            <p:ph idx="1" type="body"/>
          </p:nvPr>
        </p:nvSpPr>
        <p:spPr>
          <a:xfrm>
            <a:off x="384694" y="1012327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59" name="Google Shape;759;p47"/>
          <p:cNvSpPr txBox="1"/>
          <p:nvPr>
            <p:ph type="title"/>
          </p:nvPr>
        </p:nvSpPr>
        <p:spPr>
          <a:xfrm>
            <a:off x="384694" y="285676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br>
              <a:rPr lang="en-US" sz="2520"/>
            </a:br>
            <a:r>
              <a:rPr lang="en-US" sz="2520"/>
              <a:t>Example 2</a:t>
            </a:r>
            <a:endParaRPr/>
          </a:p>
        </p:txBody>
      </p:sp>
      <p:pic>
        <p:nvPicPr>
          <p:cNvPr id="760" name="Google Shape;7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491" y="1327638"/>
            <a:ext cx="8044629" cy="55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8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67" name="Google Shape;767;p48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pic>
        <p:nvPicPr>
          <p:cNvPr id="768" name="Google Shape;7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1516182"/>
            <a:ext cx="69627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75" name="Google Shape;775;p49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" y="1493398"/>
            <a:ext cx="73437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1250382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2030029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5606378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8882451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2018297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1250382" y="444704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2236435" y="2797988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1238651" y="4132376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809674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2720183" y="4937760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1250382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238650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4526453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7802526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/>
          <p:nvPr>
            <p:ph idx="1" type="body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783" name="Google Shape;783;p50"/>
          <p:cNvSpPr txBox="1"/>
          <p:nvPr>
            <p:ph type="title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pic>
        <p:nvPicPr>
          <p:cNvPr id="784" name="Google Shape;78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23" y="1432056"/>
            <a:ext cx="7892739" cy="542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2073" y="194286"/>
            <a:ext cx="985233" cy="12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1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93" name="Google Shape;793;p51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Char char="•"/>
            </a:pPr>
            <a:r>
              <a:rPr lang="en-US" sz="2400"/>
              <a:t>Chemotherapy is complex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•"/>
            </a:pPr>
            <a:r>
              <a:rPr lang="en-US" sz="2400"/>
              <a:t>The regimen package and the HemOnc vocabulary are used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•"/>
            </a:pPr>
            <a:r>
              <a:rPr lang="en-US" sz="2400"/>
              <a:t>Regimens and cycles go into the Episode table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•"/>
            </a:pPr>
            <a:r>
              <a:rPr lang="en-US" sz="2400"/>
              <a:t>This is the first version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–"/>
            </a:pPr>
            <a:r>
              <a:rPr lang="en-US" sz="2000"/>
              <a:t>Cannot do dosing or alternating timing of dosing/ingredients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4" name="Google Shape;794;p51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2"/>
          <p:cNvSpPr txBox="1"/>
          <p:nvPr>
            <p:ph type="title"/>
          </p:nvPr>
        </p:nvSpPr>
        <p:spPr>
          <a:xfrm>
            <a:off x="657695" y="1876569"/>
            <a:ext cx="10085562" cy="211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Thank you !!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52"/>
          <p:cNvSpPr/>
          <p:nvPr/>
        </p:nvSpPr>
        <p:spPr>
          <a:xfrm>
            <a:off x="3048000" y="378615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Anastasios Siapos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anastasios.siapos@iqvia.com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Christian Reich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christian.reich@iqvia.com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Sarah Seager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sarah.seager@iqvia.com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 Morgan Stewart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hmorganstewart@uk.imshealth.com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1250382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2030029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5606378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8882451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2018297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250382" y="444704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2236435" y="2797988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1238651" y="4132376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2809674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2720183" y="4937760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1250382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1238650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4526453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7802526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3841566" y="4501708"/>
            <a:ext cx="2888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body surface area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3841565" y="5307092"/>
            <a:ext cx="3083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body surface area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1250382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2030029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5606378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8882451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2018297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1250382" y="444704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2236435" y="2797988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1238651" y="4132376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2809674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2720183" y="4937760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1250382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238650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4526453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7802526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3905032" y="4447042"/>
            <a:ext cx="1242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3905031" y="5252426"/>
            <a:ext cx="13598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Chemotherapy</a:t>
            </a:r>
            <a:endParaRPr/>
          </a:p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4389474" y="1695640"/>
            <a:ext cx="3413051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Regimen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50382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5317832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5606378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8882451" y="2809095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5306100" y="4977694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4538185" y="4486976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2236435" y="2797988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4526454" y="417231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6097477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6007986" y="4977694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4538185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4526453" y="4977694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4526453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802526" y="3168802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8592494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8580762" y="4977694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7812847" y="4486976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801116" y="417231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9372139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9282648" y="4977694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812847" y="5305125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7801115" y="4977694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2030029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2018297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1250382" y="444704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1238651" y="4132376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2809674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2720183" y="4937760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1250382" y="5265191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1238650" y="4937760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Why this complexity?</a:t>
            </a:r>
            <a:endParaRPr/>
          </a:p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5580180" y="1219201"/>
            <a:ext cx="600222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rPr lang="en-US"/>
              <a:t>Maximize antineoplastic effect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rPr lang="en-US"/>
              <a:t>Minimize effect on healthy cells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Cycles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Combinations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Precise dosing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Char char="•"/>
            </a:pPr>
            <a:r>
              <a:rPr lang="en-US"/>
              <a:t>Precise timing</a:t>
            </a:r>
            <a:endParaRPr/>
          </a:p>
        </p:txBody>
      </p:sp>
      <p:sp>
        <p:nvSpPr>
          <p:cNvPr id="270" name="Google Shape;270;p9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07620" y="2716413"/>
            <a:ext cx="3139092" cy="90890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Cisplatin + Gemcitabine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1587267" y="481280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1575535" y="4485371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8</a:t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807620" y="3994653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1793673" y="2345599"/>
            <a:ext cx="979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month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795889" y="3679987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2366912" y="481280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78" name="Google Shape;278;p9"/>
          <p:cNvSpPr txBox="1"/>
          <p:nvPr/>
        </p:nvSpPr>
        <p:spPr>
          <a:xfrm>
            <a:off x="2277421" y="4485371"/>
            <a:ext cx="82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15</a:t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807620" y="4812802"/>
            <a:ext cx="684296" cy="490718"/>
          </a:xfrm>
          <a:prstGeom prst="roundRect">
            <a:avLst>
              <a:gd fmla="val 16667" name="adj"/>
            </a:avLst>
          </a:prstGeom>
          <a:solidFill>
            <a:srgbClr val="F5A118">
              <a:alpha val="27843"/>
            </a:srgbClr>
          </a:solidFill>
          <a:ln cap="flat" cmpd="sng" w="25400">
            <a:solidFill>
              <a:srgbClr val="2042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795888" y="4485371"/>
            <a:ext cx="707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81" name="Google Shape;281;p9"/>
          <p:cNvSpPr txBox="1"/>
          <p:nvPr/>
        </p:nvSpPr>
        <p:spPr>
          <a:xfrm>
            <a:off x="3462270" y="3994653"/>
            <a:ext cx="1242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3462269" y="4800037"/>
            <a:ext cx="13598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1250 mg/m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HDSI template widescre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IQVIA">
      <a:dk1>
        <a:srgbClr val="2B3A42"/>
      </a:dk1>
      <a:lt1>
        <a:srgbClr val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2020-09-30T09:29:17Z</dcterms:created>
  <dc:creator>Siapos, Anastasios</dc:creator>
</cp:coreProperties>
</file>