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655" r:id="rId4"/>
  </p:sldMasterIdLst>
  <p:notesMasterIdLst>
    <p:notesMasterId r:id="rId40"/>
  </p:notesMasterIdLst>
  <p:handoutMasterIdLst>
    <p:handoutMasterId r:id="rId41"/>
  </p:handoutMasterIdLst>
  <p:sldIdLst>
    <p:sldId id="549" r:id="rId5"/>
    <p:sldId id="477" r:id="rId6"/>
    <p:sldId id="507" r:id="rId7"/>
    <p:sldId id="470" r:id="rId8"/>
    <p:sldId id="575" r:id="rId9"/>
    <p:sldId id="550" r:id="rId10"/>
    <p:sldId id="591" r:id="rId11"/>
    <p:sldId id="592" r:id="rId12"/>
    <p:sldId id="506" r:id="rId13"/>
    <p:sldId id="577" r:id="rId14"/>
    <p:sldId id="532" r:id="rId15"/>
    <p:sldId id="551" r:id="rId16"/>
    <p:sldId id="552" r:id="rId17"/>
    <p:sldId id="555" r:id="rId18"/>
    <p:sldId id="554" r:id="rId19"/>
    <p:sldId id="593" r:id="rId20"/>
    <p:sldId id="559" r:id="rId21"/>
    <p:sldId id="556" r:id="rId22"/>
    <p:sldId id="557" r:id="rId23"/>
    <p:sldId id="466" r:id="rId24"/>
    <p:sldId id="562" r:id="rId25"/>
    <p:sldId id="594" r:id="rId26"/>
    <p:sldId id="580" r:id="rId27"/>
    <p:sldId id="595" r:id="rId28"/>
    <p:sldId id="596" r:id="rId29"/>
    <p:sldId id="597" r:id="rId30"/>
    <p:sldId id="599" r:id="rId31"/>
    <p:sldId id="586" r:id="rId32"/>
    <p:sldId id="600" r:id="rId33"/>
    <p:sldId id="604" r:id="rId34"/>
    <p:sldId id="602" r:id="rId35"/>
    <p:sldId id="603" r:id="rId36"/>
    <p:sldId id="605" r:id="rId37"/>
    <p:sldId id="608" r:id="rId38"/>
    <p:sldId id="567" r:id="rId39"/>
  </p:sldIdLst>
  <p:sldSz cx="9144000" cy="5715000" type="screen16x1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1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2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43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58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5725" algn="l" defTabSz="914291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2870" algn="l" defTabSz="914291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016" algn="l" defTabSz="914291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162" algn="l" defTabSz="914291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's Section" id="{DD7C5F51-FCC2-874D-81DB-E67D2D033AEE}">
          <p14:sldIdLst>
            <p14:sldId id="549"/>
            <p14:sldId id="477"/>
            <p14:sldId id="507"/>
            <p14:sldId id="470"/>
            <p14:sldId id="575"/>
            <p14:sldId id="550"/>
            <p14:sldId id="591"/>
            <p14:sldId id="592"/>
            <p14:sldId id="506"/>
            <p14:sldId id="577"/>
            <p14:sldId id="532"/>
            <p14:sldId id="551"/>
            <p14:sldId id="552"/>
            <p14:sldId id="555"/>
            <p14:sldId id="554"/>
            <p14:sldId id="593"/>
            <p14:sldId id="559"/>
            <p14:sldId id="556"/>
            <p14:sldId id="557"/>
            <p14:sldId id="466"/>
            <p14:sldId id="562"/>
            <p14:sldId id="594"/>
            <p14:sldId id="580"/>
            <p14:sldId id="595"/>
            <p14:sldId id="596"/>
            <p14:sldId id="597"/>
            <p14:sldId id="599"/>
            <p14:sldId id="586"/>
            <p14:sldId id="600"/>
            <p14:sldId id="604"/>
            <p14:sldId id="602"/>
            <p14:sldId id="603"/>
            <p14:sldId id="605"/>
            <p14:sldId id="608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pos="2880">
          <p15:clr>
            <a:srgbClr val="A4A3A4"/>
          </p15:clr>
        </p15:guide>
        <p15:guide id="5" pos="346">
          <p15:clr>
            <a:srgbClr val="A4A3A4"/>
          </p15:clr>
        </p15:guide>
        <p15:guide id="6" pos="576">
          <p15:clr>
            <a:srgbClr val="A4A3A4"/>
          </p15:clr>
        </p15:guide>
        <p15:guide id="7" pos="5587">
          <p15:clr>
            <a:srgbClr val="A4A3A4"/>
          </p15:clr>
        </p15:guide>
        <p15:guide id="8" pos="1613">
          <p15:clr>
            <a:srgbClr val="A4A3A4"/>
          </p15:clr>
        </p15:guide>
        <p15:guide id="9" orient="horz" pos="1800">
          <p15:clr>
            <a:srgbClr val="A4A3A4"/>
          </p15:clr>
        </p15:guide>
        <p15:guide id="10" orient="horz" pos="778">
          <p15:clr>
            <a:srgbClr val="A4A3A4"/>
          </p15:clr>
        </p15:guide>
        <p15:guide id="11" orient="horz" pos="504">
          <p15:clr>
            <a:srgbClr val="A4A3A4"/>
          </p15:clr>
        </p15:guide>
        <p15:guide id="12" pos="347">
          <p15:clr>
            <a:srgbClr val="A4A3A4"/>
          </p15:clr>
        </p15:guide>
        <p15:guide id="13" pos="5588">
          <p15:clr>
            <a:srgbClr val="A4A3A4"/>
          </p15:clr>
        </p15:guide>
        <p15:guide id="14" pos="1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Zuckerman" initials="M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20425A"/>
    <a:srgbClr val="727274"/>
    <a:srgbClr val="F5A118"/>
    <a:srgbClr val="FAC312"/>
    <a:srgbClr val="0E2874"/>
    <a:srgbClr val="214AAF"/>
    <a:srgbClr val="011D6C"/>
    <a:srgbClr val="CB333B"/>
    <a:srgbClr val="63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8" autoAdjust="0"/>
    <p:restoredTop sz="99629" autoAdjust="0"/>
  </p:normalViewPr>
  <p:slideViewPr>
    <p:cSldViewPr snapToGrid="0">
      <p:cViewPr varScale="1">
        <p:scale>
          <a:sx n="80" d="100"/>
          <a:sy n="80" d="100"/>
        </p:scale>
        <p:origin x="464" y="56"/>
      </p:cViewPr>
      <p:guideLst>
        <p:guide orient="horz" pos="1620"/>
        <p:guide orient="horz" pos="700"/>
        <p:guide orient="horz" pos="454"/>
        <p:guide pos="2880"/>
        <p:guide pos="346"/>
        <p:guide pos="576"/>
        <p:guide pos="5587"/>
        <p:guide pos="1613"/>
        <p:guide orient="horz" pos="1800"/>
        <p:guide orient="horz" pos="778"/>
        <p:guide orient="horz" pos="504"/>
        <p:guide pos="347"/>
        <p:guide pos="5588"/>
        <p:guide pos="1612"/>
      </p:guideLst>
    </p:cSldViewPr>
  </p:slideViewPr>
  <p:outlineViewPr>
    <p:cViewPr>
      <p:scale>
        <a:sx n="33" d="100"/>
        <a:sy n="33" d="100"/>
      </p:scale>
      <p:origin x="0" y="464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wani, Shilpa" userId="8a765706-a469-4676-8c96-79590ec33017" providerId="ADAL" clId="{FF99BCD7-7708-4242-A410-1D8EBF56615E}"/>
    <pc:docChg chg="modSld">
      <pc:chgData name="Ratwani, Shilpa" userId="8a765706-a469-4676-8c96-79590ec33017" providerId="ADAL" clId="{FF99BCD7-7708-4242-A410-1D8EBF56615E}" dt="2020-11-13T23:41:34.914" v="1" actId="1036"/>
      <pc:docMkLst>
        <pc:docMk/>
      </pc:docMkLst>
      <pc:sldChg chg="modSp">
        <pc:chgData name="Ratwani, Shilpa" userId="8a765706-a469-4676-8c96-79590ec33017" providerId="ADAL" clId="{FF99BCD7-7708-4242-A410-1D8EBF56615E}" dt="2020-11-13T21:07:40.026" v="0" actId="1036"/>
        <pc:sldMkLst>
          <pc:docMk/>
          <pc:sldMk cId="0" sldId="466"/>
        </pc:sldMkLst>
        <pc:spChg chg="mod">
          <ac:chgData name="Ratwani, Shilpa" userId="8a765706-a469-4676-8c96-79590ec33017" providerId="ADAL" clId="{FF99BCD7-7708-4242-A410-1D8EBF56615E}" dt="2020-11-13T21:07:40.026" v="0" actId="1036"/>
          <ac:spMkLst>
            <pc:docMk/>
            <pc:sldMk cId="0" sldId="466"/>
            <ac:spMk id="5" creationId="{00000000-0000-0000-0000-000000000000}"/>
          </ac:spMkLst>
        </pc:spChg>
        <pc:cxnChg chg="mod">
          <ac:chgData name="Ratwani, Shilpa" userId="8a765706-a469-4676-8c96-79590ec33017" providerId="ADAL" clId="{FF99BCD7-7708-4242-A410-1D8EBF56615E}" dt="2020-11-13T21:07:40.026" v="0" actId="1036"/>
          <ac:cxnSpMkLst>
            <pc:docMk/>
            <pc:sldMk cId="0" sldId="466"/>
            <ac:cxnSpMk id="7" creationId="{0EF17EEA-97EA-4CB9-8488-C2CEDA3A92A7}"/>
          </ac:cxnSpMkLst>
        </pc:cxnChg>
        <pc:cxnChg chg="mod">
          <ac:chgData name="Ratwani, Shilpa" userId="8a765706-a469-4676-8c96-79590ec33017" providerId="ADAL" clId="{FF99BCD7-7708-4242-A410-1D8EBF56615E}" dt="2020-11-13T21:07:40.026" v="0" actId="1036"/>
          <ac:cxnSpMkLst>
            <pc:docMk/>
            <pc:sldMk cId="0" sldId="466"/>
            <ac:cxnSpMk id="9" creationId="{F2E388C2-ED49-46D3-85E9-16BDD0C36432}"/>
          </ac:cxnSpMkLst>
        </pc:cxnChg>
        <pc:cxnChg chg="mod">
          <ac:chgData name="Ratwani, Shilpa" userId="8a765706-a469-4676-8c96-79590ec33017" providerId="ADAL" clId="{FF99BCD7-7708-4242-A410-1D8EBF56615E}" dt="2020-11-13T21:07:40.026" v="0" actId="1036"/>
          <ac:cxnSpMkLst>
            <pc:docMk/>
            <pc:sldMk cId="0" sldId="466"/>
            <ac:cxnSpMk id="11" creationId="{B555C110-DD9F-4C6D-BDEF-1EA4B5E8D3E8}"/>
          </ac:cxnSpMkLst>
        </pc:cxnChg>
        <pc:cxnChg chg="mod">
          <ac:chgData name="Ratwani, Shilpa" userId="8a765706-a469-4676-8c96-79590ec33017" providerId="ADAL" clId="{FF99BCD7-7708-4242-A410-1D8EBF56615E}" dt="2020-11-13T21:07:40.026" v="0" actId="1036"/>
          <ac:cxnSpMkLst>
            <pc:docMk/>
            <pc:sldMk cId="0" sldId="466"/>
            <ac:cxnSpMk id="13" creationId="{C8EBB681-872A-4BB1-B9D6-AA4014F6EF4D}"/>
          </ac:cxnSpMkLst>
        </pc:cxnChg>
        <pc:cxnChg chg="mod">
          <ac:chgData name="Ratwani, Shilpa" userId="8a765706-a469-4676-8c96-79590ec33017" providerId="ADAL" clId="{FF99BCD7-7708-4242-A410-1D8EBF56615E}" dt="2020-11-13T21:07:40.026" v="0" actId="1036"/>
          <ac:cxnSpMkLst>
            <pc:docMk/>
            <pc:sldMk cId="0" sldId="466"/>
            <ac:cxnSpMk id="15" creationId="{A322533D-B100-4D5D-90C8-167AEBB4E3C2}"/>
          </ac:cxnSpMkLst>
        </pc:cxnChg>
        <pc:cxnChg chg="mod">
          <ac:chgData name="Ratwani, Shilpa" userId="8a765706-a469-4676-8c96-79590ec33017" providerId="ADAL" clId="{FF99BCD7-7708-4242-A410-1D8EBF56615E}" dt="2020-11-13T21:07:40.026" v="0" actId="1036"/>
          <ac:cxnSpMkLst>
            <pc:docMk/>
            <pc:sldMk cId="0" sldId="466"/>
            <ac:cxnSpMk id="17" creationId="{396BE1B6-FAAB-4E95-A7DC-68C1706CACF3}"/>
          </ac:cxnSpMkLst>
        </pc:cxnChg>
      </pc:sldChg>
      <pc:sldChg chg="modSp">
        <pc:chgData name="Ratwani, Shilpa" userId="8a765706-a469-4676-8c96-79590ec33017" providerId="ADAL" clId="{FF99BCD7-7708-4242-A410-1D8EBF56615E}" dt="2020-11-13T23:41:34.914" v="1" actId="1036"/>
        <pc:sldMkLst>
          <pc:docMk/>
          <pc:sldMk cId="0" sldId="602"/>
        </pc:sldMkLst>
        <pc:spChg chg="mod">
          <ac:chgData name="Ratwani, Shilpa" userId="8a765706-a469-4676-8c96-79590ec33017" providerId="ADAL" clId="{FF99BCD7-7708-4242-A410-1D8EBF56615E}" dt="2020-11-13T23:41:34.914" v="1" actId="1036"/>
          <ac:spMkLst>
            <pc:docMk/>
            <pc:sldMk cId="0" sldId="602"/>
            <ac:spMk id="2" creationId="{00000000-0000-0000-0000-000000000000}"/>
          </ac:spMkLst>
        </pc:spChg>
        <pc:spChg chg="mod">
          <ac:chgData name="Ratwani, Shilpa" userId="8a765706-a469-4676-8c96-79590ec33017" providerId="ADAL" clId="{FF99BCD7-7708-4242-A410-1D8EBF56615E}" dt="2020-11-13T23:41:34.914" v="1" actId="1036"/>
          <ac:spMkLst>
            <pc:docMk/>
            <pc:sldMk cId="0" sldId="602"/>
            <ac:spMk id="18" creationId="{E45C8768-84A6-49CA-A92F-5FDDF1C8A206}"/>
          </ac:spMkLst>
        </pc:spChg>
        <pc:picChg chg="mod">
          <ac:chgData name="Ratwani, Shilpa" userId="8a765706-a469-4676-8c96-79590ec33017" providerId="ADAL" clId="{FF99BCD7-7708-4242-A410-1D8EBF56615E}" dt="2020-11-13T23:41:34.914" v="1" actId="1036"/>
          <ac:picMkLst>
            <pc:docMk/>
            <pc:sldMk cId="0" sldId="602"/>
            <ac:picMk id="4" creationId="{00000000-0000-0000-0000-000000000000}"/>
          </ac:picMkLst>
        </pc:picChg>
        <pc:picChg chg="mod">
          <ac:chgData name="Ratwani, Shilpa" userId="8a765706-a469-4676-8c96-79590ec33017" providerId="ADAL" clId="{FF99BCD7-7708-4242-A410-1D8EBF56615E}" dt="2020-11-13T23:41:34.914" v="1" actId="1036"/>
          <ac:picMkLst>
            <pc:docMk/>
            <pc:sldMk cId="0" sldId="602"/>
            <ac:picMk id="1027" creationId="{00000000-0000-0000-0000-000000000000}"/>
          </ac:picMkLst>
        </pc:pic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14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15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17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19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20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21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22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23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24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25" creationId="{00000000-0000-0000-0000-000000000000}"/>
          </ac:cxnSpMkLst>
        </pc:cxnChg>
        <pc:cxnChg chg="mod">
          <ac:chgData name="Ratwani, Shilpa" userId="8a765706-a469-4676-8c96-79590ec33017" providerId="ADAL" clId="{FF99BCD7-7708-4242-A410-1D8EBF56615E}" dt="2020-11-13T23:41:34.914" v="1" actId="1036"/>
          <ac:cxnSpMkLst>
            <pc:docMk/>
            <pc:sldMk cId="0" sldId="602"/>
            <ac:cxnSpMk id="26" creationId="{00000000-0000-0000-0000-000000000000}"/>
          </ac:cxnSpMkLst>
        </pc:cxnChg>
      </pc:sldChg>
    </pc:docChg>
  </pc:docChgLst>
  <pc:docChgLst>
    <pc:chgData name="Shilpa Ratwani" userId="8a765706-a469-4676-8c96-79590ec33017" providerId="ADAL" clId="{9FF288B2-7C7F-4996-AA38-D57BBE7E8598}"/>
    <pc:docChg chg="modSld">
      <pc:chgData name="Shilpa Ratwani" userId="8a765706-a469-4676-8c96-79590ec33017" providerId="ADAL" clId="{9FF288B2-7C7F-4996-AA38-D57BBE7E8598}" dt="2020-12-02T13:40:02.355" v="3" actId="1037"/>
      <pc:docMkLst>
        <pc:docMk/>
      </pc:docMkLst>
      <pc:sldChg chg="modSp">
        <pc:chgData name="Shilpa Ratwani" userId="8a765706-a469-4676-8c96-79590ec33017" providerId="ADAL" clId="{9FF288B2-7C7F-4996-AA38-D57BBE7E8598}" dt="2020-12-02T13:40:02.355" v="3" actId="1037"/>
        <pc:sldMkLst>
          <pc:docMk/>
          <pc:sldMk cId="0" sldId="600"/>
        </pc:sldMkLst>
        <pc:picChg chg="mod">
          <ac:chgData name="Shilpa Ratwani" userId="8a765706-a469-4676-8c96-79590ec33017" providerId="ADAL" clId="{9FF288B2-7C7F-4996-AA38-D57BBE7E8598}" dt="2020-12-02T13:40:02.355" v="3" actId="1037"/>
          <ac:picMkLst>
            <pc:docMk/>
            <pc:sldMk cId="0" sldId="600"/>
            <ac:picMk id="4" creationId="{00000000-0000-0000-0000-000000000000}"/>
          </ac:picMkLst>
        </pc:picChg>
        <pc:picChg chg="mod">
          <ac:chgData name="Shilpa Ratwani" userId="8a765706-a469-4676-8c96-79590ec33017" providerId="ADAL" clId="{9FF288B2-7C7F-4996-AA38-D57BBE7E8598}" dt="2020-12-02T13:40:02.355" v="3" actId="1037"/>
          <ac:picMkLst>
            <pc:docMk/>
            <pc:sldMk cId="0" sldId="600"/>
            <ac:picMk id="1028" creationId="{00000000-0000-0000-0000-000000000000}"/>
          </ac:picMkLst>
        </pc:picChg>
      </pc:sldChg>
      <pc:sldChg chg="modSp">
        <pc:chgData name="Shilpa Ratwani" userId="8a765706-a469-4676-8c96-79590ec33017" providerId="ADAL" clId="{9FF288B2-7C7F-4996-AA38-D57BBE7E8598}" dt="2020-12-02T13:38:12.604" v="1" actId="1035"/>
        <pc:sldMkLst>
          <pc:docMk/>
          <pc:sldMk cId="0" sldId="602"/>
        </pc:sldMkLst>
        <pc:cxnChg chg="mod">
          <ac:chgData name="Shilpa Ratwani" userId="8a765706-a469-4676-8c96-79590ec33017" providerId="ADAL" clId="{9FF288B2-7C7F-4996-AA38-D57BBE7E8598}" dt="2020-12-02T13:38:12.604" v="1" actId="1035"/>
          <ac:cxnSpMkLst>
            <pc:docMk/>
            <pc:sldMk cId="0" sldId="602"/>
            <ac:cxnSpMk id="22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2503ED08-06E4-41ED-89E8-119D0EF02A48}" type="datetimeFigureOut">
              <a:rPr lang="en-US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D6C45BBB-83DA-4AD0-BB77-0E8391E9F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20725"/>
            <a:ext cx="57594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CEFA16CB-AEBE-4616-A0C2-923B64A8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1pPr>
    <a:lvl2pPr marL="4571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2pPr>
    <a:lvl3pPr marL="9142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3pPr>
    <a:lvl4pPr marL="137143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4pPr>
    <a:lvl5pPr marL="182858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5pPr>
    <a:lvl6pPr marL="2285725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720725"/>
            <a:ext cx="57594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The extension has been tested in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EHR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and Cancer Registry data against a number of typical use cases.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1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720725"/>
            <a:ext cx="57594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The extension has been tested in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EHR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and Cancer Registry data against a number of typical use cases.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720725"/>
            <a:ext cx="57594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The extension has been tested in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EHR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and Cancer Registry data against a number of typical use cases.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775355"/>
            <a:ext cx="6096000" cy="146314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365500"/>
            <a:ext cx="60960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562813"/>
            <a:ext cx="2682875" cy="26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3"/>
            <a:ext cx="2133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>
                <a:latin typeface="Calibri"/>
                <a:ea typeface="+mn-ea"/>
              </a:rPr>
              <a:pPr/>
              <a:t>‹#›</a:t>
            </a:fld>
            <a:endParaRPr lang="en-US" dirty="0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3"/>
            <a:ext cx="2133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>
                <a:latin typeface="Calibri"/>
                <a:ea typeface="+mn-ea"/>
              </a:rPr>
              <a:pPr/>
              <a:t>‹#›</a:t>
            </a:fld>
            <a:endParaRPr lang="en-US" dirty="0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5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5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5410733"/>
            <a:ext cx="2133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>
                <a:latin typeface="Calibri"/>
                <a:ea typeface="+mn-ea"/>
              </a:rPr>
              <a:pPr/>
              <a:t>‹#›</a:t>
            </a:fld>
            <a:endParaRPr lang="en-US" dirty="0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3"/>
            <a:ext cx="2133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>
                <a:latin typeface="Calibri"/>
                <a:ea typeface="+mn-ea"/>
              </a:rPr>
              <a:pPr/>
              <a:t>‹#›</a:t>
            </a:fld>
            <a:endParaRPr lang="en-US" dirty="0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3"/>
            <a:ext cx="2133600" cy="304271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>
                <a:latin typeface="Calibri"/>
                <a:ea typeface="+mn-ea"/>
              </a:rPr>
              <a:pPr/>
              <a:t>‹#›</a:t>
            </a:fld>
            <a:endParaRPr lang="en-US" dirty="0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27000"/>
            <a:ext cx="7543800" cy="6985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6000"/>
            <a:ext cx="8229600" cy="4089136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</p:sldLayoutIdLst>
  <p:hf sldNum="0" hdr="0" ftr="0" dt="0"/>
  <p:txStyles>
    <p:titleStyle>
      <a:lvl1pPr algn="ctr" defTabSz="914291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860" indent="-285716" algn="l" defTabSz="9142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2862" indent="-228573" algn="l" defTabSz="914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008" indent="-228573" algn="l" defTabSz="9142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154" indent="-228573" algn="l" defTabSz="914291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299" indent="-228573" algn="l" defTabSz="914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2" indent="-228573" algn="l" defTabSz="9142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1" algn="l" defTabSz="914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5" algn="l" defTabSz="914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5873C-AFB4-4517-80D6-592FA704C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into</a:t>
            </a:r>
            <a:br>
              <a:rPr lang="en-US" dirty="0"/>
            </a:br>
            <a:r>
              <a:rPr lang="en-US" dirty="0" err="1"/>
              <a:t>OMOP</a:t>
            </a:r>
            <a:r>
              <a:rPr lang="en-US" dirty="0"/>
              <a:t> Oncology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92421A-D53B-4461-87C0-E99044407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0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E2F-F1DD-48E5-93B3-83C207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86" y="154992"/>
            <a:ext cx="7011956" cy="6985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Connection Base Diagnosis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Modifier</a:t>
            </a: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7B67B-35A3-4939-B982-478C8925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79" y="13450210"/>
            <a:ext cx="5638800" cy="11334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2613F6-FD51-4852-9BA9-BAE5B33C9D0A}"/>
              </a:ext>
            </a:extLst>
          </p:cNvPr>
          <p:cNvSpPr/>
          <p:nvPr/>
        </p:nvSpPr>
        <p:spPr>
          <a:xfrm>
            <a:off x="1325880" y="184795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cxnSp>
        <p:nvCxnSpPr>
          <p:cNvPr id="37" name="Elbow Connector 36"/>
          <p:cNvCxnSpPr/>
          <p:nvPr/>
        </p:nvCxnSpPr>
        <p:spPr>
          <a:xfrm rot="10800000" flipV="1">
            <a:off x="1379987" y="1514213"/>
            <a:ext cx="3393352" cy="3280094"/>
          </a:xfrm>
          <a:prstGeom prst="bentConnector3">
            <a:avLst>
              <a:gd name="adj1" fmla="val 12391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8351" y="1088165"/>
            <a:ext cx="7072060" cy="397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42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384" y="127000"/>
            <a:ext cx="6757416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Learned: Cancer Diagnosis Model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109569"/>
            <a:ext cx="7437120" cy="4054047"/>
          </a:xfrm>
          <a:ln w="12700">
            <a:solidFill>
              <a:schemeClr val="tx2"/>
            </a:solidFill>
          </a:ln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Cancer Diagnosis = Base Diagnosis  + Diagnostic Modifiers</a:t>
            </a:r>
          </a:p>
          <a:p>
            <a:pPr marL="457200" indent="-457200">
              <a:buFont typeface="+mj-lt"/>
              <a:buAutoNum type="arabicPeriod"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2.	Base Diagnosis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CONDITION: </a:t>
            </a:r>
          </a:p>
          <a:p>
            <a:pPr marL="914344" lvl="1" indent="-45720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Histology + Anatomic Site</a:t>
            </a:r>
          </a:p>
          <a:p>
            <a:pPr marL="457200" indent="-457200">
              <a:buFont typeface="+mj-lt"/>
              <a:buAutoNum type="arabicPeriod"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	Diagnostic Modifiers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MEASUREMENT:</a:t>
            </a:r>
          </a:p>
          <a:p>
            <a:pPr marL="800044" lvl="1" indent="-342900">
              <a:buFont typeface="+mj-lt"/>
              <a:buAutoNum type="alphaLcParenR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Topography</a:t>
            </a:r>
          </a:p>
          <a:p>
            <a:pPr marL="800044" lvl="1" indent="-342900">
              <a:buFont typeface="+mj-lt"/>
              <a:buAutoNum type="alphaLcParenR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Staging/Grading</a:t>
            </a:r>
          </a:p>
          <a:p>
            <a:pPr marL="800044" lvl="1" indent="-342900">
              <a:buFont typeface="+mj-lt"/>
              <a:buAutoNum type="alphaLcParenR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Histological pattern</a:t>
            </a:r>
          </a:p>
          <a:p>
            <a:pPr marL="800044" lvl="1" indent="-342900">
              <a:buFont typeface="+mj-lt"/>
              <a:buAutoNum type="alphaLcParenR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Biomarker</a:t>
            </a:r>
          </a:p>
          <a:p>
            <a:pPr marL="800044" lvl="1" indent="-342900">
              <a:buFont typeface="+mj-lt"/>
              <a:buAutoNum type="alphaLcParenR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Margin</a:t>
            </a:r>
          </a:p>
          <a:p>
            <a:pPr marL="800044" lvl="1" indent="-342900">
              <a:buFont typeface="+mj-lt"/>
              <a:buAutoNum type="alphaLcParenR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Metastasis</a:t>
            </a:r>
          </a:p>
          <a:p>
            <a:pPr marL="800044" lvl="1" indent="-342900">
              <a:buFont typeface="+mj-lt"/>
              <a:buAutoNum type="alphaLcParenR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Dimension</a:t>
            </a:r>
          </a:p>
          <a:p>
            <a:pPr marL="800044" lvl="1" indent="-342900">
              <a:buFont typeface="+mj-lt"/>
              <a:buAutoNum type="alphaLcParenR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Extension/Invasion</a:t>
            </a:r>
          </a:p>
          <a:p>
            <a:pPr marL="457200" indent="-457200">
              <a:buFont typeface="+mj-lt"/>
              <a:buAutoNum type="arabicPeriod"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4.	One-to-many connection between them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8BDA5-1085-40A0-8E73-41900D306E2E}"/>
              </a:ext>
            </a:extLst>
          </p:cNvPr>
          <p:cNvSpPr/>
          <p:nvPr/>
        </p:nvSpPr>
        <p:spPr>
          <a:xfrm>
            <a:off x="1325880" y="184795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B52-02BC-4253-9138-37A1E18A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98" y="67733"/>
            <a:ext cx="7188201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itchFamily="34" charset="0"/>
                <a:cs typeface="Arial" pitchFamily="34" charset="0"/>
              </a:rPr>
              <a:t>Components of Extension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9940"/>
            <a:ext cx="8229600" cy="1857340"/>
          </a:xfrm>
        </p:spPr>
        <p:txBody>
          <a:bodyPr>
            <a:normAutofit/>
          </a:bodyPr>
          <a:lstStyle/>
          <a:p>
            <a:pPr marL="2803525" lvl="0" indent="-103505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Cancer diagnosis model</a:t>
            </a:r>
          </a:p>
          <a:p>
            <a:pPr marL="2803525" lvl="0" indent="-103505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Cancer treatment model </a:t>
            </a:r>
          </a:p>
          <a:p>
            <a:pPr marL="2803525" lvl="0" indent="-103505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Cancer episode model</a:t>
            </a:r>
          </a:p>
          <a:p>
            <a:pPr marL="2803525" indent="-103505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0CCC42-7A4A-45A1-9AB3-B56ADAA3D3A4}"/>
              </a:ext>
            </a:extLst>
          </p:cNvPr>
          <p:cNvSpPr/>
          <p:nvPr/>
        </p:nvSpPr>
        <p:spPr>
          <a:xfrm>
            <a:off x="1569720" y="1894840"/>
            <a:ext cx="365760" cy="36576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7D6CB8-47EA-425B-B5CB-5B218B646DB3}"/>
              </a:ext>
            </a:extLst>
          </p:cNvPr>
          <p:cNvSpPr/>
          <p:nvPr/>
        </p:nvSpPr>
        <p:spPr>
          <a:xfrm>
            <a:off x="1564640" y="2503104"/>
            <a:ext cx="365760" cy="36576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8D2B46-1031-4814-99AE-46BA87A46E66}"/>
              </a:ext>
            </a:extLst>
          </p:cNvPr>
          <p:cNvSpPr/>
          <p:nvPr/>
        </p:nvSpPr>
        <p:spPr>
          <a:xfrm>
            <a:off x="1569720" y="3111368"/>
            <a:ext cx="365760" cy="36576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058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080" y="127000"/>
            <a:ext cx="3321560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Treatment Model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5A30D0-7ED5-4D66-8925-6EBF046241A6}"/>
              </a:ext>
            </a:extLst>
          </p:cNvPr>
          <p:cNvSpPr/>
          <p:nvPr/>
        </p:nvSpPr>
        <p:spPr>
          <a:xfrm>
            <a:off x="2363595" y="3642927"/>
            <a:ext cx="2290552" cy="587154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Radiation therapy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External beam radiotherapy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79B4CD-AD3E-4F9F-A060-FF45799326F1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4446742" y="2153777"/>
            <a:ext cx="886274" cy="36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95A29-4C65-4976-BA5B-F2D1D3382476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flipH="1" flipV="1">
            <a:off x="4446742" y="2520295"/>
            <a:ext cx="886274" cy="3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4E5715A-F5B8-4720-9A80-BDFA3B212709}"/>
              </a:ext>
            </a:extLst>
          </p:cNvPr>
          <p:cNvSpPr/>
          <p:nvPr/>
        </p:nvSpPr>
        <p:spPr>
          <a:xfrm>
            <a:off x="1854200" y="173990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302241-9CB6-4ED2-8C4B-79AF974609BA}"/>
              </a:ext>
            </a:extLst>
          </p:cNvPr>
          <p:cNvSpPr/>
          <p:nvPr/>
        </p:nvSpPr>
        <p:spPr>
          <a:xfrm>
            <a:off x="2571000" y="2255396"/>
            <a:ext cx="1875742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Chemotherapy Cycle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Cycle 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18CDB4-389C-4230-995D-E53EC3286B9A}"/>
              </a:ext>
            </a:extLst>
          </p:cNvPr>
          <p:cNvSpPr/>
          <p:nvPr/>
        </p:nvSpPr>
        <p:spPr>
          <a:xfrm>
            <a:off x="1919965" y="1574457"/>
            <a:ext cx="2023598" cy="587154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Chemotherapy Regimen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Gemcitabine-Cisplatin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AEF0B1-7492-46E9-BE77-0021FBEA6237}"/>
              </a:ext>
            </a:extLst>
          </p:cNvPr>
          <p:cNvSpPr/>
          <p:nvPr/>
        </p:nvSpPr>
        <p:spPr>
          <a:xfrm>
            <a:off x="5333016" y="1888878"/>
            <a:ext cx="1875742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Drug Exposure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Cisplatin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CD6F485-52F6-4E4D-A26F-0FE2A9F09B9F}"/>
              </a:ext>
            </a:extLst>
          </p:cNvPr>
          <p:cNvSpPr/>
          <p:nvPr/>
        </p:nvSpPr>
        <p:spPr>
          <a:xfrm>
            <a:off x="5333016" y="2577292"/>
            <a:ext cx="1875742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Drug Exposure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Gemcitabine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CFE7FC-AA35-4986-8E02-82E46BAC7C17}"/>
              </a:ext>
            </a:extLst>
          </p:cNvPr>
          <p:cNvSpPr/>
          <p:nvPr/>
        </p:nvSpPr>
        <p:spPr>
          <a:xfrm>
            <a:off x="5333015" y="3667417"/>
            <a:ext cx="3171207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Individual radiotherapy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Proton treatment delivery; intermediate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FF75B83-96C4-4256-A192-632B0D4F472F}"/>
              </a:ext>
            </a:extLst>
          </p:cNvPr>
          <p:cNvSpPr/>
          <p:nvPr/>
        </p:nvSpPr>
        <p:spPr>
          <a:xfrm>
            <a:off x="5316879" y="4512302"/>
            <a:ext cx="3531287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Surgical therapy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Transurethral resection of bladder neoplasm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4B5747-9542-4F7B-B5C6-6FEA66D67C75}"/>
              </a:ext>
            </a:extLst>
          </p:cNvPr>
          <p:cNvSpPr txBox="1"/>
          <p:nvPr/>
        </p:nvSpPr>
        <p:spPr>
          <a:xfrm>
            <a:off x="1232088" y="941304"/>
            <a:ext cx="312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25A"/>
                </a:solidFill>
              </a:rPr>
              <a:t>Composite Treatment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E6B6E1-4238-45B6-AFFE-AD82B3229E4B}"/>
              </a:ext>
            </a:extLst>
          </p:cNvPr>
          <p:cNvSpPr txBox="1"/>
          <p:nvPr/>
        </p:nvSpPr>
        <p:spPr>
          <a:xfrm>
            <a:off x="5047937" y="941402"/>
            <a:ext cx="295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25A"/>
                </a:solidFill>
              </a:rPr>
              <a:t>Individual 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C71B45-B0E0-44D2-B6D9-1BB90FCA9716}"/>
              </a:ext>
            </a:extLst>
          </p:cNvPr>
          <p:cNvSpPr txBox="1"/>
          <p:nvPr/>
        </p:nvSpPr>
        <p:spPr>
          <a:xfrm>
            <a:off x="316302" y="4215457"/>
            <a:ext cx="198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425A"/>
                </a:solidFill>
              </a:rPr>
              <a:t>Procedures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F4FCE0-D589-4850-B8E6-5913BDA734AB}"/>
              </a:ext>
            </a:extLst>
          </p:cNvPr>
          <p:cNvSpPr txBox="1"/>
          <p:nvPr/>
        </p:nvSpPr>
        <p:spPr>
          <a:xfrm>
            <a:off x="316303" y="2198398"/>
            <a:ext cx="15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425A"/>
                </a:solidFill>
              </a:rPr>
              <a:t>Drugs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2ABD54-E2AD-4DC6-98C0-590A9C0470BA}"/>
              </a:ext>
            </a:extLst>
          </p:cNvPr>
          <p:cNvCxnSpPr>
            <a:cxnSpLocks/>
            <a:stCxn id="38" idx="1"/>
            <a:endCxn id="5" idx="3"/>
          </p:cNvCxnSpPr>
          <p:nvPr/>
        </p:nvCxnSpPr>
        <p:spPr>
          <a:xfrm flipH="1">
            <a:off x="4654147" y="3932316"/>
            <a:ext cx="678868" cy="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697F27-F1EB-47B3-B2E8-EFC38F9F156E}"/>
              </a:ext>
            </a:extLst>
          </p:cNvPr>
          <p:cNvCxnSpPr>
            <a:cxnSpLocks/>
          </p:cNvCxnSpPr>
          <p:nvPr/>
        </p:nvCxnSpPr>
        <p:spPr>
          <a:xfrm flipV="1">
            <a:off x="242047" y="3372722"/>
            <a:ext cx="8606119" cy="17184"/>
          </a:xfrm>
          <a:prstGeom prst="line">
            <a:avLst/>
          </a:prstGeom>
          <a:ln>
            <a:solidFill>
              <a:srgbClr val="7272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833F58-20D4-40ED-ABFE-125694E254B3}"/>
              </a:ext>
            </a:extLst>
          </p:cNvPr>
          <p:cNvCxnSpPr/>
          <p:nvPr/>
        </p:nvCxnSpPr>
        <p:spPr>
          <a:xfrm>
            <a:off x="4889879" y="1326776"/>
            <a:ext cx="0" cy="3971365"/>
          </a:xfrm>
          <a:prstGeom prst="line">
            <a:avLst/>
          </a:prstGeom>
          <a:ln>
            <a:solidFill>
              <a:srgbClr val="7272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6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080" y="127000"/>
            <a:ext cx="3321560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Treatment Model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5A30D0-7ED5-4D66-8925-6EBF046241A6}"/>
              </a:ext>
            </a:extLst>
          </p:cNvPr>
          <p:cNvSpPr/>
          <p:nvPr/>
        </p:nvSpPr>
        <p:spPr>
          <a:xfrm>
            <a:off x="2363595" y="3642927"/>
            <a:ext cx="2290552" cy="587154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Radiation therapy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External beam radiotherapy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79B4CD-AD3E-4F9F-A060-FF45799326F1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4446742" y="2153777"/>
            <a:ext cx="886274" cy="36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95A29-4C65-4976-BA5B-F2D1D3382476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flipH="1" flipV="1">
            <a:off x="4446742" y="2520295"/>
            <a:ext cx="886274" cy="3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4E5715A-F5B8-4720-9A80-BDFA3B212709}"/>
              </a:ext>
            </a:extLst>
          </p:cNvPr>
          <p:cNvSpPr/>
          <p:nvPr/>
        </p:nvSpPr>
        <p:spPr>
          <a:xfrm>
            <a:off x="1854200" y="173990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302241-9CB6-4ED2-8C4B-79AF974609BA}"/>
              </a:ext>
            </a:extLst>
          </p:cNvPr>
          <p:cNvSpPr/>
          <p:nvPr/>
        </p:nvSpPr>
        <p:spPr>
          <a:xfrm>
            <a:off x="2571000" y="2255396"/>
            <a:ext cx="1875742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Chemotherapy Cycle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Cycle 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18CDB4-389C-4230-995D-E53EC3286B9A}"/>
              </a:ext>
            </a:extLst>
          </p:cNvPr>
          <p:cNvSpPr/>
          <p:nvPr/>
        </p:nvSpPr>
        <p:spPr>
          <a:xfrm>
            <a:off x="1919965" y="1574457"/>
            <a:ext cx="2023598" cy="587154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Chemotherapy Regimen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Gemcitabine-Cisplatin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AEF0B1-7492-46E9-BE77-0021FBEA6237}"/>
              </a:ext>
            </a:extLst>
          </p:cNvPr>
          <p:cNvSpPr/>
          <p:nvPr/>
        </p:nvSpPr>
        <p:spPr>
          <a:xfrm>
            <a:off x="5333016" y="1888878"/>
            <a:ext cx="1875742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Drug Exposure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Cisplatin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CD6F485-52F6-4E4D-A26F-0FE2A9F09B9F}"/>
              </a:ext>
            </a:extLst>
          </p:cNvPr>
          <p:cNvSpPr/>
          <p:nvPr/>
        </p:nvSpPr>
        <p:spPr>
          <a:xfrm>
            <a:off x="5333016" y="2577292"/>
            <a:ext cx="1875742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Drug Exposure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Gemcitabine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CFE7FC-AA35-4986-8E02-82E46BAC7C17}"/>
              </a:ext>
            </a:extLst>
          </p:cNvPr>
          <p:cNvSpPr/>
          <p:nvPr/>
        </p:nvSpPr>
        <p:spPr>
          <a:xfrm>
            <a:off x="5333015" y="3667417"/>
            <a:ext cx="3171207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Individual radiotherapy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Proton treatment delivery; intermediate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FF75B83-96C4-4256-A192-632B0D4F472F}"/>
              </a:ext>
            </a:extLst>
          </p:cNvPr>
          <p:cNvSpPr/>
          <p:nvPr/>
        </p:nvSpPr>
        <p:spPr>
          <a:xfrm>
            <a:off x="5316879" y="4512302"/>
            <a:ext cx="3531287" cy="529797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Surgical therapy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Transurethral resection of bladder neoplasm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4B5747-9542-4F7B-B5C6-6FEA66D67C75}"/>
              </a:ext>
            </a:extLst>
          </p:cNvPr>
          <p:cNvSpPr txBox="1"/>
          <p:nvPr/>
        </p:nvSpPr>
        <p:spPr>
          <a:xfrm>
            <a:off x="1232088" y="941304"/>
            <a:ext cx="312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 Treatment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E6B6E1-4238-45B6-AFFE-AD82B3229E4B}"/>
              </a:ext>
            </a:extLst>
          </p:cNvPr>
          <p:cNvSpPr txBox="1"/>
          <p:nvPr/>
        </p:nvSpPr>
        <p:spPr>
          <a:xfrm>
            <a:off x="5047937" y="941402"/>
            <a:ext cx="295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C71B45-B0E0-44D2-B6D9-1BB90FCA9716}"/>
              </a:ext>
            </a:extLst>
          </p:cNvPr>
          <p:cNvSpPr txBox="1"/>
          <p:nvPr/>
        </p:nvSpPr>
        <p:spPr>
          <a:xfrm>
            <a:off x="316302" y="4215457"/>
            <a:ext cx="198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F4FCE0-D589-4850-B8E6-5913BDA734AB}"/>
              </a:ext>
            </a:extLst>
          </p:cNvPr>
          <p:cNvSpPr txBox="1"/>
          <p:nvPr/>
        </p:nvSpPr>
        <p:spPr>
          <a:xfrm>
            <a:off x="316303" y="2198398"/>
            <a:ext cx="15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Drugs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2ABD54-E2AD-4DC6-98C0-590A9C0470BA}"/>
              </a:ext>
            </a:extLst>
          </p:cNvPr>
          <p:cNvCxnSpPr>
            <a:cxnSpLocks/>
            <a:stCxn id="38" idx="1"/>
            <a:endCxn id="5" idx="3"/>
          </p:cNvCxnSpPr>
          <p:nvPr/>
        </p:nvCxnSpPr>
        <p:spPr>
          <a:xfrm flipH="1">
            <a:off x="4654147" y="3932316"/>
            <a:ext cx="678868" cy="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697F27-F1EB-47B3-B2E8-EFC38F9F156E}"/>
              </a:ext>
            </a:extLst>
          </p:cNvPr>
          <p:cNvCxnSpPr>
            <a:cxnSpLocks/>
          </p:cNvCxnSpPr>
          <p:nvPr/>
        </p:nvCxnSpPr>
        <p:spPr>
          <a:xfrm flipV="1">
            <a:off x="242047" y="3372722"/>
            <a:ext cx="8606119" cy="17184"/>
          </a:xfrm>
          <a:prstGeom prst="line">
            <a:avLst/>
          </a:prstGeom>
          <a:ln>
            <a:solidFill>
              <a:srgbClr val="7272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833F58-20D4-40ED-ABFE-125694E254B3}"/>
              </a:ext>
            </a:extLst>
          </p:cNvPr>
          <p:cNvCxnSpPr/>
          <p:nvPr/>
        </p:nvCxnSpPr>
        <p:spPr>
          <a:xfrm>
            <a:off x="4889879" y="1326776"/>
            <a:ext cx="0" cy="3971365"/>
          </a:xfrm>
          <a:prstGeom prst="line">
            <a:avLst/>
          </a:prstGeom>
          <a:ln>
            <a:solidFill>
              <a:srgbClr val="7272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408F44-DE62-4CC7-A0AE-390877C877E7}"/>
              </a:ext>
            </a:extLst>
          </p:cNvPr>
          <p:cNvSpPr txBox="1"/>
          <p:nvPr/>
        </p:nvSpPr>
        <p:spPr>
          <a:xfrm rot="19288687">
            <a:off x="1623562" y="2807381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Episodes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6FDEF2-3D00-E64D-B81E-0C806147D098}"/>
              </a:ext>
            </a:extLst>
          </p:cNvPr>
          <p:cNvSpPr/>
          <p:nvPr/>
        </p:nvSpPr>
        <p:spPr>
          <a:xfrm>
            <a:off x="179294" y="1021977"/>
            <a:ext cx="4710585" cy="4276164"/>
          </a:xfrm>
          <a:prstGeom prst="rect">
            <a:avLst/>
          </a:prstGeom>
          <a:solidFill>
            <a:schemeClr val="bg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0425A"/>
              </a:solidFill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93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E2F-F1DD-48E5-93B3-83C207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286" y="353248"/>
            <a:ext cx="5787706" cy="698500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Individual Procedure Treatments</a:t>
            </a:r>
            <a:b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Individual Drug Treatments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9A1D-E0CA-4AB4-AE10-F415B47B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5104"/>
            <a:ext cx="8229600" cy="17439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Standard OMOP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/>
              <a:t>DRUG_EXPOSURE</a:t>
            </a:r>
            <a:r>
              <a:rPr lang="en-US" sz="2400" dirty="0"/>
              <a:t>, Domain “</a:t>
            </a:r>
            <a:r>
              <a:rPr lang="en-US" sz="2400" b="1" dirty="0"/>
              <a:t>Drug</a:t>
            </a:r>
            <a:r>
              <a:rPr lang="en-US" sz="2400" dirty="0"/>
              <a:t>”</a:t>
            </a:r>
          </a:p>
          <a:p>
            <a:r>
              <a:rPr lang="en-US" sz="2400" dirty="0"/>
              <a:t>In </a:t>
            </a:r>
            <a:r>
              <a:rPr lang="en-US" sz="2400" b="1" dirty="0"/>
              <a:t>PROCEDURE_OCCURRENCE</a:t>
            </a:r>
            <a:r>
              <a:rPr lang="en-US" sz="2400" dirty="0"/>
              <a:t>, Domain “</a:t>
            </a:r>
            <a:r>
              <a:rPr lang="en-US" sz="2400" b="1" dirty="0"/>
              <a:t>Procedure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7B67B-35A3-4939-B982-478C8925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079" y="13450210"/>
            <a:ext cx="5638800" cy="11334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0361B2-3603-4A97-B0AD-18BE6BA2D8AA}"/>
              </a:ext>
            </a:extLst>
          </p:cNvPr>
          <p:cNvSpPr/>
          <p:nvPr/>
        </p:nvSpPr>
        <p:spPr>
          <a:xfrm>
            <a:off x="1272782" y="196142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949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28A55FC-5A35-4C61-B0EB-15AF4845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94" y="1017458"/>
            <a:ext cx="1496967" cy="175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E0AE2F-F1DD-48E5-93B3-83C207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285" y="353248"/>
            <a:ext cx="6261035" cy="698500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Individual Treatments in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OMOP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CDM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7B67B-35A3-4939-B982-478C89252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0079" y="13450210"/>
            <a:ext cx="5638800" cy="11334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0361B2-3603-4A97-B0AD-18BE6BA2D8AA}"/>
              </a:ext>
            </a:extLst>
          </p:cNvPr>
          <p:cNvSpPr/>
          <p:nvPr/>
        </p:nvSpPr>
        <p:spPr>
          <a:xfrm>
            <a:off x="1272782" y="196142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2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301" y="3073288"/>
            <a:ext cx="6288681" cy="200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2A6C9D9-FC49-4996-9F7A-CF6E1ACCD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" r="5195"/>
          <a:stretch/>
        </p:blipFill>
        <p:spPr bwMode="auto">
          <a:xfrm>
            <a:off x="7059988" y="3251626"/>
            <a:ext cx="1484198" cy="182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209" y="1072547"/>
            <a:ext cx="7161469" cy="201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7348755" y="1199625"/>
            <a:ext cx="1010873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67725" y="4664279"/>
            <a:ext cx="1434517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384" y="127000"/>
            <a:ext cx="6757416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Learned: Cancer Treatment Model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021" y="1300020"/>
            <a:ext cx="7109926" cy="3114959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Treatment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: </a:t>
            </a:r>
          </a:p>
          <a:p>
            <a:pPr marL="857202" lvl="1" indent="-457200">
              <a:buFont typeface="+mj-lt"/>
              <a:buAutoNum type="alphaLcParenR"/>
              <a:tabLst>
                <a:tab pos="2341563" algn="l"/>
              </a:tabLs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Composite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(High Level) or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Individual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(Low Level)</a:t>
            </a:r>
          </a:p>
          <a:p>
            <a:pPr marL="857202" lvl="1" indent="-457200">
              <a:buFont typeface="+mj-lt"/>
              <a:buAutoNum type="alphaLcParenR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High Level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EPISODE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Low Level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Standard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OMOP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857202" lvl="1" indent="-457200">
              <a:buFont typeface="+mj-lt"/>
              <a:buAutoNum type="alphaLcParenR"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DRUG_EXPOSURE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57202" lvl="1" indent="-457200">
              <a:buFont typeface="+mj-lt"/>
              <a:buAutoNum type="alphaLcParenR"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PROCEDURE_OCCURRENCE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8BDA5-1085-40A0-8E73-41900D306E2E}"/>
              </a:ext>
            </a:extLst>
          </p:cNvPr>
          <p:cNvSpPr/>
          <p:nvPr/>
        </p:nvSpPr>
        <p:spPr>
          <a:xfrm>
            <a:off x="1325880" y="184795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096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B52-02BC-4253-9138-37A1E18A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98" y="67733"/>
            <a:ext cx="7188201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itchFamily="34" charset="0"/>
                <a:cs typeface="Arial" pitchFamily="34" charset="0"/>
              </a:rPr>
              <a:t>Components of Extension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9940"/>
            <a:ext cx="8229600" cy="1857340"/>
          </a:xfrm>
        </p:spPr>
        <p:txBody>
          <a:bodyPr>
            <a:normAutofit/>
          </a:bodyPr>
          <a:lstStyle/>
          <a:p>
            <a:pPr marL="2803525" lvl="0" indent="-103505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Cancer diagnosis model</a:t>
            </a:r>
          </a:p>
          <a:p>
            <a:pPr marL="2803525" lvl="0" indent="-103505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Cancer treatment model </a:t>
            </a:r>
          </a:p>
          <a:p>
            <a:pPr marL="2803525" lvl="0" indent="-103505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Cancer Episode Model</a:t>
            </a:r>
          </a:p>
          <a:p>
            <a:pPr marL="2803525" indent="-103505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0CCC42-7A4A-45A1-9AB3-B56ADAA3D3A4}"/>
              </a:ext>
            </a:extLst>
          </p:cNvPr>
          <p:cNvSpPr/>
          <p:nvPr/>
        </p:nvSpPr>
        <p:spPr>
          <a:xfrm>
            <a:off x="1569720" y="1894840"/>
            <a:ext cx="365760" cy="36576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7D6CB8-47EA-425B-B5CB-5B218B646DB3}"/>
              </a:ext>
            </a:extLst>
          </p:cNvPr>
          <p:cNvSpPr/>
          <p:nvPr/>
        </p:nvSpPr>
        <p:spPr>
          <a:xfrm>
            <a:off x="1564640" y="2503104"/>
            <a:ext cx="365760" cy="36576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8D2B46-1031-4814-99AE-46BA87A46E66}"/>
              </a:ext>
            </a:extLst>
          </p:cNvPr>
          <p:cNvSpPr/>
          <p:nvPr/>
        </p:nvSpPr>
        <p:spPr>
          <a:xfrm>
            <a:off x="1569720" y="3111368"/>
            <a:ext cx="365760" cy="36576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990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0"/>
            <a:ext cx="5779008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Episode Model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5715A-F5B8-4720-9A80-BDFA3B212709}"/>
              </a:ext>
            </a:extLst>
          </p:cNvPr>
          <p:cNvSpPr/>
          <p:nvPr/>
        </p:nvSpPr>
        <p:spPr>
          <a:xfrm>
            <a:off x="1854200" y="173990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238A2F1-09FE-468D-B07D-1A76DF941D45}"/>
              </a:ext>
            </a:extLst>
          </p:cNvPr>
          <p:cNvSpPr txBox="1">
            <a:spLocks/>
          </p:cNvSpPr>
          <p:nvPr/>
        </p:nvSpPr>
        <p:spPr>
          <a:xfrm>
            <a:off x="568960" y="1028192"/>
            <a:ext cx="8211312" cy="4061444"/>
          </a:xfrm>
          <a:prstGeom prst="rect">
            <a:avLst/>
          </a:prstGeom>
          <a:ln>
            <a:noFill/>
          </a:ln>
        </p:spPr>
        <p:txBody>
          <a:bodyPr vert="horz" lIns="91428" tIns="45714" rIns="91428" bIns="45714" rtlCol="0">
            <a:noAutofit/>
          </a:bodyPr>
          <a:lstStyle>
            <a:lvl1pPr marL="342858" indent="-342858" algn="l" defTabSz="9142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742860" indent="-285716" algn="l" defTabSz="9142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2pPr>
            <a:lvl3pPr marL="1142862" indent="-228573" algn="l" defTabSz="9142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4pPr>
            <a:lvl5pPr marL="2057154" indent="-228573" algn="l" defTabSz="9142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5pPr>
            <a:lvl6pPr marL="2514299" indent="-228573" algn="l" defTabSz="9142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2" indent="-228573" algn="l" defTabSz="91429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0" indent="-2743200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2743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What are Episodes?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	Continuous periods of disease or treatment that have distinct clinical meaning and are composed of multiple events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e.g.</a:t>
            </a:r>
          </a:p>
          <a:p>
            <a:pPr marL="0" indent="0" fontAlgn="auto">
              <a:spcAft>
                <a:spcPts val="0"/>
              </a:spcAft>
              <a:buNone/>
              <a:tabLst>
                <a:tab pos="2743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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Progressive Disease Episode</a:t>
            </a:r>
          </a:p>
          <a:p>
            <a:pPr marL="0" indent="0" fontAlgn="auto">
              <a:spcAft>
                <a:spcPts val="0"/>
              </a:spcAft>
              <a:buNone/>
              <a:tabLst>
                <a:tab pos="2743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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Treatment Regimen</a:t>
            </a:r>
          </a:p>
          <a:p>
            <a:pPr marL="2743200" indent="-2743200" fontAlgn="auto">
              <a:spcAft>
                <a:spcPts val="0"/>
              </a:spcAft>
              <a:tabLst>
                <a:tab pos="2743200" algn="l"/>
              </a:tabLst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743200" indent="-2743200" fontAlgn="auto">
              <a:spcAft>
                <a:spcPts val="0"/>
              </a:spcAft>
              <a:buNone/>
              <a:tabLst>
                <a:tab pos="2743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Why do we need them? 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For analytical use cases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e.g. </a:t>
            </a:r>
          </a:p>
          <a:p>
            <a:pPr marL="0" indent="0" fontAlgn="auto">
              <a:spcAft>
                <a:spcPts val="0"/>
              </a:spcAft>
              <a:buNone/>
              <a:tabLst>
                <a:tab pos="2743200" algn="l"/>
              </a:tabLst>
            </a:pPr>
            <a:r>
              <a:rPr lang="en-US" sz="18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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Overall and Progression-Free Survival (OS, PFS)</a:t>
            </a:r>
          </a:p>
          <a:p>
            <a:pPr marL="0" indent="0" fontAlgn="auto">
              <a:spcAft>
                <a:spcPts val="0"/>
              </a:spcAft>
              <a:buNone/>
              <a:tabLst>
                <a:tab pos="2743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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Time to progression</a:t>
            </a:r>
          </a:p>
          <a:p>
            <a:pPr marL="0" indent="0" fontAlgn="auto">
              <a:spcAft>
                <a:spcPts val="0"/>
              </a:spcAft>
              <a:buNone/>
              <a:tabLst>
                <a:tab pos="2743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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Response to treatment</a:t>
            </a:r>
          </a:p>
          <a:p>
            <a:pPr marL="2743200" indent="-2743200" fontAlgn="auto">
              <a:spcAft>
                <a:spcPts val="0"/>
              </a:spcAft>
              <a:buNone/>
              <a:tabLst>
                <a:tab pos="2743200" algn="l"/>
              </a:tabLst>
            </a:pP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pPr marL="2743200" indent="-2743200" fontAlgn="auto">
              <a:spcAft>
                <a:spcPts val="0"/>
              </a:spcAft>
              <a:buNone/>
              <a:tabLst>
                <a:tab pos="2743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How do we get them?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Directly from source data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(e.g. registries) or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algorithmically derived</a:t>
            </a:r>
          </a:p>
        </p:txBody>
      </p:sp>
    </p:spTree>
    <p:extLst>
      <p:ext uri="{BB962C8B-B14F-4D97-AF65-F5344CB8AC3E}">
        <p14:creationId xmlns:p14="http://schemas.microsoft.com/office/powerpoint/2010/main" val="282989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B52-02BC-4253-9138-37A1E18A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98" y="67733"/>
            <a:ext cx="7188201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itchFamily="34" charset="0"/>
                <a:cs typeface="Arial" pitchFamily="34" charset="0"/>
              </a:rPr>
              <a:t>Components of Extension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9940"/>
            <a:ext cx="8229600" cy="1857340"/>
          </a:xfrm>
        </p:spPr>
        <p:txBody>
          <a:bodyPr>
            <a:normAutofit/>
          </a:bodyPr>
          <a:lstStyle/>
          <a:p>
            <a:pPr marL="2803525" lvl="0" indent="-103505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Cancer Diagnosis Model</a:t>
            </a:r>
          </a:p>
          <a:p>
            <a:pPr marL="2803525" lvl="0" indent="-103505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Cancer Treatment Model </a:t>
            </a:r>
          </a:p>
          <a:p>
            <a:pPr marL="2803525" lvl="0" indent="-103505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Cancer Episode Model</a:t>
            </a:r>
          </a:p>
          <a:p>
            <a:pPr marL="2803525" indent="-103505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0CCC42-7A4A-45A1-9AB3-B56ADAA3D3A4}"/>
              </a:ext>
            </a:extLst>
          </p:cNvPr>
          <p:cNvSpPr/>
          <p:nvPr/>
        </p:nvSpPr>
        <p:spPr>
          <a:xfrm>
            <a:off x="1569720" y="1894840"/>
            <a:ext cx="365760" cy="36576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7D6CB8-47EA-425B-B5CB-5B218B646DB3}"/>
              </a:ext>
            </a:extLst>
          </p:cNvPr>
          <p:cNvSpPr/>
          <p:nvPr/>
        </p:nvSpPr>
        <p:spPr>
          <a:xfrm>
            <a:off x="1564640" y="2503104"/>
            <a:ext cx="365760" cy="36576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8D2B46-1031-4814-99AE-46BA87A46E66}"/>
              </a:ext>
            </a:extLst>
          </p:cNvPr>
          <p:cNvSpPr/>
          <p:nvPr/>
        </p:nvSpPr>
        <p:spPr>
          <a:xfrm>
            <a:off x="1569720" y="3111368"/>
            <a:ext cx="365760" cy="36576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384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777" y="1128459"/>
            <a:ext cx="4003363" cy="367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49127"/>
            <a:ext cx="5687568" cy="6985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New table: EPISODE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28616" y="2339670"/>
            <a:ext cx="3843024" cy="19019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Abstracted Episode</a:t>
            </a:r>
          </a:p>
          <a:p>
            <a:pPr marL="0" indent="0">
              <a:buNone/>
            </a:pPr>
            <a:r>
              <a:rPr lang="en-US" dirty="0"/>
              <a:t>Timing</a:t>
            </a:r>
          </a:p>
          <a:p>
            <a:pPr marL="0" indent="0">
              <a:buNone/>
            </a:pPr>
            <a:r>
              <a:rPr lang="en-US" dirty="0"/>
              <a:t>Nesting of Episodes</a:t>
            </a:r>
          </a:p>
          <a:p>
            <a:pPr marL="0" indent="0">
              <a:buNone/>
            </a:pPr>
            <a:r>
              <a:rPr lang="en-US" dirty="0"/>
              <a:t>Episode chaining</a:t>
            </a:r>
          </a:p>
          <a:p>
            <a:pPr marL="0" indent="0">
              <a:buNone/>
            </a:pPr>
            <a:r>
              <a:rPr lang="en-US" dirty="0"/>
              <a:t>Value of EAV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893193-AFDD-44CF-8155-505DB02BF1CD}"/>
              </a:ext>
            </a:extLst>
          </p:cNvPr>
          <p:cNvSpPr/>
          <p:nvPr/>
        </p:nvSpPr>
        <p:spPr>
          <a:xfrm>
            <a:off x="1600200" y="196117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F17EEA-97EA-4CB9-8488-C2CEDA3A92A7}"/>
              </a:ext>
            </a:extLst>
          </p:cNvPr>
          <p:cNvCxnSpPr/>
          <p:nvPr/>
        </p:nvCxnSpPr>
        <p:spPr>
          <a:xfrm flipH="1">
            <a:off x="3886200" y="2504263"/>
            <a:ext cx="97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E388C2-ED49-46D3-85E9-16BDD0C36432}"/>
              </a:ext>
            </a:extLst>
          </p:cNvPr>
          <p:cNvCxnSpPr/>
          <p:nvPr/>
        </p:nvCxnSpPr>
        <p:spPr>
          <a:xfrm flipH="1" flipV="1">
            <a:off x="3886200" y="2796871"/>
            <a:ext cx="978408" cy="6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5C110-DD9F-4C6D-BDEF-1EA4B5E8D3E8}"/>
              </a:ext>
            </a:extLst>
          </p:cNvPr>
          <p:cNvCxnSpPr/>
          <p:nvPr/>
        </p:nvCxnSpPr>
        <p:spPr>
          <a:xfrm flipH="1">
            <a:off x="3886200" y="2865450"/>
            <a:ext cx="978408" cy="1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BB681-872A-4BB1-B9D6-AA4014F6EF4D}"/>
              </a:ext>
            </a:extLst>
          </p:cNvPr>
          <p:cNvCxnSpPr/>
          <p:nvPr/>
        </p:nvCxnSpPr>
        <p:spPr>
          <a:xfrm flipH="1">
            <a:off x="3886200" y="3158058"/>
            <a:ext cx="978408" cy="14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22533D-B100-4D5D-90C8-167AEBB4E3C2}"/>
              </a:ext>
            </a:extLst>
          </p:cNvPr>
          <p:cNvCxnSpPr/>
          <p:nvPr/>
        </p:nvCxnSpPr>
        <p:spPr>
          <a:xfrm flipH="1">
            <a:off x="3901440" y="3486735"/>
            <a:ext cx="967232" cy="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6BE1B6-FAAB-4E95-A7DC-68C1706CACF3}"/>
              </a:ext>
            </a:extLst>
          </p:cNvPr>
          <p:cNvCxnSpPr/>
          <p:nvPr/>
        </p:nvCxnSpPr>
        <p:spPr>
          <a:xfrm flipH="1">
            <a:off x="4003040" y="3799663"/>
            <a:ext cx="946912" cy="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777" y="1128459"/>
            <a:ext cx="4003363" cy="367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704" y="149127"/>
            <a:ext cx="6468872" cy="6985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Attribute-Value = Sentence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21504" y="2231135"/>
            <a:ext cx="3843024" cy="1901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Remission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10-Dec-2015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8-Jan-2016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Bladder Cancer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893193-AFDD-44CF-8155-505DB02BF1CD}"/>
              </a:ext>
            </a:extLst>
          </p:cNvPr>
          <p:cNvSpPr/>
          <p:nvPr/>
        </p:nvSpPr>
        <p:spPr>
          <a:xfrm>
            <a:off x="1600200" y="196117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F17EEA-97EA-4CB9-8488-C2CEDA3A92A7}"/>
              </a:ext>
            </a:extLst>
          </p:cNvPr>
          <p:cNvCxnSpPr/>
          <p:nvPr/>
        </p:nvCxnSpPr>
        <p:spPr>
          <a:xfrm flipH="1">
            <a:off x="3886200" y="2462784"/>
            <a:ext cx="1010920" cy="3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E388C2-ED49-46D3-85E9-16BDD0C36432}"/>
              </a:ext>
            </a:extLst>
          </p:cNvPr>
          <p:cNvCxnSpPr/>
          <p:nvPr/>
        </p:nvCxnSpPr>
        <p:spPr>
          <a:xfrm flipH="1" flipV="1">
            <a:off x="3886200" y="2788920"/>
            <a:ext cx="978408" cy="6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5C110-DD9F-4C6D-BDEF-1EA4B5E8D3E8}"/>
              </a:ext>
            </a:extLst>
          </p:cNvPr>
          <p:cNvCxnSpPr/>
          <p:nvPr/>
        </p:nvCxnSpPr>
        <p:spPr>
          <a:xfrm flipH="1">
            <a:off x="3886200" y="2857499"/>
            <a:ext cx="978408" cy="1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BB681-872A-4BB1-B9D6-AA4014F6EF4D}"/>
              </a:ext>
            </a:extLst>
          </p:cNvPr>
          <p:cNvCxnSpPr/>
          <p:nvPr/>
        </p:nvCxnSpPr>
        <p:spPr>
          <a:xfrm flipH="1">
            <a:off x="3886200" y="3267456"/>
            <a:ext cx="966216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22533D-B100-4D5D-90C8-167AEBB4E3C2}"/>
              </a:ext>
            </a:extLst>
          </p:cNvPr>
          <p:cNvCxnSpPr/>
          <p:nvPr/>
        </p:nvCxnSpPr>
        <p:spPr>
          <a:xfrm flipH="1">
            <a:off x="3893312" y="3502152"/>
            <a:ext cx="971296" cy="3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6BE1B6-FAAB-4E95-A7DC-68C1706CACF3}"/>
              </a:ext>
            </a:extLst>
          </p:cNvPr>
          <p:cNvCxnSpPr/>
          <p:nvPr/>
        </p:nvCxnSpPr>
        <p:spPr>
          <a:xfrm flipH="1">
            <a:off x="3966464" y="3824224"/>
            <a:ext cx="930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90721" y="4904354"/>
            <a:ext cx="465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Sentence: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800" b="1" i="1" dirty="0">
                <a:solidFill>
                  <a:srgbClr val="FF0000"/>
                </a:solidFill>
              </a:rPr>
              <a:t>“Remission </a:t>
            </a:r>
            <a:r>
              <a:rPr lang="en-US" sz="1800" i="1" dirty="0">
                <a:solidFill>
                  <a:srgbClr val="FF0000"/>
                </a:solidFill>
              </a:rPr>
              <a:t>of</a:t>
            </a:r>
            <a:r>
              <a:rPr lang="en-US" sz="1800" b="1" i="1" dirty="0">
                <a:solidFill>
                  <a:srgbClr val="FF0000"/>
                </a:solidFill>
              </a:rPr>
              <a:t> Bladder Cancer”</a:t>
            </a:r>
          </a:p>
        </p:txBody>
      </p:sp>
    </p:spTree>
    <p:extLst>
      <p:ext uri="{BB962C8B-B14F-4D97-AF65-F5344CB8AC3E}">
        <p14:creationId xmlns:p14="http://schemas.microsoft.com/office/powerpoint/2010/main" val="253414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E2F-F1DD-48E5-93B3-83C207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285" y="353248"/>
            <a:ext cx="6261035" cy="698500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Treatment Episode in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OMOP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CDM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7B67B-35A3-4939-B982-478C8925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079" y="13450210"/>
            <a:ext cx="5638800" cy="11334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0361B2-3603-4A97-B0AD-18BE6BA2D8AA}"/>
              </a:ext>
            </a:extLst>
          </p:cNvPr>
          <p:cNvSpPr/>
          <p:nvPr/>
        </p:nvSpPr>
        <p:spPr>
          <a:xfrm>
            <a:off x="1536253" y="413118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912" y="1182848"/>
            <a:ext cx="8381425" cy="307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18594" y="4412610"/>
            <a:ext cx="6477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0425A"/>
                </a:solidFill>
              </a:rPr>
              <a:t>Sentence:</a:t>
            </a:r>
            <a:r>
              <a:rPr lang="en-US" sz="1600" i="1" dirty="0">
                <a:solidFill>
                  <a:srgbClr val="20425A"/>
                </a:solidFill>
              </a:rPr>
              <a:t> </a:t>
            </a:r>
            <a:r>
              <a:rPr lang="en-US" sz="1600" b="1" i="1" dirty="0">
                <a:solidFill>
                  <a:srgbClr val="20425A"/>
                </a:solidFill>
              </a:rPr>
              <a:t>“Treatment regimen </a:t>
            </a:r>
            <a:r>
              <a:rPr lang="en-US" sz="1600" i="1" dirty="0">
                <a:solidFill>
                  <a:srgbClr val="20425A"/>
                </a:solidFill>
              </a:rPr>
              <a:t>of</a:t>
            </a:r>
            <a:r>
              <a:rPr lang="en-US" sz="1600" b="1" i="1" dirty="0">
                <a:solidFill>
                  <a:srgbClr val="20425A"/>
                </a:solidFill>
              </a:rPr>
              <a:t> </a:t>
            </a:r>
            <a:r>
              <a:rPr lang="en-US" sz="1600" b="1" i="1" dirty="0" err="1">
                <a:solidFill>
                  <a:srgbClr val="20425A"/>
                </a:solidFill>
              </a:rPr>
              <a:t>Epirubicin</a:t>
            </a:r>
            <a:r>
              <a:rPr lang="en-US" sz="1600" b="1" i="1" dirty="0">
                <a:solidFill>
                  <a:srgbClr val="20425A"/>
                </a:solidFill>
              </a:rPr>
              <a:t> </a:t>
            </a:r>
            <a:r>
              <a:rPr lang="en-US" sz="1600" b="1" i="1" dirty="0" err="1">
                <a:solidFill>
                  <a:srgbClr val="20425A"/>
                </a:solidFill>
              </a:rPr>
              <a:t>monotherapy</a:t>
            </a:r>
            <a:r>
              <a:rPr lang="en-US" sz="1600" b="1" i="1" dirty="0">
                <a:solidFill>
                  <a:srgbClr val="20425A"/>
                </a:solidFill>
              </a:rPr>
              <a:t>”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2A6C9D9-FC49-4996-9F7A-CF6E1ACCD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" r="5195"/>
          <a:stretch/>
        </p:blipFill>
        <p:spPr bwMode="auto">
          <a:xfrm>
            <a:off x="7018042" y="1229880"/>
            <a:ext cx="1484198" cy="182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>
          <a:xfrm>
            <a:off x="7021585" y="2625754"/>
            <a:ext cx="1434517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Episodes Nesting</a:t>
            </a:r>
            <a:endParaRPr lang="en-US" sz="3000" dirty="0"/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500996" y="1494146"/>
            <a:ext cx="2991635" cy="2905513"/>
          </a:xfrm>
          <a:prstGeom prst="bentConnector3">
            <a:avLst>
              <a:gd name="adj1" fmla="val 1097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5283723" y="1480008"/>
            <a:ext cx="3313524" cy="2950590"/>
          </a:xfrm>
          <a:prstGeom prst="bentConnector3">
            <a:avLst>
              <a:gd name="adj1" fmla="val 109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1994" y="1019267"/>
            <a:ext cx="5274803" cy="197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321" y="3082139"/>
            <a:ext cx="8078459" cy="199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2403046" y="207058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Episodes Chaining</a:t>
            </a:r>
            <a:endParaRPr lang="en-US" sz="3000" dirty="0"/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500996" y="1494146"/>
            <a:ext cx="2991635" cy="2905513"/>
          </a:xfrm>
          <a:prstGeom prst="bentConnector3">
            <a:avLst>
              <a:gd name="adj1" fmla="val 1097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5283723" y="1480008"/>
            <a:ext cx="3313524" cy="2950590"/>
          </a:xfrm>
          <a:prstGeom prst="bentConnector3">
            <a:avLst>
              <a:gd name="adj1" fmla="val 109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1994" y="1019267"/>
            <a:ext cx="5351580" cy="199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887" y="3053038"/>
            <a:ext cx="8082170" cy="19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2274576" y="237286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967" y="167437"/>
            <a:ext cx="6778652" cy="6985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Connection Episode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Events</a:t>
            </a:r>
            <a:endParaRPr lang="en-US" sz="3000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463" y="1716307"/>
            <a:ext cx="8294161" cy="252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1299720" y="222172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C665B-9E16-48B9-BCF6-3D9AFC37BCD9}"/>
              </a:ext>
            </a:extLst>
          </p:cNvPr>
          <p:cNvSpPr txBox="1"/>
          <p:nvPr/>
        </p:nvSpPr>
        <p:spPr>
          <a:xfrm>
            <a:off x="3199044" y="1239169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Many-</a:t>
            </a:r>
            <a:r>
              <a:rPr lang="en-US" sz="1800" b="1" dirty="0"/>
              <a:t>to-many connector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B7135-E3D4-4820-846B-F877CFD30489}"/>
              </a:ext>
            </a:extLst>
          </p:cNvPr>
          <p:cNvSpPr txBox="1"/>
          <p:nvPr/>
        </p:nvSpPr>
        <p:spPr>
          <a:xfrm>
            <a:off x="7331103" y="112064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F94C1-A001-46CD-9823-10236DDBFC54}"/>
              </a:ext>
            </a:extLst>
          </p:cNvPr>
          <p:cNvSpPr txBox="1"/>
          <p:nvPr/>
        </p:nvSpPr>
        <p:spPr>
          <a:xfrm>
            <a:off x="3436283" y="4498848"/>
            <a:ext cx="24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Diagnostic Modifiers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B7135-E3D4-4820-846B-F877CFD30489}"/>
              </a:ext>
            </a:extLst>
          </p:cNvPr>
          <p:cNvSpPr txBox="1"/>
          <p:nvPr/>
        </p:nvSpPr>
        <p:spPr>
          <a:xfrm>
            <a:off x="1060298" y="1171451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Episode</a:t>
            </a:r>
          </a:p>
        </p:txBody>
      </p:sp>
    </p:spTree>
    <p:extLst>
      <p:ext uri="{BB962C8B-B14F-4D97-AF65-F5344CB8AC3E}">
        <p14:creationId xmlns:p14="http://schemas.microsoft.com/office/powerpoint/2010/main" val="271776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Disease Episodes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Parent Episode: </a:t>
            </a:r>
          </a:p>
          <a:p>
            <a:pPr lvl="1"/>
            <a:r>
              <a:rPr lang="en-US" b="1" dirty="0">
                <a:latin typeface="Arial" pitchFamily="34" charset="0"/>
                <a:cs typeface="Arial" pitchFamily="34" charset="0"/>
              </a:rPr>
              <a:t>Overarching disease episode</a:t>
            </a:r>
          </a:p>
          <a:p>
            <a:pPr lvl="1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Covers the entire cancer duration</a:t>
            </a:r>
          </a:p>
          <a:p>
            <a:pPr>
              <a:buNone/>
            </a:pPr>
            <a:endParaRPr lang="en-US" sz="2300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Children Episodes: </a:t>
            </a:r>
          </a:p>
          <a:p>
            <a:pPr lvl="1"/>
            <a:r>
              <a:rPr lang="en-US" b="1" dirty="0">
                <a:latin typeface="Arial" pitchFamily="34" charset="0"/>
                <a:cs typeface="Arial" pitchFamily="34" charset="0"/>
              </a:rPr>
              <a:t>Disease dynamic: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no disease, stable, improving, worsening</a:t>
            </a:r>
          </a:p>
          <a:p>
            <a:pPr lvl="1"/>
            <a:r>
              <a:rPr lang="en-US" b="1" dirty="0">
                <a:latin typeface="Arial" pitchFamily="34" charset="0"/>
                <a:cs typeface="Arial" pitchFamily="34" charset="0"/>
              </a:rPr>
              <a:t>Disease extent: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confined, invasive, metastatic</a:t>
            </a:r>
          </a:p>
          <a:p>
            <a:endParaRPr lang="en-US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2516400" y="207058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176" y="127000"/>
            <a:ext cx="6993341" cy="6985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Disease Episode Concepts and Rules</a:t>
            </a:r>
            <a:endParaRPr lang="en-US" sz="3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8C94-C016-4A89-B1B8-93E71E67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77" y="1062853"/>
            <a:ext cx="4040188" cy="53313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A4A1-68BF-4C80-BE1B-33DEC393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177" y="1748387"/>
            <a:ext cx="4572000" cy="37064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Domain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“Episode”</a:t>
            </a:r>
          </a:p>
          <a:p>
            <a:pPr marL="228600" lvl="1" indent="-228600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Overarching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“Episode of disease”</a:t>
            </a:r>
          </a:p>
          <a:p>
            <a:pPr marL="228600" lvl="1" indent="-228600"/>
            <a:endParaRPr lang="en-US" sz="2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lvl="1" indent="-228600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Extent</a:t>
            </a:r>
          </a:p>
          <a:p>
            <a:pPr marL="400002" lvl="2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“Confined Disease”</a:t>
            </a:r>
          </a:p>
          <a:p>
            <a:pPr marL="400002" lvl="2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“Invasive Disease”</a:t>
            </a:r>
          </a:p>
          <a:p>
            <a:pPr marL="400002" lvl="2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“Metastatic Disease”</a:t>
            </a:r>
          </a:p>
          <a:p>
            <a:pPr marL="228600" lvl="1" indent="-228600"/>
            <a:endParaRPr lang="en-US" sz="2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lvl="1" indent="-228600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</a:t>
            </a:r>
          </a:p>
          <a:p>
            <a:pPr marL="400002" lvl="2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“Remission”</a:t>
            </a:r>
          </a:p>
          <a:p>
            <a:pPr marL="857148" lvl="3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“Complete Remission”</a:t>
            </a:r>
          </a:p>
          <a:p>
            <a:pPr marL="400002" lvl="2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“Stable Disease”</a:t>
            </a:r>
          </a:p>
          <a:p>
            <a:pPr marL="400002" lvl="2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“Progression”</a:t>
            </a:r>
          </a:p>
          <a:p>
            <a:pPr marL="857148" lvl="3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“Disease Recurrence”</a:t>
            </a:r>
          </a:p>
          <a:p>
            <a:pPr marL="628602" lvl="2" indent="-228600"/>
            <a:endParaRPr lang="en-US" sz="19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F46B4F-70B8-45D0-B288-68CEBD7B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82848" y="1055296"/>
            <a:ext cx="4041775" cy="53313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Start and End Rules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431638-0655-4CA6-898A-FF35A106F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1625" y="1657982"/>
            <a:ext cx="4186766" cy="3345048"/>
          </a:xfrm>
        </p:spPr>
        <p:txBody>
          <a:bodyPr>
            <a:noAutofit/>
          </a:bodyPr>
          <a:lstStyle/>
          <a:p>
            <a:pPr marL="287338" indent="-228600"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diagnosis,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spans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everything</a:t>
            </a:r>
          </a:p>
          <a:p>
            <a:pPr marL="58738" lvl="1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evidence (Diagnostic Modifier)</a:t>
            </a: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start of next Extent Episode</a:t>
            </a:r>
          </a:p>
          <a:p>
            <a:pPr marL="58738" lvl="1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8738" lvl="1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evidence (Diagnostic Modifier, Surgery) </a:t>
            </a: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next Treatment Episode or new evidence</a:t>
            </a:r>
          </a:p>
          <a:p>
            <a:pPr marL="58738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1236435" y="193907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322F7B-0E22-4323-A2AA-FBC247D7D814}"/>
              </a:ext>
            </a:extLst>
          </p:cNvPr>
          <p:cNvSpPr/>
          <p:nvPr/>
        </p:nvSpPr>
        <p:spPr>
          <a:xfrm rot="10800000">
            <a:off x="3660209" y="2582882"/>
            <a:ext cx="207435" cy="745533"/>
          </a:xfrm>
          <a:prstGeom prst="leftBrace">
            <a:avLst>
              <a:gd name="adj1" fmla="val 9441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3103B2C-2C96-4B99-9441-8E7EE3947197}"/>
              </a:ext>
            </a:extLst>
          </p:cNvPr>
          <p:cNvSpPr/>
          <p:nvPr/>
        </p:nvSpPr>
        <p:spPr>
          <a:xfrm rot="10800000">
            <a:off x="4058144" y="3805782"/>
            <a:ext cx="311150" cy="1080162"/>
          </a:xfrm>
          <a:prstGeom prst="leftBrace">
            <a:avLst>
              <a:gd name="adj1" fmla="val 9441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4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tient Journ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89" y="3115440"/>
            <a:ext cx="8198577" cy="2300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Overarching Disease Episode</a:t>
            </a:r>
            <a:endParaRPr lang="en-US" sz="3000" dirty="0"/>
          </a:p>
        </p:txBody>
      </p:sp>
      <p:sp>
        <p:nvSpPr>
          <p:cNvPr id="12" name="Oval 11"/>
          <p:cNvSpPr/>
          <p:nvPr/>
        </p:nvSpPr>
        <p:spPr>
          <a:xfrm>
            <a:off x="272053" y="4598137"/>
            <a:ext cx="816159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26819" y="4478484"/>
            <a:ext cx="340065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1502940" y="161338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100584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83" y="974090"/>
            <a:ext cx="765175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Content Placeholder 3" descr="Patient Journe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487" y="3115440"/>
            <a:ext cx="8198577" cy="2300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Extent of Disease Episodes</a:t>
            </a:r>
            <a:endParaRPr lang="en-US" sz="3000" dirty="0"/>
          </a:p>
        </p:txBody>
      </p:sp>
      <p:sp>
        <p:nvSpPr>
          <p:cNvPr id="12" name="Oval 11"/>
          <p:cNvSpPr/>
          <p:nvPr/>
        </p:nvSpPr>
        <p:spPr>
          <a:xfrm>
            <a:off x="566777" y="4628366"/>
            <a:ext cx="392965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80218" y="4463371"/>
            <a:ext cx="432009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20021" y="3283765"/>
            <a:ext cx="355181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89203" y="3284475"/>
            <a:ext cx="370296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10423" y="259961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45415" y="259961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933461" y="259961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200694" y="259961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1632480" y="168958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Cancer Diagnosis Model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08" y="1126502"/>
            <a:ext cx="3696092" cy="4054047"/>
          </a:xfrm>
        </p:spPr>
        <p:txBody>
          <a:bodyPr>
            <a:normAutofit fontScale="92500" lnSpcReduction="10000"/>
          </a:bodyPr>
          <a:lstStyle/>
          <a:p>
            <a:endParaRPr lang="en-US" sz="22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 Diagnosis </a:t>
            </a:r>
          </a:p>
          <a:p>
            <a:pPr lvl="1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Topography + Histology</a:t>
            </a:r>
          </a:p>
          <a:p>
            <a:endParaRPr lang="en-US" sz="22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Diagnostic Modifiers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Staging/Grading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Topography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Histological pattern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Dimension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Extension/Invasion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Metastasis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Margin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Biomarker</a:t>
            </a:r>
          </a:p>
          <a:p>
            <a:pPr lvl="1"/>
            <a:endParaRPr lang="en-US" sz="1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957C4A-4ECA-4923-9283-6CD2013FC3C0}"/>
              </a:ext>
            </a:extLst>
          </p:cNvPr>
          <p:cNvSpPr/>
          <p:nvPr/>
        </p:nvSpPr>
        <p:spPr>
          <a:xfrm>
            <a:off x="4759842" y="1265864"/>
            <a:ext cx="3413051" cy="908908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Base Diagnosis</a:t>
            </a:r>
          </a:p>
          <a:p>
            <a:pPr algn="ctr"/>
            <a:r>
              <a:rPr lang="en-US" dirty="0">
                <a:solidFill>
                  <a:srgbClr val="20425A"/>
                </a:solidFill>
              </a:rPr>
              <a:t>Carcinoma of Bladder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5A30D0-7ED5-4D66-8925-6EBF046241A6}"/>
              </a:ext>
            </a:extLst>
          </p:cNvPr>
          <p:cNvSpPr/>
          <p:nvPr/>
        </p:nvSpPr>
        <p:spPr>
          <a:xfrm>
            <a:off x="3961586" y="2889694"/>
            <a:ext cx="1596513" cy="587154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Topography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Posterior wall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A9E29E-0E2B-4749-A2C8-79EC3F3CF4A9}"/>
              </a:ext>
            </a:extLst>
          </p:cNvPr>
          <p:cNvSpPr/>
          <p:nvPr/>
        </p:nvSpPr>
        <p:spPr>
          <a:xfrm>
            <a:off x="4686487" y="3854557"/>
            <a:ext cx="1580706" cy="587154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Stage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T2bN2M0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DC5260-9A89-4B5E-96ED-2E2724CE2E94}"/>
              </a:ext>
            </a:extLst>
          </p:cNvPr>
          <p:cNvSpPr/>
          <p:nvPr/>
        </p:nvSpPr>
        <p:spPr>
          <a:xfrm>
            <a:off x="7281185" y="2889694"/>
            <a:ext cx="1580706" cy="587154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Metastasis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Left adrenal gland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BC28A8-9933-421B-A70D-43301E35ACB5}"/>
              </a:ext>
            </a:extLst>
          </p:cNvPr>
          <p:cNvSpPr/>
          <p:nvPr/>
        </p:nvSpPr>
        <p:spPr>
          <a:xfrm>
            <a:off x="7068386" y="3861982"/>
            <a:ext cx="1580706" cy="587154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Genomic Variant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KRAS c.35G&gt;A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B1D9A-504B-4CBB-A4F9-C513A9E014D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451600" y="2174772"/>
            <a:ext cx="14768" cy="84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9C9BA-6010-4A1D-AF45-724EAC351728}"/>
              </a:ext>
            </a:extLst>
          </p:cNvPr>
          <p:cNvCxnSpPr>
            <a:endCxn id="5" idx="3"/>
          </p:cNvCxnSpPr>
          <p:nvPr/>
        </p:nvCxnSpPr>
        <p:spPr>
          <a:xfrm flipH="1">
            <a:off x="5558099" y="3017520"/>
            <a:ext cx="893501" cy="16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79B4CD-AD3E-4F9F-A060-FF45799326F1}"/>
              </a:ext>
            </a:extLst>
          </p:cNvPr>
          <p:cNvCxnSpPr>
            <a:endCxn id="11" idx="1"/>
          </p:cNvCxnSpPr>
          <p:nvPr/>
        </p:nvCxnSpPr>
        <p:spPr>
          <a:xfrm>
            <a:off x="6466367" y="3017520"/>
            <a:ext cx="814818" cy="16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1E88D9-5721-4382-B0E4-83E8C5796428}"/>
              </a:ext>
            </a:extLst>
          </p:cNvPr>
          <p:cNvCxnSpPr>
            <a:cxnSpLocks/>
          </p:cNvCxnSpPr>
          <p:nvPr/>
        </p:nvCxnSpPr>
        <p:spPr>
          <a:xfrm>
            <a:off x="6466114" y="3032449"/>
            <a:ext cx="676366" cy="82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95A29-4C65-4976-BA5B-F2D1D3382476}"/>
              </a:ext>
            </a:extLst>
          </p:cNvPr>
          <p:cNvCxnSpPr/>
          <p:nvPr/>
        </p:nvCxnSpPr>
        <p:spPr>
          <a:xfrm flipH="1">
            <a:off x="5882640" y="3004457"/>
            <a:ext cx="574144" cy="85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4E5715A-F5B8-4720-9A80-BDFA3B212709}"/>
              </a:ext>
            </a:extLst>
          </p:cNvPr>
          <p:cNvSpPr/>
          <p:nvPr/>
        </p:nvSpPr>
        <p:spPr>
          <a:xfrm>
            <a:off x="1854200" y="173990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3" y="1028383"/>
            <a:ext cx="77882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Content Placeholder 3" descr="Patient Journe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389" y="3115440"/>
            <a:ext cx="8198577" cy="2300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0" y="127000"/>
            <a:ext cx="5958840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Research Question</a:t>
            </a:r>
            <a:endParaRPr lang="en-US" sz="3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18043" y="259961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53035" y="2608434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941081" y="26235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208314" y="2631104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2143020" y="176578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16280" y="2758440"/>
            <a:ext cx="5227320" cy="464820"/>
          </a:xfrm>
          <a:prstGeom prst="rightArrow">
            <a:avLst/>
          </a:prstGeom>
          <a:gradFill flip="none" rotWithShape="1">
            <a:gsLst>
              <a:gs pos="0">
                <a:srgbClr val="66FF66">
                  <a:shade val="30000"/>
                  <a:satMod val="115000"/>
                </a:srgbClr>
              </a:gs>
              <a:gs pos="50000">
                <a:srgbClr val="66FF66">
                  <a:shade val="67500"/>
                  <a:satMod val="115000"/>
                </a:srgbClr>
              </a:gs>
              <a:gs pos="100000">
                <a:srgbClr val="66FF6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Metastatic Disease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283031"/>
            <a:ext cx="822960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Content Placeholder 3" descr="Patient Journe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389" y="3123391"/>
            <a:ext cx="8198577" cy="2300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4951"/>
            <a:ext cx="7543800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Dynamic of Disease Episodes</a:t>
            </a:r>
            <a:endParaRPr lang="en-US" sz="3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604893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948830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437286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193051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903349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61596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93190" y="2623345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18301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27203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528248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16000" y="2639247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1434360" y="184529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Dynamic of Disease Episodes</a:t>
            </a:r>
            <a:endParaRPr lang="en-US" sz="3000" dirty="0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" y="1985010"/>
            <a:ext cx="5661660" cy="3345180"/>
          </a:xfrm>
          <a:prstGeom prst="rect">
            <a:avLst/>
          </a:prstGeom>
          <a:noFill/>
        </p:spPr>
      </p:pic>
      <p:cxnSp>
        <p:nvCxnSpPr>
          <p:cNvPr id="31" name="Straight Connector 30"/>
          <p:cNvCxnSpPr/>
          <p:nvPr/>
        </p:nvCxnSpPr>
        <p:spPr>
          <a:xfrm flipH="1">
            <a:off x="5395593" y="222743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008786" y="222743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191271" y="222743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320669" y="222743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70701" y="222743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1419120" y="182880"/>
            <a:ext cx="603504" cy="582978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035041" y="1112520"/>
            <a:ext cx="2926079" cy="3970020"/>
          </a:xfrm>
          <a:ln w="12700">
            <a:solidFill>
              <a:schemeClr val="tx2"/>
            </a:solidFill>
          </a:ln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Progression</a:t>
            </a:r>
          </a:p>
          <a:p>
            <a:pPr marL="58738" lvl="1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Oct 11, 2014 – Nov 24, 2014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evidence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Initial Diagnosis</a:t>
            </a: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next treatment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Surgery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Remission</a:t>
            </a:r>
          </a:p>
          <a:p>
            <a:pPr marL="58738" lvl="1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Nov 24, 2014 – Dec 5, 2014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next treatment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Initial Surgery</a:t>
            </a: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next treatment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Epirubicin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 information</a:t>
            </a:r>
          </a:p>
          <a:p>
            <a:pPr marL="58738" lvl="1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Dec 5, 2014 – Dec 10, 2015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Starts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next treatment </a:t>
            </a: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evidence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Complete Remission</a:t>
            </a:r>
          </a:p>
          <a:p>
            <a:pPr marL="58738" lvl="1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Dec 10, 2015 – Jan 8, 2016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evidence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“f/u: no sign of tumor”</a:t>
            </a:r>
          </a:p>
          <a:p>
            <a:pPr marL="58738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evidence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“f/u: bladder tumor back”</a:t>
            </a:r>
          </a:p>
          <a:p>
            <a:pPr marL="457200" indent="-457200">
              <a:buFont typeface="+mj-lt"/>
              <a:buAutoNum type="arabicPeriod"/>
            </a:pPr>
            <a:endParaRPr lang="en-US" sz="1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213" y="1062990"/>
            <a:ext cx="46259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979170"/>
            <a:ext cx="81915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Content Placeholder 3" descr="Patient Journey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389" y="2932560"/>
            <a:ext cx="8198577" cy="2300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Research Question</a:t>
            </a:r>
            <a:endParaRPr lang="en-US" sz="3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604893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941210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429666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193051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903349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53976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93190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10681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34823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520628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08380" y="2448416"/>
            <a:ext cx="7557" cy="129225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2447820" y="161338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731520" y="2918460"/>
            <a:ext cx="2872740" cy="525780"/>
          </a:xfrm>
          <a:prstGeom prst="rightArrow">
            <a:avLst/>
          </a:prstGeom>
          <a:gradFill flip="none" rotWithShape="1">
            <a:gsLst>
              <a:gs pos="0">
                <a:srgbClr val="66FF66">
                  <a:shade val="30000"/>
                  <a:satMod val="115000"/>
                </a:srgbClr>
              </a:gs>
              <a:gs pos="50000">
                <a:srgbClr val="66FF66">
                  <a:shade val="67500"/>
                  <a:satMod val="115000"/>
                </a:srgbClr>
              </a:gs>
              <a:gs pos="100000">
                <a:srgbClr val="66FF6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Recurrence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390" y="3184843"/>
            <a:ext cx="8188152" cy="174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Nested Disease Episodes</a:t>
            </a:r>
            <a:endParaRPr lang="en-US" sz="3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5C8768-84A6-49CA-A92F-5FDDF1C8A206}"/>
              </a:ext>
            </a:extLst>
          </p:cNvPr>
          <p:cNvSpPr/>
          <p:nvPr/>
        </p:nvSpPr>
        <p:spPr>
          <a:xfrm>
            <a:off x="1502940" y="161338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464820" y="1447800"/>
            <a:ext cx="3718560" cy="3101340"/>
          </a:xfrm>
          <a:prstGeom prst="bentConnector3">
            <a:avLst>
              <a:gd name="adj1" fmla="val 105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420" y="913765"/>
            <a:ext cx="69342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384" y="127000"/>
            <a:ext cx="6757416" cy="6985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Learned: Cancer Episode Model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" y="1135380"/>
            <a:ext cx="8031479" cy="3771899"/>
          </a:xfrm>
          <a:ln w="12700">
            <a:solidFill>
              <a:schemeClr val="tx2"/>
            </a:solidFill>
          </a:ln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Episodes are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abstract high-level p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eriods of disease or treatment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have distinct clinical meaning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need them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for deriving analytical use cases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There are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Disease and Treatment Episodes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There are three Disease Episodes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types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857202" lvl="1" indent="-457200">
              <a:buFont typeface="+mj-lt"/>
              <a:buAutoNum type="alphaLcParenR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Overarching</a:t>
            </a:r>
          </a:p>
          <a:p>
            <a:pPr marL="857202" lvl="1" indent="-457200">
              <a:buFont typeface="+mj-lt"/>
              <a:buAutoNum type="alphaLcParenR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Extent</a:t>
            </a:r>
          </a:p>
          <a:p>
            <a:pPr marL="857202" lvl="1" indent="-457200">
              <a:buFont typeface="+mj-lt"/>
              <a:buAutoNum type="alphaLcParenR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Episodes are composed of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two concepts:</a:t>
            </a:r>
          </a:p>
          <a:p>
            <a:pPr marL="857202" lvl="1" indent="-457200">
              <a:buFont typeface="+mj-lt"/>
              <a:buAutoNum type="alphaLcParenR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Episode Concept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(Disease Progression, Treatment Regimen)</a:t>
            </a:r>
          </a:p>
          <a:p>
            <a:pPr marL="857202" lvl="1" indent="-457200">
              <a:buFont typeface="+mj-lt"/>
              <a:buAutoNum type="alphaLcParenR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Episode Object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(concepts from Condition, Procedure and Drug domains)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Episodes can be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nested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8BDA5-1085-40A0-8E73-41900D306E2E}"/>
              </a:ext>
            </a:extLst>
          </p:cNvPr>
          <p:cNvSpPr/>
          <p:nvPr/>
        </p:nvSpPr>
        <p:spPr>
          <a:xfrm>
            <a:off x="1257300" y="177175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217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E2F-F1DD-48E5-93B3-83C207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26999"/>
            <a:ext cx="7109927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Base Diagnosis in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CDM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&amp; Vocabulary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9A1D-E0CA-4AB4-AE10-F415B47B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6000"/>
            <a:ext cx="8229600" cy="175966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 err="1">
                <a:latin typeface="Arial" pitchFamily="34" charset="0"/>
                <a:cs typeface="Arial" pitchFamily="34" charset="0"/>
              </a:rPr>
              <a:t>CDM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CONDITION_OCCURRENCE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, Domain “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Condition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”</a:t>
            </a:r>
          </a:p>
          <a:p>
            <a:r>
              <a:rPr lang="en-US" sz="2100" dirty="0">
                <a:latin typeface="Arial" pitchFamily="34" charset="0"/>
                <a:cs typeface="Arial" pitchFamily="34" charset="0"/>
              </a:rPr>
              <a:t>Vocabulary: </a:t>
            </a:r>
            <a:r>
              <a:rPr lang="en-US" sz="2100" b="1" dirty="0" err="1">
                <a:latin typeface="Arial" pitchFamily="34" charset="0"/>
                <a:cs typeface="Arial" pitchFamily="34" charset="0"/>
              </a:rPr>
              <a:t>SNOMED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100" b="1" dirty="0" err="1">
                <a:latin typeface="Arial" pitchFamily="34" charset="0"/>
                <a:cs typeface="Arial" pitchFamily="34" charset="0"/>
              </a:rPr>
              <a:t>OMOP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ICD-O-3 combined)</a:t>
            </a:r>
          </a:p>
          <a:p>
            <a:endParaRPr lang="en-US" sz="2100" b="1" dirty="0">
              <a:latin typeface="Arial" pitchFamily="34" charset="0"/>
              <a:cs typeface="Arial" pitchFamily="34" charset="0"/>
            </a:endParaRPr>
          </a:p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Standard Base Diagnosis concepts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= combination of </a:t>
            </a:r>
          </a:p>
          <a:p>
            <a:pPr marL="457144" lvl="1" indent="0" algn="ctr">
              <a:buNone/>
              <a:tabLst>
                <a:tab pos="5033963" algn="l"/>
              </a:tabLst>
            </a:pPr>
            <a:r>
              <a:rPr lang="en-US" sz="2100" b="1" dirty="0">
                <a:latin typeface="Arial" pitchFamily="34" charset="0"/>
                <a:cs typeface="Arial" pitchFamily="34" charset="0"/>
              </a:rPr>
              <a:t>Histology                          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+	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Topography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	 </a:t>
            </a:r>
          </a:p>
          <a:p>
            <a:pPr marL="457144" lvl="1" indent="0">
              <a:buNone/>
              <a:tabLst>
                <a:tab pos="5033963" algn="l"/>
              </a:tabLst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(histological type of tumor) 	(organ or anatomical location)</a:t>
            </a:r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7B67B-35A3-4939-B982-478C8925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079" y="13450210"/>
            <a:ext cx="5638800" cy="11334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0361B2-3603-4A97-B0AD-18BE6BA2D8AA}"/>
              </a:ext>
            </a:extLst>
          </p:cNvPr>
          <p:cNvSpPr/>
          <p:nvPr/>
        </p:nvSpPr>
        <p:spPr>
          <a:xfrm>
            <a:off x="1142153" y="233465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4BEB5-8E23-4F01-8700-909DE9596027}"/>
              </a:ext>
            </a:extLst>
          </p:cNvPr>
          <p:cNvSpPr txBox="1"/>
          <p:nvPr/>
        </p:nvSpPr>
        <p:spPr>
          <a:xfrm>
            <a:off x="3457419" y="2922727"/>
            <a:ext cx="2178863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2042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Primary malignant neoplasm of posterior wall of urinary bladder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9BAE6-05BF-4885-9FD5-085D71A3ADB3}"/>
              </a:ext>
            </a:extLst>
          </p:cNvPr>
          <p:cNvSpPr txBox="1"/>
          <p:nvPr/>
        </p:nvSpPr>
        <p:spPr>
          <a:xfrm>
            <a:off x="2827124" y="3997355"/>
            <a:ext cx="3439452" cy="276999"/>
          </a:xfrm>
          <a:prstGeom prst="rect">
            <a:avLst/>
          </a:prstGeom>
          <a:solidFill>
            <a:srgbClr val="20425A"/>
          </a:solidFill>
          <a:ln w="28575">
            <a:solidFill>
              <a:srgbClr val="2042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Carcinoma, </a:t>
            </a: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NOS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of posterior wall of bladder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FE59F6-466C-4160-B5B3-EF480306336A}"/>
              </a:ext>
            </a:extLst>
          </p:cNvPr>
          <p:cNvSpPr txBox="1"/>
          <p:nvPr/>
        </p:nvSpPr>
        <p:spPr>
          <a:xfrm>
            <a:off x="3487114" y="4651577"/>
            <a:ext cx="211947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2042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Carcinoma, </a:t>
            </a:r>
            <a:r>
              <a:rPr lang="en-US" sz="1200" dirty="0" err="1">
                <a:solidFill>
                  <a:srgbClr val="20425A"/>
                </a:solidFill>
              </a:rPr>
              <a:t>NOS</a:t>
            </a:r>
            <a:r>
              <a:rPr lang="en-US" sz="1200" dirty="0">
                <a:solidFill>
                  <a:srgbClr val="20425A"/>
                </a:solidFill>
              </a:rPr>
              <a:t>, of posterior wall of bladder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D5405D-C40A-457A-A7FD-63BDE7BDB472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4546850" y="3569058"/>
            <a:ext cx="1" cy="428297"/>
          </a:xfrm>
          <a:prstGeom prst="straightConnector1">
            <a:avLst/>
          </a:prstGeom>
          <a:ln>
            <a:solidFill>
              <a:srgbClr val="204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932DD7-990E-4CE7-8B85-5BCC92E2B4E9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V="1">
            <a:off x="4546850" y="4274354"/>
            <a:ext cx="0" cy="377223"/>
          </a:xfrm>
          <a:prstGeom prst="straightConnector1">
            <a:avLst/>
          </a:prstGeom>
          <a:ln>
            <a:solidFill>
              <a:srgbClr val="204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A5284-9F0F-44B0-B9BC-43F300E47888}"/>
              </a:ext>
            </a:extLst>
          </p:cNvPr>
          <p:cNvSpPr txBox="1"/>
          <p:nvPr/>
        </p:nvSpPr>
        <p:spPr>
          <a:xfrm>
            <a:off x="4865167" y="267010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425A"/>
                </a:solidFill>
              </a:rPr>
              <a:t>SNOMED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74757-6340-4919-83F2-8B54BA660C82}"/>
              </a:ext>
            </a:extLst>
          </p:cNvPr>
          <p:cNvSpPr txBox="1"/>
          <p:nvPr/>
        </p:nvSpPr>
        <p:spPr>
          <a:xfrm>
            <a:off x="7615249" y="278767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SNOMED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0A5D0-C202-4AFF-8559-CA080A01843C}"/>
              </a:ext>
            </a:extLst>
          </p:cNvPr>
          <p:cNvSpPr txBox="1"/>
          <p:nvPr/>
        </p:nvSpPr>
        <p:spPr>
          <a:xfrm>
            <a:off x="2338113" y="444603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20425A"/>
                </a:solidFill>
              </a:rPr>
              <a:t>ICD</a:t>
            </a:r>
            <a:r>
              <a:rPr lang="en-US" sz="1200" dirty="0">
                <a:solidFill>
                  <a:srgbClr val="20425A"/>
                </a:solidFill>
              </a:rPr>
              <a:t>-O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C6500-A5BA-42CD-8709-56DF73BCC08A}"/>
              </a:ext>
            </a:extLst>
          </p:cNvPr>
          <p:cNvSpPr txBox="1"/>
          <p:nvPr/>
        </p:nvSpPr>
        <p:spPr>
          <a:xfrm>
            <a:off x="669787" y="4002541"/>
            <a:ext cx="1666466" cy="276999"/>
          </a:xfrm>
          <a:prstGeom prst="rect">
            <a:avLst/>
          </a:prstGeom>
          <a:solidFill>
            <a:srgbClr val="20425A"/>
          </a:solidFill>
          <a:ln>
            <a:solidFill>
              <a:srgbClr val="2042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Carcinoma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F3433-B610-408E-9BBC-BF09EFA58917}"/>
              </a:ext>
            </a:extLst>
          </p:cNvPr>
          <p:cNvSpPr txBox="1"/>
          <p:nvPr/>
        </p:nvSpPr>
        <p:spPr>
          <a:xfrm>
            <a:off x="6671042" y="3920821"/>
            <a:ext cx="1881550" cy="438582"/>
          </a:xfrm>
          <a:prstGeom prst="rect">
            <a:avLst/>
          </a:prstGeom>
          <a:solidFill>
            <a:srgbClr val="20425A"/>
          </a:solidFill>
          <a:ln>
            <a:solidFill>
              <a:srgbClr val="2042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Structure of posterior wall of urinary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bladder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5F5076-C930-43D6-A676-D71569BFA776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2336253" y="4135855"/>
            <a:ext cx="490871" cy="5186"/>
          </a:xfrm>
          <a:prstGeom prst="straightConnector1">
            <a:avLst/>
          </a:prstGeom>
          <a:ln>
            <a:solidFill>
              <a:srgbClr val="204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6452FD-4F34-409F-87B2-7F98DC2D3B00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6266576" y="4135855"/>
            <a:ext cx="404466" cy="4257"/>
          </a:xfrm>
          <a:prstGeom prst="straightConnector1">
            <a:avLst/>
          </a:prstGeom>
          <a:ln>
            <a:solidFill>
              <a:srgbClr val="204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E2C1CC4-6C17-47A0-BE65-F3C39D22CDB2}"/>
              </a:ext>
            </a:extLst>
          </p:cNvPr>
          <p:cNvSpPr txBox="1"/>
          <p:nvPr/>
        </p:nvSpPr>
        <p:spPr>
          <a:xfrm>
            <a:off x="7453612" y="443565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20425A"/>
                </a:solidFill>
              </a:rPr>
              <a:t>ICD</a:t>
            </a:r>
            <a:r>
              <a:rPr lang="en-US" sz="1200" dirty="0">
                <a:solidFill>
                  <a:srgbClr val="20425A"/>
                </a:solidFill>
              </a:rPr>
              <a:t>-O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BBF28F-7401-45D2-A65C-DEB8C2131840}"/>
              </a:ext>
            </a:extLst>
          </p:cNvPr>
          <p:cNvSpPr txBox="1"/>
          <p:nvPr/>
        </p:nvSpPr>
        <p:spPr>
          <a:xfrm>
            <a:off x="5045927" y="435979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20425A"/>
                </a:solidFill>
              </a:rPr>
              <a:t>OMOP</a:t>
            </a:r>
            <a:endParaRPr lang="en-US" sz="1200" dirty="0">
              <a:solidFill>
                <a:srgbClr val="20425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9F6462-CC03-4175-A33F-8A9B6EA83808}"/>
              </a:ext>
            </a:extLst>
          </p:cNvPr>
          <p:cNvSpPr txBox="1"/>
          <p:nvPr/>
        </p:nvSpPr>
        <p:spPr>
          <a:xfrm>
            <a:off x="866196" y="3107486"/>
            <a:ext cx="1666466" cy="276999"/>
          </a:xfrm>
          <a:prstGeom prst="rect">
            <a:avLst/>
          </a:prstGeom>
          <a:solidFill>
            <a:schemeClr val="bg1"/>
          </a:solidFill>
          <a:ln>
            <a:solidFill>
              <a:srgbClr val="2042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Neoplasm, malignant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5D38B5-26A0-4B18-9442-9BE8294400D7}"/>
              </a:ext>
            </a:extLst>
          </p:cNvPr>
          <p:cNvSpPr txBox="1"/>
          <p:nvPr/>
        </p:nvSpPr>
        <p:spPr>
          <a:xfrm>
            <a:off x="6512759" y="3016045"/>
            <a:ext cx="1881550" cy="461665"/>
          </a:xfrm>
          <a:prstGeom prst="rect">
            <a:avLst/>
          </a:prstGeom>
          <a:solidFill>
            <a:schemeClr val="bg1"/>
          </a:solidFill>
          <a:ln>
            <a:solidFill>
              <a:srgbClr val="2042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Structure of posterior wall of urinary bladder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310563-EAC8-4FED-84A6-A5C04FDDF4C3}"/>
              </a:ext>
            </a:extLst>
          </p:cNvPr>
          <p:cNvCxnSpPr>
            <a:cxnSpLocks/>
            <a:stCxn id="13" idx="1"/>
            <a:endCxn id="63" idx="3"/>
          </p:cNvCxnSpPr>
          <p:nvPr/>
        </p:nvCxnSpPr>
        <p:spPr>
          <a:xfrm flipH="1">
            <a:off x="2532662" y="3245893"/>
            <a:ext cx="924757" cy="93"/>
          </a:xfrm>
          <a:prstGeom prst="straightConnector1">
            <a:avLst/>
          </a:prstGeom>
          <a:ln>
            <a:solidFill>
              <a:srgbClr val="204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F99B3B-26CB-443F-BC6E-AAB6B6F9579F}"/>
              </a:ext>
            </a:extLst>
          </p:cNvPr>
          <p:cNvCxnSpPr>
            <a:cxnSpLocks/>
            <a:stCxn id="13" idx="3"/>
            <a:endCxn id="64" idx="1"/>
          </p:cNvCxnSpPr>
          <p:nvPr/>
        </p:nvCxnSpPr>
        <p:spPr>
          <a:xfrm>
            <a:off x="5636282" y="3245893"/>
            <a:ext cx="876477" cy="985"/>
          </a:xfrm>
          <a:prstGeom prst="straightConnector1">
            <a:avLst/>
          </a:prstGeom>
          <a:ln>
            <a:solidFill>
              <a:srgbClr val="204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2D77425-CBC5-4F0A-A254-2C871DEA02FF}"/>
              </a:ext>
            </a:extLst>
          </p:cNvPr>
          <p:cNvSpPr txBox="1"/>
          <p:nvPr/>
        </p:nvSpPr>
        <p:spPr>
          <a:xfrm>
            <a:off x="1514245" y="4739182"/>
            <a:ext cx="1474019" cy="276999"/>
          </a:xfrm>
          <a:prstGeom prst="rect">
            <a:avLst/>
          </a:prstGeom>
          <a:solidFill>
            <a:schemeClr val="bg1"/>
          </a:solidFill>
          <a:ln>
            <a:solidFill>
              <a:srgbClr val="2042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Carcinoma, NOS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4B6AED-AB49-4446-BAD4-215723F6EEAB}"/>
              </a:ext>
            </a:extLst>
          </p:cNvPr>
          <p:cNvSpPr txBox="1"/>
          <p:nvPr/>
        </p:nvSpPr>
        <p:spPr>
          <a:xfrm>
            <a:off x="6180303" y="4730793"/>
            <a:ext cx="1881550" cy="276999"/>
          </a:xfrm>
          <a:prstGeom prst="rect">
            <a:avLst/>
          </a:prstGeom>
          <a:solidFill>
            <a:schemeClr val="bg1"/>
          </a:solidFill>
          <a:ln>
            <a:solidFill>
              <a:srgbClr val="20425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Posterior wall of bladder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0172EA-1746-4255-B5E3-C28C52FFEC51}"/>
              </a:ext>
            </a:extLst>
          </p:cNvPr>
          <p:cNvCxnSpPr>
            <a:cxnSpLocks/>
            <a:stCxn id="19" idx="1"/>
            <a:endCxn id="67" idx="3"/>
          </p:cNvCxnSpPr>
          <p:nvPr/>
        </p:nvCxnSpPr>
        <p:spPr>
          <a:xfrm flipH="1" flipV="1">
            <a:off x="2988264" y="4877682"/>
            <a:ext cx="498850" cy="4728"/>
          </a:xfrm>
          <a:prstGeom prst="straightConnector1">
            <a:avLst/>
          </a:prstGeom>
          <a:ln>
            <a:solidFill>
              <a:srgbClr val="204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73BEB-04ED-4DCE-8950-64F542803BE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606586" y="4882410"/>
            <a:ext cx="550966" cy="4177"/>
          </a:xfrm>
          <a:prstGeom prst="straightConnector1">
            <a:avLst/>
          </a:prstGeom>
          <a:ln>
            <a:solidFill>
              <a:srgbClr val="204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D92C572-3DAF-42EB-8544-0AC892CFF79F}"/>
              </a:ext>
            </a:extLst>
          </p:cNvPr>
          <p:cNvSpPr txBox="1"/>
          <p:nvPr/>
        </p:nvSpPr>
        <p:spPr>
          <a:xfrm>
            <a:off x="1735432" y="286848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SNOMED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93EC52-C75F-485E-96A6-90AA28249DC9}"/>
              </a:ext>
            </a:extLst>
          </p:cNvPr>
          <p:cNvSpPr txBox="1"/>
          <p:nvPr/>
        </p:nvSpPr>
        <p:spPr>
          <a:xfrm>
            <a:off x="5539125" y="3715360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20425A"/>
                </a:solidFill>
              </a:rPr>
              <a:t>OMOP</a:t>
            </a:r>
            <a:endParaRPr lang="en-US" sz="1200" dirty="0">
              <a:solidFill>
                <a:srgbClr val="20425A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ECDC3B-575C-4DBE-A900-F78DC171F720}"/>
              </a:ext>
            </a:extLst>
          </p:cNvPr>
          <p:cNvSpPr txBox="1"/>
          <p:nvPr/>
        </p:nvSpPr>
        <p:spPr>
          <a:xfrm>
            <a:off x="7633251" y="367455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SNOMED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D73FB7-B614-4E34-B537-8AD479DEFB11}"/>
              </a:ext>
            </a:extLst>
          </p:cNvPr>
          <p:cNvSpPr txBox="1"/>
          <p:nvPr/>
        </p:nvSpPr>
        <p:spPr>
          <a:xfrm>
            <a:off x="1650369" y="3725852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20425A"/>
                </a:solidFill>
              </a:rPr>
              <a:t>SNOMED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83C0E6-E21C-44C8-970D-147EBDD165F7}"/>
              </a:ext>
            </a:extLst>
          </p:cNvPr>
          <p:cNvCxnSpPr>
            <a:cxnSpLocks/>
          </p:cNvCxnSpPr>
          <p:nvPr/>
        </p:nvCxnSpPr>
        <p:spPr>
          <a:xfrm>
            <a:off x="131975" y="2642900"/>
            <a:ext cx="8870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2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E2F-F1DD-48E5-93B3-83C207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7000"/>
            <a:ext cx="8001000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Base Diagnosis in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OMOP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CDM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7B67B-35A3-4939-B982-478C8925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079" y="13450210"/>
            <a:ext cx="5638800" cy="11334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20361B2-3603-4A97-B0AD-18BE6BA2D8AA}"/>
              </a:ext>
            </a:extLst>
          </p:cNvPr>
          <p:cNvSpPr/>
          <p:nvPr/>
        </p:nvSpPr>
        <p:spPr>
          <a:xfrm>
            <a:off x="1440733" y="261457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13A8F5E-5A37-4286-8F58-E92BF14C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15" y="633361"/>
            <a:ext cx="1984112" cy="315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418" y="2103614"/>
            <a:ext cx="4789930" cy="227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0930" y="3278194"/>
            <a:ext cx="4240248" cy="9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val 27"/>
          <p:cNvSpPr/>
          <p:nvPr/>
        </p:nvSpPr>
        <p:spPr>
          <a:xfrm>
            <a:off x="5964572" y="2483141"/>
            <a:ext cx="1547769" cy="364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E2F-F1DD-48E5-93B3-83C207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10" y="143778"/>
            <a:ext cx="7176977" cy="698500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Diagnostic Modifiers in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CDM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&amp; Vocabulary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9A1D-E0CA-4AB4-AE10-F415B47B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68" y="1105354"/>
            <a:ext cx="8229600" cy="145666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CDM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MEASUREMENT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Domain “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Measurement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Vocabulary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1600" b="1" dirty="0">
                <a:latin typeface="Arial" pitchFamily="34" charset="0"/>
                <a:cs typeface="Arial" pitchFamily="34" charset="0"/>
              </a:rPr>
              <a:t>Standard Modifier concepts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- from designated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“Cancer Modifier”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vocabulary</a:t>
            </a:r>
          </a:p>
          <a:p>
            <a:pPr lvl="1"/>
            <a:r>
              <a:rPr lang="en-US" sz="1600" b="1" dirty="0">
                <a:latin typeface="Arial" pitchFamily="34" charset="0"/>
                <a:cs typeface="Arial" pitchFamily="34" charset="0"/>
              </a:rPr>
              <a:t>Standard Value concepts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are usual attribute values (e.g. ‘Present’, ‘Absent’)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7B67B-35A3-4939-B982-478C8925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079" y="13450210"/>
            <a:ext cx="5638800" cy="11334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0361B2-3603-4A97-B0AD-18BE6BA2D8AA}"/>
              </a:ext>
            </a:extLst>
          </p:cNvPr>
          <p:cNvSpPr/>
          <p:nvPr/>
        </p:nvSpPr>
        <p:spPr>
          <a:xfrm>
            <a:off x="1170145" y="252126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83C0E6-E21C-44C8-970D-147EBDD165F7}"/>
              </a:ext>
            </a:extLst>
          </p:cNvPr>
          <p:cNvCxnSpPr>
            <a:cxnSpLocks/>
          </p:cNvCxnSpPr>
          <p:nvPr/>
        </p:nvCxnSpPr>
        <p:spPr>
          <a:xfrm>
            <a:off x="131975" y="2681776"/>
            <a:ext cx="8870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528" y="2860922"/>
            <a:ext cx="8278189" cy="201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93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E2F-F1DD-48E5-93B3-83C207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2" y="201644"/>
            <a:ext cx="7735079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Diagnostic Modifiers in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OMOP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CDM</a:t>
            </a: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7B67B-35A3-4939-B982-478C8925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79" y="13450210"/>
            <a:ext cx="5638800" cy="11334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20361B2-3603-4A97-B0AD-18BE6BA2D8AA}"/>
              </a:ext>
            </a:extLst>
          </p:cNvPr>
          <p:cNvSpPr/>
          <p:nvPr/>
        </p:nvSpPr>
        <p:spPr>
          <a:xfrm>
            <a:off x="1132823" y="242796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869" y="1311756"/>
            <a:ext cx="4315557" cy="299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9348" y="1405289"/>
            <a:ext cx="3977780" cy="89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13A8F5E-5A37-4286-8F58-E92BF14C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58" y="1757510"/>
            <a:ext cx="1897980" cy="301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6901270" y="3712146"/>
            <a:ext cx="934065" cy="302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E2F-F1DD-48E5-93B3-83C207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2" y="201644"/>
            <a:ext cx="7735079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Diagnostic Modifiers in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OMOP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CDM</a:t>
            </a: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7B67B-35A3-4939-B982-478C8925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79" y="13450210"/>
            <a:ext cx="5638800" cy="11334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20361B2-3603-4A97-B0AD-18BE6BA2D8AA}"/>
              </a:ext>
            </a:extLst>
          </p:cNvPr>
          <p:cNvSpPr/>
          <p:nvPr/>
        </p:nvSpPr>
        <p:spPr>
          <a:xfrm>
            <a:off x="1132823" y="242796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580" y="1224793"/>
            <a:ext cx="4321866" cy="281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4805" y="1577130"/>
            <a:ext cx="3386311" cy="157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2A6C9D9-FC49-4996-9F7A-CF6E1ACCD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" r="5195"/>
          <a:stretch/>
        </p:blipFill>
        <p:spPr bwMode="auto">
          <a:xfrm>
            <a:off x="6852296" y="2386668"/>
            <a:ext cx="1856052" cy="228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6878972" y="3888297"/>
            <a:ext cx="1010873" cy="322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127000"/>
            <a:ext cx="6888480" cy="698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Connection Base Diagnosis-Modifier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0AD7A8-2E6D-4BE4-A7FE-06AB0792B68C}"/>
              </a:ext>
            </a:extLst>
          </p:cNvPr>
          <p:cNvSpPr/>
          <p:nvPr/>
        </p:nvSpPr>
        <p:spPr>
          <a:xfrm>
            <a:off x="1188086" y="3049243"/>
            <a:ext cx="3043039" cy="385666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Base Diagnosis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73733-6586-45AE-A942-290CE38C44B8}"/>
              </a:ext>
            </a:extLst>
          </p:cNvPr>
          <p:cNvSpPr/>
          <p:nvPr/>
        </p:nvSpPr>
        <p:spPr>
          <a:xfrm>
            <a:off x="3375855" y="4404575"/>
            <a:ext cx="1423434" cy="324188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Modifier</a:t>
            </a:r>
            <a:endParaRPr lang="en-US" sz="1400" dirty="0">
              <a:solidFill>
                <a:srgbClr val="20425A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AAFF4F-8C8F-49BB-9C16-A5C9569B989E}"/>
              </a:ext>
            </a:extLst>
          </p:cNvPr>
          <p:cNvSpPr/>
          <p:nvPr/>
        </p:nvSpPr>
        <p:spPr>
          <a:xfrm>
            <a:off x="5486462" y="4650641"/>
            <a:ext cx="1409340" cy="324188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Modifier</a:t>
            </a:r>
            <a:endParaRPr lang="en-US" sz="1400" dirty="0">
              <a:solidFill>
                <a:srgbClr val="20425A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C7CB54-70D8-481E-A55B-5BFCE431F2D0}"/>
              </a:ext>
            </a:extLst>
          </p:cNvPr>
          <p:cNvSpPr/>
          <p:nvPr/>
        </p:nvSpPr>
        <p:spPr>
          <a:xfrm>
            <a:off x="5732258" y="2988949"/>
            <a:ext cx="1409340" cy="324188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Modifier</a:t>
            </a:r>
            <a:endParaRPr lang="en-US" sz="1400" dirty="0">
              <a:solidFill>
                <a:srgbClr val="20425A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5373E1-3058-45F3-A16E-81B6F45CD6A6}"/>
              </a:ext>
            </a:extLst>
          </p:cNvPr>
          <p:cNvSpPr/>
          <p:nvPr/>
        </p:nvSpPr>
        <p:spPr>
          <a:xfrm>
            <a:off x="6132191" y="3760982"/>
            <a:ext cx="1409340" cy="324188"/>
          </a:xfrm>
          <a:prstGeom prst="roundRect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0425A"/>
                </a:solidFill>
              </a:rPr>
              <a:t>Modifier</a:t>
            </a:r>
            <a:endParaRPr lang="en-US" sz="1400" dirty="0">
              <a:solidFill>
                <a:srgbClr val="20425A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1854D4-575B-4C9E-905E-260A45206E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31125" y="3242076"/>
            <a:ext cx="648785" cy="55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CAF38A-E78B-4386-8282-96718E18C09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89241" y="3788229"/>
            <a:ext cx="1301891" cy="86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AE1651-9CBD-4417-A205-6ABEDD4F0A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861249" y="3151043"/>
            <a:ext cx="871009" cy="65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C1838-9D7C-46A9-B3EB-44E1F906166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70580" y="3797559"/>
            <a:ext cx="1261611" cy="12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71CC0F-4867-4D08-8556-6A6920F28FE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087572" y="3797559"/>
            <a:ext cx="792338" cy="60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6FDA9669-764D-4067-B16B-9B881A98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30" y="1115638"/>
            <a:ext cx="7245861" cy="1456516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652613F6-FD51-4852-9BA9-BAE5B33C9D0A}"/>
              </a:ext>
            </a:extLst>
          </p:cNvPr>
          <p:cNvSpPr/>
          <p:nvPr/>
        </p:nvSpPr>
        <p:spPr>
          <a:xfrm>
            <a:off x="1325880" y="184795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A118">
            <a:alpha val="28000"/>
          </a:srgbClr>
        </a:solidFill>
        <a:ln>
          <a:solidFill>
            <a:srgbClr val="20425A"/>
          </a:solidFill>
        </a:ln>
      </a:spPr>
      <a:bodyPr rtlCol="0" anchor="ctr"/>
      <a:lstStyle>
        <a:defPPr algn="ctr">
          <a:defRPr b="1" dirty="0" smtClean="0">
            <a:solidFill>
              <a:srgbClr val="20425A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eede3e04-ef7f-43f3-975e-805c0c5f1e83">General Resources</Category>
    <SharedWithUsers xmlns="a9883a9a-8dc4-4a0a-a402-25be3a23f551">
      <UserInfo>
        <DisplayName>Ben Green</DisplayName>
        <AccountId>1449</AccountId>
        <AccountType/>
      </UserInfo>
      <UserInfo>
        <DisplayName>Kathleen Elliott</DisplayName>
        <AccountId>26</AccountId>
        <AccountType/>
      </UserInfo>
      <UserInfo>
        <DisplayName>Berna Diehl</DisplayName>
        <AccountId>36</AccountId>
        <AccountType/>
      </UserInfo>
      <UserInfo>
        <DisplayName>Patrick Brady</DisplayName>
        <AccountId>462</AccountId>
        <AccountType/>
      </UserInfo>
      <UserInfo>
        <DisplayName>Adam Pawluk</DisplayName>
        <AccountId>3416</AccountId>
        <AccountType/>
      </UserInfo>
      <UserInfo>
        <DisplayName>Michael O'Brien</DisplayName>
        <AccountId>862</AccountId>
        <AccountType/>
      </UserInfo>
      <UserInfo>
        <DisplayName>David Connolly</DisplayName>
        <AccountId>1232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9C198E5EA0446B48A258369EB929D" ma:contentTypeVersion="8" ma:contentTypeDescription="Create a new document." ma:contentTypeScope="" ma:versionID="d872bdd14c10ad67b43240066461caaa">
  <xsd:schema xmlns:xsd="http://www.w3.org/2001/XMLSchema" xmlns:xs="http://www.w3.org/2001/XMLSchema" xmlns:p="http://schemas.microsoft.com/office/2006/metadata/properties" xmlns:ns2="a9883a9a-8dc4-4a0a-a402-25be3a23f551" xmlns:ns3="eede3e04-ef7f-43f3-975e-805c0c5f1e83" targetNamespace="http://schemas.microsoft.com/office/2006/metadata/properties" ma:root="true" ma:fieldsID="f389de775f37ae22da9ad2814c85c47e" ns2:_="" ns3:_="">
    <xsd:import namespace="a9883a9a-8dc4-4a0a-a402-25be3a23f551"/>
    <xsd:import namespace="eede3e04-ef7f-43f3-975e-805c0c5f1e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Category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3a9a-8dc4-4a0a-a402-25be3a23f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e3e04-ef7f-43f3-975e-805c0c5f1e83" elementFormDefault="qualified">
    <xsd:import namespace="http://schemas.microsoft.com/office/2006/documentManagement/types"/>
    <xsd:import namespace="http://schemas.microsoft.com/office/infopath/2007/PartnerControls"/>
    <xsd:element name="Category" ma:index="10" ma:displayName="Category" ma:format="Dropdown" ma:internalName="Category">
      <xsd:simpleType>
        <xsd:restriction base="dms:Choice">
          <xsd:enumeration value="Analytics Tools"/>
          <xsd:enumeration value="Digital Projects"/>
          <xsd:enumeration value="Fun Committee"/>
          <xsd:enumeration value="General Resources"/>
          <xsd:enumeration value="Media Monitoring"/>
          <xsd:enumeration value="Video Resources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FBA306-A956-431E-A2FB-DCA1445F37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92BCB-21BD-4E6D-8B29-5908CEB9F9EE}">
  <ds:schemaRefs>
    <ds:schemaRef ds:uri="http://schemas.microsoft.com/office/2006/metadata/properties"/>
    <ds:schemaRef ds:uri="a9883a9a-8dc4-4a0a-a402-25be3a23f551"/>
    <ds:schemaRef ds:uri="eede3e04-ef7f-43f3-975e-805c0c5f1e8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6B4617-3B28-4E2E-AF19-216BC1A84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3a9a-8dc4-4a0a-a402-25be3a23f551"/>
    <ds:schemaRef ds:uri="eede3e04-ef7f-43f3-975e-805c0c5f1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19277</TotalTime>
  <Words>915</Words>
  <Application>Microsoft Office PowerPoint</Application>
  <PresentationFormat>On-screen Show (16:10)</PresentationFormat>
  <Paragraphs>319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2_Office Theme</vt:lpstr>
      <vt:lpstr>Introduction into OMOP Oncology Module</vt:lpstr>
      <vt:lpstr>Components of Extension</vt:lpstr>
      <vt:lpstr>Cancer Diagnosis Model</vt:lpstr>
      <vt:lpstr>Base Diagnosis in CDM &amp; Vocabulary</vt:lpstr>
      <vt:lpstr>Base Diagnosis in OMOP CDM</vt:lpstr>
      <vt:lpstr>Diagnostic Modifiers in CDM &amp; Vocabulary</vt:lpstr>
      <vt:lpstr>Diagnostic Modifiers in OMOP CDM</vt:lpstr>
      <vt:lpstr>Diagnostic Modifiers in OMOP CDM</vt:lpstr>
      <vt:lpstr>Connection Base Diagnosis-Modifier</vt:lpstr>
      <vt:lpstr>Connection Base Diagnosis-Modifier</vt:lpstr>
      <vt:lpstr>Learned: Cancer Diagnosis Model</vt:lpstr>
      <vt:lpstr>Components of Extension</vt:lpstr>
      <vt:lpstr>Treatment Model</vt:lpstr>
      <vt:lpstr>Treatment Model</vt:lpstr>
      <vt:lpstr>Individual Procedure Treatments Individual Drug Treatments</vt:lpstr>
      <vt:lpstr>Individual Treatments in OMOP CDM</vt:lpstr>
      <vt:lpstr>Learned: Cancer Treatment Model</vt:lpstr>
      <vt:lpstr>Components of Extension</vt:lpstr>
      <vt:lpstr>Episode Model</vt:lpstr>
      <vt:lpstr>New table: EPISODE</vt:lpstr>
      <vt:lpstr>Attribute-Value = Sentence</vt:lpstr>
      <vt:lpstr>Treatment Episode in OMOP CDM</vt:lpstr>
      <vt:lpstr>Episodes Nesting</vt:lpstr>
      <vt:lpstr>Episodes Chaining</vt:lpstr>
      <vt:lpstr>Connection Episode–Events</vt:lpstr>
      <vt:lpstr>Disease Episodes</vt:lpstr>
      <vt:lpstr>Disease Episode Concepts and Rules</vt:lpstr>
      <vt:lpstr>Overarching Disease Episode</vt:lpstr>
      <vt:lpstr>Extent of Disease Episodes</vt:lpstr>
      <vt:lpstr>Research Question</vt:lpstr>
      <vt:lpstr>Dynamic of Disease Episodes</vt:lpstr>
      <vt:lpstr>Dynamic of Disease Episodes</vt:lpstr>
      <vt:lpstr>Research Question</vt:lpstr>
      <vt:lpstr>Nested Disease Episodes</vt:lpstr>
      <vt:lpstr>Learned: Cancer Episode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JPA Guest</dc:creator>
  <cp:lastModifiedBy>Ratwani, Shilpa</cp:lastModifiedBy>
  <cp:revision>848</cp:revision>
  <dcterms:modified xsi:type="dcterms:W3CDTF">2020-12-02T13:40:12Z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0x0101003369C198E5EA0446B48A258369EB929D</vt:lpwstr>
  </property>
  <property fmtid="{D5CDD505-2E9C-101B-9397-08002B2CF9AE}" pid="3" name="MSIP_Label_ba1a4512-8026-4a73-bfb7-8d52c1779a3a_Enabled">
    <vt:lpwstr>True</vt:lpwstr>
  </property>
  <property fmtid="{D5CDD505-2E9C-101B-9397-08002B2CF9AE}" pid="4" name="MSIP_Label_ba1a4512-8026-4a73-bfb7-8d52c1779a3a_SiteId">
    <vt:lpwstr>a79016de-bdd0-4e47-91f4-79416ab912ad</vt:lpwstr>
  </property>
  <property fmtid="{D5CDD505-2E9C-101B-9397-08002B2CF9AE}" pid="5" name="MSIP_Label_ba1a4512-8026-4a73-bfb7-8d52c1779a3a_Owner">
    <vt:lpwstr>Stan.Huff@imail.org</vt:lpwstr>
  </property>
  <property fmtid="{D5CDD505-2E9C-101B-9397-08002B2CF9AE}" pid="6" name="MSIP_Label_ba1a4512-8026-4a73-bfb7-8d52c1779a3a_SetDate">
    <vt:lpwstr>2018-10-22T18:27:51.2748098Z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