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cwL1mr/raMNEqBDD7tOwF+cji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E5514-52B5-4883-AF7D-ADF2BE7D187F}">
  <a:tblStyle styleId="{F83E5514-52B5-4883-AF7D-ADF2BE7D18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094ACDA-100C-49FC-A89A-5C4F17AF6A7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all treatment regimen episodes</a:t>
            </a:r>
            <a:endParaRPr/>
          </a:p>
        </p:txBody>
      </p:sp>
      <p:sp>
        <p:nvSpPr>
          <p:cNvPr id="147" name="Google Shape;14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a specific type of treatment regimen</a:t>
            </a:r>
            <a:endParaRPr/>
          </a:p>
        </p:txBody>
      </p:sp>
      <p:sp>
        <p:nvSpPr>
          <p:cNvPr id="158" name="Google Shape;15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 episodes to only those that were derived algorithmically</a:t>
            </a:r>
            <a:endParaRPr/>
          </a:p>
        </p:txBody>
      </p:sp>
      <p:sp>
        <p:nvSpPr>
          <p:cNvPr id="169" name="Google Shape;16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 treatment cycle episodes within these treatment regimen episodes</a:t>
            </a:r>
            <a:endParaRPr/>
          </a:p>
        </p:txBody>
      </p:sp>
      <p:sp>
        <p:nvSpPr>
          <p:cNvPr id="180" name="Google Shape;18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 episodes to only the first cycle in this regimen </a:t>
            </a:r>
            <a:endParaRPr/>
          </a:p>
        </p:txBody>
      </p:sp>
      <p:sp>
        <p:nvSpPr>
          <p:cNvPr id="191" name="Google Shape;19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Vocabulary_id = CDM, concept_class_id =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Vocabulary_id = CDM, concept_class_id =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" type="subTitle"/>
          </p:nvPr>
        </p:nvSpPr>
        <p:spPr>
          <a:xfrm>
            <a:off x="3149600" y="40386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153153"/>
              </a:buClr>
              <a:buSzPts val="2800"/>
              <a:buNone/>
              <a:defRPr sz="2800">
                <a:solidFill>
                  <a:srgbClr val="15315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C:\Users\pryan4\Downloads\want-impact-public-health-help-shape-journey-ahead\OHDSI logo with text - vertical - colored.png" id="15" name="Google Shape;1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600" y="1447800"/>
            <a:ext cx="3451860" cy="4155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5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pryan4\Downloads\want-impact-public-health-help-shape-journey-ahead\OHDSI logo only - colored.png" id="22" name="Google Shape;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pryan4\Downloads\want-impact-public-health-help-shape-journey-ahead\OHDSI logo only - colored.png" id="28" name="Google Shape;2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7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pryan4\Downloads\want-impact-public-health-help-shape-journey-ahead\OHDSI logo only - colored.png" id="33" name="Google Shape;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8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9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ryan4\Downloads\want-impact-public-health-help-shape-journey-ahead\OHDSI logo only - colored.png" id="38" name="Google Shape;3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3149600" y="2130426"/>
            <a:ext cx="8128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Oncology Extension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Get specific modifiers</a:t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37" y="2250328"/>
            <a:ext cx="11833863" cy="235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Episode_Event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371600" y="3809166"/>
            <a:ext cx="9601200" cy="221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35"/>
              <a:buNone/>
            </a:pPr>
            <a:r>
              <a:t/>
            </a:r>
            <a:endParaRPr sz="2035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244061"/>
              </a:buClr>
              <a:buSzPts val="2035"/>
              <a:buChar char="•"/>
            </a:pPr>
            <a:r>
              <a:rPr b="1" lang="en-US" sz="203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Episodes and lower level events </a:t>
            </a:r>
            <a:r>
              <a:rPr lang="en-US" sz="203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(e.g. conditions, drugs) </a:t>
            </a:r>
            <a:r>
              <a:rPr b="1" lang="en-US" sz="203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can be linked </a:t>
            </a:r>
            <a:r>
              <a:rPr lang="en-US" sz="203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via Episode_Event 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244061"/>
              </a:buClr>
              <a:buSzPts val="2035"/>
              <a:buChar char="•"/>
            </a:pPr>
            <a:r>
              <a:rPr lang="en-US" sz="203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Similar relationship structure as modifier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244061"/>
              </a:buClr>
              <a:buSzPts val="1665"/>
              <a:buFont typeface="Arial"/>
              <a:buChar char="•"/>
            </a:pPr>
            <a:r>
              <a:rPr lang="en-US" sz="166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event_id + field_concept_id</a:t>
            </a:r>
            <a:endParaRPr sz="1665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244061"/>
              </a:buClr>
              <a:buSzPts val="1665"/>
              <a:buFont typeface="Arial"/>
              <a:buChar char="•"/>
            </a:pPr>
            <a:r>
              <a:rPr lang="en-US" sz="166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Modifier relationship is many-to-one (many modifiers for one condition)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rgbClr val="244061"/>
              </a:buClr>
              <a:buSzPts val="1665"/>
              <a:buFont typeface="Arial"/>
              <a:buChar char="•"/>
            </a:pPr>
            <a:r>
              <a:rPr lang="en-US" sz="1665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Episode_Event allows many-to-many 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1208063"/>
            <a:ext cx="8610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Episode_Event</a:t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19200"/>
            <a:ext cx="12039600" cy="448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/>
        </p:nvSpPr>
        <p:spPr>
          <a:xfrm>
            <a:off x="2207172" y="2560"/>
            <a:ext cx="75438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Nested Treatment Episodes</a:t>
            </a:r>
            <a:endParaRPr sz="300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061258"/>
            <a:ext cx="8127445" cy="191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3"/>
          <p:cNvCxnSpPr/>
          <p:nvPr/>
        </p:nvCxnSpPr>
        <p:spPr>
          <a:xfrm flipH="1">
            <a:off x="1397593" y="1278804"/>
            <a:ext cx="2991600" cy="2905500"/>
          </a:xfrm>
          <a:prstGeom prst="bentConnector3">
            <a:avLst>
              <a:gd fmla="val 109714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6592476" y="1264666"/>
            <a:ext cx="3313500" cy="2950500"/>
          </a:xfrm>
          <a:prstGeom prst="bentConnector3">
            <a:avLst>
              <a:gd fmla="val 109318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43" name="Google Shape;1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1828" y="762000"/>
            <a:ext cx="2889316" cy="210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</a:t>
            </a:r>
            <a:endParaRPr/>
          </a:p>
        </p:txBody>
      </p:sp>
      <p:graphicFrame>
        <p:nvGraphicFramePr>
          <p:cNvPr id="150" name="Google Shape;150;p14"/>
          <p:cNvGraphicFramePr/>
          <p:nvPr/>
        </p:nvGraphicFramePr>
        <p:xfrm>
          <a:off x="396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{F83E5514-52B5-4883-AF7D-ADF2BE7D187F}</a:tableStyleId>
              </a:tblPr>
              <a:tblGrid>
                <a:gridCol w="1676400"/>
                <a:gridCol w="2133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Primary key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General episode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episode_parent_id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FK to episode_id of parent episode 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episode_number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Ordinal count within parent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episode_object_concept_id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What the episode describes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episode_type_concept_id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Provenance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51" name="Google Shape;151;p14"/>
          <p:cNvSpPr txBox="1"/>
          <p:nvPr/>
        </p:nvSpPr>
        <p:spPr>
          <a:xfrm>
            <a:off x="4648200" y="3733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11963400" cy="361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/>
          <p:nvPr/>
        </p:nvSpPr>
        <p:spPr>
          <a:xfrm>
            <a:off x="228600" y="3048001"/>
            <a:ext cx="117348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152400" y="2453199"/>
            <a:ext cx="11734800" cy="1008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</a:t>
            </a:r>
            <a:endParaRPr/>
          </a:p>
        </p:txBody>
      </p:sp>
      <p:graphicFrame>
        <p:nvGraphicFramePr>
          <p:cNvPr id="161" name="Google Shape;161;p15"/>
          <p:cNvGraphicFramePr/>
          <p:nvPr/>
        </p:nvGraphicFramePr>
        <p:xfrm>
          <a:off x="396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{F83E5514-52B5-4883-AF7D-ADF2BE7D187F}</a:tableStyleId>
              </a:tblPr>
              <a:tblGrid>
                <a:gridCol w="1676400"/>
                <a:gridCol w="2133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Primary key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/>
                        <a:t>episode_concept_id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General episode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episode_parent_id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FK to episode_id of parent episode 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episode_number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Ordinal count within parent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episode_object_concept_id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What the episode describes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episode_type_concept_id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Provenance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62" name="Google Shape;162;p15"/>
          <p:cNvSpPr txBox="1"/>
          <p:nvPr/>
        </p:nvSpPr>
        <p:spPr>
          <a:xfrm>
            <a:off x="4648200" y="3733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11963400" cy="361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/>
          <p:nvPr/>
        </p:nvSpPr>
        <p:spPr>
          <a:xfrm>
            <a:off x="228600" y="4164533"/>
            <a:ext cx="11734800" cy="16266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90500" y="2467767"/>
            <a:ext cx="11734800" cy="9612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</a:t>
            </a:r>
            <a:endParaRPr/>
          </a:p>
        </p:txBody>
      </p:sp>
      <p:graphicFrame>
        <p:nvGraphicFramePr>
          <p:cNvPr id="172" name="Google Shape;172;p16"/>
          <p:cNvGraphicFramePr/>
          <p:nvPr/>
        </p:nvGraphicFramePr>
        <p:xfrm>
          <a:off x="396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{F83E5514-52B5-4883-AF7D-ADF2BE7D187F}</a:tableStyleId>
              </a:tblPr>
              <a:tblGrid>
                <a:gridCol w="1676400"/>
                <a:gridCol w="2133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Primary key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General episode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episode_parent_id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FK to episode_id of parent episode 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episode_number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Ordinal count within parent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/>
                        <a:t>episode_object_concept_id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What the episode describes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episode_type_concept_id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Provenance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73" name="Google Shape;173;p16"/>
          <p:cNvSpPr txBox="1"/>
          <p:nvPr/>
        </p:nvSpPr>
        <p:spPr>
          <a:xfrm>
            <a:off x="4648200" y="3733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11963400" cy="361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/>
          <p:nvPr/>
        </p:nvSpPr>
        <p:spPr>
          <a:xfrm>
            <a:off x="228600" y="4375666"/>
            <a:ext cx="11734800" cy="1415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52400" y="2453199"/>
            <a:ext cx="11734800" cy="1008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</a:t>
            </a:r>
            <a:endParaRPr/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396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{F83E5514-52B5-4883-AF7D-ADF2BE7D187F}</a:tableStyleId>
              </a:tblPr>
              <a:tblGrid>
                <a:gridCol w="1676400"/>
                <a:gridCol w="2133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Primary key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General episode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episode_parent_id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FK to episode_id of parent episode 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episode_number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Ordinal count within parent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episode_object_concept_id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What the episode describes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/>
                        <a:t>episode_type_concept_id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Provenance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84" name="Google Shape;184;p17"/>
          <p:cNvSpPr txBox="1"/>
          <p:nvPr/>
        </p:nvSpPr>
        <p:spPr>
          <a:xfrm>
            <a:off x="4648200" y="3733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11963400" cy="361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28600" y="4648200"/>
            <a:ext cx="117348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152400" y="2453199"/>
            <a:ext cx="11734800" cy="1008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</a:t>
            </a:r>
            <a:endParaRPr/>
          </a:p>
        </p:txBody>
      </p:sp>
      <p:graphicFrame>
        <p:nvGraphicFramePr>
          <p:cNvPr id="194" name="Google Shape;194;p18"/>
          <p:cNvGraphicFramePr/>
          <p:nvPr/>
        </p:nvGraphicFramePr>
        <p:xfrm>
          <a:off x="396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{F83E5514-52B5-4883-AF7D-ADF2BE7D187F}</a:tableStyleId>
              </a:tblPr>
              <a:tblGrid>
                <a:gridCol w="1676400"/>
                <a:gridCol w="2133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/>
                        <a:t>episode_id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Primary key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General episode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/>
                        <a:t>episode_parent_id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FK to episode_id of parent episode 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episode_number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Ordinal count within parent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episode_object_concept_id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What the episode describes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episode_type_concept_id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Provenance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95" name="Google Shape;195;p18"/>
          <p:cNvSpPr txBox="1"/>
          <p:nvPr/>
        </p:nvSpPr>
        <p:spPr>
          <a:xfrm>
            <a:off x="4648200" y="3733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11963400" cy="361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174812" y="5360432"/>
            <a:ext cx="60198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Episode</a:t>
            </a:r>
            <a:endParaRPr/>
          </a:p>
        </p:txBody>
      </p:sp>
      <p:graphicFrame>
        <p:nvGraphicFramePr>
          <p:cNvPr id="203" name="Google Shape;203;p19"/>
          <p:cNvGraphicFramePr/>
          <p:nvPr/>
        </p:nvGraphicFramePr>
        <p:xfrm>
          <a:off x="396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{F83E5514-52B5-4883-AF7D-ADF2BE7D187F}</a:tableStyleId>
              </a:tblPr>
              <a:tblGrid>
                <a:gridCol w="1676400"/>
                <a:gridCol w="2133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Primary key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General episode type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episode_parent_id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FK to episode_id of parent episode 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/>
                        <a:t>episode_number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Ordinal count within parent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episode_object_concept_id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What the episode describes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episode_type_concept_id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/>
                        <a:t>Provenance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204" name="Google Shape;204;p19"/>
          <p:cNvSpPr txBox="1"/>
          <p:nvPr/>
        </p:nvSpPr>
        <p:spPr>
          <a:xfrm>
            <a:off x="4648200" y="3733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11963400" cy="361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457200" y="1524000"/>
            <a:ext cx="73152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400"/>
              <a:buNone/>
            </a:pPr>
            <a:r>
              <a:rPr lang="en-US" sz="2400"/>
              <a:t>Changes to CDM introduced by oncology extension</a:t>
            </a:r>
            <a:endParaRPr/>
          </a:p>
        </p:txBody>
      </p:sp>
      <p:graphicFrame>
        <p:nvGraphicFramePr>
          <p:cNvPr id="50" name="Google Shape;50;p2"/>
          <p:cNvGraphicFramePr/>
          <p:nvPr/>
        </p:nvGraphicFramePr>
        <p:xfrm>
          <a:off x="457200" y="2224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{F83E5514-52B5-4883-AF7D-ADF2BE7D187F}</a:tableStyleId>
              </a:tblPr>
              <a:tblGrid>
                <a:gridCol w="2635050"/>
                <a:gridCol w="2775150"/>
                <a:gridCol w="4800600"/>
              </a:tblGrid>
              <a:tr h="45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Enabled Functionality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MEASUREMENT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Two additional columns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Diagnostic modifiers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4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EPISODE_EVENT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 to event relationships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4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 to episode relationships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" name="Google Shape;51;p2"/>
          <p:cNvSpPr txBox="1"/>
          <p:nvPr/>
        </p:nvSpPr>
        <p:spPr>
          <a:xfrm>
            <a:off x="533400" y="4953000"/>
            <a:ext cx="5410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Use SQL queries to leverage the oncology extension beyond what is currently supported by ATLAS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075426"/>
            <a:ext cx="1321292" cy="1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Nested Disease Episode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048" y="3795078"/>
            <a:ext cx="8188152" cy="1745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0"/>
          <p:cNvCxnSpPr/>
          <p:nvPr/>
        </p:nvCxnSpPr>
        <p:spPr>
          <a:xfrm flipH="1">
            <a:off x="1805538" y="2058035"/>
            <a:ext cx="3718500" cy="3101400"/>
          </a:xfrm>
          <a:prstGeom prst="bentConnector3">
            <a:avLst>
              <a:gd fmla="val 105945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14" name="Google Shape;2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5078" y="1524000"/>
            <a:ext cx="6934200" cy="208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Nested Disease Episode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652587"/>
            <a:ext cx="113252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Disease vs. Treatment Episodes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228600" y="1295400"/>
            <a:ext cx="1150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Treatment episodes do not currently roll up to the overarching disease episode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Char char="•"/>
            </a:pPr>
            <a:r>
              <a:rPr lang="en-US" sz="2000"/>
              <a:t>Consequently</a:t>
            </a:r>
            <a:r>
              <a:rPr lang="en-US" sz="2000"/>
              <a:t>, when comparing disease to treatment episodes we cannot use the episode_parent_id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717955"/>
            <a:ext cx="11582400" cy="284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3200"/>
              <a:buNone/>
            </a:pPr>
            <a:r>
              <a:rPr lang="en-US"/>
              <a:t>Up next: 	</a:t>
            </a:r>
            <a:r>
              <a:rPr lang="en-US" sz="2800"/>
              <a:t>SQL Exercises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None/>
            </a:pPr>
            <a:r>
              <a:rPr lang="en-US" sz="2800"/>
              <a:t>We will put into practice what we have learned so far. A cheat sheet with relevant concepts will be provided.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20425A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20425A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0425A"/>
              </a:buClr>
              <a:buSzPts val="1800"/>
              <a:buNone/>
            </a:pPr>
            <a:r>
              <a:rPr lang="en-US" sz="1800"/>
              <a:t>Thanks for watching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35686"/>
          </a:schemeClr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graphicFrame>
        <p:nvGraphicFramePr>
          <p:cNvPr id="57" name="Google Shape;57;p3"/>
          <p:cNvGraphicFramePr/>
          <p:nvPr/>
        </p:nvGraphicFramePr>
        <p:xfrm>
          <a:off x="457200" y="2224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{F83E5514-52B5-4883-AF7D-ADF2BE7D187F}</a:tableStyleId>
              </a:tblPr>
              <a:tblGrid>
                <a:gridCol w="2635050"/>
                <a:gridCol w="2775150"/>
                <a:gridCol w="4800600"/>
              </a:tblGrid>
              <a:tr h="45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Table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>
                        <a:alpha val="5568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>
                        <a:alpha val="5568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Enabled Functionality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45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MEASUREMENT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7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Two additional columns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7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Diagnostic modifiers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7"/>
                    </a:solidFill>
                  </a:tcPr>
                </a:tc>
              </a:tr>
              <a:tr h="74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EPISODE_EVENT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ECF4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table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ECF4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 to event relationships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ECF4"/>
                    </a:solidFill>
                  </a:tcPr>
                </a:tc>
              </a:tr>
              <a:tr h="74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7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table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7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Episode to episode relationships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58" name="Google Shape;58;p3"/>
          <p:cNvSpPr/>
          <p:nvPr/>
        </p:nvSpPr>
        <p:spPr>
          <a:xfrm rot="5400000">
            <a:off x="7962900" y="2628900"/>
            <a:ext cx="533400" cy="472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7620000" y="5343282"/>
            <a:ext cx="1088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Our focus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457200" y="1524000"/>
            <a:ext cx="73152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Changes to CDM introduced by oncology extension</a:t>
            </a:r>
            <a:endParaRPr sz="240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533400" y="4953000"/>
            <a:ext cx="5410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Use SQL queries to leverage the oncology extension beyond what is currently supported by ATLAS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/>
        </p:nvSpPr>
        <p:spPr>
          <a:xfrm>
            <a:off x="2057400" y="127000"/>
            <a:ext cx="75438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Modifiers</a:t>
            </a:r>
            <a:endParaRPr sz="3000">
              <a:solidFill>
                <a:srgbClr val="204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245861" cy="145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751916"/>
            <a:ext cx="6526616" cy="23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2057400" y="127000"/>
            <a:ext cx="75438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Modifiers</a:t>
            </a:r>
            <a:endParaRPr sz="3000">
              <a:solidFill>
                <a:srgbClr val="204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245861" cy="145651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/>
          <p:nvPr/>
        </p:nvSpPr>
        <p:spPr>
          <a:xfrm rot="10800000">
            <a:off x="7467600" y="2403001"/>
            <a:ext cx="1066800" cy="1557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8534400" y="2222538"/>
            <a:ext cx="2971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is the primary key of the table being modified?”</a:t>
            </a:r>
            <a:endParaRPr/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751916"/>
            <a:ext cx="6526615" cy="23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2057400" y="127000"/>
            <a:ext cx="75438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Modifiers</a:t>
            </a:r>
            <a:endParaRPr sz="3000">
              <a:solidFill>
                <a:srgbClr val="204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245861" cy="145651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/>
          <p:nvPr/>
        </p:nvSpPr>
        <p:spPr>
          <a:xfrm rot="10800000">
            <a:off x="7467600" y="2403001"/>
            <a:ext cx="1066800" cy="1557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6"/>
          <p:cNvGraphicFramePr/>
          <p:nvPr/>
        </p:nvGraphicFramePr>
        <p:xfrm>
          <a:off x="28956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{6094ACDA-100C-49FC-A89A-5C4F17AF6A79}</a:tableStyleId>
              </a:tblPr>
              <a:tblGrid>
                <a:gridCol w="715450"/>
                <a:gridCol w="3033550"/>
                <a:gridCol w="658225"/>
                <a:gridCol w="849000"/>
                <a:gridCol w="1030250"/>
              </a:tblGrid>
              <a:tr h="18287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 hMerge="1"/>
                <a:tc hMerge="1"/>
                <a:tc hMerge="1"/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concept_name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vocabulary_id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concept_class_id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1147082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procedure_occurrence.procedure_occurrence_id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1147094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drug_exposure.drug_exposure_id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1147115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device_exposure.device_exposure_id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1147127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condition_occurrence.condition_occurrence_id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6"/>
          <p:cNvSpPr txBox="1"/>
          <p:nvPr/>
        </p:nvSpPr>
        <p:spPr>
          <a:xfrm>
            <a:off x="2199640" y="4495800"/>
            <a:ext cx="9982200" cy="247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0425A"/>
                </a:solidFill>
                <a:latin typeface="Arial"/>
                <a:ea typeface="Arial"/>
                <a:cs typeface="Arial"/>
                <a:sym typeface="Arial"/>
              </a:rPr>
              <a:t>There is a concept for each field in CDM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20425A"/>
                </a:solidFill>
                <a:latin typeface="Arial"/>
                <a:ea typeface="Arial"/>
                <a:cs typeface="Arial"/>
                <a:sym typeface="Arial"/>
              </a:rPr>
              <a:t>modifier_of_field_concept_id :</a:t>
            </a:r>
            <a:endParaRPr/>
          </a:p>
          <a:p>
            <a: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20425A"/>
                </a:solidFill>
                <a:latin typeface="Arial"/>
                <a:ea typeface="Arial"/>
                <a:cs typeface="Arial"/>
                <a:sym typeface="Arial"/>
              </a:rPr>
              <a:t>References primary key of related table</a:t>
            </a:r>
            <a:endParaRPr/>
          </a:p>
          <a:p>
            <a: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4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8534400" y="2222538"/>
            <a:ext cx="2971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is the primary key of the table being modified?”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2057400" y="127000"/>
            <a:ext cx="75438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Modifiers</a:t>
            </a:r>
            <a:endParaRPr sz="3000">
              <a:solidFill>
                <a:srgbClr val="204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245861" cy="14565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/>
          <p:nvPr/>
        </p:nvSpPr>
        <p:spPr>
          <a:xfrm rot="10800000">
            <a:off x="7467600" y="2403001"/>
            <a:ext cx="1066800" cy="1557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7"/>
          <p:cNvGraphicFramePr/>
          <p:nvPr/>
        </p:nvGraphicFramePr>
        <p:xfrm>
          <a:off x="28956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{6094ACDA-100C-49FC-A89A-5C4F17AF6A79}</a:tableStyleId>
              </a:tblPr>
              <a:tblGrid>
                <a:gridCol w="715450"/>
                <a:gridCol w="3033550"/>
                <a:gridCol w="658225"/>
                <a:gridCol w="849000"/>
                <a:gridCol w="1030250"/>
              </a:tblGrid>
              <a:tr h="182875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 hMerge="1"/>
                <a:tc hMerge="1"/>
                <a:tc hMerge="1"/>
                <a:tc hMerge="1"/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concept_name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vocabulary_id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concept_class_id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1147082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procedure_occurrence.procedure_occurrence_id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1147094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drug_exposure.drug_exposure_id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1147115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device_exposure.device_exposure_id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1147127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condition_occurrence.condition_occurrence_id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CDM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7"/>
          <p:cNvSpPr txBox="1"/>
          <p:nvPr/>
        </p:nvSpPr>
        <p:spPr>
          <a:xfrm>
            <a:off x="2199640" y="4495800"/>
            <a:ext cx="9982200" cy="247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0425A"/>
                </a:solidFill>
                <a:latin typeface="Arial"/>
                <a:ea typeface="Arial"/>
                <a:cs typeface="Arial"/>
                <a:sym typeface="Arial"/>
              </a:rPr>
              <a:t>There is a concept for each field in CDM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0425A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20425A"/>
                </a:solidFill>
                <a:latin typeface="Arial"/>
                <a:ea typeface="Arial"/>
                <a:cs typeface="Arial"/>
                <a:sym typeface="Arial"/>
              </a:rPr>
              <a:t>modifier_of_field_concept_id :</a:t>
            </a:r>
            <a:endParaRPr/>
          </a:p>
          <a:p>
            <a: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20425A"/>
                </a:solidFill>
                <a:latin typeface="Arial"/>
                <a:ea typeface="Arial"/>
                <a:cs typeface="Arial"/>
                <a:sym typeface="Arial"/>
              </a:rPr>
              <a:t>References primary key of related table</a:t>
            </a:r>
            <a:endParaRPr/>
          </a:p>
          <a:p>
            <a: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20425A"/>
                </a:solidFill>
                <a:latin typeface="Arial"/>
                <a:ea typeface="Arial"/>
                <a:cs typeface="Arial"/>
                <a:sym typeface="Arial"/>
              </a:rPr>
              <a:t>Is a foreign key to CONCEPT</a:t>
            </a:r>
            <a:endParaRPr/>
          </a:p>
          <a:p>
            <a: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0425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42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7"/>
          <p:cNvCxnSpPr/>
          <p:nvPr/>
        </p:nvCxnSpPr>
        <p:spPr>
          <a:xfrm>
            <a:off x="2199640" y="4267200"/>
            <a:ext cx="695960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7"/>
          <p:cNvCxnSpPr/>
          <p:nvPr/>
        </p:nvCxnSpPr>
        <p:spPr>
          <a:xfrm rot="10800000">
            <a:off x="2199640" y="2558715"/>
            <a:ext cx="0" cy="1708485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7"/>
          <p:cNvCxnSpPr/>
          <p:nvPr/>
        </p:nvCxnSpPr>
        <p:spPr>
          <a:xfrm>
            <a:off x="2199639" y="2558715"/>
            <a:ext cx="2372361" cy="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7"/>
          <p:cNvSpPr txBox="1"/>
          <p:nvPr/>
        </p:nvSpPr>
        <p:spPr>
          <a:xfrm>
            <a:off x="8534400" y="2222538"/>
            <a:ext cx="2971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is the primary key of the table being modified?”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09600"/>
            <a:ext cx="10975731" cy="527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1250382" y="152400"/>
            <a:ext cx="103320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ts val="4000"/>
              <a:buFont typeface="Calibri"/>
              <a:buNone/>
            </a:pPr>
            <a:r>
              <a:rPr lang="en-US"/>
              <a:t>Get all modifiers of an event</a:t>
            </a:r>
            <a:endParaRPr/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343579"/>
            <a:ext cx="11049000" cy="179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2013-12-30T14:14:20Z</dcterms:created>
  <dc:creator>Patrick Ryan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0x0101005C96F5835EFC294C826F407D309D9A13</vt:lpwstr>
  </property>
</Properties>
</file>