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58" r:id="rId6"/>
    <p:sldId id="260" r:id="rId7"/>
    <p:sldId id="261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A7837-9020-4002-AB30-C5FFF2B1AE89}" v="50" dt="2020-05-26T12:04:0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5D710-3E19-4A53-9440-B5DE30D4F8A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8579-370B-4D8D-848C-B0CFF6836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5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e406b1a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e406b1a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e406b1a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e406b1a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e406b1a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e406b1a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e406b1a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e406b1a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e406b1a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e406b1a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58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e406b1a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e406b1a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66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e406b1a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e406b1a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8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73B5-25B5-4780-9F4A-328A61EB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027B9-B16B-4E51-86FA-491AE31FA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54509-7CE1-4ABF-BFD8-4B7479E3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980-DB12-48E4-8714-CA72B7A3B34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C2C64-3589-4EB2-865C-5245D14A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2E7E5-6A6B-4BB4-AD06-AFDD3A66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5FA0-B7EF-4590-9F2C-B4575E20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9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BF88-2866-44BE-8A00-2694C6D9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521BB-C763-4208-BC70-A4C78DC0E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B32C-4B1B-47C8-9778-9EB8DE31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980-DB12-48E4-8714-CA72B7A3B34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070D-4EC7-4F85-AB43-E33E8911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01B46-7752-4AF8-B5FE-139965D1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5FA0-B7EF-4590-9F2C-B4575E20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7698D-9899-4471-A2C7-8C4F53DAB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54CBA-DC3F-4CC1-91A7-11FB08A7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85B6-0E38-4DD4-BD90-C45E54EC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980-DB12-48E4-8714-CA72B7A3B34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A303-5DFD-41B9-B2DB-F52556AF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F8F0-856B-4E44-B4C1-FFF21199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5FA0-B7EF-4590-9F2C-B4575E20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354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D24C-149D-46EA-B10E-AC8CDA75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77DB-592C-45B9-BF64-08B39F47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A6D0-8CC8-4E26-BCA1-D0107100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980-DB12-48E4-8714-CA72B7A3B34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D2AC-1A78-4B92-BD38-0DC9FDAA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E3B6-4F74-4DE1-967F-FFF87513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5FA0-B7EF-4590-9F2C-B4575E20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F39A-032F-4125-B478-9BC4DD68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537C0-3B14-4BA9-A601-3BD3D5A3A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E21C5-2A8B-41D6-B0EC-818D8D2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980-DB12-48E4-8714-CA72B7A3B34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3F087-E72E-4F99-8531-06E7BE27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3F4A-1D5B-42ED-9AFC-6E8F5BEA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5FA0-B7EF-4590-9F2C-B4575E20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7E0B-2FE1-4494-96C2-489AF370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7861-A330-432E-AC2A-936143A6C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1630E-1F76-4660-A874-36179E4B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0F21A-3096-41B6-AC20-105A0D93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980-DB12-48E4-8714-CA72B7A3B34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AC553-BB3E-4852-AB84-D282FB0B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D03B1-1B26-4629-9245-A8219EF9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5FA0-B7EF-4590-9F2C-B4575E20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4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DA98-AFB1-470C-8CD3-2673EDEA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7934-2791-4169-B057-0E368F25C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30658-EDA5-4BB7-ACD5-5832FDD3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F1E80-9855-46A9-BF4D-93E82FEBF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9BD0F-F187-45D0-9D70-D32842BF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9E633-4D9F-4487-893A-95665E2A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980-DB12-48E4-8714-CA72B7A3B34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2077D-8244-478D-9BC3-932F7B40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FCF0B-BF18-4B4B-BE0D-E9A21B43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5FA0-B7EF-4590-9F2C-B4575E20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CBB0-F5F1-4473-9887-244CC2E1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A0ED8-42DA-45EC-972E-4809C0EF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980-DB12-48E4-8714-CA72B7A3B34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A72CF-F810-4E14-BC03-C2CE0B9D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4A80D-432A-4A07-A11F-A56D08E4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5FA0-B7EF-4590-9F2C-B4575E20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8C036-0952-46A4-8278-D574AB19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980-DB12-48E4-8714-CA72B7A3B34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D3E4D-6EEE-4CD9-9988-64BDB2A5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EE1F6-121F-444C-A451-CF481BBD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5FA0-B7EF-4590-9F2C-B4575E20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6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6931-D302-496D-A9A9-49DBFC21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31F1-5DBB-45C2-B8B5-5789A6FC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CE744-3C9F-410E-8ECD-1C32CED1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4E42D-7E6A-4788-A218-881ED3E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980-DB12-48E4-8714-CA72B7A3B34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646CD-FA1B-43DF-B737-98CF5F44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94576-78A9-4226-ABD8-5B0FE2E5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5FA0-B7EF-4590-9F2C-B4575E20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28FD-1854-4795-8DF7-750F1154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46319-CE80-4F27-A6E1-3DB16EDED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1AE7F-D4EB-4F20-8957-A9BC745AA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B31F4-E432-4F20-953F-45F6C363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6980-DB12-48E4-8714-CA72B7A3B34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7AC26-3038-4C45-8392-D6D55AC2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3E417-E925-4FE3-B128-02D75867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15FA0-B7EF-4590-9F2C-B4575E20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3DD42-8AE2-435A-8BF8-A1AFB987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9536D-8FDB-4DD8-AE8F-346A51C2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6BB3-B505-4AB4-83BD-FE889B588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6980-DB12-48E4-8714-CA72B7A3B340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B329-8F98-42A2-8433-2D7FF5856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40B6-F1EA-461D-8024-9D1C1129E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15FA0-B7EF-4590-9F2C-B4575E20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0530-F250-4F59-9C33-129BCBFA3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Genomic Vocabularies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D61AC-1B1A-4B7A-827C-C85929992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OHDSI">
            <a:extLst>
              <a:ext uri="{FF2B5EF4-FFF2-40B4-BE49-F238E27FC236}">
                <a16:creationId xmlns:a16="http://schemas.microsoft.com/office/drawing/2014/main" id="{E95C2AAE-73D5-41C4-93E9-CF23AFEDA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4925"/>
            <a:ext cx="91249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53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55821810"/>
              </p:ext>
            </p:extLst>
          </p:nvPr>
        </p:nvGraphicFramePr>
        <p:xfrm>
          <a:off x="0" y="471785"/>
          <a:ext cx="12192000" cy="1808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4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Field</a:t>
                      </a:r>
                      <a:endParaRPr sz="13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Source field</a:t>
                      </a:r>
                      <a:endParaRPr sz="13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Example</a:t>
                      </a:r>
                      <a:endParaRPr sz="13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Concept_id </a:t>
                      </a:r>
                      <a:endParaRPr sz="13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5432138</a:t>
                      </a:r>
                      <a:endParaRPr sz="13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Concept_synonym_name</a:t>
                      </a:r>
                      <a:endParaRPr sz="13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synonyms</a:t>
                      </a:r>
                      <a:endParaRPr sz="13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NP_004324.2:p.Val600Glu</a:t>
                      </a:r>
                      <a:endParaRPr sz="1400" i="0" dirty="0">
                        <a:latin typeface="+mn-l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Language_concept_id</a:t>
                      </a:r>
                      <a:endParaRPr sz="13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English</a:t>
                      </a:r>
                      <a:endParaRPr sz="13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1" name="Google Shape;81;p17"/>
          <p:cNvGraphicFramePr/>
          <p:nvPr>
            <p:extLst>
              <p:ext uri="{D42A27DB-BD31-4B8C-83A1-F6EECF244321}">
                <p14:modId xmlns:p14="http://schemas.microsoft.com/office/powerpoint/2010/main" val="3004839102"/>
              </p:ext>
            </p:extLst>
          </p:nvPr>
        </p:nvGraphicFramePr>
        <p:xfrm>
          <a:off x="0" y="2826308"/>
          <a:ext cx="12192000" cy="1371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4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+mn-lt"/>
                        </a:rPr>
                        <a:t>Concept_id </a:t>
                      </a:r>
                      <a:endParaRPr sz="1400">
                        <a:latin typeface="+mn-l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+mn-l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+mn-lt"/>
                        </a:rPr>
                        <a:t>5432138</a:t>
                      </a:r>
                      <a:endParaRPr sz="1400" dirty="0">
                        <a:latin typeface="+mn-l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+mn-lt"/>
                        </a:rPr>
                        <a:t>Concept_synonym_name</a:t>
                      </a:r>
                      <a:endParaRPr sz="1400">
                        <a:latin typeface="+mn-l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latin typeface="+mn-lt"/>
                        </a:rPr>
                        <a:t>hgvs</a:t>
                      </a:r>
                      <a:endParaRPr sz="1400" dirty="0">
                        <a:latin typeface="+mn-l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XP_011514831.1:p.Val600Glu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+mn-lt"/>
                        </a:rPr>
                        <a:t>Language_concept_id</a:t>
                      </a:r>
                      <a:endParaRPr sz="1400" dirty="0">
                        <a:latin typeface="+mn-l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+mn-lt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+mn-lt"/>
                        </a:rPr>
                        <a:t>English</a:t>
                      </a:r>
                      <a:endParaRPr sz="1400" dirty="0">
                        <a:latin typeface="+mn-lt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50A1ED3-7831-40CF-A25A-5CBD8FC6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-110019"/>
            <a:ext cx="11360800" cy="763600"/>
          </a:xfrm>
        </p:spPr>
        <p:txBody>
          <a:bodyPr/>
          <a:lstStyle/>
          <a:p>
            <a:pPr algn="ctr"/>
            <a:r>
              <a:rPr lang="en-US" sz="4000" dirty="0" err="1"/>
              <a:t>MetaKB</a:t>
            </a:r>
            <a:r>
              <a:rPr lang="en-US" sz="4000" dirty="0"/>
              <a:t>(CIVIC)</a:t>
            </a:r>
            <a:r>
              <a:rPr lang="en" sz="3733" dirty="0"/>
              <a:t> Concept_synonym</a:t>
            </a: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323602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8"/>
          <p:cNvCxnSpPr>
            <a:cxnSpLocks/>
            <a:stCxn id="7" idx="3"/>
            <a:endCxn id="14" idx="1"/>
          </p:cNvCxnSpPr>
          <p:nvPr/>
        </p:nvCxnSpPr>
        <p:spPr>
          <a:xfrm flipV="1">
            <a:off x="4071271" y="3466354"/>
            <a:ext cx="711079" cy="238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15137C1-1970-49FF-A03F-A4763D6AFDE2}"/>
              </a:ext>
            </a:extLst>
          </p:cNvPr>
          <p:cNvSpPr>
            <a:spLocks noGrp="1"/>
          </p:cNvSpPr>
          <p:nvPr/>
        </p:nvSpPr>
        <p:spPr>
          <a:xfrm>
            <a:off x="458408" y="260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US" sz="3733" dirty="0"/>
              <a:t>Relationship</a:t>
            </a:r>
            <a:endParaRPr lang="en-US" sz="3733" dirty="0">
              <a:cs typeface="Calibri Light"/>
            </a:endParaRPr>
          </a:p>
        </p:txBody>
      </p:sp>
      <p:graphicFrame>
        <p:nvGraphicFramePr>
          <p:cNvPr id="7" name="Google Shape;86;p18">
            <a:extLst>
              <a:ext uri="{FF2B5EF4-FFF2-40B4-BE49-F238E27FC236}">
                <a16:creationId xmlns:a16="http://schemas.microsoft.com/office/drawing/2014/main" id="{B5468D63-2153-4903-8F2F-7A5DDE810B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762196"/>
              </p:ext>
            </p:extLst>
          </p:nvPr>
        </p:nvGraphicFramePr>
        <p:xfrm>
          <a:off x="268235" y="765518"/>
          <a:ext cx="3803036" cy="54494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67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Concept</a:t>
                      </a:r>
                      <a:endParaRPr sz="1800" b="1" dirty="0"/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Concept_id 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5432132</a:t>
                      </a:r>
                      <a:endParaRPr sz="1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68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Concept_name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B-Raf proto-oncogene, serine/threonine kinase (BRAF)</a:t>
                      </a:r>
                      <a:endParaRPr sz="1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Domain_id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Measurement</a:t>
                      </a:r>
                      <a:endParaRPr sz="1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Vocabulary_id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HGNC</a:t>
                      </a:r>
                      <a:endParaRPr sz="1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Concept_class_id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Gene</a:t>
                      </a:r>
                      <a:endParaRPr sz="1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Standard_concept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</a:t>
                      </a:r>
                      <a:endParaRPr sz="1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1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Concept_code</a:t>
                      </a:r>
                      <a:endParaRPr sz="12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dirty="0"/>
                        <a:t>1097 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7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Valid_start_date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1991-07-16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7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Valid_end_date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2099-12-31</a:t>
                      </a:r>
                      <a:endParaRPr sz="1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7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Invalid_reason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Google Shape;66;p15">
            <a:extLst>
              <a:ext uri="{FF2B5EF4-FFF2-40B4-BE49-F238E27FC236}">
                <a16:creationId xmlns:a16="http://schemas.microsoft.com/office/drawing/2014/main" id="{6FF550C4-C493-487E-9420-926C7123C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293920"/>
              </p:ext>
            </p:extLst>
          </p:nvPr>
        </p:nvGraphicFramePr>
        <p:xfrm>
          <a:off x="7836655" y="760649"/>
          <a:ext cx="4172727" cy="5405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20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9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Concept</a:t>
                      </a:r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3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Concept_id </a:t>
                      </a:r>
                      <a:endParaRPr sz="12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5432138</a:t>
                      </a:r>
                      <a:endParaRPr sz="1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Concept_name</a:t>
                      </a:r>
                      <a:endParaRPr sz="12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V600E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Domain_id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Measurement</a:t>
                      </a:r>
                      <a:endParaRPr sz="1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3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Vocabulary_id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 err="1"/>
                        <a:t>CIViC</a:t>
                      </a:r>
                      <a:endParaRPr sz="1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Concept_class_id</a:t>
                      </a:r>
                      <a:endParaRPr sz="12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/>
                        <a:t>Missense Variant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Standard_concept</a:t>
                      </a:r>
                      <a:endParaRPr sz="12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S</a:t>
                      </a:r>
                      <a:endParaRPr sz="1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Concept_code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source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Valid_start_date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1970-01-01</a:t>
                      </a:r>
                      <a:endParaRPr sz="1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Valid_end_date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2099-12-31</a:t>
                      </a:r>
                      <a:endParaRPr sz="1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Invalid_reason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0" name="Google Shape;88;p18">
            <a:extLst>
              <a:ext uri="{FF2B5EF4-FFF2-40B4-BE49-F238E27FC236}">
                <a16:creationId xmlns:a16="http://schemas.microsoft.com/office/drawing/2014/main" id="{927204E5-8713-42B3-A6C3-7A8E6B52461A}"/>
              </a:ext>
            </a:extLst>
          </p:cNvPr>
          <p:cNvCxnSpPr>
            <a:cxnSpLocks/>
            <a:stCxn id="8" idx="1"/>
            <a:endCxn id="14" idx="3"/>
          </p:cNvCxnSpPr>
          <p:nvPr/>
        </p:nvCxnSpPr>
        <p:spPr>
          <a:xfrm flipH="1">
            <a:off x="7125575" y="3463581"/>
            <a:ext cx="711080" cy="27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4" name="Google Shape;91;p18">
            <a:extLst>
              <a:ext uri="{FF2B5EF4-FFF2-40B4-BE49-F238E27FC236}">
                <a16:creationId xmlns:a16="http://schemas.microsoft.com/office/drawing/2014/main" id="{28BE536B-608B-43E7-A46A-A5E276EE5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328737"/>
              </p:ext>
            </p:extLst>
          </p:nvPr>
        </p:nvGraphicFramePr>
        <p:xfrm>
          <a:off x="4782350" y="2720115"/>
          <a:ext cx="2343225" cy="14924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81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</a:rPr>
                        <a:t>Concept_relationship</a:t>
                      </a:r>
                      <a:endParaRPr sz="12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Concept_id_1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5432132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Concept_id_2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/>
                        <a:t>5432138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</a:rPr>
                        <a:t>Relationship_id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Gene has </a:t>
                      </a:r>
                      <a:r>
                        <a:rPr lang="en-US" sz="800" dirty="0"/>
                        <a:t>variant</a:t>
                      </a:r>
                      <a:endParaRPr sz="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1730E4DC-5ED3-4307-8DA8-611BA968737F}"/>
              </a:ext>
            </a:extLst>
          </p:cNvPr>
          <p:cNvSpPr/>
          <p:nvPr/>
        </p:nvSpPr>
        <p:spPr>
          <a:xfrm>
            <a:off x="4325033" y="1904425"/>
            <a:ext cx="32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cs typeface="Calibri Light"/>
              </a:rPr>
              <a:t>Connect through field </a:t>
            </a:r>
            <a:r>
              <a:rPr lang="en-US" b="1" dirty="0" err="1">
                <a:solidFill>
                  <a:srgbClr val="44546A"/>
                </a:solidFill>
                <a:latin typeface="Calibri" panose="020F0502020204030204" pitchFamily="34" charset="0"/>
              </a:rPr>
              <a:t>entrez_id</a:t>
            </a:r>
            <a:endParaRPr lang="en-US" b="1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2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332324437"/>
              </p:ext>
            </p:extLst>
          </p:nvPr>
        </p:nvGraphicFramePr>
        <p:xfrm>
          <a:off x="1" y="0"/>
          <a:ext cx="12191999" cy="6826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6233">
                  <a:extLst>
                    <a:ext uri="{9D8B030D-6E8A-4147-A177-3AD203B41FA5}">
                      <a16:colId xmlns:a16="http://schemas.microsoft.com/office/drawing/2014/main" val="2605113123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tx1"/>
                          </a:solidFill>
                        </a:rPr>
                        <a:t>Source field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tx1"/>
                          </a:solidFill>
                        </a:rPr>
                        <a:t>Example</a:t>
                      </a:r>
                      <a:endParaRPr sz="800" b="1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Comments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hgnc_id 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HGNC:3236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 unique ID provided by the HGNC for each gene with an approved symbol.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symbol 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EGFR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The official gene symbol approved by the HGNC, which is typically a short form of the gene name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59524432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f_name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epidermal growth factor receptor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The full gene name approved by the HGNC; corresponds to the approved symbol above.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87759575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locus_group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protein-coding gene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Specifies the genetic class of each gene entry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34842066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locus_type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gene with protein product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protein-coding genes (the protein may be predicted and of unknown function)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3386517038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Approved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Status of the symbol report, which can be either "Approved" or "Entry Withdrawn".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03361072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f_location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7p11.2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Indicates the cytogenetic location of the gene or region on the chromosome.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location_sortable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07p11.2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Indicates the cytogenetic location of the gene or region on the chromosome.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196805069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alias_symbol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ERBB1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Alternative symbols that have been used to refer to the gene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alias_name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erythroblastic leukemia viral (v-erb-b) oncogene homolog (avian)|erb-b2 receptor tyrosine kinase 1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Alternative names for the gene. Aliases may be from literature, from other databases or may be added to represent membership of a gene group.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prev_symbol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ERBB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This field displays any symbols that were previously HGNC-approved nomenclature.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prev_name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epidermal growth factor receptor (avian erythroblastic leukemia viral (v-erb-b) oncogene homolog)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This field displays any names that were previously HGNC-approved nomenclature.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gene_family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699384499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gene_family_id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244923677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date_approved_reserved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1986-01-01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66515207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date_symbol_changed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319492142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date_name_changed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</a:rPr>
                        <a:t>2010-06-25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2955907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1;p14">
            <a:extLst>
              <a:ext uri="{FF2B5EF4-FFF2-40B4-BE49-F238E27FC236}">
                <a16:creationId xmlns:a16="http://schemas.microsoft.com/office/drawing/2014/main" id="{C9B12839-480E-4763-A30A-B373497DF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461673"/>
              </p:ext>
            </p:extLst>
          </p:nvPr>
        </p:nvGraphicFramePr>
        <p:xfrm>
          <a:off x="1" y="1"/>
          <a:ext cx="12192001" cy="69565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3836">
                  <a:extLst>
                    <a:ext uri="{9D8B030D-6E8A-4147-A177-3AD203B41FA5}">
                      <a16:colId xmlns:a16="http://schemas.microsoft.com/office/drawing/2014/main" val="488481427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date_modified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59524432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entrez_id</a:t>
                      </a:r>
                      <a:endParaRPr sz="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1956</a:t>
                      </a:r>
                      <a:endParaRPr sz="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The NCBI Gene page at the NCBI provides curated sequence and descriptive information about genetic loci including official nomenclature, aliases, sequence accessions, phenotypes, EC numbers, MIM numbers,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UniGene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clusters, homology, map locations, and related web sites.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877595751"/>
                  </a:ext>
                </a:extLst>
              </a:tr>
              <a:tr h="3819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ensembl_gene_id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ENSG00000146648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Ensembl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Gene View displays data associated at the gene level such as orthologs, paralogs, regulatory regions and splice variants.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34842066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vega_id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OTTHUMG00000023661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3386517038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ucsc_id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uc003tqk.4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The UCSC gene page provides information on the gene model and links to related tools and databases.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03361072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ena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refseq_accession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NM_005228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the Reference Sequence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RefSeq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) identifier for that entry, provided by the NCBI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196805069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ccds_id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CCDS5514|CCDS5515|CCDS5516|CCDS47587|CCDS87506|CCDS87507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consensus CDS (CCDS) sequence for the gene.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uniprot_ids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P00533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UniProt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page for the encoded gene protein product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pubmed_id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1505215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links to a search of the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GOPubMed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literature search engine with the approved symbol for the gene.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GOPubMed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provides several different results display options, including listing references by year,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MeSH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term, GO term or researcher.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mgd_id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MGI:95294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rgd_id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RGD:2543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699384499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lsdb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LRG_304|http://ftp.ebi.ac.uk/pub/databases/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lrgex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/LRG_304.xml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links to Locus Specific Mutation Databases. 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244923677"/>
                  </a:ext>
                </a:extLst>
              </a:tr>
              <a:tr h="4791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cosmic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EGFR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the catalogue of somatic mutations in cancer. Gene-level COSMIC reports list all curated references, clinical studies and samples with mutations in cancer.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omim_id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131550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links to the Online Mendelian Inheritance in Man page for the gene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mirbase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 searchable database of published miRNA sequences and annotation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9607759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homeodb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 database of homeobox gene diversity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314836418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snornabase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 comprehensive database of human snoRNAs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32333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4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1;p14">
            <a:extLst>
              <a:ext uri="{FF2B5EF4-FFF2-40B4-BE49-F238E27FC236}">
                <a16:creationId xmlns:a16="http://schemas.microsoft.com/office/drawing/2014/main" id="{23F424DF-0BA5-48CA-94B2-49DDFE31B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988244"/>
              </p:ext>
            </p:extLst>
          </p:nvPr>
        </p:nvGraphicFramePr>
        <p:xfrm>
          <a:off x="1" y="2"/>
          <a:ext cx="12192001" cy="61002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4448">
                  <a:extLst>
                    <a:ext uri="{9D8B030D-6E8A-4147-A177-3AD203B41FA5}">
                      <a16:colId xmlns:a16="http://schemas.microsoft.com/office/drawing/2014/main" val="910042041"/>
                    </a:ext>
                  </a:extLst>
                </a:gridCol>
              </a:tblGrid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bioparadigms_slc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provides the latest up-to-date information on the SLC families and their members.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595244323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orphanet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121311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the portal for rare diseases and orphan drugs. 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877595751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pseudogene_org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 database of identified pseudogenes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3484206602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horde_id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Human Olfactory Receptor Data Exploratorium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3386517038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merops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an information resource for peptidases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033610722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imgt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immunoglobulin and T cell receptor gene nomenclature database hosted at the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ImMunoGeneTics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information system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iuphar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objectId:1797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An expert-driven guide to pharmacological targets and the substances that act on them.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196805069"/>
                  </a:ext>
                </a:extLst>
              </a:tr>
              <a:tr h="416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kznf_gene_catalog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 database of hand-annotated models of all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kruppel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-type (C2H2) zinc finger genes and pseudogenes in the human genome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mamit_trnadb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 compilation of mammalian mitochondrial tRNAs genes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Human Cell Differentiation Antigens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lncrnadb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enzyme_id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 repository of information relative to the nomenclature of enzymes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699384499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intermediate_filament_db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information on intermediate filament genes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244923677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rna_central_ids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 database that provides comprehensive annotations of eukaryotic long non-coding RNAs.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lncipedia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 comprehensive compendium of human long non-coding RNAs.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gtrnadb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 database that contains tRNA gene predictions made by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tRNAscan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-SE on complete or nearly complete genomes.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9607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5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3835923167"/>
              </p:ext>
            </p:extLst>
          </p:nvPr>
        </p:nvGraphicFramePr>
        <p:xfrm>
          <a:off x="633601" y="989968"/>
          <a:ext cx="11176500" cy="54206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3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2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Field</a:t>
                      </a:r>
                      <a:endParaRPr sz="16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Source field</a:t>
                      </a:r>
                      <a:endParaRPr sz="16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Example</a:t>
                      </a:r>
                      <a:endParaRPr sz="16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Concept_id 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5432132 (</a:t>
                      </a:r>
                      <a:r>
                        <a:rPr lang="en-US" sz="1600" dirty="0"/>
                        <a:t>ID as example</a:t>
                      </a:r>
                      <a:r>
                        <a:rPr lang="en" sz="1600" dirty="0"/>
                        <a:t>)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Concept_name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f_name ( symbol )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B-Raf proto-oncogene, serine/threonine kinase </a:t>
                      </a:r>
                      <a:r>
                        <a:rPr lang="en" sz="1600" dirty="0"/>
                        <a:t>(</a:t>
                      </a:r>
                      <a:r>
                        <a:rPr lang="en-US" sz="1600" dirty="0"/>
                        <a:t>BRAF</a:t>
                      </a:r>
                      <a:r>
                        <a:rPr lang="en" sz="1600" dirty="0"/>
                        <a:t>)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Domain_id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/>
                        <a:t>Measurement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Vocabulary_id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/>
                        <a:t>HGNC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Concept_class_id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/>
                        <a:t>Gene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Standard_concept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Concept_code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hgnc_id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1097</a:t>
                      </a:r>
                      <a:r>
                        <a:rPr lang="en" sz="1600" dirty="0"/>
                        <a:t> (better trim HGNC: </a:t>
                      </a:r>
                      <a:r>
                        <a:rPr lang="en-US" sz="1600" dirty="0"/>
                        <a:t>in HGNC:1097</a:t>
                      </a:r>
                      <a:r>
                        <a:rPr lang="en" sz="1600" dirty="0"/>
                        <a:t>) 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Valid_start_date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date_approved_reserved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1991-07-16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Valid_end_date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2099-12-31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Invalid_reason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6051" y="226367"/>
            <a:ext cx="1119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/>
              <a:t>HGNC Concept table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08215546"/>
              </p:ext>
            </p:extLst>
          </p:nvPr>
        </p:nvGraphicFramePr>
        <p:xfrm>
          <a:off x="0" y="471785"/>
          <a:ext cx="12192000" cy="1788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4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Field</a:t>
                      </a:r>
                      <a:endParaRPr sz="13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Source field</a:t>
                      </a:r>
                      <a:endParaRPr sz="13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Example</a:t>
                      </a:r>
                      <a:endParaRPr sz="1300" b="1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Concept_id </a:t>
                      </a:r>
                      <a:endParaRPr sz="13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5432132</a:t>
                      </a:r>
                      <a:endParaRPr sz="13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</a:rPr>
                        <a:t>Concept_synonym_name</a:t>
                      </a:r>
                      <a:endParaRPr sz="13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alias_name (alias_symbol)</a:t>
                      </a:r>
                      <a:endParaRPr sz="13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v-</a:t>
                      </a:r>
                      <a:r>
                        <a:rPr lang="en-US" sz="1300" dirty="0" err="1"/>
                        <a:t>raf</a:t>
                      </a:r>
                      <a:r>
                        <a:rPr lang="en-US" sz="1300" dirty="0"/>
                        <a:t> murine sarcoma viral oncogene homolog B</a:t>
                      </a:r>
                      <a:endParaRPr sz="13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Language_concept_id</a:t>
                      </a:r>
                      <a:endParaRPr sz="13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English</a:t>
                      </a:r>
                      <a:endParaRPr sz="13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50A1ED3-7831-40CF-A25A-5CBD8FC6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-110019"/>
            <a:ext cx="11360800" cy="763600"/>
          </a:xfrm>
        </p:spPr>
        <p:txBody>
          <a:bodyPr/>
          <a:lstStyle/>
          <a:p>
            <a:pPr algn="ctr"/>
            <a:r>
              <a:rPr lang="en" sz="3733" dirty="0"/>
              <a:t>HGNC Concept_synonym</a:t>
            </a:r>
            <a:endParaRPr lang="en-US" sz="373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8"/>
          <p:cNvGraphicFramePr/>
          <p:nvPr>
            <p:extLst>
              <p:ext uri="{D42A27DB-BD31-4B8C-83A1-F6EECF244321}">
                <p14:modId xmlns:p14="http://schemas.microsoft.com/office/powerpoint/2010/main" val="236139647"/>
              </p:ext>
            </p:extLst>
          </p:nvPr>
        </p:nvGraphicFramePr>
        <p:xfrm>
          <a:off x="391401" y="786367"/>
          <a:ext cx="3005567" cy="50199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9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4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Concept</a:t>
                      </a:r>
                      <a:endParaRPr sz="1600" b="1"/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Concept_id 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5432132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Concept_name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B-Raf proto-oncogene, serine/threonine kinase (BRAF)</a:t>
                      </a:r>
                      <a:endParaRPr sz="11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Domain_id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Measurement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Vocabulary_id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HGNC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Concept_class_id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Gene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Standard_concept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8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</a:rPr>
                        <a:t>Concept_code</a:t>
                      </a:r>
                      <a:endParaRPr sz="11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/>
                        <a:t>1097 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Valid_start_date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1991-07-16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Valid_end_date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2099-12-31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Invalid_reason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7" name="Google Shape;87;p18"/>
          <p:cNvGraphicFramePr/>
          <p:nvPr>
            <p:extLst>
              <p:ext uri="{D42A27DB-BD31-4B8C-83A1-F6EECF244321}">
                <p14:modId xmlns:p14="http://schemas.microsoft.com/office/powerpoint/2010/main" val="1964487772"/>
              </p:ext>
            </p:extLst>
          </p:nvPr>
        </p:nvGraphicFramePr>
        <p:xfrm>
          <a:off x="4576658" y="766203"/>
          <a:ext cx="3124300" cy="23256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13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</a:rPr>
                        <a:t>Concept_synonym</a:t>
                      </a:r>
                      <a:endParaRPr sz="1600" b="1" dirty="0"/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Concept_id 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5432132</a:t>
                      </a:r>
                      <a:endParaRPr sz="11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Concept_synonym_name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v-</a:t>
                      </a:r>
                      <a:r>
                        <a:rPr lang="en-US" sz="1100" dirty="0" err="1"/>
                        <a:t>raf</a:t>
                      </a:r>
                      <a:r>
                        <a:rPr lang="en-US" sz="1100" dirty="0"/>
                        <a:t> murine sarcoma viral oncogene homolog B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Language_concept_id</a:t>
                      </a:r>
                      <a:endParaRPr sz="11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English</a:t>
                      </a:r>
                      <a:endParaRPr sz="11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8" name="Google Shape;88;p18"/>
          <p:cNvCxnSpPr>
            <a:cxnSpLocks/>
            <a:stCxn id="86" idx="3"/>
            <a:endCxn id="87" idx="1"/>
          </p:cNvCxnSpPr>
          <p:nvPr/>
        </p:nvCxnSpPr>
        <p:spPr>
          <a:xfrm flipV="1">
            <a:off x="3396968" y="1929019"/>
            <a:ext cx="1179690" cy="13673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15137C1-1970-49FF-A03F-A4763D6AFDE2}"/>
              </a:ext>
            </a:extLst>
          </p:cNvPr>
          <p:cNvSpPr>
            <a:spLocks noGrp="1"/>
          </p:cNvSpPr>
          <p:nvPr/>
        </p:nvSpPr>
        <p:spPr>
          <a:xfrm>
            <a:off x="458408" y="260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US" sz="3733"/>
              <a:t>HGNC Relationships</a:t>
            </a:r>
            <a:endParaRPr lang="en-US" sz="3733"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4CBE-0B29-45E5-956A-28114E1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7" y="0"/>
            <a:ext cx="11360800" cy="763600"/>
          </a:xfrm>
        </p:spPr>
        <p:txBody>
          <a:bodyPr/>
          <a:lstStyle/>
          <a:p>
            <a:pPr algn="ctr"/>
            <a:r>
              <a:rPr lang="en-US" dirty="0" err="1"/>
              <a:t>MetaKB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F2F16C-DA03-4FC0-9DD7-7905D7F06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71429"/>
              </p:ext>
            </p:extLst>
          </p:nvPr>
        </p:nvGraphicFramePr>
        <p:xfrm>
          <a:off x="0" y="623455"/>
          <a:ext cx="12192004" cy="5959640"/>
        </p:xfrm>
        <a:graphic>
          <a:graphicData uri="http://schemas.openxmlformats.org/drawingml/2006/table">
            <a:tbl>
              <a:tblPr/>
              <a:tblGrid>
                <a:gridCol w="584478">
                  <a:extLst>
                    <a:ext uri="{9D8B030D-6E8A-4147-A177-3AD203B41FA5}">
                      <a16:colId xmlns:a16="http://schemas.microsoft.com/office/drawing/2014/main" val="1666530581"/>
                    </a:ext>
                  </a:extLst>
                </a:gridCol>
                <a:gridCol w="703995">
                  <a:extLst>
                    <a:ext uri="{9D8B030D-6E8A-4147-A177-3AD203B41FA5}">
                      <a16:colId xmlns:a16="http://schemas.microsoft.com/office/drawing/2014/main" val="320856530"/>
                    </a:ext>
                  </a:extLst>
                </a:gridCol>
                <a:gridCol w="714894">
                  <a:extLst>
                    <a:ext uri="{9D8B030D-6E8A-4147-A177-3AD203B41FA5}">
                      <a16:colId xmlns:a16="http://schemas.microsoft.com/office/drawing/2014/main" val="407353064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425281421"/>
                    </a:ext>
                  </a:extLst>
                </a:gridCol>
                <a:gridCol w="1504604">
                  <a:extLst>
                    <a:ext uri="{9D8B030D-6E8A-4147-A177-3AD203B41FA5}">
                      <a16:colId xmlns:a16="http://schemas.microsoft.com/office/drawing/2014/main" val="1865183236"/>
                    </a:ext>
                  </a:extLst>
                </a:gridCol>
                <a:gridCol w="1404851">
                  <a:extLst>
                    <a:ext uri="{9D8B030D-6E8A-4147-A177-3AD203B41FA5}">
                      <a16:colId xmlns:a16="http://schemas.microsoft.com/office/drawing/2014/main" val="688850555"/>
                    </a:ext>
                  </a:extLst>
                </a:gridCol>
                <a:gridCol w="565265">
                  <a:extLst>
                    <a:ext uri="{9D8B030D-6E8A-4147-A177-3AD203B41FA5}">
                      <a16:colId xmlns:a16="http://schemas.microsoft.com/office/drawing/2014/main" val="1222300133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2955754155"/>
                    </a:ext>
                  </a:extLst>
                </a:gridCol>
                <a:gridCol w="232757">
                  <a:extLst>
                    <a:ext uri="{9D8B030D-6E8A-4147-A177-3AD203B41FA5}">
                      <a16:colId xmlns:a16="http://schemas.microsoft.com/office/drawing/2014/main" val="1834829990"/>
                    </a:ext>
                  </a:extLst>
                </a:gridCol>
                <a:gridCol w="249382">
                  <a:extLst>
                    <a:ext uri="{9D8B030D-6E8A-4147-A177-3AD203B41FA5}">
                      <a16:colId xmlns:a16="http://schemas.microsoft.com/office/drawing/2014/main" val="203366053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40213725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394264630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361244846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403617791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71562482"/>
                    </a:ext>
                  </a:extLst>
                </a:gridCol>
                <a:gridCol w="366340">
                  <a:extLst>
                    <a:ext uri="{9D8B030D-6E8A-4147-A177-3AD203B41FA5}">
                      <a16:colId xmlns:a16="http://schemas.microsoft.com/office/drawing/2014/main" val="2854710537"/>
                    </a:ext>
                  </a:extLst>
                </a:gridCol>
                <a:gridCol w="566507">
                  <a:extLst>
                    <a:ext uri="{9D8B030D-6E8A-4147-A177-3AD203B41FA5}">
                      <a16:colId xmlns:a16="http://schemas.microsoft.com/office/drawing/2014/main" val="1234998570"/>
                    </a:ext>
                  </a:extLst>
                </a:gridCol>
                <a:gridCol w="566507">
                  <a:extLst>
                    <a:ext uri="{9D8B030D-6E8A-4147-A177-3AD203B41FA5}">
                      <a16:colId xmlns:a16="http://schemas.microsoft.com/office/drawing/2014/main" val="2989214854"/>
                    </a:ext>
                  </a:extLst>
                </a:gridCol>
                <a:gridCol w="479075">
                  <a:extLst>
                    <a:ext uri="{9D8B030D-6E8A-4147-A177-3AD203B41FA5}">
                      <a16:colId xmlns:a16="http://schemas.microsoft.com/office/drawing/2014/main" val="2893393660"/>
                    </a:ext>
                  </a:extLst>
                </a:gridCol>
                <a:gridCol w="653939">
                  <a:extLst>
                    <a:ext uri="{9D8B030D-6E8A-4147-A177-3AD203B41FA5}">
                      <a16:colId xmlns:a16="http://schemas.microsoft.com/office/drawing/2014/main" val="2306403162"/>
                    </a:ext>
                  </a:extLst>
                </a:gridCol>
              </a:tblGrid>
              <a:tr h="27829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3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 err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hgvs_p_suffix</a:t>
                      </a:r>
                      <a:endParaRPr lang="en-US" sz="900" b="1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synonyms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 err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hgvs</a:t>
                      </a:r>
                      <a:endParaRPr lang="en-US" sz="900" b="1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 err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biomarker_type</a:t>
                      </a:r>
                      <a:endParaRPr lang="en-US" sz="900" b="1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 err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referenceName</a:t>
                      </a:r>
                      <a:endParaRPr lang="en-US" sz="900" b="1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alt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chromosome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 err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symbol_gene</a:t>
                      </a:r>
                      <a:endParaRPr lang="en-US" sz="900" b="1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 err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entrez_id</a:t>
                      </a:r>
                      <a:endParaRPr lang="en-US" sz="900" b="1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ensembl_gene_id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term_phenotype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id_phenotype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family_phenotype</a:t>
                      </a:r>
                    </a:p>
                  </a:txBody>
                  <a:tcPr marL="2923" marR="2923" marT="1949" marB="19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37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30583"/>
                  </a:ext>
                </a:extLst>
              </a:tr>
              <a:tr h="766105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>
                          <a:solidFill>
                            <a:srgbClr val="2D2D2D"/>
                          </a:solidFill>
                          <a:effectLst/>
                          <a:latin typeface="Arial" panose="020B0604020202020204" pitchFamily="34" charset="0"/>
                        </a:rPr>
                        <a:t>FGFR3 rearrange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303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39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00">
                        <a:effectLst/>
                      </a:endParaRP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2609220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00">
                        <a:effectLst/>
                      </a:endParaRP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00">
                        <a:effectLst/>
                      </a:endParaRP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00">
                        <a:effectLst/>
                      </a:endParaRP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rearrange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GRCh37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00">
                        <a:effectLst/>
                      </a:endParaRP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00">
                        <a:effectLst/>
                      </a:endParaRP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rearrange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FGFR3 rearrange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jax</a:t>
                      </a:r>
                      <a:endParaRPr lang="en-US" sz="1000" b="0" i="1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FGFR3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2261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ENSG00000068078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myeloid neoplasm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MONDO:0005170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hematopoietic and lymphoid cell neoplasm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47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659609"/>
                  </a:ext>
                </a:extLst>
              </a:tr>
              <a:tr h="3774705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2D2D2D"/>
                          </a:solidFill>
                          <a:effectLst/>
                          <a:latin typeface="Arial" panose="020B0604020202020204" pitchFamily="34" charset="0"/>
                        </a:rPr>
                        <a:t>V600E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7A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p.Val600Glu</a:t>
                      </a:r>
                      <a:b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p.V640E</a:t>
                      </a:r>
                      <a:b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p.V600E</a:t>
                      </a:r>
                      <a:b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p.=</a:t>
                      </a:r>
                      <a:b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p.V28E</a:t>
                      </a:r>
                      <a:b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p.Val28Glu</a:t>
                      </a:r>
                      <a:b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p.Val640Glu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140453136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140453136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NP_004324.2:p.Val600Glu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XM_017012559.1:c.1919T&gt;A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XM_005250046.1:c.1799T&gt;A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XM_011516530.1:c.1695-3918T&gt;A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XP_011514831.1:p.Val600Glu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XM_005250045.1:c.1799T&gt;A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NR_148928.1:n.2897T&gt;A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LRG_299:g.176429T&gt;A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NM_004333.4:c.1799T&gt;A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NC_000007.12:g.140099605A&gt;T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XP_011514832.1:p.=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CM000669.1:g.140453136A&gt;T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XP_016868048.1:p.Val640Glu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ENST00000497784.1:n.1834T&gt;A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XR_001744857.1:n.1927T&gt;A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NC_000007.13:g.140453136A&gt;T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ENSP00000420119.1:p.=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XM_011516529.1:c.1799T&gt;A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XR_927523.1:n.1703-3918T&gt;A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XM_017012558.1:c.1919T&gt;A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P15056:p.Val600Glu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COSM476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NM_001354609.1:c.1799T&gt;A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XR_001744858.1:n.1823-3918T&gt;A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NG_007873.2:g.176429T&gt;A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LRG_299t1:c.1799T&gt;A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XR_927522.1:n.1703-3918T&gt;A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LRG_299p1:p.Val600Glu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NG_007873.3:g.176429T&gt;A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ENST00000479537.5:n.83T&gt;A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ENST00000288602.10:c.1799T&gt;A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XR_927521.1:n.1807T&gt;A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ENSP00000288602.6:p.Val600Glu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XR_242190.1:n.1807T&gt;A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XP_005250103.1:p.Val600Glu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XP_005250102.1:p.Val600Glu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7-140453136-A-T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ENST00000496384.6:n.622T&gt;A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XR_927520.1:n.1807T&gt;A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chr7:g.140753336A&gt;T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NM_004333.5:c.1799T&gt;A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NP_001341538.1:p.Val600Glu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NC_000007.14:g.140753336A&gt;T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XP_016868047.1:p.Val640Glu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chr7:g.140453136A&gt;T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ENSP00000418033.1:p.Val28Glu</a:t>
                      </a:r>
                      <a:b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CM000669.2:g.140753336A&gt;T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NP_004324.2:p.Val600Glu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XP_011514831.1:p.Val600Glu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XP_016868048.1:p.V640E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chr7:g.140753336A&gt;T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LRG_299:g.176429T&gt;A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NC_000007.12:g.140099605A&gt;T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ENSP00000288602.6:p.V600E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CM000669.1:g.140453136A&gt;T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XP_016868048.1:p.Val640Glu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NC_000007.13:g.140453136A&gt;T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ENSP00000420119.1:p.=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XP_016868047.1:p.V640E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NP_001341538.1:p.V600E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NP_004324.2:p.V600E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P15056:p.Val600Glu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NG_007873.2:g.176429T&gt;A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LRG_299p1:p.V600E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LRG_299p1:p.Val600Glu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NG_007873.3:g.176429T&gt;A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ENSP00000288602.6:p.Val600Glu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P15056:p.V600E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XP_005250103.1:p.Val600Glu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XP_005250102.1:p.Val600Glu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ENSP00000418033.1:p.V28E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XP_005250102.1:p.V600E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XP_005250103.1:p.V600E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XP_011514831.1:p.V600E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NP_001341538.1:p.Val600Glu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NC_000007.14:g.140753336A&gt;T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XP_011514832.1:p.=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XP_016868047.1:p.Val640Glu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chr7:g.140453136A&gt;T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ENSP00000418033.1:p.Val28Glu</a:t>
                      </a:r>
                      <a:b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CM000669.2:g.140753336A&gt;T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Missense Variant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GRCh37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V600E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V600E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civic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BRAF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b="0" i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673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ENSG00000157764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cutaneous melanoma (disease)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MONDO:0005012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malignant endocrine neoplasm</a:t>
                      </a: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E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029030"/>
                  </a:ext>
                </a:extLst>
              </a:tr>
              <a:tr h="613664"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effectLst/>
                        </a:rPr>
                        <a:t>EGFR exon 19 deletions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D07A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7A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7A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00">
                        <a:effectLst/>
                      </a:endParaRP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effectLst/>
                        </a:rPr>
                        <a:t>55086714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effectLst/>
                        </a:rPr>
                        <a:t>55324313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00">
                        <a:effectLst/>
                      </a:endParaRP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00">
                        <a:effectLst/>
                      </a:endParaRP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effectLst/>
                        </a:rPr>
                        <a:t>mutant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effectLst/>
                        </a:rPr>
                        <a:t>GRCh37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00">
                        <a:effectLst/>
                      </a:endParaRP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000">
                        <a:effectLst/>
                      </a:endParaRPr>
                    </a:p>
                  </a:txBody>
                  <a:tcPr marL="2923" marR="2923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 dirty="0">
                          <a:effectLst/>
                        </a:rPr>
                        <a:t>7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effectLst/>
                        </a:rPr>
                        <a:t>EGFR exon 19 deletions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effectLst/>
                        </a:rPr>
                        <a:t>EGFR exon 19 deletions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effectLst/>
                        </a:rPr>
                        <a:t>cgi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effectLst/>
                        </a:rPr>
                        <a:t>EGFR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000">
                          <a:effectLst/>
                        </a:rPr>
                        <a:t>1956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ENSG00000146648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dirty="0">
                          <a:effectLst/>
                        </a:rPr>
                        <a:t>non-small cell lung carcinoma (disease)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MONDO:000523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dirty="0">
                          <a:effectLst/>
                        </a:rPr>
                        <a:t>lung carcinoma</a:t>
                      </a:r>
                    </a:p>
                  </a:txBody>
                  <a:tcPr marL="0" marR="0" marT="1949" marB="19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8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8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5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3798602721"/>
              </p:ext>
            </p:extLst>
          </p:nvPr>
        </p:nvGraphicFramePr>
        <p:xfrm>
          <a:off x="633601" y="989968"/>
          <a:ext cx="11176500" cy="54206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3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5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2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Field</a:t>
                      </a:r>
                      <a:endParaRPr sz="16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Source field</a:t>
                      </a:r>
                      <a:endParaRPr sz="16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Example</a:t>
                      </a:r>
                      <a:endParaRPr sz="16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Concept_id 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5432138 (</a:t>
                      </a:r>
                      <a:r>
                        <a:rPr lang="en-US" sz="1600" dirty="0"/>
                        <a:t>ID as example</a:t>
                      </a:r>
                      <a:r>
                        <a:rPr lang="en" sz="1600" dirty="0"/>
                        <a:t>)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Concept_name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definition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V600E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Domain_id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/>
                        <a:t>Measurement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Vocabulary_id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source</a:t>
                      </a: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err="1"/>
                        <a:t>CIViC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Concept_class_id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/>
                        <a:t>biomarker_type</a:t>
                      </a:r>
                      <a:endParaRPr lang="en-US"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/>
                        <a:t>Missense Variant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Standard_concept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Concept_code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depend on source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Valid_start_date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1970-01-01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Valid_end_date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2099-12-31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Invalid_reason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6051" y="226367"/>
            <a:ext cx="1119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dirty="0" err="1"/>
              <a:t>MetaKB</a:t>
            </a:r>
            <a:r>
              <a:rPr lang="en-US" dirty="0"/>
              <a:t>(CIVIC)</a:t>
            </a:r>
            <a:r>
              <a:rPr lang="en" dirty="0"/>
              <a:t> Concept table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11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2113</Words>
  <Application>Microsoft Office PowerPoint</Application>
  <PresentationFormat>Widescreen</PresentationFormat>
  <Paragraphs>374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Genomic Vocabularies </vt:lpstr>
      <vt:lpstr>PowerPoint Presentation</vt:lpstr>
      <vt:lpstr>PowerPoint Presentation</vt:lpstr>
      <vt:lpstr>PowerPoint Presentation</vt:lpstr>
      <vt:lpstr>HGNC Concept table</vt:lpstr>
      <vt:lpstr>HGNC Concept_synonym</vt:lpstr>
      <vt:lpstr>PowerPoint Presentation</vt:lpstr>
      <vt:lpstr>MetaKB</vt:lpstr>
      <vt:lpstr>MetaKB(CIVIC) Concept table</vt:lpstr>
      <vt:lpstr>MetaKB(CIVIC) Concept_synonym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Vocabularies</dc:title>
  <dc:creator>Denis Kad</dc:creator>
  <cp:lastModifiedBy>Denis Kad</cp:lastModifiedBy>
  <cp:revision>3</cp:revision>
  <dcterms:created xsi:type="dcterms:W3CDTF">2020-05-26T08:58:14Z</dcterms:created>
  <dcterms:modified xsi:type="dcterms:W3CDTF">2020-05-26T17:00:39Z</dcterms:modified>
</cp:coreProperties>
</file>