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500" r:id="rId6"/>
    <p:sldId id="511" r:id="rId7"/>
    <p:sldId id="505" r:id="rId8"/>
    <p:sldId id="483" r:id="rId9"/>
    <p:sldId id="508" r:id="rId10"/>
    <p:sldId id="486" r:id="rId11"/>
    <p:sldId id="495" r:id="rId12"/>
    <p:sldId id="506" r:id="rId13"/>
    <p:sldId id="513" r:id="rId14"/>
    <p:sldId id="484" r:id="rId15"/>
    <p:sldId id="471" r:id="rId16"/>
    <p:sldId id="488" r:id="rId17"/>
    <p:sldId id="490" r:id="rId18"/>
    <p:sldId id="491" r:id="rId19"/>
    <p:sldId id="492" r:id="rId20"/>
    <p:sldId id="497" r:id="rId21"/>
    <p:sldId id="493" r:id="rId22"/>
    <p:sldId id="494" r:id="rId23"/>
    <p:sldId id="5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  <a:srgbClr val="EB6622"/>
    <a:srgbClr val="153153"/>
    <a:srgbClr val="EB9F15"/>
    <a:srgbClr val="E28700"/>
    <a:srgbClr val="FCCB1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681"/>
  </p:normalViewPr>
  <p:slideViewPr>
    <p:cSldViewPr>
      <p:cViewPr varScale="1">
        <p:scale>
          <a:sx n="103" d="100"/>
          <a:sy n="103" d="100"/>
        </p:scale>
        <p:origin x="8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1113" indent="-11113" algn="l">
              <a:lnSpc>
                <a:spcPct val="90000"/>
              </a:lnSpc>
              <a:spcBef>
                <a:spcPts val="42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Population-Based Cancer Research Using the Oncology Module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Querying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Module: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ATLAS and SQL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8C5CFA-E6E9-4145-AD48-66DE70EA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19" y="-18535"/>
            <a:ext cx="12192000" cy="65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2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Metastasis: Metastatic Bladder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patients with metastatic bladder cancer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4948490" y="1709321"/>
            <a:ext cx="1280859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2743200" y="2133600"/>
            <a:ext cx="9296400" cy="2431435"/>
          </a:xfrm>
          <a:custGeom>
            <a:avLst/>
            <a:gdLst>
              <a:gd name="connsiteX0" fmla="*/ 0 w 9296400"/>
              <a:gd name="connsiteY0" fmla="*/ 0 h 2431435"/>
              <a:gd name="connsiteX1" fmla="*/ 478101 w 9296400"/>
              <a:gd name="connsiteY1" fmla="*/ 0 h 2431435"/>
              <a:gd name="connsiteX2" fmla="*/ 1142129 w 9296400"/>
              <a:gd name="connsiteY2" fmla="*/ 0 h 2431435"/>
              <a:gd name="connsiteX3" fmla="*/ 1899122 w 9296400"/>
              <a:gd name="connsiteY3" fmla="*/ 0 h 2431435"/>
              <a:gd name="connsiteX4" fmla="*/ 2284258 w 9296400"/>
              <a:gd name="connsiteY4" fmla="*/ 0 h 2431435"/>
              <a:gd name="connsiteX5" fmla="*/ 2669395 w 9296400"/>
              <a:gd name="connsiteY5" fmla="*/ 0 h 2431435"/>
              <a:gd name="connsiteX6" fmla="*/ 3519351 w 9296400"/>
              <a:gd name="connsiteY6" fmla="*/ 0 h 2431435"/>
              <a:gd name="connsiteX7" fmla="*/ 4183380 w 9296400"/>
              <a:gd name="connsiteY7" fmla="*/ 0 h 2431435"/>
              <a:gd name="connsiteX8" fmla="*/ 4568517 w 9296400"/>
              <a:gd name="connsiteY8" fmla="*/ 0 h 2431435"/>
              <a:gd name="connsiteX9" fmla="*/ 5232545 w 9296400"/>
              <a:gd name="connsiteY9" fmla="*/ 0 h 2431435"/>
              <a:gd name="connsiteX10" fmla="*/ 6082502 w 9296400"/>
              <a:gd name="connsiteY10" fmla="*/ 0 h 2431435"/>
              <a:gd name="connsiteX11" fmla="*/ 6653566 w 9296400"/>
              <a:gd name="connsiteY11" fmla="*/ 0 h 2431435"/>
              <a:gd name="connsiteX12" fmla="*/ 7224631 w 9296400"/>
              <a:gd name="connsiteY12" fmla="*/ 0 h 2431435"/>
              <a:gd name="connsiteX13" fmla="*/ 7888659 w 9296400"/>
              <a:gd name="connsiteY13" fmla="*/ 0 h 2431435"/>
              <a:gd name="connsiteX14" fmla="*/ 8645652 w 9296400"/>
              <a:gd name="connsiteY14" fmla="*/ 0 h 2431435"/>
              <a:gd name="connsiteX15" fmla="*/ 9296400 w 9296400"/>
              <a:gd name="connsiteY15" fmla="*/ 0 h 2431435"/>
              <a:gd name="connsiteX16" fmla="*/ 9296400 w 9296400"/>
              <a:gd name="connsiteY16" fmla="*/ 632173 h 2431435"/>
              <a:gd name="connsiteX17" fmla="*/ 9296400 w 9296400"/>
              <a:gd name="connsiteY17" fmla="*/ 1215718 h 2431435"/>
              <a:gd name="connsiteX18" fmla="*/ 9296400 w 9296400"/>
              <a:gd name="connsiteY18" fmla="*/ 1774948 h 2431435"/>
              <a:gd name="connsiteX19" fmla="*/ 9296400 w 9296400"/>
              <a:gd name="connsiteY19" fmla="*/ 2431435 h 2431435"/>
              <a:gd name="connsiteX20" fmla="*/ 8539407 w 9296400"/>
              <a:gd name="connsiteY20" fmla="*/ 2431435 h 2431435"/>
              <a:gd name="connsiteX21" fmla="*/ 8154271 w 9296400"/>
              <a:gd name="connsiteY21" fmla="*/ 2431435 h 2431435"/>
              <a:gd name="connsiteX22" fmla="*/ 7490242 w 9296400"/>
              <a:gd name="connsiteY22" fmla="*/ 2431435 h 2431435"/>
              <a:gd name="connsiteX23" fmla="*/ 6919178 w 9296400"/>
              <a:gd name="connsiteY23" fmla="*/ 2431435 h 2431435"/>
              <a:gd name="connsiteX24" fmla="*/ 6348113 w 9296400"/>
              <a:gd name="connsiteY24" fmla="*/ 2431435 h 2431435"/>
              <a:gd name="connsiteX25" fmla="*/ 5777049 w 9296400"/>
              <a:gd name="connsiteY25" fmla="*/ 2431435 h 2431435"/>
              <a:gd name="connsiteX26" fmla="*/ 5205984 w 9296400"/>
              <a:gd name="connsiteY26" fmla="*/ 2431435 h 2431435"/>
              <a:gd name="connsiteX27" fmla="*/ 4448991 w 9296400"/>
              <a:gd name="connsiteY27" fmla="*/ 2431435 h 2431435"/>
              <a:gd name="connsiteX28" fmla="*/ 3784963 w 9296400"/>
              <a:gd name="connsiteY28" fmla="*/ 2431435 h 2431435"/>
              <a:gd name="connsiteX29" fmla="*/ 3399826 w 9296400"/>
              <a:gd name="connsiteY29" fmla="*/ 2431435 h 2431435"/>
              <a:gd name="connsiteX30" fmla="*/ 2828762 w 9296400"/>
              <a:gd name="connsiteY30" fmla="*/ 2431435 h 2431435"/>
              <a:gd name="connsiteX31" fmla="*/ 2071769 w 9296400"/>
              <a:gd name="connsiteY31" fmla="*/ 2431435 h 2431435"/>
              <a:gd name="connsiteX32" fmla="*/ 1593669 w 9296400"/>
              <a:gd name="connsiteY32" fmla="*/ 2431435 h 2431435"/>
              <a:gd name="connsiteX33" fmla="*/ 743712 w 9296400"/>
              <a:gd name="connsiteY33" fmla="*/ 2431435 h 2431435"/>
              <a:gd name="connsiteX34" fmla="*/ 0 w 9296400"/>
              <a:gd name="connsiteY34" fmla="*/ 2431435 h 2431435"/>
              <a:gd name="connsiteX35" fmla="*/ 0 w 9296400"/>
              <a:gd name="connsiteY35" fmla="*/ 1823576 h 2431435"/>
              <a:gd name="connsiteX36" fmla="*/ 0 w 9296400"/>
              <a:gd name="connsiteY36" fmla="*/ 1288661 h 2431435"/>
              <a:gd name="connsiteX37" fmla="*/ 0 w 9296400"/>
              <a:gd name="connsiteY37" fmla="*/ 680802 h 2431435"/>
              <a:gd name="connsiteX38" fmla="*/ 0 w 9296400"/>
              <a:gd name="connsiteY38" fmla="*/ 0 h 243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296400" h="2431435" fill="none" extrusionOk="0">
                <a:moveTo>
                  <a:pt x="0" y="0"/>
                </a:moveTo>
                <a:cubicBezTo>
                  <a:pt x="135738" y="-11383"/>
                  <a:pt x="373461" y="227"/>
                  <a:pt x="478101" y="0"/>
                </a:cubicBezTo>
                <a:cubicBezTo>
                  <a:pt x="582741" y="-227"/>
                  <a:pt x="878633" y="32962"/>
                  <a:pt x="1142129" y="0"/>
                </a:cubicBezTo>
                <a:cubicBezTo>
                  <a:pt x="1405625" y="-32962"/>
                  <a:pt x="1581429" y="-4163"/>
                  <a:pt x="1899122" y="0"/>
                </a:cubicBezTo>
                <a:cubicBezTo>
                  <a:pt x="2216815" y="4163"/>
                  <a:pt x="2200070" y="3991"/>
                  <a:pt x="2284258" y="0"/>
                </a:cubicBezTo>
                <a:cubicBezTo>
                  <a:pt x="2368446" y="-3991"/>
                  <a:pt x="2592265" y="18752"/>
                  <a:pt x="2669395" y="0"/>
                </a:cubicBezTo>
                <a:cubicBezTo>
                  <a:pt x="2746525" y="-18752"/>
                  <a:pt x="3173733" y="-23097"/>
                  <a:pt x="3519351" y="0"/>
                </a:cubicBezTo>
                <a:cubicBezTo>
                  <a:pt x="3864969" y="23097"/>
                  <a:pt x="3981141" y="-13953"/>
                  <a:pt x="4183380" y="0"/>
                </a:cubicBezTo>
                <a:cubicBezTo>
                  <a:pt x="4385619" y="13953"/>
                  <a:pt x="4480869" y="7438"/>
                  <a:pt x="4568517" y="0"/>
                </a:cubicBezTo>
                <a:cubicBezTo>
                  <a:pt x="4656165" y="-7438"/>
                  <a:pt x="4936487" y="-26561"/>
                  <a:pt x="5232545" y="0"/>
                </a:cubicBezTo>
                <a:cubicBezTo>
                  <a:pt x="5528603" y="26561"/>
                  <a:pt x="5877120" y="-6084"/>
                  <a:pt x="6082502" y="0"/>
                </a:cubicBezTo>
                <a:cubicBezTo>
                  <a:pt x="6287884" y="6084"/>
                  <a:pt x="6490449" y="-16419"/>
                  <a:pt x="6653566" y="0"/>
                </a:cubicBezTo>
                <a:cubicBezTo>
                  <a:pt x="6816683" y="16419"/>
                  <a:pt x="7056852" y="16081"/>
                  <a:pt x="7224631" y="0"/>
                </a:cubicBezTo>
                <a:cubicBezTo>
                  <a:pt x="7392411" y="-16081"/>
                  <a:pt x="7683430" y="-22733"/>
                  <a:pt x="7888659" y="0"/>
                </a:cubicBezTo>
                <a:cubicBezTo>
                  <a:pt x="8093888" y="22733"/>
                  <a:pt x="8283429" y="-2906"/>
                  <a:pt x="8645652" y="0"/>
                </a:cubicBezTo>
                <a:cubicBezTo>
                  <a:pt x="9007875" y="2906"/>
                  <a:pt x="9163321" y="10256"/>
                  <a:pt x="9296400" y="0"/>
                </a:cubicBezTo>
                <a:cubicBezTo>
                  <a:pt x="9265063" y="188128"/>
                  <a:pt x="9317943" y="489054"/>
                  <a:pt x="9296400" y="632173"/>
                </a:cubicBezTo>
                <a:cubicBezTo>
                  <a:pt x="9274857" y="775292"/>
                  <a:pt x="9296629" y="1078560"/>
                  <a:pt x="9296400" y="1215718"/>
                </a:cubicBezTo>
                <a:cubicBezTo>
                  <a:pt x="9296171" y="1352877"/>
                  <a:pt x="9276277" y="1521485"/>
                  <a:pt x="9296400" y="1774948"/>
                </a:cubicBezTo>
                <a:cubicBezTo>
                  <a:pt x="9316524" y="2028411"/>
                  <a:pt x="9299275" y="2281190"/>
                  <a:pt x="9296400" y="2431435"/>
                </a:cubicBezTo>
                <a:cubicBezTo>
                  <a:pt x="9120363" y="2466779"/>
                  <a:pt x="8861233" y="2415698"/>
                  <a:pt x="8539407" y="2431435"/>
                </a:cubicBezTo>
                <a:cubicBezTo>
                  <a:pt x="8217581" y="2447172"/>
                  <a:pt x="8316443" y="2443510"/>
                  <a:pt x="8154271" y="2431435"/>
                </a:cubicBezTo>
                <a:cubicBezTo>
                  <a:pt x="7992099" y="2419360"/>
                  <a:pt x="7778450" y="2459312"/>
                  <a:pt x="7490242" y="2431435"/>
                </a:cubicBezTo>
                <a:cubicBezTo>
                  <a:pt x="7202034" y="2403558"/>
                  <a:pt x="7087948" y="2410500"/>
                  <a:pt x="6919178" y="2431435"/>
                </a:cubicBezTo>
                <a:cubicBezTo>
                  <a:pt x="6750408" y="2452370"/>
                  <a:pt x="6559881" y="2407686"/>
                  <a:pt x="6348113" y="2431435"/>
                </a:cubicBezTo>
                <a:cubicBezTo>
                  <a:pt x="6136346" y="2455184"/>
                  <a:pt x="5991346" y="2403691"/>
                  <a:pt x="5777049" y="2431435"/>
                </a:cubicBezTo>
                <a:cubicBezTo>
                  <a:pt x="5562752" y="2459179"/>
                  <a:pt x="5477161" y="2403664"/>
                  <a:pt x="5205984" y="2431435"/>
                </a:cubicBezTo>
                <a:cubicBezTo>
                  <a:pt x="4934808" y="2459206"/>
                  <a:pt x="4738364" y="2415411"/>
                  <a:pt x="4448991" y="2431435"/>
                </a:cubicBezTo>
                <a:cubicBezTo>
                  <a:pt x="4159618" y="2447459"/>
                  <a:pt x="4012934" y="2433382"/>
                  <a:pt x="3784963" y="2431435"/>
                </a:cubicBezTo>
                <a:cubicBezTo>
                  <a:pt x="3556992" y="2429488"/>
                  <a:pt x="3512290" y="2438367"/>
                  <a:pt x="3399826" y="2431435"/>
                </a:cubicBezTo>
                <a:cubicBezTo>
                  <a:pt x="3287362" y="2424503"/>
                  <a:pt x="3060950" y="2413440"/>
                  <a:pt x="2828762" y="2431435"/>
                </a:cubicBezTo>
                <a:cubicBezTo>
                  <a:pt x="2596574" y="2449430"/>
                  <a:pt x="2312705" y="2432229"/>
                  <a:pt x="2071769" y="2431435"/>
                </a:cubicBezTo>
                <a:cubicBezTo>
                  <a:pt x="1830833" y="2430641"/>
                  <a:pt x="1735797" y="2411707"/>
                  <a:pt x="1593669" y="2431435"/>
                </a:cubicBezTo>
                <a:cubicBezTo>
                  <a:pt x="1451541" y="2451163"/>
                  <a:pt x="1001718" y="2455862"/>
                  <a:pt x="743712" y="2431435"/>
                </a:cubicBezTo>
                <a:cubicBezTo>
                  <a:pt x="485706" y="2407008"/>
                  <a:pt x="200232" y="2427584"/>
                  <a:pt x="0" y="2431435"/>
                </a:cubicBezTo>
                <a:cubicBezTo>
                  <a:pt x="28213" y="2294154"/>
                  <a:pt x="-17574" y="1956977"/>
                  <a:pt x="0" y="1823576"/>
                </a:cubicBezTo>
                <a:cubicBezTo>
                  <a:pt x="17574" y="1690175"/>
                  <a:pt x="1539" y="1536556"/>
                  <a:pt x="0" y="1288661"/>
                </a:cubicBezTo>
                <a:cubicBezTo>
                  <a:pt x="-1539" y="1040767"/>
                  <a:pt x="21125" y="937361"/>
                  <a:pt x="0" y="680802"/>
                </a:cubicBezTo>
                <a:cubicBezTo>
                  <a:pt x="-21125" y="424243"/>
                  <a:pt x="24328" y="307804"/>
                  <a:pt x="0" y="0"/>
                </a:cubicBezTo>
                <a:close/>
              </a:path>
              <a:path w="9296400" h="2431435" stroke="0" extrusionOk="0">
                <a:moveTo>
                  <a:pt x="0" y="0"/>
                </a:moveTo>
                <a:cubicBezTo>
                  <a:pt x="135657" y="10710"/>
                  <a:pt x="338102" y="28510"/>
                  <a:pt x="571065" y="0"/>
                </a:cubicBezTo>
                <a:cubicBezTo>
                  <a:pt x="804029" y="-28510"/>
                  <a:pt x="772691" y="2104"/>
                  <a:pt x="956201" y="0"/>
                </a:cubicBezTo>
                <a:cubicBezTo>
                  <a:pt x="1139711" y="-2104"/>
                  <a:pt x="1403015" y="19674"/>
                  <a:pt x="1806158" y="0"/>
                </a:cubicBezTo>
                <a:cubicBezTo>
                  <a:pt x="2209301" y="-19674"/>
                  <a:pt x="2111415" y="-17637"/>
                  <a:pt x="2377222" y="0"/>
                </a:cubicBezTo>
                <a:cubicBezTo>
                  <a:pt x="2643029" y="17637"/>
                  <a:pt x="2798774" y="-10012"/>
                  <a:pt x="2948287" y="0"/>
                </a:cubicBezTo>
                <a:cubicBezTo>
                  <a:pt x="3097800" y="10012"/>
                  <a:pt x="3451758" y="9242"/>
                  <a:pt x="3798243" y="0"/>
                </a:cubicBezTo>
                <a:cubicBezTo>
                  <a:pt x="4144728" y="-9242"/>
                  <a:pt x="4060851" y="-16366"/>
                  <a:pt x="4276344" y="0"/>
                </a:cubicBezTo>
                <a:cubicBezTo>
                  <a:pt x="4491837" y="16366"/>
                  <a:pt x="4884160" y="7617"/>
                  <a:pt x="5126301" y="0"/>
                </a:cubicBezTo>
                <a:cubicBezTo>
                  <a:pt x="5368442" y="-7617"/>
                  <a:pt x="5614764" y="8334"/>
                  <a:pt x="5976257" y="0"/>
                </a:cubicBezTo>
                <a:cubicBezTo>
                  <a:pt x="6337750" y="-8334"/>
                  <a:pt x="6320916" y="2236"/>
                  <a:pt x="6640286" y="0"/>
                </a:cubicBezTo>
                <a:cubicBezTo>
                  <a:pt x="6959656" y="-2236"/>
                  <a:pt x="7195945" y="-1954"/>
                  <a:pt x="7490242" y="0"/>
                </a:cubicBezTo>
                <a:cubicBezTo>
                  <a:pt x="7784539" y="1954"/>
                  <a:pt x="7837467" y="11246"/>
                  <a:pt x="8061307" y="0"/>
                </a:cubicBezTo>
                <a:cubicBezTo>
                  <a:pt x="8285147" y="-11246"/>
                  <a:pt x="8439500" y="11785"/>
                  <a:pt x="8632371" y="0"/>
                </a:cubicBezTo>
                <a:cubicBezTo>
                  <a:pt x="8825242" y="-11785"/>
                  <a:pt x="9042015" y="-9943"/>
                  <a:pt x="9296400" y="0"/>
                </a:cubicBezTo>
                <a:cubicBezTo>
                  <a:pt x="9290448" y="191728"/>
                  <a:pt x="9277989" y="438327"/>
                  <a:pt x="9296400" y="583544"/>
                </a:cubicBezTo>
                <a:cubicBezTo>
                  <a:pt x="9314811" y="728761"/>
                  <a:pt x="9323047" y="980774"/>
                  <a:pt x="9296400" y="1191403"/>
                </a:cubicBezTo>
                <a:cubicBezTo>
                  <a:pt x="9269753" y="1402032"/>
                  <a:pt x="9280356" y="1660685"/>
                  <a:pt x="9296400" y="1823576"/>
                </a:cubicBezTo>
                <a:cubicBezTo>
                  <a:pt x="9312444" y="1986467"/>
                  <a:pt x="9271841" y="2154708"/>
                  <a:pt x="9296400" y="2431435"/>
                </a:cubicBezTo>
                <a:cubicBezTo>
                  <a:pt x="9093844" y="2403571"/>
                  <a:pt x="8704912" y="2439274"/>
                  <a:pt x="8539407" y="2431435"/>
                </a:cubicBezTo>
                <a:cubicBezTo>
                  <a:pt x="8373902" y="2423596"/>
                  <a:pt x="8286394" y="2419987"/>
                  <a:pt x="8061307" y="2431435"/>
                </a:cubicBezTo>
                <a:cubicBezTo>
                  <a:pt x="7836220" y="2442883"/>
                  <a:pt x="7394262" y="2398630"/>
                  <a:pt x="7211350" y="2431435"/>
                </a:cubicBezTo>
                <a:cubicBezTo>
                  <a:pt x="7028438" y="2464240"/>
                  <a:pt x="6765975" y="2439050"/>
                  <a:pt x="6547322" y="2431435"/>
                </a:cubicBezTo>
                <a:cubicBezTo>
                  <a:pt x="6328669" y="2423820"/>
                  <a:pt x="6177873" y="2443366"/>
                  <a:pt x="6069221" y="2431435"/>
                </a:cubicBezTo>
                <a:cubicBezTo>
                  <a:pt x="5960569" y="2419504"/>
                  <a:pt x="5538427" y="2402076"/>
                  <a:pt x="5405193" y="2431435"/>
                </a:cubicBezTo>
                <a:cubicBezTo>
                  <a:pt x="5271959" y="2460794"/>
                  <a:pt x="5145732" y="2441457"/>
                  <a:pt x="5020056" y="2431435"/>
                </a:cubicBezTo>
                <a:cubicBezTo>
                  <a:pt x="4894380" y="2421413"/>
                  <a:pt x="4732760" y="2425821"/>
                  <a:pt x="4634919" y="2431435"/>
                </a:cubicBezTo>
                <a:cubicBezTo>
                  <a:pt x="4537078" y="2437049"/>
                  <a:pt x="4239881" y="2451788"/>
                  <a:pt x="3970891" y="2431435"/>
                </a:cubicBezTo>
                <a:cubicBezTo>
                  <a:pt x="3701901" y="2411082"/>
                  <a:pt x="3690412" y="2423854"/>
                  <a:pt x="3492790" y="2431435"/>
                </a:cubicBezTo>
                <a:cubicBezTo>
                  <a:pt x="3295168" y="2439016"/>
                  <a:pt x="3026575" y="2413469"/>
                  <a:pt x="2735798" y="2431435"/>
                </a:cubicBezTo>
                <a:cubicBezTo>
                  <a:pt x="2445021" y="2449401"/>
                  <a:pt x="2493074" y="2426191"/>
                  <a:pt x="2257697" y="2431435"/>
                </a:cubicBezTo>
                <a:cubicBezTo>
                  <a:pt x="2022320" y="2436679"/>
                  <a:pt x="1843160" y="2430887"/>
                  <a:pt x="1500705" y="2431435"/>
                </a:cubicBezTo>
                <a:cubicBezTo>
                  <a:pt x="1158250" y="2431983"/>
                  <a:pt x="1261306" y="2435215"/>
                  <a:pt x="1115568" y="2431435"/>
                </a:cubicBezTo>
                <a:cubicBezTo>
                  <a:pt x="969830" y="2427655"/>
                  <a:pt x="243460" y="2407650"/>
                  <a:pt x="0" y="2431435"/>
                </a:cubicBezTo>
                <a:cubicBezTo>
                  <a:pt x="14754" y="2294255"/>
                  <a:pt x="-7205" y="2037030"/>
                  <a:pt x="0" y="1872205"/>
                </a:cubicBezTo>
                <a:cubicBezTo>
                  <a:pt x="7205" y="1707380"/>
                  <a:pt x="4957" y="1404048"/>
                  <a:pt x="0" y="1215718"/>
                </a:cubicBezTo>
                <a:cubicBezTo>
                  <a:pt x="-4957" y="1027388"/>
                  <a:pt x="-3495" y="763213"/>
                  <a:pt x="0" y="632173"/>
                </a:cubicBezTo>
                <a:cubicBezTo>
                  <a:pt x="3495" y="501134"/>
                  <a:pt x="-30049" y="207905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occurrence of “secondary malignant neoplastic disease”</a:t>
            </a:r>
          </a:p>
          <a:p>
            <a:pPr marL="468313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(Concept ID= 432851)</a:t>
            </a:r>
          </a:p>
          <a:p>
            <a:pPr marL="171450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of: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Stage: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Bladder Cancer </a:t>
            </a:r>
            <a:r>
              <a:rPr lang="en-US" sz="200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 (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ID: 1538151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1538345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1538683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1539249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1538168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1537976) </a:t>
            </a:r>
          </a:p>
          <a:p>
            <a:pPr marL="1208088" lvl="2"/>
            <a:r>
              <a:rPr lang="en-US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Measurement, Class: AJCC Category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Metastasis: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(Concept ID: 36769180)</a:t>
            </a:r>
          </a:p>
          <a:p>
            <a:pPr marL="1208088" lvl="2"/>
            <a:r>
              <a:rPr lang="en-US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Measurement, Class: Metastasis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5376779" y="1750010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2C93BF-FEE0-BF49-889E-0D4365F1C2A9}"/>
              </a:ext>
            </a:extLst>
          </p:cNvPr>
          <p:cNvSpPr/>
          <p:nvPr/>
        </p:nvSpPr>
        <p:spPr>
          <a:xfrm>
            <a:off x="3124200" y="3445476"/>
            <a:ext cx="5341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EB6622"/>
                </a:solidFill>
              </a:rPr>
              <a:t>OR</a:t>
            </a:r>
            <a:endParaRPr lang="en-US" sz="2200" dirty="0">
              <a:solidFill>
                <a:srgbClr val="EB66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3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70ED-B076-604C-AB8A-907A67B8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4BB3CE-2F03-C648-979A-8B2FA969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69414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7A5E436-0750-0E40-8642-1E453C1D585B}"/>
              </a:ext>
            </a:extLst>
          </p:cNvPr>
          <p:cNvSpPr/>
          <p:nvPr/>
        </p:nvSpPr>
        <p:spPr>
          <a:xfrm>
            <a:off x="1676400" y="1905000"/>
            <a:ext cx="3505200" cy="838200"/>
          </a:xfrm>
          <a:prstGeom prst="roundRect">
            <a:avLst/>
          </a:prstGeom>
          <a:noFill/>
          <a:ln w="38100"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 to a Certain site: Metastasis to Liver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bladder cancer patients with liver metastasis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6796341" y="1709321"/>
            <a:ext cx="1661859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3657600" y="2133600"/>
            <a:ext cx="7772400" cy="1261884"/>
          </a:xfrm>
          <a:custGeom>
            <a:avLst/>
            <a:gdLst>
              <a:gd name="connsiteX0" fmla="*/ 0 w 7772400"/>
              <a:gd name="connsiteY0" fmla="*/ 0 h 1261884"/>
              <a:gd name="connsiteX1" fmla="*/ 803148 w 7772400"/>
              <a:gd name="connsiteY1" fmla="*/ 0 h 1261884"/>
              <a:gd name="connsiteX2" fmla="*/ 1606296 w 7772400"/>
              <a:gd name="connsiteY2" fmla="*/ 0 h 1261884"/>
              <a:gd name="connsiteX3" fmla="*/ 2253996 w 7772400"/>
              <a:gd name="connsiteY3" fmla="*/ 0 h 1261884"/>
              <a:gd name="connsiteX4" fmla="*/ 2979420 w 7772400"/>
              <a:gd name="connsiteY4" fmla="*/ 0 h 1261884"/>
              <a:gd name="connsiteX5" fmla="*/ 3549396 w 7772400"/>
              <a:gd name="connsiteY5" fmla="*/ 0 h 1261884"/>
              <a:gd name="connsiteX6" fmla="*/ 4197096 w 7772400"/>
              <a:gd name="connsiteY6" fmla="*/ 0 h 1261884"/>
              <a:gd name="connsiteX7" fmla="*/ 5000244 w 7772400"/>
              <a:gd name="connsiteY7" fmla="*/ 0 h 1261884"/>
              <a:gd name="connsiteX8" fmla="*/ 5492496 w 7772400"/>
              <a:gd name="connsiteY8" fmla="*/ 0 h 1261884"/>
              <a:gd name="connsiteX9" fmla="*/ 6217920 w 7772400"/>
              <a:gd name="connsiteY9" fmla="*/ 0 h 1261884"/>
              <a:gd name="connsiteX10" fmla="*/ 6710172 w 7772400"/>
              <a:gd name="connsiteY10" fmla="*/ 0 h 1261884"/>
              <a:gd name="connsiteX11" fmla="*/ 7772400 w 7772400"/>
              <a:gd name="connsiteY11" fmla="*/ 0 h 1261884"/>
              <a:gd name="connsiteX12" fmla="*/ 7772400 w 7772400"/>
              <a:gd name="connsiteY12" fmla="*/ 643561 h 1261884"/>
              <a:gd name="connsiteX13" fmla="*/ 7772400 w 7772400"/>
              <a:gd name="connsiteY13" fmla="*/ 1261884 h 1261884"/>
              <a:gd name="connsiteX14" fmla="*/ 6969252 w 7772400"/>
              <a:gd name="connsiteY14" fmla="*/ 1261884 h 1261884"/>
              <a:gd name="connsiteX15" fmla="*/ 6321552 w 7772400"/>
              <a:gd name="connsiteY15" fmla="*/ 1261884 h 1261884"/>
              <a:gd name="connsiteX16" fmla="*/ 5673852 w 7772400"/>
              <a:gd name="connsiteY16" fmla="*/ 1261884 h 1261884"/>
              <a:gd name="connsiteX17" fmla="*/ 5026152 w 7772400"/>
              <a:gd name="connsiteY17" fmla="*/ 1261884 h 1261884"/>
              <a:gd name="connsiteX18" fmla="*/ 4378452 w 7772400"/>
              <a:gd name="connsiteY18" fmla="*/ 1261884 h 1261884"/>
              <a:gd name="connsiteX19" fmla="*/ 3808476 w 7772400"/>
              <a:gd name="connsiteY19" fmla="*/ 1261884 h 1261884"/>
              <a:gd name="connsiteX20" fmla="*/ 3083052 w 7772400"/>
              <a:gd name="connsiteY20" fmla="*/ 1261884 h 1261884"/>
              <a:gd name="connsiteX21" fmla="*/ 2435352 w 7772400"/>
              <a:gd name="connsiteY21" fmla="*/ 1261884 h 1261884"/>
              <a:gd name="connsiteX22" fmla="*/ 1632204 w 7772400"/>
              <a:gd name="connsiteY22" fmla="*/ 1261884 h 1261884"/>
              <a:gd name="connsiteX23" fmla="*/ 829056 w 7772400"/>
              <a:gd name="connsiteY23" fmla="*/ 1261884 h 1261884"/>
              <a:gd name="connsiteX24" fmla="*/ 0 w 7772400"/>
              <a:gd name="connsiteY24" fmla="*/ 1261884 h 1261884"/>
              <a:gd name="connsiteX25" fmla="*/ 0 w 7772400"/>
              <a:gd name="connsiteY25" fmla="*/ 618323 h 1261884"/>
              <a:gd name="connsiteX26" fmla="*/ 0 w 7772400"/>
              <a:gd name="connsiteY26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72400" h="1261884" fill="none" extrusionOk="0">
                <a:moveTo>
                  <a:pt x="0" y="0"/>
                </a:moveTo>
                <a:cubicBezTo>
                  <a:pt x="293061" y="-15121"/>
                  <a:pt x="426482" y="23624"/>
                  <a:pt x="803148" y="0"/>
                </a:cubicBezTo>
                <a:cubicBezTo>
                  <a:pt x="1179814" y="-23624"/>
                  <a:pt x="1420150" y="31432"/>
                  <a:pt x="1606296" y="0"/>
                </a:cubicBezTo>
                <a:cubicBezTo>
                  <a:pt x="1792442" y="-31432"/>
                  <a:pt x="2021832" y="9013"/>
                  <a:pt x="2253996" y="0"/>
                </a:cubicBezTo>
                <a:cubicBezTo>
                  <a:pt x="2486160" y="-9013"/>
                  <a:pt x="2645735" y="28507"/>
                  <a:pt x="2979420" y="0"/>
                </a:cubicBezTo>
                <a:cubicBezTo>
                  <a:pt x="3313105" y="-28507"/>
                  <a:pt x="3369981" y="21289"/>
                  <a:pt x="3549396" y="0"/>
                </a:cubicBezTo>
                <a:cubicBezTo>
                  <a:pt x="3728811" y="-21289"/>
                  <a:pt x="3889089" y="25474"/>
                  <a:pt x="4197096" y="0"/>
                </a:cubicBezTo>
                <a:cubicBezTo>
                  <a:pt x="4505103" y="-25474"/>
                  <a:pt x="4679601" y="-36100"/>
                  <a:pt x="5000244" y="0"/>
                </a:cubicBezTo>
                <a:cubicBezTo>
                  <a:pt x="5320887" y="36100"/>
                  <a:pt x="5381265" y="11046"/>
                  <a:pt x="5492496" y="0"/>
                </a:cubicBezTo>
                <a:cubicBezTo>
                  <a:pt x="5603727" y="-11046"/>
                  <a:pt x="5861260" y="25602"/>
                  <a:pt x="6217920" y="0"/>
                </a:cubicBezTo>
                <a:cubicBezTo>
                  <a:pt x="6574580" y="-25602"/>
                  <a:pt x="6599625" y="-7260"/>
                  <a:pt x="6710172" y="0"/>
                </a:cubicBezTo>
                <a:cubicBezTo>
                  <a:pt x="6820719" y="7260"/>
                  <a:pt x="7369566" y="-12267"/>
                  <a:pt x="7772400" y="0"/>
                </a:cubicBezTo>
                <a:cubicBezTo>
                  <a:pt x="7754187" y="159288"/>
                  <a:pt x="7780499" y="421108"/>
                  <a:pt x="7772400" y="643561"/>
                </a:cubicBezTo>
                <a:cubicBezTo>
                  <a:pt x="7764301" y="866014"/>
                  <a:pt x="7797596" y="993139"/>
                  <a:pt x="7772400" y="1261884"/>
                </a:cubicBezTo>
                <a:cubicBezTo>
                  <a:pt x="7465014" y="1232876"/>
                  <a:pt x="7207184" y="1285561"/>
                  <a:pt x="6969252" y="1261884"/>
                </a:cubicBezTo>
                <a:cubicBezTo>
                  <a:pt x="6731320" y="1238207"/>
                  <a:pt x="6558732" y="1276971"/>
                  <a:pt x="6321552" y="1261884"/>
                </a:cubicBezTo>
                <a:cubicBezTo>
                  <a:pt x="6084372" y="1246797"/>
                  <a:pt x="5931788" y="1254714"/>
                  <a:pt x="5673852" y="1261884"/>
                </a:cubicBezTo>
                <a:cubicBezTo>
                  <a:pt x="5415916" y="1269054"/>
                  <a:pt x="5337647" y="1278586"/>
                  <a:pt x="5026152" y="1261884"/>
                </a:cubicBezTo>
                <a:cubicBezTo>
                  <a:pt x="4714657" y="1245182"/>
                  <a:pt x="4527284" y="1265671"/>
                  <a:pt x="4378452" y="1261884"/>
                </a:cubicBezTo>
                <a:cubicBezTo>
                  <a:pt x="4229620" y="1258097"/>
                  <a:pt x="3960833" y="1274448"/>
                  <a:pt x="3808476" y="1261884"/>
                </a:cubicBezTo>
                <a:cubicBezTo>
                  <a:pt x="3656119" y="1249320"/>
                  <a:pt x="3343606" y="1252343"/>
                  <a:pt x="3083052" y="1261884"/>
                </a:cubicBezTo>
                <a:cubicBezTo>
                  <a:pt x="2822498" y="1271425"/>
                  <a:pt x="2753569" y="1275071"/>
                  <a:pt x="2435352" y="1261884"/>
                </a:cubicBezTo>
                <a:cubicBezTo>
                  <a:pt x="2117135" y="1248697"/>
                  <a:pt x="1880383" y="1234597"/>
                  <a:pt x="1632204" y="1261884"/>
                </a:cubicBezTo>
                <a:cubicBezTo>
                  <a:pt x="1384025" y="1289171"/>
                  <a:pt x="1094223" y="1237295"/>
                  <a:pt x="829056" y="1261884"/>
                </a:cubicBezTo>
                <a:cubicBezTo>
                  <a:pt x="563889" y="1286473"/>
                  <a:pt x="290304" y="1283617"/>
                  <a:pt x="0" y="1261884"/>
                </a:cubicBezTo>
                <a:cubicBezTo>
                  <a:pt x="13180" y="1091166"/>
                  <a:pt x="-27438" y="914168"/>
                  <a:pt x="0" y="618323"/>
                </a:cubicBezTo>
                <a:cubicBezTo>
                  <a:pt x="27438" y="322478"/>
                  <a:pt x="-947" y="169965"/>
                  <a:pt x="0" y="0"/>
                </a:cubicBezTo>
                <a:close/>
              </a:path>
              <a:path w="7772400" h="1261884" stroke="0" extrusionOk="0">
                <a:moveTo>
                  <a:pt x="0" y="0"/>
                </a:moveTo>
                <a:cubicBezTo>
                  <a:pt x="120882" y="-19041"/>
                  <a:pt x="345677" y="-15698"/>
                  <a:pt x="569976" y="0"/>
                </a:cubicBezTo>
                <a:cubicBezTo>
                  <a:pt x="794275" y="15698"/>
                  <a:pt x="878546" y="-4221"/>
                  <a:pt x="984504" y="0"/>
                </a:cubicBezTo>
                <a:cubicBezTo>
                  <a:pt x="1090462" y="4221"/>
                  <a:pt x="1616297" y="13668"/>
                  <a:pt x="1787652" y="0"/>
                </a:cubicBezTo>
                <a:cubicBezTo>
                  <a:pt x="1959007" y="-13668"/>
                  <a:pt x="2091696" y="2763"/>
                  <a:pt x="2357628" y="0"/>
                </a:cubicBezTo>
                <a:cubicBezTo>
                  <a:pt x="2623560" y="-2763"/>
                  <a:pt x="2674169" y="28085"/>
                  <a:pt x="2927604" y="0"/>
                </a:cubicBezTo>
                <a:cubicBezTo>
                  <a:pt x="3181039" y="-28085"/>
                  <a:pt x="3338525" y="-39741"/>
                  <a:pt x="3730752" y="0"/>
                </a:cubicBezTo>
                <a:cubicBezTo>
                  <a:pt x="4122979" y="39741"/>
                  <a:pt x="4071346" y="20482"/>
                  <a:pt x="4223004" y="0"/>
                </a:cubicBezTo>
                <a:cubicBezTo>
                  <a:pt x="4374662" y="-20482"/>
                  <a:pt x="4759407" y="-27994"/>
                  <a:pt x="5026152" y="0"/>
                </a:cubicBezTo>
                <a:cubicBezTo>
                  <a:pt x="5292897" y="27994"/>
                  <a:pt x="5652332" y="-28959"/>
                  <a:pt x="5829300" y="0"/>
                </a:cubicBezTo>
                <a:cubicBezTo>
                  <a:pt x="6006268" y="28959"/>
                  <a:pt x="6209550" y="19396"/>
                  <a:pt x="6477000" y="0"/>
                </a:cubicBezTo>
                <a:cubicBezTo>
                  <a:pt x="6744450" y="-19396"/>
                  <a:pt x="7484935" y="19119"/>
                  <a:pt x="7772400" y="0"/>
                </a:cubicBezTo>
                <a:cubicBezTo>
                  <a:pt x="7785609" y="253929"/>
                  <a:pt x="7767355" y="452605"/>
                  <a:pt x="7772400" y="618323"/>
                </a:cubicBezTo>
                <a:cubicBezTo>
                  <a:pt x="7777445" y="784041"/>
                  <a:pt x="7793343" y="1065259"/>
                  <a:pt x="7772400" y="1261884"/>
                </a:cubicBezTo>
                <a:cubicBezTo>
                  <a:pt x="7525066" y="1267930"/>
                  <a:pt x="7382543" y="1266418"/>
                  <a:pt x="7124700" y="1261884"/>
                </a:cubicBezTo>
                <a:cubicBezTo>
                  <a:pt x="6866857" y="1257350"/>
                  <a:pt x="6789721" y="1270000"/>
                  <a:pt x="6632448" y="1261884"/>
                </a:cubicBezTo>
                <a:cubicBezTo>
                  <a:pt x="6475175" y="1253768"/>
                  <a:pt x="6236275" y="1248186"/>
                  <a:pt x="5984748" y="1261884"/>
                </a:cubicBezTo>
                <a:cubicBezTo>
                  <a:pt x="5733221" y="1275582"/>
                  <a:pt x="5557309" y="1239740"/>
                  <a:pt x="5181600" y="1261884"/>
                </a:cubicBezTo>
                <a:cubicBezTo>
                  <a:pt x="4805891" y="1284028"/>
                  <a:pt x="4804946" y="1277049"/>
                  <a:pt x="4533900" y="1261884"/>
                </a:cubicBezTo>
                <a:cubicBezTo>
                  <a:pt x="4262854" y="1246719"/>
                  <a:pt x="4214866" y="1254742"/>
                  <a:pt x="4119372" y="1261884"/>
                </a:cubicBezTo>
                <a:cubicBezTo>
                  <a:pt x="4023878" y="1269026"/>
                  <a:pt x="3850922" y="1245850"/>
                  <a:pt x="3627120" y="1261884"/>
                </a:cubicBezTo>
                <a:cubicBezTo>
                  <a:pt x="3403318" y="1277918"/>
                  <a:pt x="3037463" y="1289345"/>
                  <a:pt x="2823972" y="1261884"/>
                </a:cubicBezTo>
                <a:cubicBezTo>
                  <a:pt x="2610481" y="1234423"/>
                  <a:pt x="2426182" y="1244002"/>
                  <a:pt x="2176272" y="1261884"/>
                </a:cubicBezTo>
                <a:cubicBezTo>
                  <a:pt x="1926362" y="1279766"/>
                  <a:pt x="1854807" y="1255973"/>
                  <a:pt x="1684020" y="1261884"/>
                </a:cubicBezTo>
                <a:cubicBezTo>
                  <a:pt x="1513233" y="1267795"/>
                  <a:pt x="1167061" y="1248955"/>
                  <a:pt x="1036320" y="1261884"/>
                </a:cubicBezTo>
                <a:cubicBezTo>
                  <a:pt x="905579" y="1274813"/>
                  <a:pt x="757043" y="1252970"/>
                  <a:pt x="621792" y="1261884"/>
                </a:cubicBezTo>
                <a:cubicBezTo>
                  <a:pt x="486541" y="1270798"/>
                  <a:pt x="237230" y="1251805"/>
                  <a:pt x="0" y="1261884"/>
                </a:cubicBezTo>
                <a:cubicBezTo>
                  <a:pt x="-20195" y="1085385"/>
                  <a:pt x="26287" y="829906"/>
                  <a:pt x="0" y="630942"/>
                </a:cubicBezTo>
                <a:cubicBezTo>
                  <a:pt x="-26287" y="431978"/>
                  <a:pt x="18800" y="210416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7525" indent="-284163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 occurrence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“secondary malignant neoplasm of liver” (Concept ID=198700)</a:t>
            </a:r>
          </a:p>
          <a:p>
            <a:pPr marL="233363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liver metastasis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(Concept ID=36770544) </a:t>
            </a:r>
          </a:p>
          <a:p>
            <a:pPr marL="517525" lvl="4"/>
            <a:r>
              <a:rPr lang="en-US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Measurement, Class: Metastasis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7415130" y="1766472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83B93-0588-2340-8D8C-34A159E143A5}"/>
              </a:ext>
            </a:extLst>
          </p:cNvPr>
          <p:cNvSpPr/>
          <p:nvPr/>
        </p:nvSpPr>
        <p:spPr>
          <a:xfrm>
            <a:off x="3624648" y="2442012"/>
            <a:ext cx="566351" cy="37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B6622"/>
                </a:solidFill>
              </a:rPr>
              <a:t>OR</a:t>
            </a:r>
            <a:endParaRPr lang="en-US" dirty="0">
              <a:solidFill>
                <a:srgbClr val="EB66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2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 to a Certain Site: High-Grade Cancer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patients with high-grade bladder cancer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4953000" y="1709321"/>
            <a:ext cx="2971800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3429000" y="2133600"/>
            <a:ext cx="7467600" cy="1877437"/>
          </a:xfrm>
          <a:custGeom>
            <a:avLst/>
            <a:gdLst>
              <a:gd name="connsiteX0" fmla="*/ 0 w 7467600"/>
              <a:gd name="connsiteY0" fmla="*/ 0 h 1877437"/>
              <a:gd name="connsiteX1" fmla="*/ 828225 w 7467600"/>
              <a:gd name="connsiteY1" fmla="*/ 0 h 1877437"/>
              <a:gd name="connsiteX2" fmla="*/ 1656449 w 7467600"/>
              <a:gd name="connsiteY2" fmla="*/ 0 h 1877437"/>
              <a:gd name="connsiteX3" fmla="*/ 2335322 w 7467600"/>
              <a:gd name="connsiteY3" fmla="*/ 0 h 1877437"/>
              <a:gd name="connsiteX4" fmla="*/ 3088871 w 7467600"/>
              <a:gd name="connsiteY4" fmla="*/ 0 h 1877437"/>
              <a:gd name="connsiteX5" fmla="*/ 3693068 w 7467600"/>
              <a:gd name="connsiteY5" fmla="*/ 0 h 1877437"/>
              <a:gd name="connsiteX6" fmla="*/ 4371940 w 7467600"/>
              <a:gd name="connsiteY6" fmla="*/ 0 h 1877437"/>
              <a:gd name="connsiteX7" fmla="*/ 5200165 w 7467600"/>
              <a:gd name="connsiteY7" fmla="*/ 0 h 1877437"/>
              <a:gd name="connsiteX8" fmla="*/ 5729686 w 7467600"/>
              <a:gd name="connsiteY8" fmla="*/ 0 h 1877437"/>
              <a:gd name="connsiteX9" fmla="*/ 6483235 w 7467600"/>
              <a:gd name="connsiteY9" fmla="*/ 0 h 1877437"/>
              <a:gd name="connsiteX10" fmla="*/ 7467600 w 7467600"/>
              <a:gd name="connsiteY10" fmla="*/ 0 h 1877437"/>
              <a:gd name="connsiteX11" fmla="*/ 7467600 w 7467600"/>
              <a:gd name="connsiteY11" fmla="*/ 625812 h 1877437"/>
              <a:gd name="connsiteX12" fmla="*/ 7467600 w 7467600"/>
              <a:gd name="connsiteY12" fmla="*/ 1251625 h 1877437"/>
              <a:gd name="connsiteX13" fmla="*/ 7467600 w 7467600"/>
              <a:gd name="connsiteY13" fmla="*/ 1877437 h 1877437"/>
              <a:gd name="connsiteX14" fmla="*/ 6639375 w 7467600"/>
              <a:gd name="connsiteY14" fmla="*/ 1877437 h 1877437"/>
              <a:gd name="connsiteX15" fmla="*/ 5960503 w 7467600"/>
              <a:gd name="connsiteY15" fmla="*/ 1877437 h 1877437"/>
              <a:gd name="connsiteX16" fmla="*/ 5281630 w 7467600"/>
              <a:gd name="connsiteY16" fmla="*/ 1877437 h 1877437"/>
              <a:gd name="connsiteX17" fmla="*/ 4602757 w 7467600"/>
              <a:gd name="connsiteY17" fmla="*/ 1877437 h 1877437"/>
              <a:gd name="connsiteX18" fmla="*/ 3923884 w 7467600"/>
              <a:gd name="connsiteY18" fmla="*/ 1877437 h 1877437"/>
              <a:gd name="connsiteX19" fmla="*/ 3319688 w 7467600"/>
              <a:gd name="connsiteY19" fmla="*/ 1877437 h 1877437"/>
              <a:gd name="connsiteX20" fmla="*/ 2566139 w 7467600"/>
              <a:gd name="connsiteY20" fmla="*/ 1877437 h 1877437"/>
              <a:gd name="connsiteX21" fmla="*/ 1887266 w 7467600"/>
              <a:gd name="connsiteY21" fmla="*/ 1877437 h 1877437"/>
              <a:gd name="connsiteX22" fmla="*/ 1059041 w 7467600"/>
              <a:gd name="connsiteY22" fmla="*/ 1877437 h 1877437"/>
              <a:gd name="connsiteX23" fmla="*/ 0 w 7467600"/>
              <a:gd name="connsiteY23" fmla="*/ 1877437 h 1877437"/>
              <a:gd name="connsiteX24" fmla="*/ 0 w 7467600"/>
              <a:gd name="connsiteY24" fmla="*/ 1232850 h 1877437"/>
              <a:gd name="connsiteX25" fmla="*/ 0 w 7467600"/>
              <a:gd name="connsiteY25" fmla="*/ 607038 h 1877437"/>
              <a:gd name="connsiteX26" fmla="*/ 0 w 7467600"/>
              <a:gd name="connsiteY26" fmla="*/ 0 h 187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7600" h="1877437" fill="none" extrusionOk="0">
                <a:moveTo>
                  <a:pt x="0" y="0"/>
                </a:moveTo>
                <a:cubicBezTo>
                  <a:pt x="329657" y="-23048"/>
                  <a:pt x="648150" y="21783"/>
                  <a:pt x="828225" y="0"/>
                </a:cubicBezTo>
                <a:cubicBezTo>
                  <a:pt x="1008300" y="-21783"/>
                  <a:pt x="1426220" y="26059"/>
                  <a:pt x="1656449" y="0"/>
                </a:cubicBezTo>
                <a:cubicBezTo>
                  <a:pt x="1886678" y="-26059"/>
                  <a:pt x="2111945" y="31136"/>
                  <a:pt x="2335322" y="0"/>
                </a:cubicBezTo>
                <a:cubicBezTo>
                  <a:pt x="2558699" y="-31136"/>
                  <a:pt x="2785135" y="-6050"/>
                  <a:pt x="3088871" y="0"/>
                </a:cubicBezTo>
                <a:cubicBezTo>
                  <a:pt x="3392607" y="6050"/>
                  <a:pt x="3421092" y="23898"/>
                  <a:pt x="3693068" y="0"/>
                </a:cubicBezTo>
                <a:cubicBezTo>
                  <a:pt x="3965044" y="-23898"/>
                  <a:pt x="4192739" y="3350"/>
                  <a:pt x="4371940" y="0"/>
                </a:cubicBezTo>
                <a:cubicBezTo>
                  <a:pt x="4551141" y="-3350"/>
                  <a:pt x="4815485" y="39506"/>
                  <a:pt x="5200165" y="0"/>
                </a:cubicBezTo>
                <a:cubicBezTo>
                  <a:pt x="5584846" y="-39506"/>
                  <a:pt x="5512246" y="18808"/>
                  <a:pt x="5729686" y="0"/>
                </a:cubicBezTo>
                <a:cubicBezTo>
                  <a:pt x="5947126" y="-18808"/>
                  <a:pt x="6243561" y="-6315"/>
                  <a:pt x="6483235" y="0"/>
                </a:cubicBezTo>
                <a:cubicBezTo>
                  <a:pt x="6722909" y="6315"/>
                  <a:pt x="7194882" y="43450"/>
                  <a:pt x="7467600" y="0"/>
                </a:cubicBezTo>
                <a:cubicBezTo>
                  <a:pt x="7465178" y="235446"/>
                  <a:pt x="7496590" y="457641"/>
                  <a:pt x="7467600" y="625812"/>
                </a:cubicBezTo>
                <a:cubicBezTo>
                  <a:pt x="7438610" y="793983"/>
                  <a:pt x="7441460" y="1032677"/>
                  <a:pt x="7467600" y="1251625"/>
                </a:cubicBezTo>
                <a:cubicBezTo>
                  <a:pt x="7493740" y="1470573"/>
                  <a:pt x="7492362" y="1583528"/>
                  <a:pt x="7467600" y="1877437"/>
                </a:cubicBezTo>
                <a:cubicBezTo>
                  <a:pt x="7234197" y="1874275"/>
                  <a:pt x="6947318" y="1891943"/>
                  <a:pt x="6639375" y="1877437"/>
                </a:cubicBezTo>
                <a:cubicBezTo>
                  <a:pt x="6331433" y="1862931"/>
                  <a:pt x="6183770" y="1859277"/>
                  <a:pt x="5960503" y="1877437"/>
                </a:cubicBezTo>
                <a:cubicBezTo>
                  <a:pt x="5737236" y="1895597"/>
                  <a:pt x="5592951" y="1898826"/>
                  <a:pt x="5281630" y="1877437"/>
                </a:cubicBezTo>
                <a:cubicBezTo>
                  <a:pt x="4970309" y="1856048"/>
                  <a:pt x="4802607" y="1867854"/>
                  <a:pt x="4602757" y="1877437"/>
                </a:cubicBezTo>
                <a:cubicBezTo>
                  <a:pt x="4402907" y="1887020"/>
                  <a:pt x="4109747" y="1847614"/>
                  <a:pt x="3923884" y="1877437"/>
                </a:cubicBezTo>
                <a:cubicBezTo>
                  <a:pt x="3738021" y="1907260"/>
                  <a:pt x="3557879" y="1864438"/>
                  <a:pt x="3319688" y="1877437"/>
                </a:cubicBezTo>
                <a:cubicBezTo>
                  <a:pt x="3081497" y="1890436"/>
                  <a:pt x="2875607" y="1869757"/>
                  <a:pt x="2566139" y="1877437"/>
                </a:cubicBezTo>
                <a:cubicBezTo>
                  <a:pt x="2256671" y="1885117"/>
                  <a:pt x="2147442" y="1878694"/>
                  <a:pt x="1887266" y="1877437"/>
                </a:cubicBezTo>
                <a:cubicBezTo>
                  <a:pt x="1627090" y="1876180"/>
                  <a:pt x="1380949" y="1866973"/>
                  <a:pt x="1059041" y="1877437"/>
                </a:cubicBezTo>
                <a:cubicBezTo>
                  <a:pt x="737134" y="1887901"/>
                  <a:pt x="440848" y="1899677"/>
                  <a:pt x="0" y="1877437"/>
                </a:cubicBezTo>
                <a:cubicBezTo>
                  <a:pt x="3837" y="1706074"/>
                  <a:pt x="29289" y="1487636"/>
                  <a:pt x="0" y="1232850"/>
                </a:cubicBezTo>
                <a:cubicBezTo>
                  <a:pt x="-29289" y="978064"/>
                  <a:pt x="-7861" y="792038"/>
                  <a:pt x="0" y="607038"/>
                </a:cubicBezTo>
                <a:cubicBezTo>
                  <a:pt x="7861" y="422038"/>
                  <a:pt x="-8496" y="194465"/>
                  <a:pt x="0" y="0"/>
                </a:cubicBezTo>
                <a:close/>
              </a:path>
              <a:path w="7467600" h="1877437" stroke="0" extrusionOk="0">
                <a:moveTo>
                  <a:pt x="0" y="0"/>
                </a:moveTo>
                <a:cubicBezTo>
                  <a:pt x="256216" y="6400"/>
                  <a:pt x="357938" y="-21841"/>
                  <a:pt x="604197" y="0"/>
                </a:cubicBezTo>
                <a:cubicBezTo>
                  <a:pt x="850456" y="21841"/>
                  <a:pt x="888993" y="-1494"/>
                  <a:pt x="1059041" y="0"/>
                </a:cubicBezTo>
                <a:cubicBezTo>
                  <a:pt x="1229089" y="1494"/>
                  <a:pt x="1622594" y="24735"/>
                  <a:pt x="1887266" y="0"/>
                </a:cubicBezTo>
                <a:cubicBezTo>
                  <a:pt x="2151939" y="-24735"/>
                  <a:pt x="2292374" y="25736"/>
                  <a:pt x="2491463" y="0"/>
                </a:cubicBezTo>
                <a:cubicBezTo>
                  <a:pt x="2690552" y="-25736"/>
                  <a:pt x="2951678" y="-2518"/>
                  <a:pt x="3095660" y="0"/>
                </a:cubicBezTo>
                <a:cubicBezTo>
                  <a:pt x="3239642" y="2518"/>
                  <a:pt x="3511095" y="-9593"/>
                  <a:pt x="3923884" y="0"/>
                </a:cubicBezTo>
                <a:cubicBezTo>
                  <a:pt x="4336673" y="9593"/>
                  <a:pt x="4222576" y="-19623"/>
                  <a:pt x="4453405" y="0"/>
                </a:cubicBezTo>
                <a:cubicBezTo>
                  <a:pt x="4684234" y="19623"/>
                  <a:pt x="4962907" y="-33305"/>
                  <a:pt x="5281630" y="0"/>
                </a:cubicBezTo>
                <a:cubicBezTo>
                  <a:pt x="5600353" y="33305"/>
                  <a:pt x="5849049" y="21152"/>
                  <a:pt x="6109855" y="0"/>
                </a:cubicBezTo>
                <a:cubicBezTo>
                  <a:pt x="6370662" y="-21152"/>
                  <a:pt x="6641973" y="-6234"/>
                  <a:pt x="6788727" y="0"/>
                </a:cubicBezTo>
                <a:cubicBezTo>
                  <a:pt x="6935481" y="6234"/>
                  <a:pt x="7306798" y="5951"/>
                  <a:pt x="7467600" y="0"/>
                </a:cubicBezTo>
                <a:cubicBezTo>
                  <a:pt x="7451781" y="147616"/>
                  <a:pt x="7494107" y="462929"/>
                  <a:pt x="7467600" y="607038"/>
                </a:cubicBezTo>
                <a:cubicBezTo>
                  <a:pt x="7441093" y="751147"/>
                  <a:pt x="7465342" y="1049813"/>
                  <a:pt x="7467600" y="1176527"/>
                </a:cubicBezTo>
                <a:cubicBezTo>
                  <a:pt x="7469858" y="1303241"/>
                  <a:pt x="7465427" y="1647190"/>
                  <a:pt x="7467600" y="1877437"/>
                </a:cubicBezTo>
                <a:cubicBezTo>
                  <a:pt x="7172318" y="1867083"/>
                  <a:pt x="6980085" y="1876119"/>
                  <a:pt x="6788727" y="1877437"/>
                </a:cubicBezTo>
                <a:cubicBezTo>
                  <a:pt x="6597369" y="1878755"/>
                  <a:pt x="6275488" y="1884678"/>
                  <a:pt x="6109855" y="1877437"/>
                </a:cubicBezTo>
                <a:cubicBezTo>
                  <a:pt x="5944222" y="1870196"/>
                  <a:pt x="5669453" y="1869036"/>
                  <a:pt x="5281630" y="1877437"/>
                </a:cubicBezTo>
                <a:cubicBezTo>
                  <a:pt x="4893808" y="1885838"/>
                  <a:pt x="4910607" y="1891482"/>
                  <a:pt x="4602757" y="1877437"/>
                </a:cubicBezTo>
                <a:cubicBezTo>
                  <a:pt x="4294907" y="1863392"/>
                  <a:pt x="4343571" y="1898536"/>
                  <a:pt x="4147912" y="1877437"/>
                </a:cubicBezTo>
                <a:cubicBezTo>
                  <a:pt x="3952254" y="1856338"/>
                  <a:pt x="3772839" y="1858322"/>
                  <a:pt x="3618392" y="1877437"/>
                </a:cubicBezTo>
                <a:cubicBezTo>
                  <a:pt x="3463945" y="1896552"/>
                  <a:pt x="3150344" y="1838215"/>
                  <a:pt x="2790167" y="1877437"/>
                </a:cubicBezTo>
                <a:cubicBezTo>
                  <a:pt x="2429991" y="1916659"/>
                  <a:pt x="2306171" y="1852967"/>
                  <a:pt x="2111294" y="1877437"/>
                </a:cubicBezTo>
                <a:cubicBezTo>
                  <a:pt x="1916417" y="1901907"/>
                  <a:pt x="1748354" y="1872511"/>
                  <a:pt x="1581773" y="1877437"/>
                </a:cubicBezTo>
                <a:cubicBezTo>
                  <a:pt x="1415192" y="1882363"/>
                  <a:pt x="1215500" y="1852455"/>
                  <a:pt x="902901" y="1877437"/>
                </a:cubicBezTo>
                <a:cubicBezTo>
                  <a:pt x="590302" y="1902419"/>
                  <a:pt x="437143" y="1917152"/>
                  <a:pt x="0" y="1877437"/>
                </a:cubicBezTo>
                <a:cubicBezTo>
                  <a:pt x="13299" y="1636899"/>
                  <a:pt x="16010" y="1474617"/>
                  <a:pt x="0" y="1307948"/>
                </a:cubicBezTo>
                <a:cubicBezTo>
                  <a:pt x="-16010" y="1141279"/>
                  <a:pt x="23598" y="946542"/>
                  <a:pt x="0" y="663361"/>
                </a:cubicBezTo>
                <a:cubicBezTo>
                  <a:pt x="-23598" y="380180"/>
                  <a:pt x="-8554" y="201070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 lvl="0" indent="-282575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“primary malignant neoplasm of bladder” (Concept ID=196360)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468312" lvl="0"/>
            <a:endParaRPr lang="en-US" sz="20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0888" indent="-282575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Measurement: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high-grade (Concept ID= 36769410) on index xxx days before/after index date</a:t>
            </a:r>
          </a:p>
          <a:p>
            <a:pPr marL="750888" lvl="2"/>
            <a:r>
              <a:rPr lang="en-US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Measurement, Class: staging/grading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6752437" y="1766472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2D6FC-C063-9F47-9F13-4C49AA9EA725}"/>
              </a:ext>
            </a:extLst>
          </p:cNvPr>
          <p:cNvSpPr/>
          <p:nvPr/>
        </p:nvSpPr>
        <p:spPr>
          <a:xfrm>
            <a:off x="3429000" y="270298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B6622"/>
                </a:solidFill>
              </a:rPr>
              <a:t>AND</a:t>
            </a:r>
            <a:endParaRPr lang="en-US" dirty="0">
              <a:solidFill>
                <a:srgbClr val="EB66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8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Specific Genetic Variation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FGFR3 S249C Mutation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metastatic bladder cancer patients with FGFR3 S249C mutation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8015541" y="1676400"/>
            <a:ext cx="2576259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3657600" y="2133600"/>
            <a:ext cx="7772400" cy="2492990"/>
          </a:xfrm>
          <a:custGeom>
            <a:avLst/>
            <a:gdLst>
              <a:gd name="connsiteX0" fmla="*/ 0 w 7772400"/>
              <a:gd name="connsiteY0" fmla="*/ 0 h 2492990"/>
              <a:gd name="connsiteX1" fmla="*/ 492252 w 7772400"/>
              <a:gd name="connsiteY1" fmla="*/ 0 h 2492990"/>
              <a:gd name="connsiteX2" fmla="*/ 1139952 w 7772400"/>
              <a:gd name="connsiteY2" fmla="*/ 0 h 2492990"/>
              <a:gd name="connsiteX3" fmla="*/ 1943100 w 7772400"/>
              <a:gd name="connsiteY3" fmla="*/ 0 h 2492990"/>
              <a:gd name="connsiteX4" fmla="*/ 2435352 w 7772400"/>
              <a:gd name="connsiteY4" fmla="*/ 0 h 2492990"/>
              <a:gd name="connsiteX5" fmla="*/ 3160776 w 7772400"/>
              <a:gd name="connsiteY5" fmla="*/ 0 h 2492990"/>
              <a:gd name="connsiteX6" fmla="*/ 3653028 w 7772400"/>
              <a:gd name="connsiteY6" fmla="*/ 0 h 2492990"/>
              <a:gd name="connsiteX7" fmla="*/ 4300728 w 7772400"/>
              <a:gd name="connsiteY7" fmla="*/ 0 h 2492990"/>
              <a:gd name="connsiteX8" fmla="*/ 5026152 w 7772400"/>
              <a:gd name="connsiteY8" fmla="*/ 0 h 2492990"/>
              <a:gd name="connsiteX9" fmla="*/ 5440680 w 7772400"/>
              <a:gd name="connsiteY9" fmla="*/ 0 h 2492990"/>
              <a:gd name="connsiteX10" fmla="*/ 5855208 w 7772400"/>
              <a:gd name="connsiteY10" fmla="*/ 0 h 2492990"/>
              <a:gd name="connsiteX11" fmla="*/ 6658356 w 7772400"/>
              <a:gd name="connsiteY11" fmla="*/ 0 h 2492990"/>
              <a:gd name="connsiteX12" fmla="*/ 7772400 w 7772400"/>
              <a:gd name="connsiteY12" fmla="*/ 0 h 2492990"/>
              <a:gd name="connsiteX13" fmla="*/ 7772400 w 7772400"/>
              <a:gd name="connsiteY13" fmla="*/ 548458 h 2492990"/>
              <a:gd name="connsiteX14" fmla="*/ 7772400 w 7772400"/>
              <a:gd name="connsiteY14" fmla="*/ 1146775 h 2492990"/>
              <a:gd name="connsiteX15" fmla="*/ 7772400 w 7772400"/>
              <a:gd name="connsiteY15" fmla="*/ 1794953 h 2492990"/>
              <a:gd name="connsiteX16" fmla="*/ 7772400 w 7772400"/>
              <a:gd name="connsiteY16" fmla="*/ 2492990 h 2492990"/>
              <a:gd name="connsiteX17" fmla="*/ 7124700 w 7772400"/>
              <a:gd name="connsiteY17" fmla="*/ 2492990 h 2492990"/>
              <a:gd name="connsiteX18" fmla="*/ 6321552 w 7772400"/>
              <a:gd name="connsiteY18" fmla="*/ 2492990 h 2492990"/>
              <a:gd name="connsiteX19" fmla="*/ 5518404 w 7772400"/>
              <a:gd name="connsiteY19" fmla="*/ 2492990 h 2492990"/>
              <a:gd name="connsiteX20" fmla="*/ 4792980 w 7772400"/>
              <a:gd name="connsiteY20" fmla="*/ 2492990 h 2492990"/>
              <a:gd name="connsiteX21" fmla="*/ 4067556 w 7772400"/>
              <a:gd name="connsiteY21" fmla="*/ 2492990 h 2492990"/>
              <a:gd name="connsiteX22" fmla="*/ 3342132 w 7772400"/>
              <a:gd name="connsiteY22" fmla="*/ 2492990 h 2492990"/>
              <a:gd name="connsiteX23" fmla="*/ 2849880 w 7772400"/>
              <a:gd name="connsiteY23" fmla="*/ 2492990 h 2492990"/>
              <a:gd name="connsiteX24" fmla="*/ 2046732 w 7772400"/>
              <a:gd name="connsiteY24" fmla="*/ 2492990 h 2492990"/>
              <a:gd name="connsiteX25" fmla="*/ 1399032 w 7772400"/>
              <a:gd name="connsiteY25" fmla="*/ 2492990 h 2492990"/>
              <a:gd name="connsiteX26" fmla="*/ 984504 w 7772400"/>
              <a:gd name="connsiteY26" fmla="*/ 2492990 h 2492990"/>
              <a:gd name="connsiteX27" fmla="*/ 0 w 7772400"/>
              <a:gd name="connsiteY27" fmla="*/ 2492990 h 2492990"/>
              <a:gd name="connsiteX28" fmla="*/ 0 w 7772400"/>
              <a:gd name="connsiteY28" fmla="*/ 1894672 h 2492990"/>
              <a:gd name="connsiteX29" fmla="*/ 0 w 7772400"/>
              <a:gd name="connsiteY29" fmla="*/ 1271425 h 2492990"/>
              <a:gd name="connsiteX30" fmla="*/ 0 w 7772400"/>
              <a:gd name="connsiteY30" fmla="*/ 598318 h 2492990"/>
              <a:gd name="connsiteX31" fmla="*/ 0 w 7772400"/>
              <a:gd name="connsiteY31" fmla="*/ 0 h 249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72400" h="2492990" fill="none" extrusionOk="0">
                <a:moveTo>
                  <a:pt x="0" y="0"/>
                </a:moveTo>
                <a:cubicBezTo>
                  <a:pt x="106019" y="-2790"/>
                  <a:pt x="278138" y="-21459"/>
                  <a:pt x="492252" y="0"/>
                </a:cubicBezTo>
                <a:cubicBezTo>
                  <a:pt x="706366" y="21459"/>
                  <a:pt x="831945" y="25474"/>
                  <a:pt x="1139952" y="0"/>
                </a:cubicBezTo>
                <a:cubicBezTo>
                  <a:pt x="1447959" y="-25474"/>
                  <a:pt x="1622457" y="-36100"/>
                  <a:pt x="1943100" y="0"/>
                </a:cubicBezTo>
                <a:cubicBezTo>
                  <a:pt x="2263743" y="36100"/>
                  <a:pt x="2324121" y="11046"/>
                  <a:pt x="2435352" y="0"/>
                </a:cubicBezTo>
                <a:cubicBezTo>
                  <a:pt x="2546583" y="-11046"/>
                  <a:pt x="2804116" y="25602"/>
                  <a:pt x="3160776" y="0"/>
                </a:cubicBezTo>
                <a:cubicBezTo>
                  <a:pt x="3517436" y="-25602"/>
                  <a:pt x="3542481" y="-7260"/>
                  <a:pt x="3653028" y="0"/>
                </a:cubicBezTo>
                <a:cubicBezTo>
                  <a:pt x="3763575" y="7260"/>
                  <a:pt x="4105355" y="-30403"/>
                  <a:pt x="4300728" y="0"/>
                </a:cubicBezTo>
                <a:cubicBezTo>
                  <a:pt x="4496101" y="30403"/>
                  <a:pt x="4763260" y="34421"/>
                  <a:pt x="5026152" y="0"/>
                </a:cubicBezTo>
                <a:cubicBezTo>
                  <a:pt x="5289044" y="-34421"/>
                  <a:pt x="5285126" y="-16057"/>
                  <a:pt x="5440680" y="0"/>
                </a:cubicBezTo>
                <a:cubicBezTo>
                  <a:pt x="5596234" y="16057"/>
                  <a:pt x="5752903" y="3087"/>
                  <a:pt x="5855208" y="0"/>
                </a:cubicBezTo>
                <a:cubicBezTo>
                  <a:pt x="5957513" y="-3087"/>
                  <a:pt x="6397705" y="-24653"/>
                  <a:pt x="6658356" y="0"/>
                </a:cubicBezTo>
                <a:cubicBezTo>
                  <a:pt x="6919007" y="24653"/>
                  <a:pt x="7542899" y="5559"/>
                  <a:pt x="7772400" y="0"/>
                </a:cubicBezTo>
                <a:cubicBezTo>
                  <a:pt x="7788307" y="113937"/>
                  <a:pt x="7753730" y="360096"/>
                  <a:pt x="7772400" y="548458"/>
                </a:cubicBezTo>
                <a:cubicBezTo>
                  <a:pt x="7791070" y="736820"/>
                  <a:pt x="7773520" y="1026973"/>
                  <a:pt x="7772400" y="1146775"/>
                </a:cubicBezTo>
                <a:cubicBezTo>
                  <a:pt x="7771280" y="1266577"/>
                  <a:pt x="7774668" y="1622072"/>
                  <a:pt x="7772400" y="1794953"/>
                </a:cubicBezTo>
                <a:cubicBezTo>
                  <a:pt x="7770132" y="1967834"/>
                  <a:pt x="7776444" y="2211665"/>
                  <a:pt x="7772400" y="2492990"/>
                </a:cubicBezTo>
                <a:cubicBezTo>
                  <a:pt x="7559806" y="2512082"/>
                  <a:pt x="7442917" y="2506177"/>
                  <a:pt x="7124700" y="2492990"/>
                </a:cubicBezTo>
                <a:cubicBezTo>
                  <a:pt x="6806483" y="2479803"/>
                  <a:pt x="6569731" y="2465703"/>
                  <a:pt x="6321552" y="2492990"/>
                </a:cubicBezTo>
                <a:cubicBezTo>
                  <a:pt x="6073373" y="2520277"/>
                  <a:pt x="5783571" y="2468401"/>
                  <a:pt x="5518404" y="2492990"/>
                </a:cubicBezTo>
                <a:cubicBezTo>
                  <a:pt x="5253237" y="2517579"/>
                  <a:pt x="5126096" y="2468089"/>
                  <a:pt x="4792980" y="2492990"/>
                </a:cubicBezTo>
                <a:cubicBezTo>
                  <a:pt x="4459864" y="2517891"/>
                  <a:pt x="4405458" y="2522365"/>
                  <a:pt x="4067556" y="2492990"/>
                </a:cubicBezTo>
                <a:cubicBezTo>
                  <a:pt x="3729654" y="2463615"/>
                  <a:pt x="3502856" y="2466785"/>
                  <a:pt x="3342132" y="2492990"/>
                </a:cubicBezTo>
                <a:cubicBezTo>
                  <a:pt x="3181408" y="2519195"/>
                  <a:pt x="3015380" y="2514427"/>
                  <a:pt x="2849880" y="2492990"/>
                </a:cubicBezTo>
                <a:cubicBezTo>
                  <a:pt x="2684380" y="2471553"/>
                  <a:pt x="2223679" y="2468916"/>
                  <a:pt x="2046732" y="2492990"/>
                </a:cubicBezTo>
                <a:cubicBezTo>
                  <a:pt x="1869785" y="2517064"/>
                  <a:pt x="1679762" y="2517770"/>
                  <a:pt x="1399032" y="2492990"/>
                </a:cubicBezTo>
                <a:cubicBezTo>
                  <a:pt x="1118302" y="2468210"/>
                  <a:pt x="1149910" y="2487204"/>
                  <a:pt x="984504" y="2492990"/>
                </a:cubicBezTo>
                <a:cubicBezTo>
                  <a:pt x="819098" y="2498776"/>
                  <a:pt x="394006" y="2508822"/>
                  <a:pt x="0" y="2492990"/>
                </a:cubicBezTo>
                <a:cubicBezTo>
                  <a:pt x="28518" y="2243115"/>
                  <a:pt x="14221" y="2038494"/>
                  <a:pt x="0" y="1894672"/>
                </a:cubicBezTo>
                <a:cubicBezTo>
                  <a:pt x="-14221" y="1750850"/>
                  <a:pt x="21361" y="1468462"/>
                  <a:pt x="0" y="1271425"/>
                </a:cubicBezTo>
                <a:cubicBezTo>
                  <a:pt x="-21361" y="1074388"/>
                  <a:pt x="24598" y="842342"/>
                  <a:pt x="0" y="598318"/>
                </a:cubicBezTo>
                <a:cubicBezTo>
                  <a:pt x="-24598" y="354294"/>
                  <a:pt x="-8647" y="274835"/>
                  <a:pt x="0" y="0"/>
                </a:cubicBezTo>
                <a:close/>
              </a:path>
              <a:path w="7772400" h="2492990" stroke="0" extrusionOk="0">
                <a:moveTo>
                  <a:pt x="0" y="0"/>
                </a:moveTo>
                <a:cubicBezTo>
                  <a:pt x="120882" y="-19041"/>
                  <a:pt x="345677" y="-15698"/>
                  <a:pt x="569976" y="0"/>
                </a:cubicBezTo>
                <a:cubicBezTo>
                  <a:pt x="794275" y="15698"/>
                  <a:pt x="878546" y="-4221"/>
                  <a:pt x="984504" y="0"/>
                </a:cubicBezTo>
                <a:cubicBezTo>
                  <a:pt x="1090462" y="4221"/>
                  <a:pt x="1616297" y="13668"/>
                  <a:pt x="1787652" y="0"/>
                </a:cubicBezTo>
                <a:cubicBezTo>
                  <a:pt x="1959007" y="-13668"/>
                  <a:pt x="2091696" y="2763"/>
                  <a:pt x="2357628" y="0"/>
                </a:cubicBezTo>
                <a:cubicBezTo>
                  <a:pt x="2623560" y="-2763"/>
                  <a:pt x="2674169" y="28085"/>
                  <a:pt x="2927604" y="0"/>
                </a:cubicBezTo>
                <a:cubicBezTo>
                  <a:pt x="3181039" y="-28085"/>
                  <a:pt x="3338525" y="-39741"/>
                  <a:pt x="3730752" y="0"/>
                </a:cubicBezTo>
                <a:cubicBezTo>
                  <a:pt x="4122979" y="39741"/>
                  <a:pt x="4071346" y="20482"/>
                  <a:pt x="4223004" y="0"/>
                </a:cubicBezTo>
                <a:cubicBezTo>
                  <a:pt x="4374662" y="-20482"/>
                  <a:pt x="4759407" y="-27994"/>
                  <a:pt x="5026152" y="0"/>
                </a:cubicBezTo>
                <a:cubicBezTo>
                  <a:pt x="5292897" y="27994"/>
                  <a:pt x="5652332" y="-28959"/>
                  <a:pt x="5829300" y="0"/>
                </a:cubicBezTo>
                <a:cubicBezTo>
                  <a:pt x="6006268" y="28959"/>
                  <a:pt x="6209550" y="19396"/>
                  <a:pt x="6477000" y="0"/>
                </a:cubicBezTo>
                <a:cubicBezTo>
                  <a:pt x="6744450" y="-19396"/>
                  <a:pt x="7484935" y="19119"/>
                  <a:pt x="7772400" y="0"/>
                </a:cubicBezTo>
                <a:cubicBezTo>
                  <a:pt x="7796750" y="174798"/>
                  <a:pt x="7752029" y="356733"/>
                  <a:pt x="7772400" y="598318"/>
                </a:cubicBezTo>
                <a:cubicBezTo>
                  <a:pt x="7792771" y="839903"/>
                  <a:pt x="7774259" y="882557"/>
                  <a:pt x="7772400" y="1146775"/>
                </a:cubicBezTo>
                <a:cubicBezTo>
                  <a:pt x="7770541" y="1410993"/>
                  <a:pt x="7789207" y="1574457"/>
                  <a:pt x="7772400" y="1770023"/>
                </a:cubicBezTo>
                <a:cubicBezTo>
                  <a:pt x="7755593" y="1965589"/>
                  <a:pt x="7778696" y="2165717"/>
                  <a:pt x="7772400" y="2492990"/>
                </a:cubicBezTo>
                <a:cubicBezTo>
                  <a:pt x="7517016" y="2500916"/>
                  <a:pt x="7376227" y="2479292"/>
                  <a:pt x="7124700" y="2492990"/>
                </a:cubicBezTo>
                <a:cubicBezTo>
                  <a:pt x="6873173" y="2506688"/>
                  <a:pt x="6697261" y="2470846"/>
                  <a:pt x="6321552" y="2492990"/>
                </a:cubicBezTo>
                <a:cubicBezTo>
                  <a:pt x="5945843" y="2515134"/>
                  <a:pt x="5944898" y="2508155"/>
                  <a:pt x="5673852" y="2492990"/>
                </a:cubicBezTo>
                <a:cubicBezTo>
                  <a:pt x="5402806" y="2477825"/>
                  <a:pt x="5354818" y="2485848"/>
                  <a:pt x="5259324" y="2492990"/>
                </a:cubicBezTo>
                <a:cubicBezTo>
                  <a:pt x="5163830" y="2500132"/>
                  <a:pt x="4990874" y="2476956"/>
                  <a:pt x="4767072" y="2492990"/>
                </a:cubicBezTo>
                <a:cubicBezTo>
                  <a:pt x="4543270" y="2509024"/>
                  <a:pt x="4177415" y="2520451"/>
                  <a:pt x="3963924" y="2492990"/>
                </a:cubicBezTo>
                <a:cubicBezTo>
                  <a:pt x="3750433" y="2465529"/>
                  <a:pt x="3566134" y="2475108"/>
                  <a:pt x="3316224" y="2492990"/>
                </a:cubicBezTo>
                <a:cubicBezTo>
                  <a:pt x="3066314" y="2510872"/>
                  <a:pt x="2994759" y="2487079"/>
                  <a:pt x="2823972" y="2492990"/>
                </a:cubicBezTo>
                <a:cubicBezTo>
                  <a:pt x="2653185" y="2498901"/>
                  <a:pt x="2307013" y="2480061"/>
                  <a:pt x="2176272" y="2492990"/>
                </a:cubicBezTo>
                <a:cubicBezTo>
                  <a:pt x="2045531" y="2505919"/>
                  <a:pt x="1896995" y="2484076"/>
                  <a:pt x="1761744" y="2492990"/>
                </a:cubicBezTo>
                <a:cubicBezTo>
                  <a:pt x="1626493" y="2501904"/>
                  <a:pt x="1485563" y="2472548"/>
                  <a:pt x="1347216" y="2492990"/>
                </a:cubicBezTo>
                <a:cubicBezTo>
                  <a:pt x="1208869" y="2513432"/>
                  <a:pt x="834013" y="2497627"/>
                  <a:pt x="699516" y="2492990"/>
                </a:cubicBezTo>
                <a:cubicBezTo>
                  <a:pt x="565019" y="2488353"/>
                  <a:pt x="302147" y="2491778"/>
                  <a:pt x="0" y="2492990"/>
                </a:cubicBezTo>
                <a:cubicBezTo>
                  <a:pt x="19022" y="2283652"/>
                  <a:pt x="-20707" y="2166544"/>
                  <a:pt x="0" y="1844813"/>
                </a:cubicBezTo>
                <a:cubicBezTo>
                  <a:pt x="20707" y="1523082"/>
                  <a:pt x="-20377" y="1428571"/>
                  <a:pt x="0" y="1246495"/>
                </a:cubicBezTo>
                <a:cubicBezTo>
                  <a:pt x="20377" y="1064419"/>
                  <a:pt x="20761" y="851766"/>
                  <a:pt x="0" y="698037"/>
                </a:cubicBezTo>
                <a:cubicBezTo>
                  <a:pt x="-20761" y="544308"/>
                  <a:pt x="-4413" y="275137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3363"/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 (index)</a:t>
            </a:r>
          </a:p>
          <a:p>
            <a:pPr marL="688975" indent="-220663"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occurrence of secondary malignant neoplasm </a:t>
            </a:r>
          </a:p>
          <a:p>
            <a:pPr marL="688975" indent="-220663"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 stage or metastasis </a:t>
            </a:r>
          </a:p>
          <a:p>
            <a:pPr marL="468313"/>
            <a:endParaRPr lang="en-US" sz="2000" b="1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363"/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Biomarker</a:t>
            </a:r>
          </a:p>
          <a:p>
            <a:pPr marL="688975" indent="-220663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FGFR3 S249C (Concept ID= 35988216)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or x days before/after index date</a:t>
            </a:r>
          </a:p>
          <a:p>
            <a:pPr marL="688975" indent="-220663"/>
            <a:r>
              <a:rPr lang="en-US" sz="16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Measurement, Class: Protein variant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4014401" y="1733549"/>
            <a:ext cx="457200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307073-7F95-C94D-9CF7-D577169F27F3}"/>
              </a:ext>
            </a:extLst>
          </p:cNvPr>
          <p:cNvCxnSpPr>
            <a:cxnSpLocks/>
          </p:cNvCxnSpPr>
          <p:nvPr/>
        </p:nvCxnSpPr>
        <p:spPr>
          <a:xfrm>
            <a:off x="3429000" y="1651686"/>
            <a:ext cx="1219200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302067-BFAA-8D4E-903A-A152A1D9D8D7}"/>
              </a:ext>
            </a:extLst>
          </p:cNvPr>
          <p:cNvSpPr/>
          <p:nvPr/>
        </p:nvSpPr>
        <p:spPr>
          <a:xfrm>
            <a:off x="3657600" y="30246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B6622"/>
                </a:solidFill>
              </a:rPr>
              <a:t>AND</a:t>
            </a:r>
            <a:endParaRPr lang="en-US" dirty="0">
              <a:solidFill>
                <a:srgbClr val="EB66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5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Cancer with Nodal Involvement: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Regional Lymph Node Involvement  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bladder cancer patients with regional lymph node involvement 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6781800" y="1676400"/>
            <a:ext cx="3810000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3657600" y="2133600"/>
            <a:ext cx="7772400" cy="954107"/>
          </a:xfrm>
          <a:custGeom>
            <a:avLst/>
            <a:gdLst>
              <a:gd name="connsiteX0" fmla="*/ 0 w 7772400"/>
              <a:gd name="connsiteY0" fmla="*/ 0 h 954107"/>
              <a:gd name="connsiteX1" fmla="*/ 803148 w 7772400"/>
              <a:gd name="connsiteY1" fmla="*/ 0 h 954107"/>
              <a:gd name="connsiteX2" fmla="*/ 1606296 w 7772400"/>
              <a:gd name="connsiteY2" fmla="*/ 0 h 954107"/>
              <a:gd name="connsiteX3" fmla="*/ 2253996 w 7772400"/>
              <a:gd name="connsiteY3" fmla="*/ 0 h 954107"/>
              <a:gd name="connsiteX4" fmla="*/ 2979420 w 7772400"/>
              <a:gd name="connsiteY4" fmla="*/ 0 h 954107"/>
              <a:gd name="connsiteX5" fmla="*/ 3549396 w 7772400"/>
              <a:gd name="connsiteY5" fmla="*/ 0 h 954107"/>
              <a:gd name="connsiteX6" fmla="*/ 4197096 w 7772400"/>
              <a:gd name="connsiteY6" fmla="*/ 0 h 954107"/>
              <a:gd name="connsiteX7" fmla="*/ 5000244 w 7772400"/>
              <a:gd name="connsiteY7" fmla="*/ 0 h 954107"/>
              <a:gd name="connsiteX8" fmla="*/ 5492496 w 7772400"/>
              <a:gd name="connsiteY8" fmla="*/ 0 h 954107"/>
              <a:gd name="connsiteX9" fmla="*/ 6217920 w 7772400"/>
              <a:gd name="connsiteY9" fmla="*/ 0 h 954107"/>
              <a:gd name="connsiteX10" fmla="*/ 6710172 w 7772400"/>
              <a:gd name="connsiteY10" fmla="*/ 0 h 954107"/>
              <a:gd name="connsiteX11" fmla="*/ 7772400 w 7772400"/>
              <a:gd name="connsiteY11" fmla="*/ 0 h 954107"/>
              <a:gd name="connsiteX12" fmla="*/ 7772400 w 7772400"/>
              <a:gd name="connsiteY12" fmla="*/ 486595 h 954107"/>
              <a:gd name="connsiteX13" fmla="*/ 7772400 w 7772400"/>
              <a:gd name="connsiteY13" fmla="*/ 954107 h 954107"/>
              <a:gd name="connsiteX14" fmla="*/ 6969252 w 7772400"/>
              <a:gd name="connsiteY14" fmla="*/ 954107 h 954107"/>
              <a:gd name="connsiteX15" fmla="*/ 6321552 w 7772400"/>
              <a:gd name="connsiteY15" fmla="*/ 954107 h 954107"/>
              <a:gd name="connsiteX16" fmla="*/ 5673852 w 7772400"/>
              <a:gd name="connsiteY16" fmla="*/ 954107 h 954107"/>
              <a:gd name="connsiteX17" fmla="*/ 5026152 w 7772400"/>
              <a:gd name="connsiteY17" fmla="*/ 954107 h 954107"/>
              <a:gd name="connsiteX18" fmla="*/ 4378452 w 7772400"/>
              <a:gd name="connsiteY18" fmla="*/ 954107 h 954107"/>
              <a:gd name="connsiteX19" fmla="*/ 3808476 w 7772400"/>
              <a:gd name="connsiteY19" fmla="*/ 954107 h 954107"/>
              <a:gd name="connsiteX20" fmla="*/ 3083052 w 7772400"/>
              <a:gd name="connsiteY20" fmla="*/ 954107 h 954107"/>
              <a:gd name="connsiteX21" fmla="*/ 2435352 w 7772400"/>
              <a:gd name="connsiteY21" fmla="*/ 954107 h 954107"/>
              <a:gd name="connsiteX22" fmla="*/ 1632204 w 7772400"/>
              <a:gd name="connsiteY22" fmla="*/ 954107 h 954107"/>
              <a:gd name="connsiteX23" fmla="*/ 829056 w 7772400"/>
              <a:gd name="connsiteY23" fmla="*/ 954107 h 954107"/>
              <a:gd name="connsiteX24" fmla="*/ 0 w 7772400"/>
              <a:gd name="connsiteY24" fmla="*/ 954107 h 954107"/>
              <a:gd name="connsiteX25" fmla="*/ 0 w 7772400"/>
              <a:gd name="connsiteY25" fmla="*/ 467512 h 954107"/>
              <a:gd name="connsiteX26" fmla="*/ 0 w 7772400"/>
              <a:gd name="connsiteY26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72400" h="954107" fill="none" extrusionOk="0">
                <a:moveTo>
                  <a:pt x="0" y="0"/>
                </a:moveTo>
                <a:cubicBezTo>
                  <a:pt x="293061" y="-15121"/>
                  <a:pt x="426482" y="23624"/>
                  <a:pt x="803148" y="0"/>
                </a:cubicBezTo>
                <a:cubicBezTo>
                  <a:pt x="1179814" y="-23624"/>
                  <a:pt x="1420150" y="31432"/>
                  <a:pt x="1606296" y="0"/>
                </a:cubicBezTo>
                <a:cubicBezTo>
                  <a:pt x="1792442" y="-31432"/>
                  <a:pt x="2021832" y="9013"/>
                  <a:pt x="2253996" y="0"/>
                </a:cubicBezTo>
                <a:cubicBezTo>
                  <a:pt x="2486160" y="-9013"/>
                  <a:pt x="2645735" y="28507"/>
                  <a:pt x="2979420" y="0"/>
                </a:cubicBezTo>
                <a:cubicBezTo>
                  <a:pt x="3313105" y="-28507"/>
                  <a:pt x="3369981" y="21289"/>
                  <a:pt x="3549396" y="0"/>
                </a:cubicBezTo>
                <a:cubicBezTo>
                  <a:pt x="3728811" y="-21289"/>
                  <a:pt x="3889089" y="25474"/>
                  <a:pt x="4197096" y="0"/>
                </a:cubicBezTo>
                <a:cubicBezTo>
                  <a:pt x="4505103" y="-25474"/>
                  <a:pt x="4679601" y="-36100"/>
                  <a:pt x="5000244" y="0"/>
                </a:cubicBezTo>
                <a:cubicBezTo>
                  <a:pt x="5320887" y="36100"/>
                  <a:pt x="5381265" y="11046"/>
                  <a:pt x="5492496" y="0"/>
                </a:cubicBezTo>
                <a:cubicBezTo>
                  <a:pt x="5603727" y="-11046"/>
                  <a:pt x="5861260" y="25602"/>
                  <a:pt x="6217920" y="0"/>
                </a:cubicBezTo>
                <a:cubicBezTo>
                  <a:pt x="6574580" y="-25602"/>
                  <a:pt x="6599625" y="-7260"/>
                  <a:pt x="6710172" y="0"/>
                </a:cubicBezTo>
                <a:cubicBezTo>
                  <a:pt x="6820719" y="7260"/>
                  <a:pt x="7369566" y="-12267"/>
                  <a:pt x="7772400" y="0"/>
                </a:cubicBezTo>
                <a:cubicBezTo>
                  <a:pt x="7773268" y="225827"/>
                  <a:pt x="7785639" y="384713"/>
                  <a:pt x="7772400" y="486595"/>
                </a:cubicBezTo>
                <a:cubicBezTo>
                  <a:pt x="7759161" y="588477"/>
                  <a:pt x="7764146" y="759151"/>
                  <a:pt x="7772400" y="954107"/>
                </a:cubicBezTo>
                <a:cubicBezTo>
                  <a:pt x="7465014" y="925099"/>
                  <a:pt x="7207184" y="977784"/>
                  <a:pt x="6969252" y="954107"/>
                </a:cubicBezTo>
                <a:cubicBezTo>
                  <a:pt x="6731320" y="930430"/>
                  <a:pt x="6558732" y="969194"/>
                  <a:pt x="6321552" y="954107"/>
                </a:cubicBezTo>
                <a:cubicBezTo>
                  <a:pt x="6084372" y="939020"/>
                  <a:pt x="5931788" y="946937"/>
                  <a:pt x="5673852" y="954107"/>
                </a:cubicBezTo>
                <a:cubicBezTo>
                  <a:pt x="5415916" y="961277"/>
                  <a:pt x="5337647" y="970809"/>
                  <a:pt x="5026152" y="954107"/>
                </a:cubicBezTo>
                <a:cubicBezTo>
                  <a:pt x="4714657" y="937405"/>
                  <a:pt x="4527284" y="957894"/>
                  <a:pt x="4378452" y="954107"/>
                </a:cubicBezTo>
                <a:cubicBezTo>
                  <a:pt x="4229620" y="950320"/>
                  <a:pt x="3960833" y="966671"/>
                  <a:pt x="3808476" y="954107"/>
                </a:cubicBezTo>
                <a:cubicBezTo>
                  <a:pt x="3656119" y="941543"/>
                  <a:pt x="3343606" y="944566"/>
                  <a:pt x="3083052" y="954107"/>
                </a:cubicBezTo>
                <a:cubicBezTo>
                  <a:pt x="2822498" y="963648"/>
                  <a:pt x="2753569" y="967294"/>
                  <a:pt x="2435352" y="954107"/>
                </a:cubicBezTo>
                <a:cubicBezTo>
                  <a:pt x="2117135" y="940920"/>
                  <a:pt x="1880383" y="926820"/>
                  <a:pt x="1632204" y="954107"/>
                </a:cubicBezTo>
                <a:cubicBezTo>
                  <a:pt x="1384025" y="981394"/>
                  <a:pt x="1094223" y="929518"/>
                  <a:pt x="829056" y="954107"/>
                </a:cubicBezTo>
                <a:cubicBezTo>
                  <a:pt x="563889" y="978696"/>
                  <a:pt x="290304" y="975840"/>
                  <a:pt x="0" y="954107"/>
                </a:cubicBezTo>
                <a:cubicBezTo>
                  <a:pt x="5129" y="796379"/>
                  <a:pt x="17932" y="588353"/>
                  <a:pt x="0" y="467512"/>
                </a:cubicBezTo>
                <a:cubicBezTo>
                  <a:pt x="-17932" y="346672"/>
                  <a:pt x="-21277" y="140669"/>
                  <a:pt x="0" y="0"/>
                </a:cubicBezTo>
                <a:close/>
              </a:path>
              <a:path w="7772400" h="954107" stroke="0" extrusionOk="0">
                <a:moveTo>
                  <a:pt x="0" y="0"/>
                </a:moveTo>
                <a:cubicBezTo>
                  <a:pt x="120882" y="-19041"/>
                  <a:pt x="345677" y="-15698"/>
                  <a:pt x="569976" y="0"/>
                </a:cubicBezTo>
                <a:cubicBezTo>
                  <a:pt x="794275" y="15698"/>
                  <a:pt x="878546" y="-4221"/>
                  <a:pt x="984504" y="0"/>
                </a:cubicBezTo>
                <a:cubicBezTo>
                  <a:pt x="1090462" y="4221"/>
                  <a:pt x="1616297" y="13668"/>
                  <a:pt x="1787652" y="0"/>
                </a:cubicBezTo>
                <a:cubicBezTo>
                  <a:pt x="1959007" y="-13668"/>
                  <a:pt x="2091696" y="2763"/>
                  <a:pt x="2357628" y="0"/>
                </a:cubicBezTo>
                <a:cubicBezTo>
                  <a:pt x="2623560" y="-2763"/>
                  <a:pt x="2674169" y="28085"/>
                  <a:pt x="2927604" y="0"/>
                </a:cubicBezTo>
                <a:cubicBezTo>
                  <a:pt x="3181039" y="-28085"/>
                  <a:pt x="3338525" y="-39741"/>
                  <a:pt x="3730752" y="0"/>
                </a:cubicBezTo>
                <a:cubicBezTo>
                  <a:pt x="4122979" y="39741"/>
                  <a:pt x="4071346" y="20482"/>
                  <a:pt x="4223004" y="0"/>
                </a:cubicBezTo>
                <a:cubicBezTo>
                  <a:pt x="4374662" y="-20482"/>
                  <a:pt x="4759407" y="-27994"/>
                  <a:pt x="5026152" y="0"/>
                </a:cubicBezTo>
                <a:cubicBezTo>
                  <a:pt x="5292897" y="27994"/>
                  <a:pt x="5652332" y="-28959"/>
                  <a:pt x="5829300" y="0"/>
                </a:cubicBezTo>
                <a:cubicBezTo>
                  <a:pt x="6006268" y="28959"/>
                  <a:pt x="6209550" y="19396"/>
                  <a:pt x="6477000" y="0"/>
                </a:cubicBezTo>
                <a:cubicBezTo>
                  <a:pt x="6744450" y="-19396"/>
                  <a:pt x="7484935" y="19119"/>
                  <a:pt x="7772400" y="0"/>
                </a:cubicBezTo>
                <a:cubicBezTo>
                  <a:pt x="7794040" y="114345"/>
                  <a:pt x="7787962" y="317343"/>
                  <a:pt x="7772400" y="467512"/>
                </a:cubicBezTo>
                <a:cubicBezTo>
                  <a:pt x="7756838" y="617681"/>
                  <a:pt x="7784258" y="750809"/>
                  <a:pt x="7772400" y="954107"/>
                </a:cubicBezTo>
                <a:cubicBezTo>
                  <a:pt x="7525066" y="960153"/>
                  <a:pt x="7382543" y="958641"/>
                  <a:pt x="7124700" y="954107"/>
                </a:cubicBezTo>
                <a:cubicBezTo>
                  <a:pt x="6866857" y="949573"/>
                  <a:pt x="6789721" y="962223"/>
                  <a:pt x="6632448" y="954107"/>
                </a:cubicBezTo>
                <a:cubicBezTo>
                  <a:pt x="6475175" y="945991"/>
                  <a:pt x="6236275" y="940409"/>
                  <a:pt x="5984748" y="954107"/>
                </a:cubicBezTo>
                <a:cubicBezTo>
                  <a:pt x="5733221" y="967805"/>
                  <a:pt x="5557309" y="931963"/>
                  <a:pt x="5181600" y="954107"/>
                </a:cubicBezTo>
                <a:cubicBezTo>
                  <a:pt x="4805891" y="976251"/>
                  <a:pt x="4804946" y="969272"/>
                  <a:pt x="4533900" y="954107"/>
                </a:cubicBezTo>
                <a:cubicBezTo>
                  <a:pt x="4262854" y="938942"/>
                  <a:pt x="4214866" y="946965"/>
                  <a:pt x="4119372" y="954107"/>
                </a:cubicBezTo>
                <a:cubicBezTo>
                  <a:pt x="4023878" y="961249"/>
                  <a:pt x="3850922" y="938073"/>
                  <a:pt x="3627120" y="954107"/>
                </a:cubicBezTo>
                <a:cubicBezTo>
                  <a:pt x="3403318" y="970141"/>
                  <a:pt x="3037463" y="981568"/>
                  <a:pt x="2823972" y="954107"/>
                </a:cubicBezTo>
                <a:cubicBezTo>
                  <a:pt x="2610481" y="926646"/>
                  <a:pt x="2426182" y="936225"/>
                  <a:pt x="2176272" y="954107"/>
                </a:cubicBezTo>
                <a:cubicBezTo>
                  <a:pt x="1926362" y="971989"/>
                  <a:pt x="1854807" y="948196"/>
                  <a:pt x="1684020" y="954107"/>
                </a:cubicBezTo>
                <a:cubicBezTo>
                  <a:pt x="1513233" y="960018"/>
                  <a:pt x="1167061" y="941178"/>
                  <a:pt x="1036320" y="954107"/>
                </a:cubicBezTo>
                <a:cubicBezTo>
                  <a:pt x="905579" y="967036"/>
                  <a:pt x="757043" y="945193"/>
                  <a:pt x="621792" y="954107"/>
                </a:cubicBezTo>
                <a:cubicBezTo>
                  <a:pt x="486541" y="963021"/>
                  <a:pt x="237230" y="944028"/>
                  <a:pt x="0" y="954107"/>
                </a:cubicBezTo>
                <a:cubicBezTo>
                  <a:pt x="9966" y="743985"/>
                  <a:pt x="-2795" y="636685"/>
                  <a:pt x="0" y="477054"/>
                </a:cubicBezTo>
                <a:cubicBezTo>
                  <a:pt x="2795" y="317423"/>
                  <a:pt x="-1508" y="117231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7525" indent="-285750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regional lymph node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(Concept ID=36769269) (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7525" lvl="2"/>
            <a:r>
              <a:rPr lang="en-US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Measurement, Class: Nodes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8303210" y="1733548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Cancer with Specific Stage: Stage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IIIb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patients with stage </a:t>
                </a:r>
                <a:r>
                  <a:rPr lang="en-US" sz="2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IIIb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(AnyTN2/N3M0) bladder cancer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5029200" y="1676400"/>
            <a:ext cx="2895600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3657600" y="2133600"/>
            <a:ext cx="7772400" cy="1569660"/>
          </a:xfrm>
          <a:custGeom>
            <a:avLst/>
            <a:gdLst>
              <a:gd name="connsiteX0" fmla="*/ 0 w 7772400"/>
              <a:gd name="connsiteY0" fmla="*/ 0 h 1569660"/>
              <a:gd name="connsiteX1" fmla="*/ 414528 w 7772400"/>
              <a:gd name="connsiteY1" fmla="*/ 0 h 1569660"/>
              <a:gd name="connsiteX2" fmla="*/ 1139952 w 7772400"/>
              <a:gd name="connsiteY2" fmla="*/ 0 h 1569660"/>
              <a:gd name="connsiteX3" fmla="*/ 1709928 w 7772400"/>
              <a:gd name="connsiteY3" fmla="*/ 0 h 1569660"/>
              <a:gd name="connsiteX4" fmla="*/ 2357628 w 7772400"/>
              <a:gd name="connsiteY4" fmla="*/ 0 h 1569660"/>
              <a:gd name="connsiteX5" fmla="*/ 3160776 w 7772400"/>
              <a:gd name="connsiteY5" fmla="*/ 0 h 1569660"/>
              <a:gd name="connsiteX6" fmla="*/ 3653028 w 7772400"/>
              <a:gd name="connsiteY6" fmla="*/ 0 h 1569660"/>
              <a:gd name="connsiteX7" fmla="*/ 4378452 w 7772400"/>
              <a:gd name="connsiteY7" fmla="*/ 0 h 1569660"/>
              <a:gd name="connsiteX8" fmla="*/ 4870704 w 7772400"/>
              <a:gd name="connsiteY8" fmla="*/ 0 h 1569660"/>
              <a:gd name="connsiteX9" fmla="*/ 5518404 w 7772400"/>
              <a:gd name="connsiteY9" fmla="*/ 0 h 1569660"/>
              <a:gd name="connsiteX10" fmla="*/ 6243828 w 7772400"/>
              <a:gd name="connsiteY10" fmla="*/ 0 h 1569660"/>
              <a:gd name="connsiteX11" fmla="*/ 6658356 w 7772400"/>
              <a:gd name="connsiteY11" fmla="*/ 0 h 1569660"/>
              <a:gd name="connsiteX12" fmla="*/ 7072884 w 7772400"/>
              <a:gd name="connsiteY12" fmla="*/ 0 h 1569660"/>
              <a:gd name="connsiteX13" fmla="*/ 7772400 w 7772400"/>
              <a:gd name="connsiteY13" fmla="*/ 0 h 1569660"/>
              <a:gd name="connsiteX14" fmla="*/ 7772400 w 7772400"/>
              <a:gd name="connsiteY14" fmla="*/ 523220 h 1569660"/>
              <a:gd name="connsiteX15" fmla="*/ 7772400 w 7772400"/>
              <a:gd name="connsiteY15" fmla="*/ 1062137 h 1569660"/>
              <a:gd name="connsiteX16" fmla="*/ 7772400 w 7772400"/>
              <a:gd name="connsiteY16" fmla="*/ 1569660 h 1569660"/>
              <a:gd name="connsiteX17" fmla="*/ 7046976 w 7772400"/>
              <a:gd name="connsiteY17" fmla="*/ 1569660 h 1569660"/>
              <a:gd name="connsiteX18" fmla="*/ 6321552 w 7772400"/>
              <a:gd name="connsiteY18" fmla="*/ 1569660 h 1569660"/>
              <a:gd name="connsiteX19" fmla="*/ 5673852 w 7772400"/>
              <a:gd name="connsiteY19" fmla="*/ 1569660 h 1569660"/>
              <a:gd name="connsiteX20" fmla="*/ 4870704 w 7772400"/>
              <a:gd name="connsiteY20" fmla="*/ 1569660 h 1569660"/>
              <a:gd name="connsiteX21" fmla="*/ 4067556 w 7772400"/>
              <a:gd name="connsiteY21" fmla="*/ 1569660 h 1569660"/>
              <a:gd name="connsiteX22" fmla="*/ 3342132 w 7772400"/>
              <a:gd name="connsiteY22" fmla="*/ 1569660 h 1569660"/>
              <a:gd name="connsiteX23" fmla="*/ 2616708 w 7772400"/>
              <a:gd name="connsiteY23" fmla="*/ 1569660 h 1569660"/>
              <a:gd name="connsiteX24" fmla="*/ 1891284 w 7772400"/>
              <a:gd name="connsiteY24" fmla="*/ 1569660 h 1569660"/>
              <a:gd name="connsiteX25" fmla="*/ 1399032 w 7772400"/>
              <a:gd name="connsiteY25" fmla="*/ 1569660 h 1569660"/>
              <a:gd name="connsiteX26" fmla="*/ 595884 w 7772400"/>
              <a:gd name="connsiteY26" fmla="*/ 1569660 h 1569660"/>
              <a:gd name="connsiteX27" fmla="*/ 0 w 7772400"/>
              <a:gd name="connsiteY27" fmla="*/ 1569660 h 1569660"/>
              <a:gd name="connsiteX28" fmla="*/ 0 w 7772400"/>
              <a:gd name="connsiteY28" fmla="*/ 1093530 h 1569660"/>
              <a:gd name="connsiteX29" fmla="*/ 0 w 7772400"/>
              <a:gd name="connsiteY29" fmla="*/ 554613 h 1569660"/>
              <a:gd name="connsiteX30" fmla="*/ 0 w 7772400"/>
              <a:gd name="connsiteY3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772400" h="1569660" fill="none" extrusionOk="0">
                <a:moveTo>
                  <a:pt x="0" y="0"/>
                </a:moveTo>
                <a:cubicBezTo>
                  <a:pt x="161109" y="-2725"/>
                  <a:pt x="320156" y="7718"/>
                  <a:pt x="414528" y="0"/>
                </a:cubicBezTo>
                <a:cubicBezTo>
                  <a:pt x="508900" y="-7718"/>
                  <a:pt x="806267" y="28507"/>
                  <a:pt x="1139952" y="0"/>
                </a:cubicBezTo>
                <a:cubicBezTo>
                  <a:pt x="1473637" y="-28507"/>
                  <a:pt x="1530513" y="21289"/>
                  <a:pt x="1709928" y="0"/>
                </a:cubicBezTo>
                <a:cubicBezTo>
                  <a:pt x="1889343" y="-21289"/>
                  <a:pt x="2049621" y="25474"/>
                  <a:pt x="2357628" y="0"/>
                </a:cubicBezTo>
                <a:cubicBezTo>
                  <a:pt x="2665635" y="-25474"/>
                  <a:pt x="2840133" y="-36100"/>
                  <a:pt x="3160776" y="0"/>
                </a:cubicBezTo>
                <a:cubicBezTo>
                  <a:pt x="3481419" y="36100"/>
                  <a:pt x="3541797" y="11046"/>
                  <a:pt x="3653028" y="0"/>
                </a:cubicBezTo>
                <a:cubicBezTo>
                  <a:pt x="3764259" y="-11046"/>
                  <a:pt x="4021792" y="25602"/>
                  <a:pt x="4378452" y="0"/>
                </a:cubicBezTo>
                <a:cubicBezTo>
                  <a:pt x="4735112" y="-25602"/>
                  <a:pt x="4760157" y="-7260"/>
                  <a:pt x="4870704" y="0"/>
                </a:cubicBezTo>
                <a:cubicBezTo>
                  <a:pt x="4981251" y="7260"/>
                  <a:pt x="5323031" y="-30403"/>
                  <a:pt x="5518404" y="0"/>
                </a:cubicBezTo>
                <a:cubicBezTo>
                  <a:pt x="5713777" y="30403"/>
                  <a:pt x="5980936" y="34421"/>
                  <a:pt x="6243828" y="0"/>
                </a:cubicBezTo>
                <a:cubicBezTo>
                  <a:pt x="6506720" y="-34421"/>
                  <a:pt x="6502802" y="-16057"/>
                  <a:pt x="6658356" y="0"/>
                </a:cubicBezTo>
                <a:cubicBezTo>
                  <a:pt x="6813910" y="16057"/>
                  <a:pt x="6970579" y="3087"/>
                  <a:pt x="7072884" y="0"/>
                </a:cubicBezTo>
                <a:cubicBezTo>
                  <a:pt x="7175189" y="-3087"/>
                  <a:pt x="7500118" y="1255"/>
                  <a:pt x="7772400" y="0"/>
                </a:cubicBezTo>
                <a:cubicBezTo>
                  <a:pt x="7772978" y="221864"/>
                  <a:pt x="7762918" y="398642"/>
                  <a:pt x="7772400" y="523220"/>
                </a:cubicBezTo>
                <a:cubicBezTo>
                  <a:pt x="7781882" y="647798"/>
                  <a:pt x="7774728" y="803735"/>
                  <a:pt x="7772400" y="1062137"/>
                </a:cubicBezTo>
                <a:cubicBezTo>
                  <a:pt x="7770072" y="1320539"/>
                  <a:pt x="7767462" y="1387789"/>
                  <a:pt x="7772400" y="1569660"/>
                </a:cubicBezTo>
                <a:cubicBezTo>
                  <a:pt x="7621577" y="1557170"/>
                  <a:pt x="7367389" y="1564089"/>
                  <a:pt x="7046976" y="1569660"/>
                </a:cubicBezTo>
                <a:cubicBezTo>
                  <a:pt x="6726563" y="1575231"/>
                  <a:pt x="6582106" y="1560119"/>
                  <a:pt x="6321552" y="1569660"/>
                </a:cubicBezTo>
                <a:cubicBezTo>
                  <a:pt x="6060998" y="1579201"/>
                  <a:pt x="5992069" y="1582847"/>
                  <a:pt x="5673852" y="1569660"/>
                </a:cubicBezTo>
                <a:cubicBezTo>
                  <a:pt x="5355635" y="1556473"/>
                  <a:pt x="5118883" y="1542373"/>
                  <a:pt x="4870704" y="1569660"/>
                </a:cubicBezTo>
                <a:cubicBezTo>
                  <a:pt x="4622525" y="1596947"/>
                  <a:pt x="4332723" y="1545071"/>
                  <a:pt x="4067556" y="1569660"/>
                </a:cubicBezTo>
                <a:cubicBezTo>
                  <a:pt x="3802389" y="1594249"/>
                  <a:pt x="3675248" y="1544759"/>
                  <a:pt x="3342132" y="1569660"/>
                </a:cubicBezTo>
                <a:cubicBezTo>
                  <a:pt x="3009016" y="1594561"/>
                  <a:pt x="2954610" y="1599035"/>
                  <a:pt x="2616708" y="1569660"/>
                </a:cubicBezTo>
                <a:cubicBezTo>
                  <a:pt x="2278806" y="1540285"/>
                  <a:pt x="2052008" y="1543455"/>
                  <a:pt x="1891284" y="1569660"/>
                </a:cubicBezTo>
                <a:cubicBezTo>
                  <a:pt x="1730560" y="1595865"/>
                  <a:pt x="1564532" y="1591097"/>
                  <a:pt x="1399032" y="1569660"/>
                </a:cubicBezTo>
                <a:cubicBezTo>
                  <a:pt x="1233532" y="1548223"/>
                  <a:pt x="772831" y="1545586"/>
                  <a:pt x="595884" y="1569660"/>
                </a:cubicBezTo>
                <a:cubicBezTo>
                  <a:pt x="418937" y="1593734"/>
                  <a:pt x="233234" y="1563350"/>
                  <a:pt x="0" y="1569660"/>
                </a:cubicBezTo>
                <a:cubicBezTo>
                  <a:pt x="-3434" y="1353492"/>
                  <a:pt x="-4827" y="1320278"/>
                  <a:pt x="0" y="1093530"/>
                </a:cubicBezTo>
                <a:cubicBezTo>
                  <a:pt x="4827" y="866782"/>
                  <a:pt x="13578" y="721485"/>
                  <a:pt x="0" y="554613"/>
                </a:cubicBezTo>
                <a:cubicBezTo>
                  <a:pt x="-13578" y="387741"/>
                  <a:pt x="-16261" y="169521"/>
                  <a:pt x="0" y="0"/>
                </a:cubicBezTo>
                <a:close/>
              </a:path>
              <a:path w="7772400" h="1569660" stroke="0" extrusionOk="0">
                <a:moveTo>
                  <a:pt x="0" y="0"/>
                </a:moveTo>
                <a:cubicBezTo>
                  <a:pt x="120882" y="-19041"/>
                  <a:pt x="345677" y="-15698"/>
                  <a:pt x="569976" y="0"/>
                </a:cubicBezTo>
                <a:cubicBezTo>
                  <a:pt x="794275" y="15698"/>
                  <a:pt x="878546" y="-4221"/>
                  <a:pt x="984504" y="0"/>
                </a:cubicBezTo>
                <a:cubicBezTo>
                  <a:pt x="1090462" y="4221"/>
                  <a:pt x="1616297" y="13668"/>
                  <a:pt x="1787652" y="0"/>
                </a:cubicBezTo>
                <a:cubicBezTo>
                  <a:pt x="1959007" y="-13668"/>
                  <a:pt x="2091696" y="2763"/>
                  <a:pt x="2357628" y="0"/>
                </a:cubicBezTo>
                <a:cubicBezTo>
                  <a:pt x="2623560" y="-2763"/>
                  <a:pt x="2674169" y="28085"/>
                  <a:pt x="2927604" y="0"/>
                </a:cubicBezTo>
                <a:cubicBezTo>
                  <a:pt x="3181039" y="-28085"/>
                  <a:pt x="3338525" y="-39741"/>
                  <a:pt x="3730752" y="0"/>
                </a:cubicBezTo>
                <a:cubicBezTo>
                  <a:pt x="4122979" y="39741"/>
                  <a:pt x="4071346" y="20482"/>
                  <a:pt x="4223004" y="0"/>
                </a:cubicBezTo>
                <a:cubicBezTo>
                  <a:pt x="4374662" y="-20482"/>
                  <a:pt x="4759407" y="-27994"/>
                  <a:pt x="5026152" y="0"/>
                </a:cubicBezTo>
                <a:cubicBezTo>
                  <a:pt x="5292897" y="27994"/>
                  <a:pt x="5652332" y="-28959"/>
                  <a:pt x="5829300" y="0"/>
                </a:cubicBezTo>
                <a:cubicBezTo>
                  <a:pt x="6006268" y="28959"/>
                  <a:pt x="6209550" y="19396"/>
                  <a:pt x="6477000" y="0"/>
                </a:cubicBezTo>
                <a:cubicBezTo>
                  <a:pt x="6744450" y="-19396"/>
                  <a:pt x="7484935" y="19119"/>
                  <a:pt x="7772400" y="0"/>
                </a:cubicBezTo>
                <a:cubicBezTo>
                  <a:pt x="7771866" y="184506"/>
                  <a:pt x="7773380" y="317724"/>
                  <a:pt x="7772400" y="507523"/>
                </a:cubicBezTo>
                <a:cubicBezTo>
                  <a:pt x="7771420" y="697322"/>
                  <a:pt x="7760046" y="867599"/>
                  <a:pt x="7772400" y="983654"/>
                </a:cubicBezTo>
                <a:cubicBezTo>
                  <a:pt x="7784754" y="1099709"/>
                  <a:pt x="7755680" y="1411017"/>
                  <a:pt x="7772400" y="1569660"/>
                </a:cubicBezTo>
                <a:cubicBezTo>
                  <a:pt x="7488452" y="1575908"/>
                  <a:pt x="7317830" y="1538914"/>
                  <a:pt x="7124700" y="1569660"/>
                </a:cubicBezTo>
                <a:cubicBezTo>
                  <a:pt x="6931570" y="1600406"/>
                  <a:pt x="6728527" y="1555962"/>
                  <a:pt x="6477000" y="1569660"/>
                </a:cubicBezTo>
                <a:cubicBezTo>
                  <a:pt x="6225473" y="1583358"/>
                  <a:pt x="6049561" y="1547516"/>
                  <a:pt x="5673852" y="1569660"/>
                </a:cubicBezTo>
                <a:cubicBezTo>
                  <a:pt x="5298143" y="1591804"/>
                  <a:pt x="5297198" y="1584825"/>
                  <a:pt x="5026152" y="1569660"/>
                </a:cubicBezTo>
                <a:cubicBezTo>
                  <a:pt x="4755106" y="1554495"/>
                  <a:pt x="4707118" y="1562518"/>
                  <a:pt x="4611624" y="1569660"/>
                </a:cubicBezTo>
                <a:cubicBezTo>
                  <a:pt x="4516130" y="1576802"/>
                  <a:pt x="4343174" y="1553626"/>
                  <a:pt x="4119372" y="1569660"/>
                </a:cubicBezTo>
                <a:cubicBezTo>
                  <a:pt x="3895570" y="1585694"/>
                  <a:pt x="3529715" y="1597121"/>
                  <a:pt x="3316224" y="1569660"/>
                </a:cubicBezTo>
                <a:cubicBezTo>
                  <a:pt x="3102733" y="1542199"/>
                  <a:pt x="2918434" y="1551778"/>
                  <a:pt x="2668524" y="1569660"/>
                </a:cubicBezTo>
                <a:cubicBezTo>
                  <a:pt x="2418614" y="1587542"/>
                  <a:pt x="2347059" y="1563749"/>
                  <a:pt x="2176272" y="1569660"/>
                </a:cubicBezTo>
                <a:cubicBezTo>
                  <a:pt x="2005485" y="1575571"/>
                  <a:pt x="1659313" y="1556731"/>
                  <a:pt x="1528572" y="1569660"/>
                </a:cubicBezTo>
                <a:cubicBezTo>
                  <a:pt x="1397831" y="1582589"/>
                  <a:pt x="1249295" y="1560746"/>
                  <a:pt x="1114044" y="1569660"/>
                </a:cubicBezTo>
                <a:cubicBezTo>
                  <a:pt x="978793" y="1578574"/>
                  <a:pt x="837863" y="1549218"/>
                  <a:pt x="699516" y="1569660"/>
                </a:cubicBezTo>
                <a:cubicBezTo>
                  <a:pt x="561169" y="1590102"/>
                  <a:pt x="276592" y="1543207"/>
                  <a:pt x="0" y="1569660"/>
                </a:cubicBezTo>
                <a:cubicBezTo>
                  <a:pt x="20763" y="1361472"/>
                  <a:pt x="-4300" y="1274266"/>
                  <a:pt x="0" y="1077833"/>
                </a:cubicBezTo>
                <a:cubicBezTo>
                  <a:pt x="4300" y="881400"/>
                  <a:pt x="-23152" y="725562"/>
                  <a:pt x="0" y="523220"/>
                </a:cubicBezTo>
                <a:cubicBezTo>
                  <a:pt x="23152" y="320878"/>
                  <a:pt x="-21860" y="259937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3363" lvl="0"/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marL="800100" indent="-282575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Node: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pN2 OR pN3 TNM Finding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(Concept ID= 1539341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1537967) at index</a:t>
            </a:r>
          </a:p>
          <a:p>
            <a:pPr marL="800100" indent="-282575"/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Metastasis: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cM0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TNM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(Concept ID= 1538871) at index</a:t>
            </a:r>
          </a:p>
          <a:p>
            <a:pPr marL="800100"/>
            <a:r>
              <a:rPr lang="en-US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Measurement, Class: AJCC Category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6084143" y="1733548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0C4A-9797-1D42-BC39-EA230975277D}"/>
              </a:ext>
            </a:extLst>
          </p:cNvPr>
          <p:cNvSpPr/>
          <p:nvPr/>
        </p:nvSpPr>
        <p:spPr>
          <a:xfrm>
            <a:off x="3657600" y="2761170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B6622"/>
                </a:solidFill>
              </a:rPr>
              <a:t>AND</a:t>
            </a:r>
            <a:endParaRPr lang="en-US" dirty="0">
              <a:solidFill>
                <a:srgbClr val="EB66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2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Treated Cancer: Bladder Cancer Treated with Gemcitabine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patients with metastatic bladder cancer patients received gemcitabine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Metastasis before or at index date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 b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3962400" y="2133600"/>
            <a:ext cx="7620000" cy="707886"/>
          </a:xfrm>
          <a:custGeom>
            <a:avLst/>
            <a:gdLst>
              <a:gd name="connsiteX0" fmla="*/ 0 w 7620000"/>
              <a:gd name="connsiteY0" fmla="*/ 0 h 707886"/>
              <a:gd name="connsiteX1" fmla="*/ 768927 w 7620000"/>
              <a:gd name="connsiteY1" fmla="*/ 0 h 707886"/>
              <a:gd name="connsiteX2" fmla="*/ 1233055 w 7620000"/>
              <a:gd name="connsiteY2" fmla="*/ 0 h 707886"/>
              <a:gd name="connsiteX3" fmla="*/ 1849582 w 7620000"/>
              <a:gd name="connsiteY3" fmla="*/ 0 h 707886"/>
              <a:gd name="connsiteX4" fmla="*/ 2694709 w 7620000"/>
              <a:gd name="connsiteY4" fmla="*/ 0 h 707886"/>
              <a:gd name="connsiteX5" fmla="*/ 3387436 w 7620000"/>
              <a:gd name="connsiteY5" fmla="*/ 0 h 707886"/>
              <a:gd name="connsiteX6" fmla="*/ 4156364 w 7620000"/>
              <a:gd name="connsiteY6" fmla="*/ 0 h 707886"/>
              <a:gd name="connsiteX7" fmla="*/ 4772891 w 7620000"/>
              <a:gd name="connsiteY7" fmla="*/ 0 h 707886"/>
              <a:gd name="connsiteX8" fmla="*/ 5465618 w 7620000"/>
              <a:gd name="connsiteY8" fmla="*/ 0 h 707886"/>
              <a:gd name="connsiteX9" fmla="*/ 6310745 w 7620000"/>
              <a:gd name="connsiteY9" fmla="*/ 0 h 707886"/>
              <a:gd name="connsiteX10" fmla="*/ 6851073 w 7620000"/>
              <a:gd name="connsiteY10" fmla="*/ 0 h 707886"/>
              <a:gd name="connsiteX11" fmla="*/ 7620000 w 7620000"/>
              <a:gd name="connsiteY11" fmla="*/ 0 h 707886"/>
              <a:gd name="connsiteX12" fmla="*/ 7620000 w 7620000"/>
              <a:gd name="connsiteY12" fmla="*/ 339785 h 707886"/>
              <a:gd name="connsiteX13" fmla="*/ 7620000 w 7620000"/>
              <a:gd name="connsiteY13" fmla="*/ 707886 h 707886"/>
              <a:gd name="connsiteX14" fmla="*/ 6927273 w 7620000"/>
              <a:gd name="connsiteY14" fmla="*/ 707886 h 707886"/>
              <a:gd name="connsiteX15" fmla="*/ 6234545 w 7620000"/>
              <a:gd name="connsiteY15" fmla="*/ 707886 h 707886"/>
              <a:gd name="connsiteX16" fmla="*/ 5694218 w 7620000"/>
              <a:gd name="connsiteY16" fmla="*/ 707886 h 707886"/>
              <a:gd name="connsiteX17" fmla="*/ 5001491 w 7620000"/>
              <a:gd name="connsiteY17" fmla="*/ 707886 h 707886"/>
              <a:gd name="connsiteX18" fmla="*/ 4308764 w 7620000"/>
              <a:gd name="connsiteY18" fmla="*/ 707886 h 707886"/>
              <a:gd name="connsiteX19" fmla="*/ 3616036 w 7620000"/>
              <a:gd name="connsiteY19" fmla="*/ 707886 h 707886"/>
              <a:gd name="connsiteX20" fmla="*/ 2923309 w 7620000"/>
              <a:gd name="connsiteY20" fmla="*/ 707886 h 707886"/>
              <a:gd name="connsiteX21" fmla="*/ 2306782 w 7620000"/>
              <a:gd name="connsiteY21" fmla="*/ 707886 h 707886"/>
              <a:gd name="connsiteX22" fmla="*/ 1537855 w 7620000"/>
              <a:gd name="connsiteY22" fmla="*/ 707886 h 707886"/>
              <a:gd name="connsiteX23" fmla="*/ 845127 w 7620000"/>
              <a:gd name="connsiteY23" fmla="*/ 707886 h 707886"/>
              <a:gd name="connsiteX24" fmla="*/ 0 w 7620000"/>
              <a:gd name="connsiteY24" fmla="*/ 707886 h 707886"/>
              <a:gd name="connsiteX25" fmla="*/ 0 w 7620000"/>
              <a:gd name="connsiteY25" fmla="*/ 339785 h 707886"/>
              <a:gd name="connsiteX26" fmla="*/ 0 w 7620000"/>
              <a:gd name="connsiteY2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620000" h="707886" fill="none" extrusionOk="0">
                <a:moveTo>
                  <a:pt x="0" y="0"/>
                </a:moveTo>
                <a:cubicBezTo>
                  <a:pt x="359507" y="-27338"/>
                  <a:pt x="564554" y="30775"/>
                  <a:pt x="768927" y="0"/>
                </a:cubicBezTo>
                <a:cubicBezTo>
                  <a:pt x="973300" y="-30775"/>
                  <a:pt x="1057775" y="14771"/>
                  <a:pt x="1233055" y="0"/>
                </a:cubicBezTo>
                <a:cubicBezTo>
                  <a:pt x="1408335" y="-14771"/>
                  <a:pt x="1696243" y="-17070"/>
                  <a:pt x="1849582" y="0"/>
                </a:cubicBezTo>
                <a:cubicBezTo>
                  <a:pt x="2002921" y="17070"/>
                  <a:pt x="2520788" y="-26648"/>
                  <a:pt x="2694709" y="0"/>
                </a:cubicBezTo>
                <a:cubicBezTo>
                  <a:pt x="2868630" y="26648"/>
                  <a:pt x="3097837" y="1779"/>
                  <a:pt x="3387436" y="0"/>
                </a:cubicBezTo>
                <a:cubicBezTo>
                  <a:pt x="3677035" y="-1779"/>
                  <a:pt x="3940516" y="-33900"/>
                  <a:pt x="4156364" y="0"/>
                </a:cubicBezTo>
                <a:cubicBezTo>
                  <a:pt x="4372212" y="33900"/>
                  <a:pt x="4646641" y="15454"/>
                  <a:pt x="4772891" y="0"/>
                </a:cubicBezTo>
                <a:cubicBezTo>
                  <a:pt x="4899141" y="-15454"/>
                  <a:pt x="5277206" y="3977"/>
                  <a:pt x="5465618" y="0"/>
                </a:cubicBezTo>
                <a:cubicBezTo>
                  <a:pt x="5654030" y="-3977"/>
                  <a:pt x="5899279" y="30588"/>
                  <a:pt x="6310745" y="0"/>
                </a:cubicBezTo>
                <a:cubicBezTo>
                  <a:pt x="6722211" y="-30588"/>
                  <a:pt x="6681827" y="24364"/>
                  <a:pt x="6851073" y="0"/>
                </a:cubicBezTo>
                <a:cubicBezTo>
                  <a:pt x="7020319" y="-24364"/>
                  <a:pt x="7350280" y="-35805"/>
                  <a:pt x="7620000" y="0"/>
                </a:cubicBezTo>
                <a:cubicBezTo>
                  <a:pt x="7622050" y="129975"/>
                  <a:pt x="7623019" y="252790"/>
                  <a:pt x="7620000" y="339785"/>
                </a:cubicBezTo>
                <a:cubicBezTo>
                  <a:pt x="7616981" y="426781"/>
                  <a:pt x="7636222" y="543040"/>
                  <a:pt x="7620000" y="707886"/>
                </a:cubicBezTo>
                <a:cubicBezTo>
                  <a:pt x="7275958" y="741394"/>
                  <a:pt x="7189922" y="698520"/>
                  <a:pt x="6927273" y="707886"/>
                </a:cubicBezTo>
                <a:cubicBezTo>
                  <a:pt x="6664624" y="717252"/>
                  <a:pt x="6530688" y="728706"/>
                  <a:pt x="6234545" y="707886"/>
                </a:cubicBezTo>
                <a:cubicBezTo>
                  <a:pt x="5938402" y="687066"/>
                  <a:pt x="5928990" y="717396"/>
                  <a:pt x="5694218" y="707886"/>
                </a:cubicBezTo>
                <a:cubicBezTo>
                  <a:pt x="5459446" y="698376"/>
                  <a:pt x="5315453" y="683817"/>
                  <a:pt x="5001491" y="707886"/>
                </a:cubicBezTo>
                <a:cubicBezTo>
                  <a:pt x="4687529" y="731955"/>
                  <a:pt x="4616588" y="690521"/>
                  <a:pt x="4308764" y="707886"/>
                </a:cubicBezTo>
                <a:cubicBezTo>
                  <a:pt x="4000940" y="725251"/>
                  <a:pt x="3941110" y="725952"/>
                  <a:pt x="3616036" y="707886"/>
                </a:cubicBezTo>
                <a:cubicBezTo>
                  <a:pt x="3290962" y="689820"/>
                  <a:pt x="3145772" y="703404"/>
                  <a:pt x="2923309" y="707886"/>
                </a:cubicBezTo>
                <a:cubicBezTo>
                  <a:pt x="2700846" y="712368"/>
                  <a:pt x="2486079" y="724164"/>
                  <a:pt x="2306782" y="707886"/>
                </a:cubicBezTo>
                <a:cubicBezTo>
                  <a:pt x="2127485" y="691608"/>
                  <a:pt x="1773153" y="699307"/>
                  <a:pt x="1537855" y="707886"/>
                </a:cubicBezTo>
                <a:cubicBezTo>
                  <a:pt x="1302557" y="716465"/>
                  <a:pt x="1100254" y="682450"/>
                  <a:pt x="845127" y="707886"/>
                </a:cubicBezTo>
                <a:cubicBezTo>
                  <a:pt x="590000" y="733322"/>
                  <a:pt x="328684" y="665721"/>
                  <a:pt x="0" y="707886"/>
                </a:cubicBezTo>
                <a:cubicBezTo>
                  <a:pt x="16035" y="633907"/>
                  <a:pt x="6021" y="510120"/>
                  <a:pt x="0" y="339785"/>
                </a:cubicBezTo>
                <a:cubicBezTo>
                  <a:pt x="-6021" y="169450"/>
                  <a:pt x="7212" y="102626"/>
                  <a:pt x="0" y="0"/>
                </a:cubicBezTo>
                <a:close/>
              </a:path>
              <a:path w="7620000" h="707886" stroke="0" extrusionOk="0">
                <a:moveTo>
                  <a:pt x="0" y="0"/>
                </a:moveTo>
                <a:cubicBezTo>
                  <a:pt x="137862" y="-24954"/>
                  <a:pt x="447110" y="-6511"/>
                  <a:pt x="616527" y="0"/>
                </a:cubicBezTo>
                <a:cubicBezTo>
                  <a:pt x="785944" y="6511"/>
                  <a:pt x="876807" y="-2804"/>
                  <a:pt x="1080655" y="0"/>
                </a:cubicBezTo>
                <a:cubicBezTo>
                  <a:pt x="1284503" y="2804"/>
                  <a:pt x="1603072" y="-41507"/>
                  <a:pt x="1925782" y="0"/>
                </a:cubicBezTo>
                <a:cubicBezTo>
                  <a:pt x="2248492" y="41507"/>
                  <a:pt x="2264512" y="-6930"/>
                  <a:pt x="2542309" y="0"/>
                </a:cubicBezTo>
                <a:cubicBezTo>
                  <a:pt x="2820106" y="6930"/>
                  <a:pt x="2883942" y="-16796"/>
                  <a:pt x="3158836" y="0"/>
                </a:cubicBezTo>
                <a:cubicBezTo>
                  <a:pt x="3433730" y="16796"/>
                  <a:pt x="3704003" y="-10457"/>
                  <a:pt x="4003964" y="0"/>
                </a:cubicBezTo>
                <a:cubicBezTo>
                  <a:pt x="4303925" y="10457"/>
                  <a:pt x="4296912" y="19953"/>
                  <a:pt x="4544291" y="0"/>
                </a:cubicBezTo>
                <a:cubicBezTo>
                  <a:pt x="4791670" y="-19953"/>
                  <a:pt x="5028825" y="-34126"/>
                  <a:pt x="5389418" y="0"/>
                </a:cubicBezTo>
                <a:cubicBezTo>
                  <a:pt x="5750011" y="34126"/>
                  <a:pt x="5996676" y="37746"/>
                  <a:pt x="6234545" y="0"/>
                </a:cubicBezTo>
                <a:cubicBezTo>
                  <a:pt x="6472414" y="-37746"/>
                  <a:pt x="6739426" y="26049"/>
                  <a:pt x="6927273" y="0"/>
                </a:cubicBezTo>
                <a:cubicBezTo>
                  <a:pt x="7115120" y="-26049"/>
                  <a:pt x="7413002" y="-17597"/>
                  <a:pt x="7620000" y="0"/>
                </a:cubicBezTo>
                <a:cubicBezTo>
                  <a:pt x="7610389" y="171982"/>
                  <a:pt x="7625889" y="265377"/>
                  <a:pt x="7620000" y="346864"/>
                </a:cubicBezTo>
                <a:cubicBezTo>
                  <a:pt x="7614111" y="428351"/>
                  <a:pt x="7628274" y="571025"/>
                  <a:pt x="7620000" y="707886"/>
                </a:cubicBezTo>
                <a:cubicBezTo>
                  <a:pt x="7477074" y="677106"/>
                  <a:pt x="7242069" y="701628"/>
                  <a:pt x="6927273" y="707886"/>
                </a:cubicBezTo>
                <a:cubicBezTo>
                  <a:pt x="6612477" y="714144"/>
                  <a:pt x="6562980" y="700019"/>
                  <a:pt x="6386945" y="707886"/>
                </a:cubicBezTo>
                <a:cubicBezTo>
                  <a:pt x="6210910" y="715753"/>
                  <a:pt x="6039336" y="683822"/>
                  <a:pt x="5694218" y="707886"/>
                </a:cubicBezTo>
                <a:cubicBezTo>
                  <a:pt x="5349100" y="731950"/>
                  <a:pt x="5193794" y="728175"/>
                  <a:pt x="4849091" y="707886"/>
                </a:cubicBezTo>
                <a:cubicBezTo>
                  <a:pt x="4504388" y="687597"/>
                  <a:pt x="4369035" y="695432"/>
                  <a:pt x="4156364" y="707886"/>
                </a:cubicBezTo>
                <a:cubicBezTo>
                  <a:pt x="3943693" y="720340"/>
                  <a:pt x="3826639" y="695390"/>
                  <a:pt x="3692236" y="707886"/>
                </a:cubicBezTo>
                <a:cubicBezTo>
                  <a:pt x="3557833" y="720382"/>
                  <a:pt x="3370749" y="715658"/>
                  <a:pt x="3151909" y="707886"/>
                </a:cubicBezTo>
                <a:cubicBezTo>
                  <a:pt x="2933069" y="700114"/>
                  <a:pt x="2673244" y="676203"/>
                  <a:pt x="2306782" y="707886"/>
                </a:cubicBezTo>
                <a:cubicBezTo>
                  <a:pt x="1940320" y="739569"/>
                  <a:pt x="1840587" y="692092"/>
                  <a:pt x="1614055" y="707886"/>
                </a:cubicBezTo>
                <a:cubicBezTo>
                  <a:pt x="1387523" y="723680"/>
                  <a:pt x="1338377" y="704549"/>
                  <a:pt x="1073727" y="707886"/>
                </a:cubicBezTo>
                <a:cubicBezTo>
                  <a:pt x="809077" y="711223"/>
                  <a:pt x="347154" y="705597"/>
                  <a:pt x="0" y="707886"/>
                </a:cubicBezTo>
                <a:cubicBezTo>
                  <a:pt x="6662" y="618663"/>
                  <a:pt x="8121" y="486940"/>
                  <a:pt x="0" y="375180"/>
                </a:cubicBezTo>
                <a:cubicBezTo>
                  <a:pt x="-8121" y="263420"/>
                  <a:pt x="-6310" y="139421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313"/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Drug exposure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gemcitabine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(Concept ID= 21601439) 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468313">
              <a:tabLst>
                <a:tab pos="849313" algn="l"/>
              </a:tabLst>
            </a:pP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Domain: Drug, Class: ATC</a:t>
            </a:r>
            <a:endParaRPr lang="en-US" sz="2000" b="1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10295737" y="1729433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8F5D0C-8105-0D4E-A64C-122950A08FE2}"/>
              </a:ext>
            </a:extLst>
          </p:cNvPr>
          <p:cNvCxnSpPr>
            <a:cxnSpLocks/>
          </p:cNvCxnSpPr>
          <p:nvPr/>
        </p:nvCxnSpPr>
        <p:spPr>
          <a:xfrm>
            <a:off x="9982200" y="1666078"/>
            <a:ext cx="1447800" cy="10323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91144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Death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metastatic bladder cancer patients who died during the follow-up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7924800" y="1645432"/>
            <a:ext cx="2895600" cy="20646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6F933C-D678-3B4C-8AA8-CB9E55784A8C}"/>
              </a:ext>
            </a:extLst>
          </p:cNvPr>
          <p:cNvSpPr/>
          <p:nvPr/>
        </p:nvSpPr>
        <p:spPr>
          <a:xfrm>
            <a:off x="3657600" y="2133600"/>
            <a:ext cx="7924800" cy="1631216"/>
          </a:xfrm>
          <a:custGeom>
            <a:avLst/>
            <a:gdLst>
              <a:gd name="connsiteX0" fmla="*/ 0 w 7924800"/>
              <a:gd name="connsiteY0" fmla="*/ 0 h 1631216"/>
              <a:gd name="connsiteX1" fmla="*/ 422656 w 7924800"/>
              <a:gd name="connsiteY1" fmla="*/ 0 h 1631216"/>
              <a:gd name="connsiteX2" fmla="*/ 1162304 w 7924800"/>
              <a:gd name="connsiteY2" fmla="*/ 0 h 1631216"/>
              <a:gd name="connsiteX3" fmla="*/ 1743456 w 7924800"/>
              <a:gd name="connsiteY3" fmla="*/ 0 h 1631216"/>
              <a:gd name="connsiteX4" fmla="*/ 2403856 w 7924800"/>
              <a:gd name="connsiteY4" fmla="*/ 0 h 1631216"/>
              <a:gd name="connsiteX5" fmla="*/ 3222752 w 7924800"/>
              <a:gd name="connsiteY5" fmla="*/ 0 h 1631216"/>
              <a:gd name="connsiteX6" fmla="*/ 3724656 w 7924800"/>
              <a:gd name="connsiteY6" fmla="*/ 0 h 1631216"/>
              <a:gd name="connsiteX7" fmla="*/ 4464304 w 7924800"/>
              <a:gd name="connsiteY7" fmla="*/ 0 h 1631216"/>
              <a:gd name="connsiteX8" fmla="*/ 4966208 w 7924800"/>
              <a:gd name="connsiteY8" fmla="*/ 0 h 1631216"/>
              <a:gd name="connsiteX9" fmla="*/ 5626608 w 7924800"/>
              <a:gd name="connsiteY9" fmla="*/ 0 h 1631216"/>
              <a:gd name="connsiteX10" fmla="*/ 6366256 w 7924800"/>
              <a:gd name="connsiteY10" fmla="*/ 0 h 1631216"/>
              <a:gd name="connsiteX11" fmla="*/ 6788912 w 7924800"/>
              <a:gd name="connsiteY11" fmla="*/ 0 h 1631216"/>
              <a:gd name="connsiteX12" fmla="*/ 7211568 w 7924800"/>
              <a:gd name="connsiteY12" fmla="*/ 0 h 1631216"/>
              <a:gd name="connsiteX13" fmla="*/ 7924800 w 7924800"/>
              <a:gd name="connsiteY13" fmla="*/ 0 h 1631216"/>
              <a:gd name="connsiteX14" fmla="*/ 7924800 w 7924800"/>
              <a:gd name="connsiteY14" fmla="*/ 543739 h 1631216"/>
              <a:gd name="connsiteX15" fmla="*/ 7924800 w 7924800"/>
              <a:gd name="connsiteY15" fmla="*/ 1103789 h 1631216"/>
              <a:gd name="connsiteX16" fmla="*/ 7924800 w 7924800"/>
              <a:gd name="connsiteY16" fmla="*/ 1631216 h 1631216"/>
              <a:gd name="connsiteX17" fmla="*/ 7185152 w 7924800"/>
              <a:gd name="connsiteY17" fmla="*/ 1631216 h 1631216"/>
              <a:gd name="connsiteX18" fmla="*/ 6445504 w 7924800"/>
              <a:gd name="connsiteY18" fmla="*/ 1631216 h 1631216"/>
              <a:gd name="connsiteX19" fmla="*/ 5785104 w 7924800"/>
              <a:gd name="connsiteY19" fmla="*/ 1631216 h 1631216"/>
              <a:gd name="connsiteX20" fmla="*/ 4966208 w 7924800"/>
              <a:gd name="connsiteY20" fmla="*/ 1631216 h 1631216"/>
              <a:gd name="connsiteX21" fmla="*/ 4147312 w 7924800"/>
              <a:gd name="connsiteY21" fmla="*/ 1631216 h 1631216"/>
              <a:gd name="connsiteX22" fmla="*/ 3407664 w 7924800"/>
              <a:gd name="connsiteY22" fmla="*/ 1631216 h 1631216"/>
              <a:gd name="connsiteX23" fmla="*/ 2668016 w 7924800"/>
              <a:gd name="connsiteY23" fmla="*/ 1631216 h 1631216"/>
              <a:gd name="connsiteX24" fmla="*/ 1928368 w 7924800"/>
              <a:gd name="connsiteY24" fmla="*/ 1631216 h 1631216"/>
              <a:gd name="connsiteX25" fmla="*/ 1426464 w 7924800"/>
              <a:gd name="connsiteY25" fmla="*/ 1631216 h 1631216"/>
              <a:gd name="connsiteX26" fmla="*/ 607568 w 7924800"/>
              <a:gd name="connsiteY26" fmla="*/ 1631216 h 1631216"/>
              <a:gd name="connsiteX27" fmla="*/ 0 w 7924800"/>
              <a:gd name="connsiteY27" fmla="*/ 1631216 h 1631216"/>
              <a:gd name="connsiteX28" fmla="*/ 0 w 7924800"/>
              <a:gd name="connsiteY28" fmla="*/ 1136414 h 1631216"/>
              <a:gd name="connsiteX29" fmla="*/ 0 w 7924800"/>
              <a:gd name="connsiteY29" fmla="*/ 576363 h 1631216"/>
              <a:gd name="connsiteX30" fmla="*/ 0 w 7924800"/>
              <a:gd name="connsiteY3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924800" h="1631216" fill="none" extrusionOk="0">
                <a:moveTo>
                  <a:pt x="0" y="0"/>
                </a:moveTo>
                <a:cubicBezTo>
                  <a:pt x="136234" y="-12885"/>
                  <a:pt x="324748" y="4873"/>
                  <a:pt x="422656" y="0"/>
                </a:cubicBezTo>
                <a:cubicBezTo>
                  <a:pt x="520564" y="-4873"/>
                  <a:pt x="975360" y="29218"/>
                  <a:pt x="1162304" y="0"/>
                </a:cubicBezTo>
                <a:cubicBezTo>
                  <a:pt x="1349248" y="-29218"/>
                  <a:pt x="1471719" y="-9445"/>
                  <a:pt x="1743456" y="0"/>
                </a:cubicBezTo>
                <a:cubicBezTo>
                  <a:pt x="2015193" y="9445"/>
                  <a:pt x="2082269" y="32459"/>
                  <a:pt x="2403856" y="0"/>
                </a:cubicBezTo>
                <a:cubicBezTo>
                  <a:pt x="2725443" y="-32459"/>
                  <a:pt x="2828305" y="-10116"/>
                  <a:pt x="3222752" y="0"/>
                </a:cubicBezTo>
                <a:cubicBezTo>
                  <a:pt x="3617199" y="10116"/>
                  <a:pt x="3617566" y="14425"/>
                  <a:pt x="3724656" y="0"/>
                </a:cubicBezTo>
                <a:cubicBezTo>
                  <a:pt x="3831746" y="-14425"/>
                  <a:pt x="4096342" y="-12092"/>
                  <a:pt x="4464304" y="0"/>
                </a:cubicBezTo>
                <a:cubicBezTo>
                  <a:pt x="4832266" y="12092"/>
                  <a:pt x="4767071" y="-18359"/>
                  <a:pt x="4966208" y="0"/>
                </a:cubicBezTo>
                <a:cubicBezTo>
                  <a:pt x="5165345" y="18359"/>
                  <a:pt x="5368108" y="-28498"/>
                  <a:pt x="5626608" y="0"/>
                </a:cubicBezTo>
                <a:cubicBezTo>
                  <a:pt x="5885108" y="28498"/>
                  <a:pt x="6198932" y="-1850"/>
                  <a:pt x="6366256" y="0"/>
                </a:cubicBezTo>
                <a:cubicBezTo>
                  <a:pt x="6533580" y="1850"/>
                  <a:pt x="6693025" y="16048"/>
                  <a:pt x="6788912" y="0"/>
                </a:cubicBezTo>
                <a:cubicBezTo>
                  <a:pt x="6884799" y="-16048"/>
                  <a:pt x="7063784" y="-20078"/>
                  <a:pt x="7211568" y="0"/>
                </a:cubicBezTo>
                <a:cubicBezTo>
                  <a:pt x="7359352" y="20078"/>
                  <a:pt x="7658193" y="-35092"/>
                  <a:pt x="7924800" y="0"/>
                </a:cubicBezTo>
                <a:cubicBezTo>
                  <a:pt x="7937818" y="261689"/>
                  <a:pt x="7951647" y="282324"/>
                  <a:pt x="7924800" y="543739"/>
                </a:cubicBezTo>
                <a:cubicBezTo>
                  <a:pt x="7897953" y="805154"/>
                  <a:pt x="7938041" y="823801"/>
                  <a:pt x="7924800" y="1103789"/>
                </a:cubicBezTo>
                <a:cubicBezTo>
                  <a:pt x="7911560" y="1383777"/>
                  <a:pt x="7907888" y="1475247"/>
                  <a:pt x="7924800" y="1631216"/>
                </a:cubicBezTo>
                <a:cubicBezTo>
                  <a:pt x="7762258" y="1652152"/>
                  <a:pt x="7542341" y="1623511"/>
                  <a:pt x="7185152" y="1631216"/>
                </a:cubicBezTo>
                <a:cubicBezTo>
                  <a:pt x="6827963" y="1638921"/>
                  <a:pt x="6759733" y="1642300"/>
                  <a:pt x="6445504" y="1631216"/>
                </a:cubicBezTo>
                <a:cubicBezTo>
                  <a:pt x="6131275" y="1620132"/>
                  <a:pt x="6037192" y="1622178"/>
                  <a:pt x="5785104" y="1631216"/>
                </a:cubicBezTo>
                <a:cubicBezTo>
                  <a:pt x="5533016" y="1640254"/>
                  <a:pt x="5330740" y="1626764"/>
                  <a:pt x="4966208" y="1631216"/>
                </a:cubicBezTo>
                <a:cubicBezTo>
                  <a:pt x="4601676" y="1635668"/>
                  <a:pt x="4358916" y="1660958"/>
                  <a:pt x="4147312" y="1631216"/>
                </a:cubicBezTo>
                <a:cubicBezTo>
                  <a:pt x="3935708" y="1601474"/>
                  <a:pt x="3564193" y="1635474"/>
                  <a:pt x="3407664" y="1631216"/>
                </a:cubicBezTo>
                <a:cubicBezTo>
                  <a:pt x="3251135" y="1626958"/>
                  <a:pt x="2884993" y="1666992"/>
                  <a:pt x="2668016" y="1631216"/>
                </a:cubicBezTo>
                <a:cubicBezTo>
                  <a:pt x="2451039" y="1595440"/>
                  <a:pt x="2143077" y="1666886"/>
                  <a:pt x="1928368" y="1631216"/>
                </a:cubicBezTo>
                <a:cubicBezTo>
                  <a:pt x="1713659" y="1595546"/>
                  <a:pt x="1605384" y="1622249"/>
                  <a:pt x="1426464" y="1631216"/>
                </a:cubicBezTo>
                <a:cubicBezTo>
                  <a:pt x="1247544" y="1640183"/>
                  <a:pt x="863072" y="1641000"/>
                  <a:pt x="607568" y="1631216"/>
                </a:cubicBezTo>
                <a:cubicBezTo>
                  <a:pt x="352064" y="1621432"/>
                  <a:pt x="175566" y="1625491"/>
                  <a:pt x="0" y="1631216"/>
                </a:cubicBezTo>
                <a:cubicBezTo>
                  <a:pt x="6220" y="1453413"/>
                  <a:pt x="9689" y="1330735"/>
                  <a:pt x="0" y="1136414"/>
                </a:cubicBezTo>
                <a:cubicBezTo>
                  <a:pt x="-9689" y="942093"/>
                  <a:pt x="-21293" y="714828"/>
                  <a:pt x="0" y="576363"/>
                </a:cubicBezTo>
                <a:cubicBezTo>
                  <a:pt x="21293" y="437898"/>
                  <a:pt x="-5845" y="136369"/>
                  <a:pt x="0" y="0"/>
                </a:cubicBezTo>
                <a:close/>
              </a:path>
              <a:path w="7924800" h="1631216" stroke="0" extrusionOk="0">
                <a:moveTo>
                  <a:pt x="0" y="0"/>
                </a:moveTo>
                <a:cubicBezTo>
                  <a:pt x="240606" y="-17365"/>
                  <a:pt x="351447" y="-3963"/>
                  <a:pt x="581152" y="0"/>
                </a:cubicBezTo>
                <a:cubicBezTo>
                  <a:pt x="810857" y="3963"/>
                  <a:pt x="899158" y="-11943"/>
                  <a:pt x="1003808" y="0"/>
                </a:cubicBezTo>
                <a:cubicBezTo>
                  <a:pt x="1108458" y="11943"/>
                  <a:pt x="1605802" y="22329"/>
                  <a:pt x="1822704" y="0"/>
                </a:cubicBezTo>
                <a:cubicBezTo>
                  <a:pt x="2039606" y="-22329"/>
                  <a:pt x="2226377" y="25674"/>
                  <a:pt x="2403856" y="0"/>
                </a:cubicBezTo>
                <a:cubicBezTo>
                  <a:pt x="2581335" y="-25674"/>
                  <a:pt x="2749569" y="18585"/>
                  <a:pt x="2985008" y="0"/>
                </a:cubicBezTo>
                <a:cubicBezTo>
                  <a:pt x="3220447" y="-18585"/>
                  <a:pt x="3588319" y="-38954"/>
                  <a:pt x="3803904" y="0"/>
                </a:cubicBezTo>
                <a:cubicBezTo>
                  <a:pt x="4019489" y="38954"/>
                  <a:pt x="4158218" y="-14748"/>
                  <a:pt x="4305808" y="0"/>
                </a:cubicBezTo>
                <a:cubicBezTo>
                  <a:pt x="4453398" y="14748"/>
                  <a:pt x="4798342" y="-22482"/>
                  <a:pt x="5124704" y="0"/>
                </a:cubicBezTo>
                <a:cubicBezTo>
                  <a:pt x="5451066" y="22482"/>
                  <a:pt x="5763588" y="-40770"/>
                  <a:pt x="5943600" y="0"/>
                </a:cubicBezTo>
                <a:cubicBezTo>
                  <a:pt x="6123612" y="40770"/>
                  <a:pt x="6315208" y="3521"/>
                  <a:pt x="6604000" y="0"/>
                </a:cubicBezTo>
                <a:cubicBezTo>
                  <a:pt x="6892792" y="-3521"/>
                  <a:pt x="7594282" y="-5011"/>
                  <a:pt x="7924800" y="0"/>
                </a:cubicBezTo>
                <a:cubicBezTo>
                  <a:pt x="7931452" y="254669"/>
                  <a:pt x="7939677" y="345487"/>
                  <a:pt x="7924800" y="527427"/>
                </a:cubicBezTo>
                <a:cubicBezTo>
                  <a:pt x="7909923" y="709367"/>
                  <a:pt x="7907880" y="834771"/>
                  <a:pt x="7924800" y="1022229"/>
                </a:cubicBezTo>
                <a:cubicBezTo>
                  <a:pt x="7941720" y="1209687"/>
                  <a:pt x="7952113" y="1367527"/>
                  <a:pt x="7924800" y="1631216"/>
                </a:cubicBezTo>
                <a:cubicBezTo>
                  <a:pt x="7710645" y="1598729"/>
                  <a:pt x="7459887" y="1646825"/>
                  <a:pt x="7264400" y="1631216"/>
                </a:cubicBezTo>
                <a:cubicBezTo>
                  <a:pt x="7068913" y="1615607"/>
                  <a:pt x="6796740" y="1648633"/>
                  <a:pt x="6604000" y="1631216"/>
                </a:cubicBezTo>
                <a:cubicBezTo>
                  <a:pt x="6411260" y="1613799"/>
                  <a:pt x="6168593" y="1655529"/>
                  <a:pt x="5785104" y="1631216"/>
                </a:cubicBezTo>
                <a:cubicBezTo>
                  <a:pt x="5401615" y="1606903"/>
                  <a:pt x="5310399" y="1655906"/>
                  <a:pt x="5124704" y="1631216"/>
                </a:cubicBezTo>
                <a:cubicBezTo>
                  <a:pt x="4939009" y="1606526"/>
                  <a:pt x="4894089" y="1617978"/>
                  <a:pt x="4702048" y="1631216"/>
                </a:cubicBezTo>
                <a:cubicBezTo>
                  <a:pt x="4510007" y="1644454"/>
                  <a:pt x="4437348" y="1613735"/>
                  <a:pt x="4200144" y="1631216"/>
                </a:cubicBezTo>
                <a:cubicBezTo>
                  <a:pt x="3962940" y="1648697"/>
                  <a:pt x="3597653" y="1650015"/>
                  <a:pt x="3381248" y="1631216"/>
                </a:cubicBezTo>
                <a:cubicBezTo>
                  <a:pt x="3164843" y="1612417"/>
                  <a:pt x="3038045" y="1619049"/>
                  <a:pt x="2720848" y="1631216"/>
                </a:cubicBezTo>
                <a:cubicBezTo>
                  <a:pt x="2403651" y="1643383"/>
                  <a:pt x="2417372" y="1628683"/>
                  <a:pt x="2218944" y="1631216"/>
                </a:cubicBezTo>
                <a:cubicBezTo>
                  <a:pt x="2020516" y="1633749"/>
                  <a:pt x="1775568" y="1654482"/>
                  <a:pt x="1558544" y="1631216"/>
                </a:cubicBezTo>
                <a:cubicBezTo>
                  <a:pt x="1341520" y="1607950"/>
                  <a:pt x="1269920" y="1623522"/>
                  <a:pt x="1135888" y="1631216"/>
                </a:cubicBezTo>
                <a:cubicBezTo>
                  <a:pt x="1001856" y="1638910"/>
                  <a:pt x="852930" y="1619308"/>
                  <a:pt x="713232" y="1631216"/>
                </a:cubicBezTo>
                <a:cubicBezTo>
                  <a:pt x="573534" y="1643124"/>
                  <a:pt x="295698" y="1631510"/>
                  <a:pt x="0" y="1631216"/>
                </a:cubicBezTo>
                <a:cubicBezTo>
                  <a:pt x="-20420" y="1417190"/>
                  <a:pt x="4701" y="1255872"/>
                  <a:pt x="0" y="1120102"/>
                </a:cubicBezTo>
                <a:cubicBezTo>
                  <a:pt x="-4701" y="984332"/>
                  <a:pt x="14223" y="703924"/>
                  <a:pt x="0" y="543739"/>
                </a:cubicBezTo>
                <a:cubicBezTo>
                  <a:pt x="-14223" y="383554"/>
                  <a:pt x="-11950" y="231655"/>
                  <a:pt x="0" y="0"/>
                </a:cubicBezTo>
                <a:close/>
              </a:path>
            </a:pathLst>
          </a:custGeom>
          <a:ln w="28575"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3363"/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 (index)</a:t>
            </a:r>
          </a:p>
          <a:p>
            <a:pPr marL="688975" indent="-220663"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occurrence of secondary malignant neoplasm </a:t>
            </a:r>
          </a:p>
          <a:p>
            <a:pPr marL="688975" indent="-220663"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 stage or metastasis </a:t>
            </a:r>
          </a:p>
          <a:p>
            <a:pPr marL="468313"/>
            <a:endParaRPr lang="en-US" sz="2000" b="1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313"/>
            <a:r>
              <a:rPr lang="en-US" sz="2000" b="1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Death occurrence: </a:t>
            </a:r>
            <a:r>
              <a:rPr lang="en-US" sz="20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death after index date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8920080" y="1729433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1DCD8-88E8-1145-A598-8E45BAD8435F}"/>
              </a:ext>
            </a:extLst>
          </p:cNvPr>
          <p:cNvCxnSpPr>
            <a:cxnSpLocks/>
          </p:cNvCxnSpPr>
          <p:nvPr/>
        </p:nvCxnSpPr>
        <p:spPr>
          <a:xfrm>
            <a:off x="3520791" y="1688744"/>
            <a:ext cx="1127409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DEC66E-65F1-7F48-87ED-122C976BBD14}"/>
              </a:ext>
            </a:extLst>
          </p:cNvPr>
          <p:cNvSpPr/>
          <p:nvPr/>
        </p:nvSpPr>
        <p:spPr>
          <a:xfrm>
            <a:off x="3657600" y="3022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B6622"/>
                </a:solidFill>
              </a:rPr>
              <a:t>AND</a:t>
            </a:r>
            <a:endParaRPr lang="en-US" dirty="0">
              <a:solidFill>
                <a:srgbClr val="EB66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E408-4451-3643-BDE5-A46D8A27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Block 1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A633-021A-104A-B7E7-32C97FE5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23925" indent="-40640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Cancer Disease Model</a:t>
            </a:r>
          </a:p>
          <a:p>
            <a:pPr marL="923925" indent="-40640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Cancer Diagnosis: Base Diagnosis + Diagnostic Modifiers </a:t>
            </a:r>
          </a:p>
          <a:p>
            <a:pPr marL="923925" indent="-40640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(One-to-many connection between them)</a:t>
            </a:r>
          </a:p>
          <a:p>
            <a:pPr marL="923925" indent="-40640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indent="-40640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Cancer Treatment Model </a:t>
            </a:r>
          </a:p>
          <a:p>
            <a:pPr marL="923925" indent="-406400"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Composite Level (Treatment Episodes) or Individual Level (standard OMOP)</a:t>
            </a:r>
          </a:p>
          <a:p>
            <a:pPr marL="923925" indent="-406400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3925" indent="-40640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Cancer Episode Model</a:t>
            </a:r>
          </a:p>
          <a:p>
            <a:pPr marL="923925" indent="-4064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Continuous periods of disease or treatment with distinct clinical meaning </a:t>
            </a:r>
          </a:p>
          <a:p>
            <a:pPr marL="923925" indent="-4064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Composed of multiple events</a:t>
            </a:r>
          </a:p>
          <a:p>
            <a:pPr marL="923925" indent="-4064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Essential for conducting cancer research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964921-8E97-2D47-BEDB-B28E873EC65F}"/>
              </a:ext>
            </a:extLst>
          </p:cNvPr>
          <p:cNvSpPr/>
          <p:nvPr/>
        </p:nvSpPr>
        <p:spPr>
          <a:xfrm>
            <a:off x="457200" y="1143000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5F7E23-CC7F-D644-9955-4BCCF04CF322}"/>
              </a:ext>
            </a:extLst>
          </p:cNvPr>
          <p:cNvSpPr/>
          <p:nvPr/>
        </p:nvSpPr>
        <p:spPr>
          <a:xfrm>
            <a:off x="457200" y="2743200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C27808-829B-6043-BA8A-AD67F3D45B6B}"/>
              </a:ext>
            </a:extLst>
          </p:cNvPr>
          <p:cNvSpPr/>
          <p:nvPr/>
        </p:nvSpPr>
        <p:spPr>
          <a:xfrm>
            <a:off x="457200" y="3967480"/>
            <a:ext cx="603504" cy="604520"/>
          </a:xfrm>
          <a:prstGeom prst="ellipse">
            <a:avLst/>
          </a:prstGeom>
          <a:solidFill>
            <a:srgbClr val="F5A118">
              <a:alpha val="28000"/>
            </a:srgbClr>
          </a:solidFill>
          <a:ln>
            <a:solidFill>
              <a:srgbClr val="2042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0425A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989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3D87-08BF-A645-8DB6-CCE64CC14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Oncology Extension SQL</a:t>
            </a:r>
          </a:p>
        </p:txBody>
      </p:sp>
      <p:pic>
        <p:nvPicPr>
          <p:cNvPr id="4" name="Picture 3" descr="A person wearing a blue shirt&#10;&#10;Description automatically generated">
            <a:extLst>
              <a:ext uri="{FF2B5EF4-FFF2-40B4-BE49-F238E27FC236}">
                <a16:creationId xmlns:a16="http://schemas.microsoft.com/office/drawing/2014/main" id="{5D353240-1359-5742-A7AF-44DBF43A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429000"/>
            <a:ext cx="2721429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2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3E5-390A-FC4F-B37E-064B8BE2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Population-Based Cancer Research Using ATLAS-Overview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DA6A-6C23-584F-BA32-E39B9CD6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685799"/>
          </a:xfrm>
        </p:spPr>
        <p:txBody>
          <a:bodyPr>
            <a:normAutofit/>
          </a:bodyPr>
          <a:lstStyle/>
          <a:p>
            <a:r>
              <a:rPr lang="en-US" sz="2200" dirty="0"/>
              <a:t>Cancer module provides details necessary to accurately define cohorts in ATLAS</a:t>
            </a:r>
          </a:p>
          <a:p>
            <a:pPr marL="457200" lvl="1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A10245-588B-9345-82D5-0BAD65F97D67}"/>
              </a:ext>
            </a:extLst>
          </p:cNvPr>
          <p:cNvSpPr txBox="1">
            <a:spLocks/>
          </p:cNvSpPr>
          <p:nvPr/>
        </p:nvSpPr>
        <p:spPr>
          <a:xfrm>
            <a:off x="609600" y="2286000"/>
            <a:ext cx="5384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200" b="1" u="sng" dirty="0"/>
              <a:t>ATLAS does not support</a:t>
            </a:r>
            <a:endParaRPr lang="en-US" sz="2200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The link between base diagnosis and modifiers 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Episodes (Disease and Treatment)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402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D3E5-390A-FC4F-B37E-064B8BE2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Population-Based Cancer Research Using ATLAS-Overview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DA6A-6C23-584F-BA32-E39B9CD6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685799"/>
          </a:xfrm>
        </p:spPr>
        <p:txBody>
          <a:bodyPr>
            <a:normAutofit/>
          </a:bodyPr>
          <a:lstStyle/>
          <a:p>
            <a:r>
              <a:rPr lang="en-US" sz="2200" dirty="0"/>
              <a:t>Cancer module provides details necessary to accurately define cohorts in ATLAS</a:t>
            </a:r>
          </a:p>
          <a:p>
            <a:pPr marL="457200" lvl="1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A10245-588B-9345-82D5-0BAD65F97D67}"/>
              </a:ext>
            </a:extLst>
          </p:cNvPr>
          <p:cNvSpPr txBox="1">
            <a:spLocks/>
          </p:cNvSpPr>
          <p:nvPr/>
        </p:nvSpPr>
        <p:spPr>
          <a:xfrm>
            <a:off x="609600" y="2286000"/>
            <a:ext cx="53848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200" b="1" u="sng" dirty="0"/>
              <a:t>ATLAS does not support</a:t>
            </a:r>
            <a:endParaRPr lang="en-US" sz="2200" dirty="0"/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The link between base diagnosis and modifiers 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Episodes (Disease and Treatment)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2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633AEC8-3607-7B4A-9B6B-0A65C84B16CC}"/>
              </a:ext>
            </a:extLst>
          </p:cNvPr>
          <p:cNvSpPr txBox="1">
            <a:spLocks/>
          </p:cNvSpPr>
          <p:nvPr/>
        </p:nvSpPr>
        <p:spPr>
          <a:xfrm>
            <a:off x="6096000" y="2285999"/>
            <a:ext cx="5384800" cy="3505201"/>
          </a:xfrm>
          <a:custGeom>
            <a:avLst/>
            <a:gdLst>
              <a:gd name="connsiteX0" fmla="*/ 0 w 5384800"/>
              <a:gd name="connsiteY0" fmla="*/ 0 h 3505201"/>
              <a:gd name="connsiteX1" fmla="*/ 5384800 w 5384800"/>
              <a:gd name="connsiteY1" fmla="*/ 0 h 3505201"/>
              <a:gd name="connsiteX2" fmla="*/ 5384800 w 5384800"/>
              <a:gd name="connsiteY2" fmla="*/ 3505201 h 3505201"/>
              <a:gd name="connsiteX3" fmla="*/ 0 w 5384800"/>
              <a:gd name="connsiteY3" fmla="*/ 3505201 h 3505201"/>
              <a:gd name="connsiteX4" fmla="*/ 0 w 5384800"/>
              <a:gd name="connsiteY4" fmla="*/ 0 h 35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4800" h="3505201" fill="none" extrusionOk="0">
                <a:moveTo>
                  <a:pt x="0" y="0"/>
                </a:moveTo>
                <a:cubicBezTo>
                  <a:pt x="1432643" y="-49533"/>
                  <a:pt x="2955911" y="-14809"/>
                  <a:pt x="5384800" y="0"/>
                </a:cubicBezTo>
                <a:cubicBezTo>
                  <a:pt x="5472439" y="657633"/>
                  <a:pt x="5312121" y="2310400"/>
                  <a:pt x="5384800" y="3505201"/>
                </a:cubicBezTo>
                <a:cubicBezTo>
                  <a:pt x="2876866" y="3456970"/>
                  <a:pt x="1449854" y="3589656"/>
                  <a:pt x="0" y="3505201"/>
                </a:cubicBezTo>
                <a:cubicBezTo>
                  <a:pt x="-38581" y="2858250"/>
                  <a:pt x="63341" y="603762"/>
                  <a:pt x="0" y="0"/>
                </a:cubicBezTo>
                <a:close/>
              </a:path>
              <a:path w="5384800" h="3505201" stroke="0" extrusionOk="0">
                <a:moveTo>
                  <a:pt x="0" y="0"/>
                </a:moveTo>
                <a:cubicBezTo>
                  <a:pt x="1059085" y="118645"/>
                  <a:pt x="3971781" y="116012"/>
                  <a:pt x="5384800" y="0"/>
                </a:cubicBezTo>
                <a:cubicBezTo>
                  <a:pt x="5251918" y="465204"/>
                  <a:pt x="5469751" y="3066389"/>
                  <a:pt x="5384800" y="3505201"/>
                </a:cubicBezTo>
                <a:cubicBezTo>
                  <a:pt x="3363993" y="3639801"/>
                  <a:pt x="2311475" y="3348005"/>
                  <a:pt x="0" y="3505201"/>
                </a:cubicBezTo>
                <a:cubicBezTo>
                  <a:pt x="-20187" y="1800952"/>
                  <a:pt x="-152480" y="1193749"/>
                  <a:pt x="0" y="0"/>
                </a:cubicBezTo>
                <a:close/>
              </a:path>
            </a:pathLst>
          </a:custGeom>
          <a:ln>
            <a:solidFill>
              <a:srgbClr val="EB662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How to use the Module in ATLAS:</a:t>
            </a:r>
            <a:endParaRPr lang="en-US" sz="2200" dirty="0"/>
          </a:p>
          <a:p>
            <a:pPr>
              <a:buFont typeface="Wingdings" pitchFamily="2" charset="2"/>
              <a:buChar char="ü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Temporal relationship between conditions (Condition Domain) and modifiers (MEASUREMENT Domain) to define the cohorts 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 and Drug Domain concepts to identify individual treatments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FEF51-3C84-FA48-A23B-62B20C24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Population-Based Cancer Research Using ATLAS</a:t>
            </a:r>
            <a:endParaRPr lang="en-US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A48D8-0103-D148-97DD-B1A2DDC7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Define cohorts: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Metastatic cancer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Cancer with metastasis to a certain site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Cancer with aggressive histology 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Cancer with specific genetic variation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Cancer with lymph nodes involvement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Cancer with a specific stage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Treated cancer</a:t>
            </a:r>
          </a:p>
          <a:p>
            <a:pPr marL="973138" lvl="1" indent="-284163">
              <a:buFont typeface="+mj-lt"/>
              <a:buAutoNum type="arabicPeriod"/>
            </a:pPr>
            <a:r>
              <a:rPr lang="en-US" sz="2200" dirty="0"/>
              <a:t>Death </a:t>
            </a:r>
          </a:p>
          <a:p>
            <a:pPr marL="688975" lvl="1" indent="0">
              <a:buNone/>
            </a:pPr>
            <a:endParaRPr lang="en-US" sz="2200" dirty="0"/>
          </a:p>
          <a:p>
            <a:pPr marL="688975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508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5A73-2F5F-FC4A-A7DE-407C8A74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Cheat Sheet: Bladder Cancer Staging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D8B0D8-C1BD-614D-8BD1-08DB280EC782}"/>
              </a:ext>
            </a:extLst>
          </p:cNvPr>
          <p:cNvGrpSpPr/>
          <p:nvPr/>
        </p:nvGrpSpPr>
        <p:grpSpPr>
          <a:xfrm>
            <a:off x="0" y="1011196"/>
            <a:ext cx="5105400" cy="5471886"/>
            <a:chOff x="0" y="1157514"/>
            <a:chExt cx="5105400" cy="5471886"/>
          </a:xfrm>
        </p:grpSpPr>
        <p:pic>
          <p:nvPicPr>
            <p:cNvPr id="10" name="Picture 9" descr="Table&#10;&#10;Description automatically generated">
              <a:extLst>
                <a:ext uri="{FF2B5EF4-FFF2-40B4-BE49-F238E27FC236}">
                  <a16:creationId xmlns:a16="http://schemas.microsoft.com/office/drawing/2014/main" id="{315ED498-8917-344B-A0E0-006769D69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6" t="38889" r="8066" b="37778"/>
            <a:stretch/>
          </p:blipFill>
          <p:spPr>
            <a:xfrm>
              <a:off x="76198" y="3429000"/>
              <a:ext cx="5029202" cy="1600200"/>
            </a:xfrm>
            <a:prstGeom prst="rect">
              <a:avLst/>
            </a:prstGeom>
          </p:spPr>
        </p:pic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C98A3C6F-4920-3F4E-9332-95F643489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6" t="6666" r="9325" b="60000"/>
            <a:stretch/>
          </p:blipFill>
          <p:spPr>
            <a:xfrm>
              <a:off x="0" y="1157514"/>
              <a:ext cx="5029201" cy="2286000"/>
            </a:xfrm>
            <a:prstGeom prst="rect">
              <a:avLst/>
            </a:prstGeom>
          </p:spPr>
        </p:pic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53B01231-6654-D144-83EA-D5514E38B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" t="62222" r="8440" b="14444"/>
            <a:stretch/>
          </p:blipFill>
          <p:spPr>
            <a:xfrm>
              <a:off x="76198" y="5029200"/>
              <a:ext cx="5029202" cy="1600200"/>
            </a:xfrm>
            <a:prstGeom prst="rect">
              <a:avLst/>
            </a:prstGeom>
          </p:spPr>
        </p:pic>
      </p:grpSp>
      <p:pic>
        <p:nvPicPr>
          <p:cNvPr id="11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9368E14-2C99-8C43-9067-08062713E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3" t="906" r="8137" b="73710"/>
          <a:stretch/>
        </p:blipFill>
        <p:spPr>
          <a:xfrm>
            <a:off x="4953000" y="1107991"/>
            <a:ext cx="7202715" cy="2549609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F21F42-3E0B-B149-AF79-436F5F11D3F0}"/>
              </a:ext>
            </a:extLst>
          </p:cNvPr>
          <p:cNvGrpSpPr/>
          <p:nvPr/>
        </p:nvGrpSpPr>
        <p:grpSpPr>
          <a:xfrm>
            <a:off x="5669201" y="3657600"/>
            <a:ext cx="5913199" cy="3153034"/>
            <a:chOff x="8111" y="3200400"/>
            <a:chExt cx="6486513" cy="3513438"/>
          </a:xfrm>
        </p:grpSpPr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CF912E3D-C216-474C-9B8E-D65D9FF39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" t="45556" r="43632"/>
            <a:stretch/>
          </p:blipFill>
          <p:spPr>
            <a:xfrm>
              <a:off x="4056224" y="4275438"/>
              <a:ext cx="2438400" cy="2438400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0E290AEE-E35F-0D47-8431-7FB7745C1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" t="2222" r="39146" b="54444"/>
            <a:stretch/>
          </p:blipFill>
          <p:spPr>
            <a:xfrm>
              <a:off x="8111" y="3200400"/>
              <a:ext cx="4038600" cy="29718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D6EDABC-FACE-2946-8223-B4C7E5BB1154}"/>
              </a:ext>
            </a:extLst>
          </p:cNvPr>
          <p:cNvSpPr/>
          <p:nvPr/>
        </p:nvSpPr>
        <p:spPr>
          <a:xfrm>
            <a:off x="5334000" y="657871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1C1D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Amin MB, Edge SB, Greene FL, et al, eds. </a:t>
            </a:r>
            <a:r>
              <a:rPr lang="en-US" sz="800" i="1" dirty="0">
                <a:solidFill>
                  <a:srgbClr val="1C1D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AJCC Cancer Staging Manual</a:t>
            </a:r>
            <a:r>
              <a:rPr lang="en-US" sz="800" dirty="0">
                <a:solidFill>
                  <a:srgbClr val="1C1D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8th ed. New York: Springer; 2017.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2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Metastasis: Metastatic Bladder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130B-3C35-4649-B265-349397D9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cohort of adult patients with metastatic bladder cancer</a:t>
            </a: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5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Metastasis: Metastatic Bladder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130B-3C35-4649-B265-349397D9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cohort of adult patients with metastatic bladder cancer</a:t>
            </a: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u="sng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4948490" y="1709321"/>
            <a:ext cx="1280859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5376779" y="1750010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953E9-E930-3E43-9C51-E2459249B4AE}"/>
              </a:ext>
            </a:extLst>
          </p:cNvPr>
          <p:cNvSpPr/>
          <p:nvPr/>
        </p:nvSpPr>
        <p:spPr>
          <a:xfrm>
            <a:off x="3962400" y="2200356"/>
            <a:ext cx="3194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425A"/>
                </a:solidFill>
              </a:rPr>
              <a:t>Cohort entry event (index date)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8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9BF-CE14-AE45-9B99-F2D5D3A4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Metastasis: Metastatic Bladder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cohort of adult patients with metastatic bladder cancer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u="sng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Inclusion criteria: </a:t>
                </a:r>
              </a:p>
              <a:p>
                <a:pPr marL="517525" indent="-1730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years old</a:t>
                </a:r>
              </a:p>
              <a:p>
                <a:pPr marL="517525" indent="-173038"/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Bladder cancer before or at index date</a:t>
                </a:r>
              </a:p>
              <a:p>
                <a:pPr marL="0" indent="0">
                  <a:buNone/>
                </a:pPr>
                <a:endParaRPr lang="en-US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F130B-3C35-4649-B265-349397D99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0921-B90C-674A-AAB1-883460A3D649}"/>
              </a:ext>
            </a:extLst>
          </p:cNvPr>
          <p:cNvCxnSpPr>
            <a:cxnSpLocks/>
          </p:cNvCxnSpPr>
          <p:nvPr/>
        </p:nvCxnSpPr>
        <p:spPr>
          <a:xfrm>
            <a:off x="4948490" y="1709321"/>
            <a:ext cx="1280859" cy="0"/>
          </a:xfrm>
          <a:prstGeom prst="line">
            <a:avLst/>
          </a:prstGeom>
          <a:noFill/>
          <a:ln w="38100" cap="flat" cmpd="sng" algn="ctr">
            <a:solidFill>
              <a:srgbClr val="EB6622"/>
            </a:solidFill>
            <a:prstDash val="solid"/>
          </a:ln>
          <a:effectLst/>
        </p:spPr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34F5F6B4-DD58-0E4E-BB74-722FCB2EA4CA}"/>
              </a:ext>
            </a:extLst>
          </p:cNvPr>
          <p:cNvSpPr/>
          <p:nvPr/>
        </p:nvSpPr>
        <p:spPr>
          <a:xfrm rot="5400000" flipH="1">
            <a:off x="5376779" y="1750010"/>
            <a:ext cx="424279" cy="342901"/>
          </a:xfrm>
          <a:prstGeom prst="rightArrow">
            <a:avLst/>
          </a:prstGeom>
          <a:solidFill>
            <a:srgbClr val="EB6622"/>
          </a:solidFill>
          <a:ln>
            <a:solidFill>
              <a:srgbClr val="EB66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953E9-E930-3E43-9C51-E2459249B4AE}"/>
              </a:ext>
            </a:extLst>
          </p:cNvPr>
          <p:cNvSpPr/>
          <p:nvPr/>
        </p:nvSpPr>
        <p:spPr>
          <a:xfrm>
            <a:off x="3962400" y="2200356"/>
            <a:ext cx="3194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425A"/>
                </a:solidFill>
              </a:rPr>
              <a:t>Cohort entry event (index date)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6F5835EFC294C826F407D309D9A13" ma:contentTypeVersion="12" ma:contentTypeDescription="Create a new document." ma:contentTypeScope="" ma:versionID="b7e465ce476d6b6665f6fe13ca9726d6">
  <xsd:schema xmlns:xsd="http://www.w3.org/2001/XMLSchema" xmlns:xs="http://www.w3.org/2001/XMLSchema" xmlns:p="http://schemas.microsoft.com/office/2006/metadata/properties" xmlns:ns3="4d95d303-8c2e-4f26-84df-afdc967f0cd6" xmlns:ns4="09e6825e-a03b-4874-89d2-3336dd2d622e" targetNamespace="http://schemas.microsoft.com/office/2006/metadata/properties" ma:root="true" ma:fieldsID="36e5197f9775dbbbe46760e02ce46080" ns3:_="" ns4:_="">
    <xsd:import namespace="4d95d303-8c2e-4f26-84df-afdc967f0cd6"/>
    <xsd:import namespace="09e6825e-a03b-4874-89d2-3336dd2d62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5d303-8c2e-4f26-84df-afdc967f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6825e-a03b-4874-89d2-3336dd2d622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50CB0-5014-44A3-84BA-FEC00F553F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3A5595-3706-4F67-8748-E01A2C6E79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95d303-8c2e-4f26-84df-afdc967f0cd6"/>
    <ds:schemaRef ds:uri="09e6825e-a03b-4874-89d2-3336dd2d62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F540BD-0EEE-4505-BDEF-B41A5A7F50BD}">
  <ds:schemaRefs>
    <ds:schemaRef ds:uri="09e6825e-a03b-4874-89d2-3336dd2d62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d95d303-8c2e-4f26-84df-afdc967f0c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10290</TotalTime>
  <Words>916</Words>
  <Application>Microsoft Macintosh PowerPoint</Application>
  <PresentationFormat>Widescreen</PresentationFormat>
  <Paragraphs>218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Theme</vt:lpstr>
      <vt:lpstr>Population-Based Cancer Research Using the Oncology Module Querying the Oncology Module: ATLAS and SQL</vt:lpstr>
      <vt:lpstr>Block 1 Recap</vt:lpstr>
      <vt:lpstr>Population-Based Cancer Research Using ATLAS-Overview</vt:lpstr>
      <vt:lpstr>Population-Based Cancer Research Using ATLAS-Overview</vt:lpstr>
      <vt:lpstr>Population-Based Cancer Research Using ATLAS</vt:lpstr>
      <vt:lpstr>Cheat Sheet: Bladder Cancer Staging</vt:lpstr>
      <vt:lpstr>Metastasis: Metastatic Bladder Cancer</vt:lpstr>
      <vt:lpstr>Metastasis: Metastatic Bladder Cancer</vt:lpstr>
      <vt:lpstr>Metastasis: Metastatic Bladder Cancer</vt:lpstr>
      <vt:lpstr>PowerPoint Presentation</vt:lpstr>
      <vt:lpstr>Metastasis: Metastatic Bladder Cancer</vt:lpstr>
      <vt:lpstr>PowerPoint Presentation</vt:lpstr>
      <vt:lpstr>Metastasis to a Certain site: Metastasis to Liver</vt:lpstr>
      <vt:lpstr>Metastasis to a Certain Site: High-Grade Cancer </vt:lpstr>
      <vt:lpstr>Specific Genetic Variation: FGFR3 S249C Mutation</vt:lpstr>
      <vt:lpstr>Cancer with Nodal Involvement: Regional Lymph Node Involvement  </vt:lpstr>
      <vt:lpstr>Cancer with Specific Stage: Stage IIIb</vt:lpstr>
      <vt:lpstr>Treated Cancer: Bladder Cancer Treated with Gemcitabine</vt:lpstr>
      <vt:lpstr>Death</vt:lpstr>
      <vt:lpstr>Oncology Extension SQL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Asieh Golozar</cp:lastModifiedBy>
  <cp:revision>107</cp:revision>
  <dcterms:created xsi:type="dcterms:W3CDTF">2013-12-30T14:14:20Z</dcterms:created>
  <dcterms:modified xsi:type="dcterms:W3CDTF">2020-10-05T19:39:03Z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0x0101005C96F5835EFC294C826F407D309D9A13</vt:lpwstr>
  </property>
</Properties>
</file>