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58" r:id="rId4"/>
    <p:sldId id="281" r:id="rId5"/>
    <p:sldId id="265" r:id="rId6"/>
    <p:sldId id="270" r:id="rId7"/>
    <p:sldId id="272" r:id="rId8"/>
    <p:sldId id="273" r:id="rId9"/>
    <p:sldId id="274" r:id="rId10"/>
    <p:sldId id="271" r:id="rId11"/>
    <p:sldId id="284" r:id="rId12"/>
    <p:sldId id="275" r:id="rId13"/>
    <p:sldId id="285" r:id="rId14"/>
    <p:sldId id="287" r:id="rId15"/>
    <p:sldId id="288" r:id="rId16"/>
    <p:sldId id="286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FCCC-F49B-4EEC-90A6-A360588B0EEB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21F2-916E-4407-8EA3-3600E340D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33A2-E1E2-4A84-9F77-446D1F8B94F1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32, Fall 2019</a:t>
            </a:r>
          </a:p>
          <a:p>
            <a:r>
              <a:rPr lang="en-US" dirty="0"/>
              <a:t>Discussion Section #7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Alternatively, instead of creating a matrix and converting it to a data frame, you can directly create a data frame: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048000"/>
            <a:ext cx="88653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merced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c(102,99,94,91,91)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c(71,85,67,68,68)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la = c(82,83,79,79,79)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vegas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c(112,110,108,104,104)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c(82,78,71,84,82)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merced,sf,la,vegas,seattle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c("8.1","8.2","8.3","8.4","8.5")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It is also possible to read in a data frame from a csv file.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header=TRUE indicates the first row has the names of the columns.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605" y="2667000"/>
            <a:ext cx="895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read.csv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(file="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temps.csv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header=TRUE,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=",")</a:t>
            </a:r>
          </a:p>
        </p:txBody>
      </p:sp>
    </p:spTree>
    <p:extLst>
      <p:ext uri="{BB962C8B-B14F-4D97-AF65-F5344CB8AC3E}">
        <p14:creationId xmlns:p14="http://schemas.microsoft.com/office/powerpoint/2010/main" val="250101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/>
              <a:t>Why are data frames neat? You can address data frames using the labels. Instead of saying “column1” you can say “</a:t>
            </a:r>
            <a:r>
              <a:rPr lang="en-US" sz="2800" dirty="0" err="1"/>
              <a:t>merced</a:t>
            </a:r>
            <a:r>
              <a:rPr lang="en-US" sz="2800" dirty="0"/>
              <a:t>”.</a:t>
            </a:r>
          </a:p>
          <a:p>
            <a:r>
              <a:rPr lang="en-US" sz="2800" dirty="0"/>
              <a:t>For example: To compute the mean temperature for each city, we can run the following: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581400"/>
            <a:ext cx="38715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mean(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tdat$merced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mean(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tdat$sf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mean(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tdat$la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mean(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tdat$vegas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mean(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tdat$seattle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B537A-78CB-3F46-A18D-2316AD294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643062"/>
            <a:ext cx="4800600" cy="430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You can also plot data for each city as a Box Plot by accessing the columns</a:t>
            </a:r>
          </a:p>
          <a:p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C06AD-1178-FE4C-A4CC-79DAE687E506}"/>
              </a:ext>
            </a:extLst>
          </p:cNvPr>
          <p:cNvSpPr/>
          <p:nvPr/>
        </p:nvSpPr>
        <p:spPr>
          <a:xfrm>
            <a:off x="457201" y="5664498"/>
            <a:ext cx="822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boxplot(</a:t>
            </a:r>
            <a:r>
              <a:rPr lang="en-US" dirty="0" err="1">
                <a:latin typeface="Courier" pitchFamily="2" charset="0"/>
              </a:rPr>
              <a:t>tdat$merced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tdat$la</a:t>
            </a:r>
            <a:r>
              <a:rPr lang="en-US" dirty="0">
                <a:latin typeface="Courier" pitchFamily="2" charset="0"/>
              </a:rPr>
              <a:t>, main = "Temperature in Different Cities", names=c("</a:t>
            </a:r>
            <a:r>
              <a:rPr lang="en-US" dirty="0" err="1">
                <a:latin typeface="Courier" pitchFamily="2" charset="0"/>
              </a:rPr>
              <a:t>Merced","LA</a:t>
            </a:r>
            <a:r>
              <a:rPr lang="en-US" dirty="0">
                <a:latin typeface="Courier" pitchFamily="2" charset="0"/>
              </a:rPr>
              <a:t>"), col = c("</a:t>
            </a:r>
            <a:r>
              <a:rPr lang="en-US" dirty="0" err="1">
                <a:latin typeface="Courier" pitchFamily="2" charset="0"/>
              </a:rPr>
              <a:t>orange","red</a:t>
            </a:r>
            <a:r>
              <a:rPr lang="en-US" dirty="0">
                <a:latin typeface="Courier" pitchFamily="2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05300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EF4FC-32FA-074A-B833-20B86F11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696995"/>
            <a:ext cx="6146800" cy="48309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Or a time series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R: Data Frames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C06AD-1178-FE4C-A4CC-79DAE687E506}"/>
              </a:ext>
            </a:extLst>
          </p:cNvPr>
          <p:cNvSpPr/>
          <p:nvPr/>
        </p:nvSpPr>
        <p:spPr>
          <a:xfrm>
            <a:off x="304800" y="5354396"/>
            <a:ext cx="8229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plot(</a:t>
            </a:r>
            <a:r>
              <a:rPr lang="en-US" dirty="0" err="1">
                <a:latin typeface="Courier" pitchFamily="2" charset="0"/>
              </a:rPr>
              <a:t>tdat$X,tdat$merced</a:t>
            </a:r>
            <a:r>
              <a:rPr lang="en-US" dirty="0">
                <a:latin typeface="Courier" pitchFamily="2" charset="0"/>
              </a:rPr>
              <a:t>,  type='</a:t>
            </a:r>
            <a:r>
              <a:rPr lang="en-US" dirty="0" err="1">
                <a:latin typeface="Courier" pitchFamily="2" charset="0"/>
              </a:rPr>
              <a:t>b',main</a:t>
            </a:r>
            <a:r>
              <a:rPr lang="en-US" dirty="0">
                <a:latin typeface="Courier" pitchFamily="2" charset="0"/>
              </a:rPr>
              <a:t> = "Temperature in Different Cities",</a:t>
            </a:r>
            <a:r>
              <a:rPr lang="en-US" dirty="0" err="1">
                <a:latin typeface="Courier" pitchFamily="2" charset="0"/>
              </a:rPr>
              <a:t>ylim</a:t>
            </a:r>
            <a:r>
              <a:rPr lang="en-US" dirty="0">
                <a:latin typeface="Courier" pitchFamily="2" charset="0"/>
              </a:rPr>
              <a:t>=c(60,102),col="red")</a:t>
            </a:r>
          </a:p>
          <a:p>
            <a:r>
              <a:rPr lang="en-US" dirty="0">
                <a:latin typeface="Courier" pitchFamily="2" charset="0"/>
              </a:rPr>
              <a:t>lines(</a:t>
            </a:r>
            <a:r>
              <a:rPr lang="en-US" dirty="0" err="1">
                <a:latin typeface="Courier" pitchFamily="2" charset="0"/>
              </a:rPr>
              <a:t>tdat$X,tdat$la</a:t>
            </a:r>
            <a:r>
              <a:rPr lang="en-US" dirty="0">
                <a:latin typeface="Courier" pitchFamily="2" charset="0"/>
              </a:rPr>
              <a:t>, col="blue", type="b")</a:t>
            </a:r>
          </a:p>
          <a:p>
            <a:r>
              <a:rPr lang="en-US" dirty="0">
                <a:latin typeface="Courier" pitchFamily="2" charset="0"/>
              </a:rPr>
              <a:t>legend(8.1,70, legend=c("Merced", "Los Angeles"), col=c("red", "blue"), </a:t>
            </a:r>
            <a:r>
              <a:rPr lang="en-US" dirty="0" err="1">
                <a:latin typeface="Courier" pitchFamily="2" charset="0"/>
              </a:rPr>
              <a:t>lty</a:t>
            </a:r>
            <a:r>
              <a:rPr lang="en-US" dirty="0">
                <a:latin typeface="Courier" pitchFamily="2" charset="0"/>
              </a:rPr>
              <a:t>=1:1)</a:t>
            </a:r>
          </a:p>
        </p:txBody>
      </p:sp>
    </p:spTree>
    <p:extLst>
      <p:ext uri="{BB962C8B-B14F-4D97-AF65-F5344CB8AC3E}">
        <p14:creationId xmlns:p14="http://schemas.microsoft.com/office/powerpoint/2010/main" val="102114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C2CA-D8DD-EE48-9C6E-B5D959AF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2748-B951-6348-A201-9664D312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1143001"/>
          </a:xfrm>
        </p:spPr>
        <p:txBody>
          <a:bodyPr/>
          <a:lstStyle/>
          <a:p>
            <a:r>
              <a:rPr lang="en-US" dirty="0"/>
              <a:t>You can subset your data frames to consider only particular values: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C9E01-6FFC-6A41-A208-6C3A03BC0AFF}"/>
              </a:ext>
            </a:extLst>
          </p:cNvPr>
          <p:cNvSpPr/>
          <p:nvPr/>
        </p:nvSpPr>
        <p:spPr>
          <a:xfrm>
            <a:off x="0" y="2413337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Selects only Certain States from certain States #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which(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US$state_abbr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=="CA")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which(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US$state_abbr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=="RI")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CARIResults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US[c(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CAIndex,RIIndex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Selects Only Individuals with &gt;2000 Credit Limit #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enoughCredit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credit[which(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credit$Limit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2000),]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3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F479-C14A-1A4E-B441-203CC8D1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</a:t>
            </a:r>
            <a:r>
              <a:rPr lang="en-US"/>
              <a:t>Study: Advertising </a:t>
            </a:r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7E19-9F43-B446-A711-31E6E3A8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have an potential data set called </a:t>
            </a:r>
            <a:r>
              <a:rPr lang="en-US" dirty="0" err="1"/>
              <a:t>Advertising.csv</a:t>
            </a:r>
            <a:r>
              <a:rPr lang="en-US" dirty="0"/>
              <a:t> which tracks the sales of products to the amount spent on advertising</a:t>
            </a:r>
          </a:p>
          <a:p>
            <a:r>
              <a:rPr lang="en-US" dirty="0"/>
              <a:t>This data set contains the amount of money spent on three different types of advertising:</a:t>
            </a:r>
          </a:p>
          <a:p>
            <a:pPr lvl="1"/>
            <a:r>
              <a:rPr lang="en-US" dirty="0"/>
              <a:t>TV</a:t>
            </a:r>
          </a:p>
          <a:p>
            <a:pPr lvl="1"/>
            <a:r>
              <a:rPr lang="en-US" dirty="0"/>
              <a:t>Radio</a:t>
            </a:r>
          </a:p>
          <a:p>
            <a:pPr lvl="1"/>
            <a:r>
              <a:rPr lang="en-US" dirty="0"/>
              <a:t>Newspaper</a:t>
            </a:r>
          </a:p>
          <a:p>
            <a:r>
              <a:rPr lang="en-US" dirty="0"/>
              <a:t>This data shows the “sales” that resulted</a:t>
            </a:r>
          </a:p>
        </p:txBody>
      </p:sp>
    </p:spTree>
    <p:extLst>
      <p:ext uri="{BB962C8B-B14F-4D97-AF65-F5344CB8AC3E}">
        <p14:creationId xmlns:p14="http://schemas.microsoft.com/office/powerpoint/2010/main" val="346844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Lab 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Advertising Data Set: </a:t>
            </a:r>
            <a:r>
              <a:rPr lang="en-US" dirty="0" err="1">
                <a:latin typeface="Courier New"/>
                <a:cs typeface="Courier New"/>
              </a:rPr>
              <a:t>Advertising.csv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Load data set as a data frame.</a:t>
            </a:r>
          </a:p>
          <a:p>
            <a:pPr lvl="1"/>
            <a:r>
              <a:rPr lang="en-US" dirty="0"/>
              <a:t>Plot TV advertising vs sales</a:t>
            </a:r>
          </a:p>
          <a:p>
            <a:pPr lvl="1"/>
            <a:r>
              <a:rPr lang="en-US" dirty="0"/>
              <a:t>Plot radio advertising vs sales</a:t>
            </a:r>
          </a:p>
          <a:p>
            <a:pPr lvl="1"/>
            <a:r>
              <a:rPr lang="en-US" dirty="0"/>
              <a:t>Explain the relationships you see</a:t>
            </a:r>
          </a:p>
          <a:p>
            <a:r>
              <a:rPr lang="en-US" dirty="0"/>
              <a:t>Select one of the 5 potential Project Data Sets</a:t>
            </a:r>
          </a:p>
          <a:p>
            <a:pPr lvl="1"/>
            <a:r>
              <a:rPr lang="en-US" dirty="0"/>
              <a:t>If you want a place to start, consider credit or college</a:t>
            </a:r>
          </a:p>
          <a:p>
            <a:pPr lvl="1"/>
            <a:r>
              <a:rPr lang="en-US" dirty="0"/>
              <a:t>Load the file as a data frame.</a:t>
            </a:r>
          </a:p>
          <a:p>
            <a:pPr lvl="1"/>
            <a:r>
              <a:rPr lang="en-US" dirty="0"/>
              <a:t>Generate at least 2 plots (submit your favorite 2 plots)</a:t>
            </a:r>
          </a:p>
          <a:p>
            <a:pPr lvl="1"/>
            <a:r>
              <a:rPr lang="en-US" dirty="0"/>
              <a:t>Give a short explanation of your plots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552" y="5240565"/>
            <a:ext cx="45640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cs typeface="Courier New"/>
              </a:rPr>
              <a:t>R Commands to consider:</a:t>
            </a:r>
          </a:p>
          <a:p>
            <a:r>
              <a:rPr lang="en-US" sz="2800" dirty="0">
                <a:latin typeface="+mj-lt"/>
                <a:cs typeface="Courier New"/>
              </a:rPr>
              <a:t>Histogram, boxplot and plot</a:t>
            </a:r>
          </a:p>
        </p:txBody>
      </p:sp>
    </p:spTree>
    <p:extLst>
      <p:ext uri="{BB962C8B-B14F-4D97-AF65-F5344CB8AC3E}">
        <p14:creationId xmlns:p14="http://schemas.microsoft.com/office/powerpoint/2010/main" val="196832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 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you are going to read/analyze files in R.</a:t>
            </a:r>
          </a:p>
          <a:p>
            <a:r>
              <a:rPr lang="en-US" dirty="0"/>
              <a:t>You will use a data frame object. This object is one of the reasons R became a standard tool for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405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easy!</a:t>
            </a:r>
          </a:p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http://cran.r-project.org/</a:t>
            </a:r>
            <a:endParaRPr lang="en-US" dirty="0"/>
          </a:p>
          <a:p>
            <a:r>
              <a:rPr lang="en-US" dirty="0"/>
              <a:t>Download appropriate packages for Windows, Mac, or Linux.  Install!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Programming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Most people use an integrated programming environment (IDE) for R that lets you interact with:</a:t>
            </a:r>
          </a:p>
          <a:p>
            <a:pPr lvl="1"/>
            <a:r>
              <a:rPr lang="en-US" b="1" dirty="0"/>
              <a:t>The console: </a:t>
            </a:r>
            <a:r>
              <a:rPr lang="en-US" dirty="0"/>
              <a:t>where you tell the computer which R programs/files or commands to run</a:t>
            </a:r>
          </a:p>
          <a:p>
            <a:pPr lvl="1"/>
            <a:r>
              <a:rPr lang="en-US" b="1" dirty="0"/>
              <a:t>R Source Code/Files: </a:t>
            </a:r>
            <a:r>
              <a:rPr lang="en-US" dirty="0"/>
              <a:t>open/edit any R code you have written. (Typically you write R code in files with a .R suffix.)</a:t>
            </a:r>
          </a:p>
          <a:p>
            <a:pPr lvl="1"/>
            <a:r>
              <a:rPr lang="en-US" b="1" dirty="0"/>
              <a:t>Program output: </a:t>
            </a:r>
            <a:r>
              <a:rPr lang="en-US" dirty="0"/>
              <a:t>Figures/charts you produce </a:t>
            </a:r>
          </a:p>
          <a:p>
            <a:endParaRPr lang="en-US" dirty="0"/>
          </a:p>
          <a:p>
            <a:r>
              <a:rPr lang="en-US" dirty="0"/>
              <a:t>Prof Sindi uses and recommends </a:t>
            </a:r>
            <a:r>
              <a:rPr lang="en-US" dirty="0" err="1"/>
              <a:t>RStudio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https://www.rstudio.com/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01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R: 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/>
              <a:t>Three types you should know about: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Vector:</a:t>
            </a:r>
            <a:br>
              <a:rPr lang="en-US" sz="2600" dirty="0"/>
            </a:br>
            <a:r>
              <a:rPr lang="en-US" sz="2600" dirty="0"/>
              <a:t>Single row or single column of numbers.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Matrix:</a:t>
            </a:r>
            <a:br>
              <a:rPr lang="en-US" sz="2600" dirty="0"/>
            </a:br>
            <a:r>
              <a:rPr lang="en-US" sz="2600" dirty="0"/>
              <a:t>Has “m” rows and “n” columns of numbers.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Data Frame:</a:t>
            </a:r>
            <a:br>
              <a:rPr lang="en-US" sz="2600" dirty="0"/>
            </a:br>
            <a:r>
              <a:rPr lang="en-US" sz="2600" dirty="0"/>
              <a:t>Just like a matrix, except that the rows and columns have </a:t>
            </a:r>
            <a:r>
              <a:rPr lang="en-US" sz="2600" b="1" dirty="0"/>
              <a:t>names (i.e., labels)</a:t>
            </a:r>
            <a:r>
              <a:rPr lang="en-US" sz="2600" dirty="0"/>
              <a:t> and can be accessed using those names.</a:t>
            </a:r>
          </a:p>
          <a:p>
            <a:r>
              <a:rPr lang="en-US" sz="2600" dirty="0"/>
              <a:t>The utility of Data Frames is part of why R is the standard programming language for </a:t>
            </a:r>
            <a:r>
              <a:rPr lang="en-US" sz="2600" dirty="0" err="1"/>
              <a:t>Prob</a:t>
            </a:r>
            <a:r>
              <a:rPr lang="en-US" sz="2600" dirty="0"/>
              <a:t>/Stats.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Let’s say we gather the high temperatures of 5 cities (Merced, SF, LA, Las Vegas, Seattle) over the first 5 days in August.  We store the data in a matrix: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102" y="3581400"/>
            <a:ext cx="64524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urier New" pitchFamily="49" charset="0"/>
                <a:cs typeface="Courier New" pitchFamily="49" charset="0"/>
              </a:rPr>
              <a:t>temps = matrix(0,nrow=5,ncol=5)</a:t>
            </a:r>
          </a:p>
          <a:p>
            <a:r>
              <a:rPr lang="fr-FR" sz="2400" dirty="0">
                <a:latin typeface="Courier New" pitchFamily="49" charset="0"/>
                <a:cs typeface="Courier New" pitchFamily="49" charset="0"/>
              </a:rPr>
              <a:t>temps[,1] = c(102,99,94,91,91)</a:t>
            </a:r>
          </a:p>
          <a:p>
            <a:r>
              <a:rPr lang="fr-FR" sz="2400" dirty="0">
                <a:latin typeface="Courier New" pitchFamily="49" charset="0"/>
                <a:cs typeface="Courier New" pitchFamily="49" charset="0"/>
              </a:rPr>
              <a:t>temps[,2] = c(71,85,67,68,68)</a:t>
            </a:r>
          </a:p>
          <a:p>
            <a:r>
              <a:rPr lang="fr-FR" sz="2400" dirty="0">
                <a:latin typeface="Courier New" pitchFamily="49" charset="0"/>
                <a:cs typeface="Courier New" pitchFamily="49" charset="0"/>
              </a:rPr>
              <a:t>temps[,3] = c(82,83,79,79,79)</a:t>
            </a:r>
          </a:p>
          <a:p>
            <a:r>
              <a:rPr lang="fr-FR" sz="2400" dirty="0">
                <a:latin typeface="Courier New" pitchFamily="49" charset="0"/>
                <a:cs typeface="Courier New" pitchFamily="49" charset="0"/>
              </a:rPr>
              <a:t>temps[,4] = c(112,110,108,104,104)</a:t>
            </a:r>
          </a:p>
          <a:p>
            <a:r>
              <a:rPr lang="fr-FR" sz="2400" dirty="0">
                <a:latin typeface="Courier New" pitchFamily="49" charset="0"/>
                <a:cs typeface="Courier New" pitchFamily="49" charset="0"/>
              </a:rPr>
              <a:t>temps[,5] = c(82,78,71,84,82)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are intuitive and correspond to mathematical objects we learn about in, say, Math 24.</a:t>
            </a:r>
          </a:p>
          <a:p>
            <a:r>
              <a:rPr lang="en-US" dirty="0"/>
              <a:t>However, the rows and columns are not labeled!</a:t>
            </a:r>
          </a:p>
          <a:p>
            <a:r>
              <a:rPr lang="en-US" dirty="0"/>
              <a:t>We have no way of remembering the “meanings” of the rows/columns except by writing down these meanings elsewhere.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 frame is just like a matrix, except the rows/columns can be named.</a:t>
            </a:r>
          </a:p>
          <a:p>
            <a:r>
              <a:rPr lang="en-US" dirty="0"/>
              <a:t>Use “</a:t>
            </a:r>
            <a:r>
              <a:rPr lang="en-US" dirty="0" err="1"/>
              <a:t>data.frame</a:t>
            </a:r>
            <a:r>
              <a:rPr lang="en-US" dirty="0"/>
              <a:t>” to convert matrix to data frame.</a:t>
            </a:r>
          </a:p>
          <a:p>
            <a:r>
              <a:rPr lang="en-US" dirty="0"/>
              <a:t>Use  “</a:t>
            </a:r>
            <a:r>
              <a:rPr lang="en-US" dirty="0" err="1"/>
              <a:t>rownames</a:t>
            </a:r>
            <a:r>
              <a:rPr lang="en-US" dirty="0"/>
              <a:t>” and “</a:t>
            </a:r>
            <a:r>
              <a:rPr lang="en-US" dirty="0" err="1"/>
              <a:t>colnames</a:t>
            </a:r>
            <a:r>
              <a:rPr lang="en-US" dirty="0"/>
              <a:t>” to assign names once you have a data frame.</a:t>
            </a:r>
          </a:p>
          <a:p>
            <a:r>
              <a:rPr lang="en-US" dirty="0"/>
              <a:t>We continue from the previous example on the next slide.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Data Frames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74282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(temps)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c(”8.1","8.2","8.3","8.4","8.5")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c("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merced","sf","la","vegas","seattle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print(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merced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vegas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seattle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8/24    102 71 82   112      82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8/23     99 85 83   110      78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8/22     94 67 79   108      71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8/21     91 68 79   104      84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8/20     91 68 79   104      82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1114</Words>
  <Application>Microsoft Macintosh PowerPoint</Application>
  <PresentationFormat>On-screen Show (4:3)</PresentationFormat>
  <Paragraphs>132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Office Theme</vt:lpstr>
      <vt:lpstr>Introduction to R</vt:lpstr>
      <vt:lpstr>Discussion Section #7</vt:lpstr>
      <vt:lpstr>R: Installation</vt:lpstr>
      <vt:lpstr>R: Programming Environment </vt:lpstr>
      <vt:lpstr>R: Basic Data Types</vt:lpstr>
      <vt:lpstr>R: Matrices</vt:lpstr>
      <vt:lpstr>R: Matrices</vt:lpstr>
      <vt:lpstr>R: Data Frames</vt:lpstr>
      <vt:lpstr>R: Data Frames</vt:lpstr>
      <vt:lpstr>R: Data Frames</vt:lpstr>
      <vt:lpstr>R: Data Frames</vt:lpstr>
      <vt:lpstr>R: Data Frames</vt:lpstr>
      <vt:lpstr>R: Data Frames</vt:lpstr>
      <vt:lpstr>R: Data Frames</vt:lpstr>
      <vt:lpstr>R: Data Frames</vt:lpstr>
      <vt:lpstr>Case Study: Advertising Data Set</vt:lpstr>
      <vt:lpstr>Lab #7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Harish S. Bhat</dc:creator>
  <cp:lastModifiedBy>Microsoft Office User</cp:lastModifiedBy>
  <cp:revision>182</cp:revision>
  <dcterms:created xsi:type="dcterms:W3CDTF">2011-08-25T16:29:15Z</dcterms:created>
  <dcterms:modified xsi:type="dcterms:W3CDTF">2019-10-14T23:46:57Z</dcterms:modified>
</cp:coreProperties>
</file>