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notesMasterIdLst>
    <p:notesMasterId r:id="rId38"/>
  </p:notes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58" r:id="rId9"/>
    <p:sldId id="263" r:id="rId10"/>
    <p:sldId id="259" r:id="rId11"/>
    <p:sldId id="267" r:id="rId12"/>
    <p:sldId id="269" r:id="rId13"/>
    <p:sldId id="268" r:id="rId14"/>
    <p:sldId id="260" r:id="rId15"/>
    <p:sldId id="261" r:id="rId16"/>
    <p:sldId id="265" r:id="rId17"/>
    <p:sldId id="266" r:id="rId18"/>
    <p:sldId id="264" r:id="rId19"/>
    <p:sldId id="270" r:id="rId20"/>
    <p:sldId id="271" r:id="rId21"/>
    <p:sldId id="272" r:id="rId22"/>
    <p:sldId id="273" r:id="rId23"/>
    <p:sldId id="281" r:id="rId24"/>
    <p:sldId id="284" r:id="rId25"/>
    <p:sldId id="282" r:id="rId26"/>
    <p:sldId id="283" r:id="rId27"/>
    <p:sldId id="286" r:id="rId28"/>
    <p:sldId id="288" r:id="rId29"/>
    <p:sldId id="285" r:id="rId30"/>
    <p:sldId id="287" r:id="rId31"/>
    <p:sldId id="294" r:id="rId32"/>
    <p:sldId id="293" r:id="rId33"/>
    <p:sldId id="290" r:id="rId34"/>
    <p:sldId id="291" r:id="rId35"/>
    <p:sldId id="292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04" autoAdjust="0"/>
  </p:normalViewPr>
  <p:slideViewPr>
    <p:cSldViewPr snapToGrid="0" snapToObjects="1"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E64C1-2032-1E43-AEFF-2FE1FE0635D9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74CA90F9-294F-8240-BA80-34A21E987A45}">
      <dgm:prSet phldrT="[Text]" custT="1"/>
      <dgm:spPr/>
      <dgm:t>
        <a:bodyPr/>
        <a:lstStyle/>
        <a:p>
          <a:r>
            <a:rPr lang="en-US" sz="1200" dirty="0"/>
            <a:t>Flume Source stores event in 1 or more channels</a:t>
          </a:r>
        </a:p>
      </dgm:t>
    </dgm:pt>
    <dgm:pt modelId="{B8CD8562-BCAF-6D40-8742-08CAEAE5144D}" type="parTrans" cxnId="{A7016C81-550B-9B4B-A23A-1C5F3869C7B0}">
      <dgm:prSet/>
      <dgm:spPr/>
      <dgm:t>
        <a:bodyPr/>
        <a:lstStyle/>
        <a:p>
          <a:endParaRPr lang="en-US"/>
        </a:p>
      </dgm:t>
    </dgm:pt>
    <dgm:pt modelId="{27515552-F777-6D46-8D54-4AF2CB5E682B}" type="sibTrans" cxnId="{A7016C81-550B-9B4B-A23A-1C5F3869C7B0}">
      <dgm:prSet/>
      <dgm:spPr/>
      <dgm:t>
        <a:bodyPr/>
        <a:lstStyle/>
        <a:p>
          <a:endParaRPr lang="en-US"/>
        </a:p>
      </dgm:t>
    </dgm:pt>
    <dgm:pt modelId="{ACEA4751-1B4A-EF4C-9952-237701A419CC}">
      <dgm:prSet phldrT="[Text]" custT="1"/>
      <dgm:spPr/>
      <dgm:t>
        <a:bodyPr/>
        <a:lstStyle/>
        <a:p>
          <a:r>
            <a:rPr lang="en-US" sz="1200" dirty="0"/>
            <a:t>Sink consumes the event from passive storage channel</a:t>
          </a:r>
        </a:p>
      </dgm:t>
    </dgm:pt>
    <dgm:pt modelId="{B47AA32D-2721-F847-ADB5-C74BACD4AB86}" type="parTrans" cxnId="{C7A93350-1F56-4C4C-9DCC-707C4525FB33}">
      <dgm:prSet/>
      <dgm:spPr/>
      <dgm:t>
        <a:bodyPr/>
        <a:lstStyle/>
        <a:p>
          <a:endParaRPr lang="en-US"/>
        </a:p>
      </dgm:t>
    </dgm:pt>
    <dgm:pt modelId="{55696B6A-2DB6-CA44-822C-C8CC9904028C}" type="sibTrans" cxnId="{C7A93350-1F56-4C4C-9DCC-707C4525FB33}">
      <dgm:prSet/>
      <dgm:spPr/>
      <dgm:t>
        <a:bodyPr/>
        <a:lstStyle/>
        <a:p>
          <a:endParaRPr lang="en-US"/>
        </a:p>
      </dgm:t>
    </dgm:pt>
    <dgm:pt modelId="{3ADF8E33-D6AA-3842-B041-EFCDBE901845}">
      <dgm:prSet phldrT="[Text]" custT="1"/>
      <dgm:spPr/>
      <dgm:t>
        <a:bodyPr/>
        <a:lstStyle/>
        <a:p>
          <a:r>
            <a:rPr lang="en-US" sz="1050" dirty="0"/>
            <a:t>Sink puts the event into an external repository like HDFS</a:t>
          </a:r>
        </a:p>
      </dgm:t>
    </dgm:pt>
    <dgm:pt modelId="{319ABE8C-874F-B244-890D-AAE0FC994BC1}" type="parTrans" cxnId="{6435D69D-04FB-8E42-A3FB-86BFB5295A46}">
      <dgm:prSet/>
      <dgm:spPr/>
      <dgm:t>
        <a:bodyPr/>
        <a:lstStyle/>
        <a:p>
          <a:endParaRPr lang="en-US"/>
        </a:p>
      </dgm:t>
    </dgm:pt>
    <dgm:pt modelId="{A4CCDFB6-DB8F-BB47-9D20-1EC2511C0600}" type="sibTrans" cxnId="{6435D69D-04FB-8E42-A3FB-86BFB5295A46}">
      <dgm:prSet/>
      <dgm:spPr/>
      <dgm:t>
        <a:bodyPr/>
        <a:lstStyle/>
        <a:p>
          <a:endParaRPr lang="en-US"/>
        </a:p>
      </dgm:t>
    </dgm:pt>
    <dgm:pt modelId="{91BCE2F9-DC46-AF4E-9E2C-8C08B93228E7}">
      <dgm:prSet custT="1"/>
      <dgm:spPr/>
      <dgm:t>
        <a:bodyPr/>
        <a:lstStyle/>
        <a:p>
          <a:r>
            <a:rPr lang="en-US" sz="1200" dirty="0"/>
            <a:t>External source provides an event. </a:t>
          </a:r>
          <a:r>
            <a:rPr lang="en-US" sz="1200" dirty="0" err="1"/>
            <a:t>Eg</a:t>
          </a:r>
          <a:r>
            <a:rPr lang="en-US" sz="1200" dirty="0"/>
            <a:t>: Web Server</a:t>
          </a:r>
        </a:p>
      </dgm:t>
    </dgm:pt>
    <dgm:pt modelId="{1CF70953-3D2A-5D4B-8EC9-193F97B3B927}" type="parTrans" cxnId="{CC4968B0-BC6D-D745-838A-DCD622E3187A}">
      <dgm:prSet/>
      <dgm:spPr/>
      <dgm:t>
        <a:bodyPr/>
        <a:lstStyle/>
        <a:p>
          <a:endParaRPr lang="en-US"/>
        </a:p>
      </dgm:t>
    </dgm:pt>
    <dgm:pt modelId="{DAF1B0DB-1FB2-344F-BABA-3F000F8C843D}" type="sibTrans" cxnId="{CC4968B0-BC6D-D745-838A-DCD622E3187A}">
      <dgm:prSet/>
      <dgm:spPr/>
      <dgm:t>
        <a:bodyPr/>
        <a:lstStyle/>
        <a:p>
          <a:endParaRPr lang="en-US"/>
        </a:p>
      </dgm:t>
    </dgm:pt>
    <dgm:pt modelId="{A0997092-089F-7642-99EF-94074F3989D5}">
      <dgm:prSet/>
      <dgm:spPr/>
      <dgm:t>
        <a:bodyPr/>
        <a:lstStyle/>
        <a:p>
          <a:r>
            <a:rPr lang="en-US" dirty="0"/>
            <a:t>Or Flume source of the next Flume agent (next hop)</a:t>
          </a:r>
        </a:p>
      </dgm:t>
    </dgm:pt>
    <dgm:pt modelId="{24BDD44F-CAD5-2249-ACAF-332765BD4190}" type="parTrans" cxnId="{E8DA9FE0-5407-7643-9E8C-85CB20D67C44}">
      <dgm:prSet/>
      <dgm:spPr/>
      <dgm:t>
        <a:bodyPr/>
        <a:lstStyle/>
        <a:p>
          <a:endParaRPr lang="en-US"/>
        </a:p>
      </dgm:t>
    </dgm:pt>
    <dgm:pt modelId="{7D56F5BA-EE23-4D49-8723-B3D4AC36E03D}" type="sibTrans" cxnId="{E8DA9FE0-5407-7643-9E8C-85CB20D67C44}">
      <dgm:prSet/>
      <dgm:spPr/>
      <dgm:t>
        <a:bodyPr/>
        <a:lstStyle/>
        <a:p>
          <a:endParaRPr lang="en-US"/>
        </a:p>
      </dgm:t>
    </dgm:pt>
    <dgm:pt modelId="{0B1BE08B-82CB-1F4F-A229-7D79EC16F1C1}" type="pres">
      <dgm:prSet presAssocID="{158E64C1-2032-1E43-AEFF-2FE1FE0635D9}" presName="Name0" presStyleCnt="0">
        <dgm:presLayoutVars>
          <dgm:dir/>
          <dgm:resizeHandles val="exact"/>
        </dgm:presLayoutVars>
      </dgm:prSet>
      <dgm:spPr/>
    </dgm:pt>
    <dgm:pt modelId="{1F436684-7674-C741-94D5-7EEA752E577C}" type="pres">
      <dgm:prSet presAssocID="{91BCE2F9-DC46-AF4E-9E2C-8C08B93228E7}" presName="parTxOnly" presStyleLbl="node1" presStyleIdx="0" presStyleCnt="5" custScaleX="104324" custScaleY="97944" custLinFactNeighborX="32014" custLinFactNeighborY="1455">
        <dgm:presLayoutVars>
          <dgm:bulletEnabled val="1"/>
        </dgm:presLayoutVars>
      </dgm:prSet>
      <dgm:spPr/>
    </dgm:pt>
    <dgm:pt modelId="{DC12C90E-903B-6C46-B1B9-A82CA39A2B6D}" type="pres">
      <dgm:prSet presAssocID="{DAF1B0DB-1FB2-344F-BABA-3F000F8C843D}" presName="parSpace" presStyleCnt="0"/>
      <dgm:spPr/>
    </dgm:pt>
    <dgm:pt modelId="{DC6722F7-8875-C84B-8FB7-605B47F6E580}" type="pres">
      <dgm:prSet presAssocID="{74CA90F9-294F-8240-BA80-34A21E987A45}" presName="parTxOnly" presStyleLbl="node1" presStyleIdx="1" presStyleCnt="5" custLinFactNeighborX="33007" custLinFactNeighborY="1857">
        <dgm:presLayoutVars>
          <dgm:bulletEnabled val="1"/>
        </dgm:presLayoutVars>
      </dgm:prSet>
      <dgm:spPr/>
    </dgm:pt>
    <dgm:pt modelId="{92CBA92E-5F72-004A-80EA-297067AEB562}" type="pres">
      <dgm:prSet presAssocID="{27515552-F777-6D46-8D54-4AF2CB5E682B}" presName="parSpace" presStyleCnt="0"/>
      <dgm:spPr/>
    </dgm:pt>
    <dgm:pt modelId="{04F53AC7-E7D8-8142-B03E-797B97A3D87E}" type="pres">
      <dgm:prSet presAssocID="{ACEA4751-1B4A-EF4C-9952-237701A419CC}" presName="parTxOnly" presStyleLbl="node1" presStyleIdx="2" presStyleCnt="5">
        <dgm:presLayoutVars>
          <dgm:bulletEnabled val="1"/>
        </dgm:presLayoutVars>
      </dgm:prSet>
      <dgm:spPr/>
    </dgm:pt>
    <dgm:pt modelId="{D58EA9C8-8921-144A-9A09-A11608F41DE1}" type="pres">
      <dgm:prSet presAssocID="{55696B6A-2DB6-CA44-822C-C8CC9904028C}" presName="parSpace" presStyleCnt="0"/>
      <dgm:spPr/>
    </dgm:pt>
    <dgm:pt modelId="{5D13315B-4593-B144-97D6-C1696C7ECA45}" type="pres">
      <dgm:prSet presAssocID="{3ADF8E33-D6AA-3842-B041-EFCDBE901845}" presName="parTxOnly" presStyleLbl="node1" presStyleIdx="3" presStyleCnt="5">
        <dgm:presLayoutVars>
          <dgm:bulletEnabled val="1"/>
        </dgm:presLayoutVars>
      </dgm:prSet>
      <dgm:spPr/>
    </dgm:pt>
    <dgm:pt modelId="{4AEDDAF8-0246-AF4E-B974-573AEC0F1A33}" type="pres">
      <dgm:prSet presAssocID="{A4CCDFB6-DB8F-BB47-9D20-1EC2511C0600}" presName="parSpace" presStyleCnt="0"/>
      <dgm:spPr/>
    </dgm:pt>
    <dgm:pt modelId="{BCA84094-C700-114C-B1B7-09F7B0D44A9E}" type="pres">
      <dgm:prSet presAssocID="{A0997092-089F-7642-99EF-94074F3989D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BF13E415-3B9F-2842-93CB-1984BF1A4254}" type="presOf" srcId="{91BCE2F9-DC46-AF4E-9E2C-8C08B93228E7}" destId="{1F436684-7674-C741-94D5-7EEA752E577C}" srcOrd="0" destOrd="0" presId="urn:microsoft.com/office/officeart/2005/8/layout/hChevron3"/>
    <dgm:cxn modelId="{C59C984C-DEB7-374F-A8F3-FCF501A9B699}" type="presOf" srcId="{74CA90F9-294F-8240-BA80-34A21E987A45}" destId="{DC6722F7-8875-C84B-8FB7-605B47F6E580}" srcOrd="0" destOrd="0" presId="urn:microsoft.com/office/officeart/2005/8/layout/hChevron3"/>
    <dgm:cxn modelId="{B6D11150-EBB2-5B45-AFF1-A6A37F59F17B}" type="presOf" srcId="{158E64C1-2032-1E43-AEFF-2FE1FE0635D9}" destId="{0B1BE08B-82CB-1F4F-A229-7D79EC16F1C1}" srcOrd="0" destOrd="0" presId="urn:microsoft.com/office/officeart/2005/8/layout/hChevron3"/>
    <dgm:cxn modelId="{C7A93350-1F56-4C4C-9DCC-707C4525FB33}" srcId="{158E64C1-2032-1E43-AEFF-2FE1FE0635D9}" destId="{ACEA4751-1B4A-EF4C-9952-237701A419CC}" srcOrd="2" destOrd="0" parTransId="{B47AA32D-2721-F847-ADB5-C74BACD4AB86}" sibTransId="{55696B6A-2DB6-CA44-822C-C8CC9904028C}"/>
    <dgm:cxn modelId="{A7016C81-550B-9B4B-A23A-1C5F3869C7B0}" srcId="{158E64C1-2032-1E43-AEFF-2FE1FE0635D9}" destId="{74CA90F9-294F-8240-BA80-34A21E987A45}" srcOrd="1" destOrd="0" parTransId="{B8CD8562-BCAF-6D40-8742-08CAEAE5144D}" sibTransId="{27515552-F777-6D46-8D54-4AF2CB5E682B}"/>
    <dgm:cxn modelId="{43144599-C192-6345-9F3B-36501BFBBCAA}" type="presOf" srcId="{ACEA4751-1B4A-EF4C-9952-237701A419CC}" destId="{04F53AC7-E7D8-8142-B03E-797B97A3D87E}" srcOrd="0" destOrd="0" presId="urn:microsoft.com/office/officeart/2005/8/layout/hChevron3"/>
    <dgm:cxn modelId="{6435D69D-04FB-8E42-A3FB-86BFB5295A46}" srcId="{158E64C1-2032-1E43-AEFF-2FE1FE0635D9}" destId="{3ADF8E33-D6AA-3842-B041-EFCDBE901845}" srcOrd="3" destOrd="0" parTransId="{319ABE8C-874F-B244-890D-AAE0FC994BC1}" sibTransId="{A4CCDFB6-DB8F-BB47-9D20-1EC2511C0600}"/>
    <dgm:cxn modelId="{E3ED06A2-D3BF-AB46-B1D2-ED2DA7CC6816}" type="presOf" srcId="{3ADF8E33-D6AA-3842-B041-EFCDBE901845}" destId="{5D13315B-4593-B144-97D6-C1696C7ECA45}" srcOrd="0" destOrd="0" presId="urn:microsoft.com/office/officeart/2005/8/layout/hChevron3"/>
    <dgm:cxn modelId="{637F8EAC-5065-1D44-AD30-5C5AB8B5F178}" type="presOf" srcId="{A0997092-089F-7642-99EF-94074F3989D5}" destId="{BCA84094-C700-114C-B1B7-09F7B0D44A9E}" srcOrd="0" destOrd="0" presId="urn:microsoft.com/office/officeart/2005/8/layout/hChevron3"/>
    <dgm:cxn modelId="{CC4968B0-BC6D-D745-838A-DCD622E3187A}" srcId="{158E64C1-2032-1E43-AEFF-2FE1FE0635D9}" destId="{91BCE2F9-DC46-AF4E-9E2C-8C08B93228E7}" srcOrd="0" destOrd="0" parTransId="{1CF70953-3D2A-5D4B-8EC9-193F97B3B927}" sibTransId="{DAF1B0DB-1FB2-344F-BABA-3F000F8C843D}"/>
    <dgm:cxn modelId="{E8DA9FE0-5407-7643-9E8C-85CB20D67C44}" srcId="{158E64C1-2032-1E43-AEFF-2FE1FE0635D9}" destId="{A0997092-089F-7642-99EF-94074F3989D5}" srcOrd="4" destOrd="0" parTransId="{24BDD44F-CAD5-2249-ACAF-332765BD4190}" sibTransId="{7D56F5BA-EE23-4D49-8723-B3D4AC36E03D}"/>
    <dgm:cxn modelId="{5AAE4B34-A56B-624B-B989-4D8EBF506D8D}" type="presParOf" srcId="{0B1BE08B-82CB-1F4F-A229-7D79EC16F1C1}" destId="{1F436684-7674-C741-94D5-7EEA752E577C}" srcOrd="0" destOrd="0" presId="urn:microsoft.com/office/officeart/2005/8/layout/hChevron3"/>
    <dgm:cxn modelId="{356A849D-8F90-7445-983A-CD78AF37BD04}" type="presParOf" srcId="{0B1BE08B-82CB-1F4F-A229-7D79EC16F1C1}" destId="{DC12C90E-903B-6C46-B1B9-A82CA39A2B6D}" srcOrd="1" destOrd="0" presId="urn:microsoft.com/office/officeart/2005/8/layout/hChevron3"/>
    <dgm:cxn modelId="{24DE10B1-4673-AC49-B640-D6CA6746AC57}" type="presParOf" srcId="{0B1BE08B-82CB-1F4F-A229-7D79EC16F1C1}" destId="{DC6722F7-8875-C84B-8FB7-605B47F6E580}" srcOrd="2" destOrd="0" presId="urn:microsoft.com/office/officeart/2005/8/layout/hChevron3"/>
    <dgm:cxn modelId="{85A11FB7-F917-0A49-9B47-69C477565D02}" type="presParOf" srcId="{0B1BE08B-82CB-1F4F-A229-7D79EC16F1C1}" destId="{92CBA92E-5F72-004A-80EA-297067AEB562}" srcOrd="3" destOrd="0" presId="urn:microsoft.com/office/officeart/2005/8/layout/hChevron3"/>
    <dgm:cxn modelId="{ACD27353-CEF3-454C-81A1-CBD82126A133}" type="presParOf" srcId="{0B1BE08B-82CB-1F4F-A229-7D79EC16F1C1}" destId="{04F53AC7-E7D8-8142-B03E-797B97A3D87E}" srcOrd="4" destOrd="0" presId="urn:microsoft.com/office/officeart/2005/8/layout/hChevron3"/>
    <dgm:cxn modelId="{912D9E7E-A0E6-E648-91AA-1B32BFA2AC26}" type="presParOf" srcId="{0B1BE08B-82CB-1F4F-A229-7D79EC16F1C1}" destId="{D58EA9C8-8921-144A-9A09-A11608F41DE1}" srcOrd="5" destOrd="0" presId="urn:microsoft.com/office/officeart/2005/8/layout/hChevron3"/>
    <dgm:cxn modelId="{11227BEF-9BA7-7E41-BF92-1A94A60D62A3}" type="presParOf" srcId="{0B1BE08B-82CB-1F4F-A229-7D79EC16F1C1}" destId="{5D13315B-4593-B144-97D6-C1696C7ECA45}" srcOrd="6" destOrd="0" presId="urn:microsoft.com/office/officeart/2005/8/layout/hChevron3"/>
    <dgm:cxn modelId="{5AC5D3B0-B796-384A-AF23-289A8365A5E0}" type="presParOf" srcId="{0B1BE08B-82CB-1F4F-A229-7D79EC16F1C1}" destId="{4AEDDAF8-0246-AF4E-B974-573AEC0F1A33}" srcOrd="7" destOrd="0" presId="urn:microsoft.com/office/officeart/2005/8/layout/hChevron3"/>
    <dgm:cxn modelId="{61501C31-546B-294F-A043-7B459944F844}" type="presParOf" srcId="{0B1BE08B-82CB-1F4F-A229-7D79EC16F1C1}" destId="{BCA84094-C700-114C-B1B7-09F7B0D44A9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36684-7674-C741-94D5-7EEA752E577C}">
      <dsp:nvSpPr>
        <dsp:cNvPr id="0" name=""/>
        <dsp:cNvSpPr/>
      </dsp:nvSpPr>
      <dsp:spPr>
        <a:xfrm>
          <a:off x="129062" y="525952"/>
          <a:ext cx="2081430" cy="7816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External source provides an event. </a:t>
          </a:r>
          <a:r>
            <a:rPr lang="en-US" sz="1200" kern="1200" dirty="0" err="1"/>
            <a:t>Eg</a:t>
          </a:r>
          <a:r>
            <a:rPr lang="en-US" sz="1200" kern="1200" dirty="0"/>
            <a:t>: Web Server</a:t>
          </a:r>
        </a:p>
      </dsp:txBody>
      <dsp:txXfrm>
        <a:off x="129062" y="525952"/>
        <a:ext cx="1886016" cy="781655"/>
      </dsp:txXfrm>
    </dsp:sp>
    <dsp:sp modelId="{DC6722F7-8875-C84B-8FB7-605B47F6E580}">
      <dsp:nvSpPr>
        <dsp:cNvPr id="0" name=""/>
        <dsp:cNvSpPr/>
      </dsp:nvSpPr>
      <dsp:spPr>
        <a:xfrm>
          <a:off x="1815423" y="520956"/>
          <a:ext cx="1995159" cy="7980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Flume Source stores event in 1 or more channels</a:t>
          </a:r>
        </a:p>
      </dsp:txBody>
      <dsp:txXfrm>
        <a:off x="2214455" y="520956"/>
        <a:ext cx="1197096" cy="798063"/>
      </dsp:txXfrm>
    </dsp:sp>
    <dsp:sp modelId="{04F53AC7-E7D8-8142-B03E-797B97A3D87E}">
      <dsp:nvSpPr>
        <dsp:cNvPr id="0" name=""/>
        <dsp:cNvSpPr/>
      </dsp:nvSpPr>
      <dsp:spPr>
        <a:xfrm>
          <a:off x="3279842" y="506136"/>
          <a:ext cx="1995159" cy="7980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Sink consumes the event from passive storage channel</a:t>
          </a:r>
        </a:p>
      </dsp:txBody>
      <dsp:txXfrm>
        <a:off x="3678874" y="506136"/>
        <a:ext cx="1197096" cy="798063"/>
      </dsp:txXfrm>
    </dsp:sp>
    <dsp:sp modelId="{5D13315B-4593-B144-97D6-C1696C7ECA45}">
      <dsp:nvSpPr>
        <dsp:cNvPr id="0" name=""/>
        <dsp:cNvSpPr/>
      </dsp:nvSpPr>
      <dsp:spPr>
        <a:xfrm>
          <a:off x="4875970" y="506136"/>
          <a:ext cx="1995159" cy="7980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Sink puts the event into an external repository like HDFS</a:t>
          </a:r>
        </a:p>
      </dsp:txBody>
      <dsp:txXfrm>
        <a:off x="5275002" y="506136"/>
        <a:ext cx="1197096" cy="798063"/>
      </dsp:txXfrm>
    </dsp:sp>
    <dsp:sp modelId="{BCA84094-C700-114C-B1B7-09F7B0D44A9E}">
      <dsp:nvSpPr>
        <dsp:cNvPr id="0" name=""/>
        <dsp:cNvSpPr/>
      </dsp:nvSpPr>
      <dsp:spPr>
        <a:xfrm>
          <a:off x="6472097" y="506136"/>
          <a:ext cx="1995159" cy="79806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 Flume source of the next Flume agent (next hop)</a:t>
          </a:r>
        </a:p>
      </dsp:txBody>
      <dsp:txXfrm>
        <a:off x="6871129" y="506136"/>
        <a:ext cx="1197096" cy="798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9768-57F9-4A17-98D8-ED34F07BD2EC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D95B-7886-426C-8AEE-DD46F7B75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have a website, and every time someone loads a page, you send a “user viewed page” event to a messaging system. You might then have consumers which do any of the following: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the message in Hadoop for future analysis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 page views and update a dashboard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 an alert if a page view fails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an email notification to another user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 the page view event with the user’s profile, and send the message back to the messaging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messaging system lets you decouple all of this work from the actual web page serving.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16D95B-7886-426C-8AEE-DD46F7B7525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docs/current/hadoop-yarn/hadoop-yarn-site/YAR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samza.apache.org/learn/documentation/0.9/introduction/background.html" TargetMode="External"/><Relationship Id="rId3" Type="http://schemas.openxmlformats.org/officeDocument/2006/relationships/hyperlink" Target="http://docs.aws.amazon.com/kinesis/latest/dev/key-concepts.html" TargetMode="External"/><Relationship Id="rId7" Type="http://schemas.openxmlformats.org/officeDocument/2006/relationships/hyperlink" Target="https://flume.apache.org/releases/content/1.2.0/FlumeUserGuide.pdf" TargetMode="External"/><Relationship Id="rId2" Type="http://schemas.openxmlformats.org/officeDocument/2006/relationships/hyperlink" Target="https://aws.amazon.com/blogs/aws/amazon-kinesis-real-time-processing-of-streamed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streaming-flume-integration.html" TargetMode="External"/><Relationship Id="rId5" Type="http://schemas.openxmlformats.org/officeDocument/2006/relationships/hyperlink" Target="https://flume.apache.org/FlumeUserGuide.html" TargetMode="External"/><Relationship Id="rId4" Type="http://schemas.openxmlformats.org/officeDocument/2006/relationships/hyperlink" Target="https://spark.apache.org/docs/latest/streaming-kinesis-integration.html" TargetMode="External"/><Relationship Id="rId9" Type="http://schemas.openxmlformats.org/officeDocument/2006/relationships/hyperlink" Target="http://engineering.linkedin.com/kafka/benchmarking-apache-kafka-2-million-writes-second-three-cheap-machin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4938189"/>
            <a:ext cx="7408333" cy="2035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Data ingestion is the process of obtaining, importing and processing data for later use or storage in a database.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/>
              <a:t>What is Data Ingestion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56" y="2769229"/>
            <a:ext cx="4088102" cy="18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108" y="2540626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Data Flow Model (Single Hop)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1946736"/>
            <a:ext cx="221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ARCHITECTURE</a:t>
            </a:r>
            <a:endParaRPr lang="en-US" b="1" dirty="0"/>
          </a:p>
        </p:txBody>
      </p:sp>
      <p:pic>
        <p:nvPicPr>
          <p:cNvPr id="7" name="Picture 6" descr="Screen Shot 2015-06-17 at 11.51.20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4" y="3297655"/>
            <a:ext cx="6921500" cy="262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189" y="3755531"/>
            <a:ext cx="1705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source provides an event:</a:t>
            </a:r>
          </a:p>
          <a:p>
            <a:r>
              <a:rPr lang="en-US" sz="1400" dirty="0" err="1"/>
              <a:t>eg</a:t>
            </a:r>
            <a:r>
              <a:rPr lang="en-US" sz="1400" dirty="0"/>
              <a:t>: Web Server</a:t>
            </a:r>
          </a:p>
        </p:txBody>
      </p:sp>
    </p:spTree>
    <p:extLst>
      <p:ext uri="{BB962C8B-B14F-4D97-AF65-F5344CB8AC3E}">
        <p14:creationId xmlns:p14="http://schemas.microsoft.com/office/powerpoint/2010/main" val="215830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Component Description</a:t>
            </a:r>
          </a:p>
          <a:p>
            <a:pPr marL="0" indent="0">
              <a:buNone/>
            </a:pPr>
            <a:r>
              <a:rPr lang="en-US" sz="2000" b="1" dirty="0"/>
              <a:t>Flume Source</a:t>
            </a:r>
            <a:r>
              <a:rPr lang="en-US" sz="2000" dirty="0"/>
              <a:t>: </a:t>
            </a: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sz="2000" dirty="0"/>
              <a:t>Avro Source- Listens on Avro port and receives events from external Avro client streams or create a tiered collection from previous hop.</a:t>
            </a:r>
          </a:p>
          <a:p>
            <a:pPr marL="457200" indent="-457200">
              <a:lnSpc>
                <a:spcPct val="140000"/>
              </a:lnSpc>
              <a:buFont typeface="Symbol" pitchFamily="18" charset="2"/>
              <a:buAutoNum type="arabicPeriod"/>
            </a:pPr>
            <a:r>
              <a:rPr lang="en-US" sz="2000" dirty="0"/>
              <a:t>Syslog Source- Reads syslog data and generate Flume events. </a:t>
            </a:r>
          </a:p>
          <a:p>
            <a:pPr marL="457200" indent="-457200">
              <a:lnSpc>
                <a:spcPct val="140000"/>
              </a:lnSpc>
              <a:buFont typeface="Symbol" pitchFamily="18" charset="2"/>
              <a:buAutoNum type="arabicPeriod"/>
            </a:pPr>
            <a:r>
              <a:rPr lang="en-US" sz="2000" dirty="0"/>
              <a:t>Legacy Sources- The legacy sources allow a Flume 1.x agent to receive events from Flume 0.9.4 agents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11" name="Picture 10" descr="sourc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2" y="1654347"/>
            <a:ext cx="1168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4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Component Description</a:t>
            </a:r>
          </a:p>
          <a:p>
            <a:pPr marL="0" indent="0">
              <a:buNone/>
            </a:pPr>
            <a:r>
              <a:rPr lang="en-US" sz="2000" b="1" dirty="0"/>
              <a:t>Flume Channel</a:t>
            </a:r>
            <a:r>
              <a:rPr lang="en-US" sz="2000" dirty="0"/>
              <a:t>: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Memory Channel: The events are stored in a an in-memory queue with configurable max size. Ideal for higher throughput, event of data loss by agent failure.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JDBC Channel: The events are stored in a persistent storage that's backed by a database. Ideal when recoverability is important.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Pseudo Transaction Channel: Only for unit testing purposes (in production stages)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61" y="1818319"/>
            <a:ext cx="2032000" cy="7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0632" y="2162347"/>
            <a:ext cx="8685142" cy="459263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Component Description</a:t>
            </a:r>
          </a:p>
          <a:p>
            <a:pPr marL="0" indent="0">
              <a:buNone/>
            </a:pPr>
            <a:r>
              <a:rPr lang="en-US" sz="2000" b="1" dirty="0"/>
              <a:t>Flume Sinks: 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HDFS Sink- This sink writes events into the HDFS. It currently supports creating text and sequence files.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/>
              <a:t>Avro Sink- Events sent to this sink are turned into Avro events and sent to the configured hostname / port pair. This sink forms one half of Flume's tiered collection support.</a:t>
            </a: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en-US" sz="2000" dirty="0" err="1"/>
              <a:t>HBase</a:t>
            </a:r>
            <a:r>
              <a:rPr lang="en-US" sz="2000" dirty="0"/>
              <a:t> Sink- This sink writes data to </a:t>
            </a:r>
            <a:r>
              <a:rPr lang="en-US" sz="2000" dirty="0" err="1"/>
              <a:t>HBase</a:t>
            </a:r>
            <a:r>
              <a:rPr lang="en-US" sz="2000" dirty="0"/>
              <a:t>. The </a:t>
            </a:r>
            <a:r>
              <a:rPr lang="en-US" sz="2000" dirty="0" err="1"/>
              <a:t>Hbase</a:t>
            </a:r>
            <a:r>
              <a:rPr lang="en-US" sz="2000" dirty="0"/>
              <a:t> configuration is picked up from the first </a:t>
            </a:r>
            <a:r>
              <a:rPr lang="en-US" sz="2000" dirty="0" err="1"/>
              <a:t>hbase-site.xml</a:t>
            </a:r>
            <a:r>
              <a:rPr lang="en-US" sz="2000" dirty="0"/>
              <a:t> encountered in the </a:t>
            </a:r>
            <a:r>
              <a:rPr lang="en-US" sz="2000" dirty="0" err="1"/>
              <a:t>classpath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pic>
        <p:nvPicPr>
          <p:cNvPr id="7" name="Picture 6" descr="sink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8" y="1746848"/>
            <a:ext cx="1071287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2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23959"/>
              </p:ext>
            </p:extLst>
          </p:nvPr>
        </p:nvGraphicFramePr>
        <p:xfrm>
          <a:off x="457200" y="2512854"/>
          <a:ext cx="8468574" cy="181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9101" y="4782530"/>
            <a:ext cx="77686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Flume event is defined as a unit of data flow that contains a payload (byte-array)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Flume agent is a process (JVM) that hosts all components and allows Events to flow from an external source to a external destination.</a:t>
            </a:r>
          </a:p>
        </p:txBody>
      </p:sp>
    </p:spTree>
    <p:extLst>
      <p:ext uri="{BB962C8B-B14F-4D97-AF65-F5344CB8AC3E}">
        <p14:creationId xmlns:p14="http://schemas.microsoft.com/office/powerpoint/2010/main" val="2982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951" y="2684011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Data Flow Model (Multi Agent Hop)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ARCHITECTURE</a:t>
            </a:r>
          </a:p>
        </p:txBody>
      </p:sp>
      <p:pic>
        <p:nvPicPr>
          <p:cNvPr id="8" name="Picture 7" descr="Screen Shot 2015-06-17 at 12.43.58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48" y="3435314"/>
            <a:ext cx="8390726" cy="16046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0631" y="5714719"/>
            <a:ext cx="85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flow the data across multiple agents or hops, the sink of the previous agent and source of the current hop need to be of same type.</a:t>
            </a:r>
          </a:p>
        </p:txBody>
      </p:sp>
    </p:spTree>
    <p:extLst>
      <p:ext uri="{BB962C8B-B14F-4D97-AF65-F5344CB8AC3E}">
        <p14:creationId xmlns:p14="http://schemas.microsoft.com/office/powerpoint/2010/main" val="255703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951" y="2314679"/>
            <a:ext cx="7408333" cy="423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/>
              <a:t>Data Flow Model (Consolidation)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ARCHITECTURE</a:t>
            </a:r>
          </a:p>
        </p:txBody>
      </p:sp>
      <p:pic>
        <p:nvPicPr>
          <p:cNvPr id="7" name="Picture 6" descr="Screen Shot 2015-06-17 at 12.58.03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83" y="2684010"/>
            <a:ext cx="6052491" cy="4070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255904"/>
            <a:ext cx="1805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log producing clients sending data to a few consumer agents </a:t>
            </a:r>
          </a:p>
        </p:txBody>
      </p:sp>
    </p:spTree>
    <p:extLst>
      <p:ext uri="{BB962C8B-B14F-4D97-AF65-F5344CB8AC3E}">
        <p14:creationId xmlns:p14="http://schemas.microsoft.com/office/powerpoint/2010/main" val="74306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091" y="2314679"/>
            <a:ext cx="7408333" cy="423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Data Flow Model (Multiplexing Flow)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631" y="2314679"/>
            <a:ext cx="171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255904"/>
            <a:ext cx="180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 or selectively routing an event to one or more channels.</a:t>
            </a:r>
          </a:p>
        </p:txBody>
      </p:sp>
      <p:pic>
        <p:nvPicPr>
          <p:cNvPr id="8" name="Picture 7" descr="Screen Shot 2015-06-17 at 1.22.40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35" y="2684011"/>
            <a:ext cx="6429569" cy="3719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791" y="5849818"/>
            <a:ext cx="452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Multiplexing , an event is delivered to a subset of available channels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120910" y="4944650"/>
            <a:ext cx="986350" cy="106728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7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64249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FLUME SECURITY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HDFS sink supports Kerberos authentication if the underlying HDFS is running in secure mode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98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For processing continuous stream of data in the form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Logs from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Social media feeds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clickstream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market data feeds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Amazon Kinesis takes in large streams of data for processing in real time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KINESIS</a:t>
            </a:r>
          </a:p>
        </p:txBody>
      </p:sp>
    </p:spTree>
    <p:extLst>
      <p:ext uri="{BB962C8B-B14F-4D97-AF65-F5344CB8AC3E}">
        <p14:creationId xmlns:p14="http://schemas.microsoft.com/office/powerpoint/2010/main" val="6097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968" y="2629217"/>
            <a:ext cx="5548036" cy="41705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Velocity Data</a:t>
            </a:r>
          </a:p>
        </p:txBody>
      </p:sp>
    </p:spTree>
    <p:extLst>
      <p:ext uri="{BB962C8B-B14F-4D97-AF65-F5344CB8AC3E}">
        <p14:creationId xmlns:p14="http://schemas.microsoft.com/office/powerpoint/2010/main" val="188463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Shards: Capacity of a data stream is expressed in terms of shards. 1000 write </a:t>
            </a:r>
            <a:r>
              <a:rPr lang="en-US" sz="2000" dirty="0" err="1"/>
              <a:t>Tx</a:t>
            </a:r>
            <a:r>
              <a:rPr lang="en-US" sz="2000" dirty="0"/>
              <a:t> (up to 1 MB/second), 5 read </a:t>
            </a:r>
            <a:r>
              <a:rPr lang="en-US" sz="2000" dirty="0" err="1"/>
              <a:t>Tx</a:t>
            </a:r>
            <a:r>
              <a:rPr lang="en-US" sz="2000" dirty="0"/>
              <a:t> (up to 2 MB/second) </a:t>
            </a:r>
          </a:p>
          <a:p>
            <a:r>
              <a:rPr lang="en-US" sz="2000" dirty="0"/>
              <a:t>Producers: They put records into Kinesis streams. </a:t>
            </a:r>
            <a:r>
              <a:rPr lang="en-US" sz="2000" dirty="0" err="1"/>
              <a:t>Eg</a:t>
            </a:r>
            <a:r>
              <a:rPr lang="en-US" sz="2000" dirty="0"/>
              <a:t>, a web server sending log data</a:t>
            </a:r>
          </a:p>
          <a:p>
            <a:r>
              <a:rPr lang="en-US" sz="2000" dirty="0"/>
              <a:t>Consumers: They get records from Kinesis streams and process them</a:t>
            </a:r>
          </a:p>
          <a:p>
            <a:r>
              <a:rPr lang="en-US" sz="2000" dirty="0"/>
              <a:t>Partition Keys: A partition key is used to group data by shard within a stream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KINESIS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067" y="2125539"/>
            <a:ext cx="156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Concepts:</a:t>
            </a:r>
          </a:p>
        </p:txBody>
      </p:sp>
    </p:spTree>
    <p:extLst>
      <p:ext uri="{BB962C8B-B14F-4D97-AF65-F5344CB8AC3E}">
        <p14:creationId xmlns:p14="http://schemas.microsoft.com/office/powerpoint/2010/main" val="47962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06-18 at 12.55.28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" b="905"/>
          <a:stretch>
            <a:fillRect/>
          </a:stretch>
        </p:blipFill>
        <p:spPr>
          <a:xfrm>
            <a:off x="628857" y="2702487"/>
            <a:ext cx="7946228" cy="37012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KINESIS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02126"/>
            <a:ext cx="434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High-level architecture of Amazon Kinesis</a:t>
            </a:r>
          </a:p>
        </p:txBody>
      </p:sp>
    </p:spTree>
    <p:extLst>
      <p:ext uri="{BB962C8B-B14F-4D97-AF65-F5344CB8AC3E}">
        <p14:creationId xmlns:p14="http://schemas.microsoft.com/office/powerpoint/2010/main" val="302905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2675467"/>
            <a:ext cx="8419944" cy="39444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Producer side of your application code will use the </a:t>
            </a:r>
            <a:r>
              <a:rPr lang="en-US" sz="2000" dirty="0" err="1"/>
              <a:t>PutRecord</a:t>
            </a:r>
            <a:r>
              <a:rPr lang="en-US" sz="2000" dirty="0"/>
              <a:t> function to store data in a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Consumer side of your application code reads through data in a shard sequentially in 2 steps.</a:t>
            </a:r>
          </a:p>
          <a:p>
            <a:r>
              <a:rPr lang="en-US" sz="2000" dirty="0" err="1"/>
              <a:t>GetShardIterator</a:t>
            </a:r>
            <a:r>
              <a:rPr lang="en-US" sz="2000" dirty="0"/>
              <a:t> to specify the position in the shard to start reading data</a:t>
            </a:r>
          </a:p>
          <a:p>
            <a:r>
              <a:rPr lang="en-US" sz="2000" dirty="0" err="1"/>
              <a:t>GetNextRecords</a:t>
            </a:r>
            <a:r>
              <a:rPr lang="en-US" sz="2000" dirty="0"/>
              <a:t> to retrieve up to 2 MB/s of data using the shard iterator.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en-US" sz="2000"/>
              <a:t>.      After </a:t>
            </a:r>
            <a:r>
              <a:rPr lang="en-US" sz="2000" dirty="0"/>
              <a:t>processing, the data can be :</a:t>
            </a:r>
          </a:p>
          <a:p>
            <a:r>
              <a:rPr lang="en-US" sz="2000" dirty="0"/>
              <a:t>Passed to another Kinesis stream</a:t>
            </a:r>
          </a:p>
          <a:p>
            <a:r>
              <a:rPr lang="en-US" sz="2000" dirty="0"/>
              <a:t>Amazon S3 bucket</a:t>
            </a:r>
          </a:p>
          <a:p>
            <a:r>
              <a:rPr lang="en-US" sz="2000" dirty="0"/>
              <a:t>Redshift DW</a:t>
            </a:r>
          </a:p>
          <a:p>
            <a:r>
              <a:rPr lang="en-US" sz="2000" dirty="0"/>
              <a:t>Discarded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KINESIS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70" y="2139049"/>
            <a:ext cx="304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Kinesis Processing Model</a:t>
            </a:r>
          </a:p>
        </p:txBody>
      </p:sp>
    </p:spTree>
    <p:extLst>
      <p:ext uri="{BB962C8B-B14F-4D97-AF65-F5344CB8AC3E}">
        <p14:creationId xmlns:p14="http://schemas.microsoft.com/office/powerpoint/2010/main" val="392441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Kafka is a distributed, partitioned, replicated commit log service. It provides the functionality of a messaging system, but with a unique design.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Kafka maintains feeds of messages in categories called </a:t>
            </a:r>
            <a:r>
              <a:rPr lang="en-US" i="1" dirty="0"/>
              <a:t>topics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We'll call processes that publish messages to a Kafka topic </a:t>
            </a:r>
            <a:r>
              <a:rPr lang="en-US" i="1" dirty="0"/>
              <a:t>producers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We'll call processes that subscribe to topics and process the feed of published messages </a:t>
            </a:r>
            <a:r>
              <a:rPr lang="en-US" i="1" dirty="0"/>
              <a:t>consumers</a:t>
            </a:r>
            <a:r>
              <a:rPr lang="en-US" dirty="0"/>
              <a:t>..</a:t>
            </a:r>
          </a:p>
          <a:p>
            <a:pPr lvl="0"/>
            <a:r>
              <a:rPr lang="en-US" dirty="0"/>
              <a:t>Kafka is run as a cluster comprised of one or more servers each of which is called a </a:t>
            </a:r>
            <a:r>
              <a:rPr lang="en-US" i="1" dirty="0"/>
              <a:t>broker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http://4.bp.blogspot.com/-PpGX6NTow0U/U75fz8R-CFI/AAAAAAAACLU/elfhle4H-LY/s1600/kaf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20" y="448055"/>
            <a:ext cx="52197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02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Producers send messages over the network to the Kafka cluster which in turn serves them up to consumers.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://4.bp.blogspot.com/-PpGX6NTow0U/U75fz8R-CFI/AAAAAAAACLU/elfhle4H-LY/s1600/kaf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20" y="448055"/>
            <a:ext cx="52197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871" y="3917762"/>
            <a:ext cx="2462997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8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topic is a category or feed name to which messages are published. For each topic, the Kafka cluster maintains a partitioned log that looks like this: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- Anatomy of a Topic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391" y="3941380"/>
            <a:ext cx="4159188" cy="26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48303"/>
            <a:ext cx="7408333" cy="37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Samza</a:t>
            </a:r>
            <a:r>
              <a:rPr lang="en-US" dirty="0"/>
              <a:t> is a stream processing framework. It was originally developed and open-sourced by LinkedIn. </a:t>
            </a:r>
          </a:p>
          <a:p>
            <a:pPr lvl="0"/>
            <a:r>
              <a:rPr lang="en-US" sz="2000" b="1" dirty="0"/>
              <a:t>Simple API</a:t>
            </a: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Managed state</a:t>
            </a: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Fault tolerance</a:t>
            </a: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Durability</a:t>
            </a: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Scalability</a:t>
            </a:r>
            <a:r>
              <a:rPr lang="en-US" sz="2000" dirty="0"/>
              <a:t> </a:t>
            </a:r>
          </a:p>
          <a:p>
            <a:pPr lvl="0"/>
            <a:r>
              <a:rPr lang="en-US" sz="2000" b="1" dirty="0"/>
              <a:t>Pluggable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687166"/>
            <a:ext cx="1800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5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848303"/>
            <a:ext cx="7408333" cy="370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Architecture</a:t>
            </a:r>
          </a:p>
          <a:p>
            <a:pPr marL="0" indent="0">
              <a:buNone/>
            </a:pPr>
            <a:r>
              <a:rPr lang="en-US" dirty="0" err="1"/>
              <a:t>Samza</a:t>
            </a:r>
            <a:r>
              <a:rPr lang="en-US" dirty="0"/>
              <a:t> is made up of three layers:</a:t>
            </a:r>
          </a:p>
          <a:p>
            <a:pPr lvl="0"/>
            <a:r>
              <a:rPr lang="en-US" dirty="0"/>
              <a:t>A streaming layer (Kafka).</a:t>
            </a:r>
          </a:p>
          <a:p>
            <a:pPr lvl="0"/>
            <a:r>
              <a:rPr lang="en-US" dirty="0"/>
              <a:t>An execution layer (YARN).</a:t>
            </a:r>
          </a:p>
          <a:p>
            <a:pPr lvl="0"/>
            <a:r>
              <a:rPr lang="en-US" dirty="0"/>
              <a:t>A processing layer (</a:t>
            </a:r>
            <a:r>
              <a:rPr lang="en-US" dirty="0" err="1"/>
              <a:t>Samza</a:t>
            </a:r>
            <a:r>
              <a:rPr lang="en-US" dirty="0"/>
              <a:t> API).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687166"/>
            <a:ext cx="1800225" cy="790575"/>
          </a:xfrm>
          <a:prstGeom prst="rect">
            <a:avLst/>
          </a:prstGeom>
        </p:spPr>
      </p:pic>
      <p:pic>
        <p:nvPicPr>
          <p:cNvPr id="5" name="Picture 4" descr="diagram-mediu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089" y="5289068"/>
            <a:ext cx="3131820" cy="105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job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380" y="3097792"/>
            <a:ext cx="1303020" cy="2049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903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– Job Processing</a:t>
            </a:r>
          </a:p>
        </p:txBody>
      </p:sp>
      <p:pic>
        <p:nvPicPr>
          <p:cNvPr id="4" name="Picture 3" descr="job-detai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286" y="2780571"/>
            <a:ext cx="20955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samza.apache.org/img/0.7.0/learn/documentation/container/stream_job_and_db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45" y="2780571"/>
            <a:ext cx="3344265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93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YARN</a:t>
            </a:r>
            <a:r>
              <a:rPr lang="en-US" dirty="0"/>
              <a:t> (Yet Another Resource Negotiator) is Hadoop’s next-generation cluster scheduler. It allows you to allocate a number of </a:t>
            </a:r>
            <a:r>
              <a:rPr lang="en-US" i="1" dirty="0"/>
              <a:t>containers</a:t>
            </a:r>
            <a:r>
              <a:rPr lang="en-US" dirty="0"/>
              <a:t> (processes) in a cluster of machines, and execute arbitrary commands on them.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Application</a:t>
            </a:r>
            <a:r>
              <a:rPr lang="en-US" dirty="0"/>
              <a:t>: I want to run command X on two machines with 512MB memory.</a:t>
            </a:r>
          </a:p>
          <a:p>
            <a:pPr lvl="0"/>
            <a:r>
              <a:rPr lang="en-US" b="1" dirty="0"/>
              <a:t>YARN</a:t>
            </a:r>
            <a:r>
              <a:rPr lang="en-US" dirty="0"/>
              <a:t>: Cool, where’s your code?</a:t>
            </a:r>
          </a:p>
          <a:p>
            <a:pPr lvl="0"/>
            <a:r>
              <a:rPr lang="en-US" b="1" dirty="0"/>
              <a:t>Application</a:t>
            </a:r>
            <a:r>
              <a:rPr lang="en-US" dirty="0"/>
              <a:t>: http://path.to.host/jobs/download/my.tgz</a:t>
            </a:r>
          </a:p>
          <a:p>
            <a:pPr lvl="0"/>
            <a:r>
              <a:rPr lang="en-US" b="1" dirty="0"/>
              <a:t>YARN</a:t>
            </a:r>
            <a:r>
              <a:rPr lang="en-US" dirty="0"/>
              <a:t>: I’m running your job on node-1.grid and node-2.grid.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6600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5803" y="3041227"/>
            <a:ext cx="7408333" cy="3450696"/>
          </a:xfrm>
        </p:spPr>
        <p:txBody>
          <a:bodyPr/>
          <a:lstStyle/>
          <a:p>
            <a:r>
              <a:rPr lang="en-US" dirty="0"/>
              <a:t>A stream is a sequence of data elements made available over time. </a:t>
            </a:r>
          </a:p>
          <a:p>
            <a:r>
              <a:rPr lang="en-US" dirty="0"/>
              <a:t>A stream can be thought of as items on a conveyor belt being processed one at a time rather than in large batches.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0" y="5171090"/>
            <a:ext cx="7705725" cy="13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7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675467"/>
            <a:ext cx="4299023" cy="3450696"/>
          </a:xfrm>
        </p:spPr>
        <p:txBody>
          <a:bodyPr/>
          <a:lstStyle/>
          <a:p>
            <a:r>
              <a:rPr lang="en-US" dirty="0"/>
              <a:t>YARN has three important pieces: a </a:t>
            </a:r>
            <a:r>
              <a:rPr lang="en-US" i="1" dirty="0" err="1"/>
              <a:t>ResourceManager</a:t>
            </a:r>
            <a:r>
              <a:rPr lang="en-US" dirty="0"/>
              <a:t>, a </a:t>
            </a:r>
            <a:r>
              <a:rPr lang="en-US" i="1" dirty="0" err="1"/>
              <a:t>NodeManager</a:t>
            </a:r>
            <a:r>
              <a:rPr lang="en-US" dirty="0"/>
              <a:t>, and an </a:t>
            </a:r>
            <a:r>
              <a:rPr lang="en-US" i="1" dirty="0" err="1"/>
              <a:t>ApplicationMaster</a:t>
            </a:r>
            <a:r>
              <a:rPr lang="en-US" i="1" dirty="0"/>
              <a:t>.</a:t>
            </a:r>
          </a:p>
          <a:p>
            <a:r>
              <a:rPr lang="en-US" dirty="0" err="1"/>
              <a:t>Samza</a:t>
            </a:r>
            <a:r>
              <a:rPr lang="en-US" dirty="0"/>
              <a:t> provides a YARN </a:t>
            </a:r>
            <a:r>
              <a:rPr lang="en-US" dirty="0" err="1"/>
              <a:t>ApplicationMaster</a:t>
            </a:r>
            <a:r>
              <a:rPr lang="en-US" dirty="0"/>
              <a:t> and a YARN job runner out of the box.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&amp; YARN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43" y="2578428"/>
            <a:ext cx="2243522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888044"/>
              </p:ext>
            </p:extLst>
          </p:nvPr>
        </p:nvGraphicFramePr>
        <p:xfrm>
          <a:off x="871538" y="2583616"/>
          <a:ext cx="740886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</a:t>
                      </a:r>
                      <a:r>
                        <a:rPr lang="en-US" dirty="0" err="1"/>
                        <a:t>Samza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Streaming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processes messages as they are received.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 treats streaming as a series of deterministic batch operations. Spark Streaming groups the stream into batches of a fixed duration (such as 1 second)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guarantees processing the messages as the order they appear in the partition of the 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Spark Streaming guarantees ordered processing of RDDs in one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DStream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Since each RDD is processed in parallel, there is not order guaranteed within the RDD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Samza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jobs can have latency in the low milliseconds when running with Apache Kafka.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 as low as one second.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Vs Spark Streaming</a:t>
            </a:r>
          </a:p>
        </p:txBody>
      </p:sp>
    </p:spTree>
    <p:extLst>
      <p:ext uri="{BB962C8B-B14F-4D97-AF65-F5344CB8AC3E}">
        <p14:creationId xmlns:p14="http://schemas.microsoft.com/office/powerpoint/2010/main" val="1594613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330" y="3277207"/>
            <a:ext cx="8229600" cy="1252728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Samza</a:t>
            </a:r>
            <a:r>
              <a:rPr lang="en-US" dirty="0">
                <a:solidFill>
                  <a:schemeClr val="tx1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43181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78513"/>
              </p:ext>
            </p:extLst>
          </p:nvPr>
        </p:nvGraphicFramePr>
        <p:xfrm>
          <a:off x="337792" y="2624752"/>
          <a:ext cx="8539353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Apache FLUME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KINESIS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Apache </a:t>
                      </a:r>
                      <a:r>
                        <a:rPr lang="en-US" dirty="0" err="1"/>
                        <a:t>Samza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Processing</a:t>
                      </a:r>
                      <a:r>
                        <a:rPr lang="en-US" baseline="0" dirty="0"/>
                        <a:t> 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arge amounts of log centric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Processes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website clickstreams, social media feeds, IT logs, and location-tracking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Distributed stream processing framework. Kafka –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messaging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YARN - fault tolerance, security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Variation in transaction</a:t>
                      </a:r>
                      <a:r>
                        <a:rPr lang="en-US" baseline="0" dirty="0"/>
                        <a:t> speeds for multi hop when sink (read) takes longer than source (write)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 shard can support up to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dirty="0"/>
                        <a:t>1 MB/second read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, up to 2 MB/second write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</a:t>
                      </a:r>
                      <a:r>
                        <a:rPr lang="en-US" baseline="0" dirty="0"/>
                        <a:t> pushes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50MB/sec to the system</a:t>
                      </a:r>
                    </a:p>
                    <a:p>
                      <a:r>
                        <a:rPr lang="en-US" dirty="0"/>
                        <a:t>Consumer can read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100MB/sec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89090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/>
              <a:t>Flume Integration with Spark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769" y="2675467"/>
            <a:ext cx="8633934" cy="34506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Approach 1: Flume-style Push-based Approach</a:t>
            </a:r>
          </a:p>
          <a:p>
            <a:pPr marL="0" indent="0">
              <a:buNone/>
            </a:pPr>
            <a:r>
              <a:rPr lang="en-US" dirty="0"/>
              <a:t>Spark sets up a receiver that acts as Avro agent to Flume, to which Flume can push the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Approach 2: Pull-based Approach using a Custom Sink</a:t>
            </a:r>
          </a:p>
          <a:p>
            <a:pPr marL="0" indent="0">
              <a:buNone/>
            </a:pPr>
            <a:r>
              <a:rPr lang="en-US" dirty="0"/>
              <a:t>Flume pushes data into the sink &amp; Spark uses a reliable Flume receiver to pull data from sink. Data is replicated for stronger reliability and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3845222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81262"/>
            <a:ext cx="8229600" cy="1109793"/>
          </a:xfrm>
        </p:spPr>
        <p:txBody>
          <a:bodyPr/>
          <a:lstStyle/>
          <a:p>
            <a:r>
              <a:rPr lang="en-US" dirty="0"/>
              <a:t>Kinesis Integration with Spark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769" y="2675467"/>
            <a:ext cx="8633934" cy="38363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Configuring Spark Streaming Application by linking with Kinesis library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 the streaming application code, import </a:t>
            </a:r>
            <a:r>
              <a:rPr lang="en-US" dirty="0" err="1"/>
              <a:t>KinesisUtils</a:t>
            </a:r>
            <a:r>
              <a:rPr lang="en-US" dirty="0"/>
              <a:t> and create the input </a:t>
            </a:r>
            <a:r>
              <a:rPr lang="en-US" dirty="0" err="1"/>
              <a:t>Dstream</a:t>
            </a:r>
            <a:endParaRPr lang="en-US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Deploy Package spark-streaming-kinesis-asl_2.10 and its dependencies into the application JAR</a:t>
            </a:r>
          </a:p>
        </p:txBody>
      </p:sp>
    </p:spTree>
    <p:extLst>
      <p:ext uri="{BB962C8B-B14F-4D97-AF65-F5344CB8AC3E}">
        <p14:creationId xmlns:p14="http://schemas.microsoft.com/office/powerpoint/2010/main" val="29359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985600"/>
            <a:ext cx="7408333" cy="3450696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sz="1400" u="sng" dirty="0">
                <a:hlinkClick r:id="rId2"/>
              </a:rPr>
              <a:t>https://aws.amazon.com/blogs/aws/amazon-kinesis-real-time-processing-of-streamed-data/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3"/>
              </a:rPr>
              <a:t>http://docs.aws.amazon.com/kinesis/latest/dev/key-concepts.html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4"/>
              </a:rPr>
              <a:t>https://spark.apache.org/docs/latest/streaming-kinesis-integration.html</a:t>
            </a:r>
            <a:endParaRPr lang="en-US" sz="1400" u="sng" dirty="0"/>
          </a:p>
          <a:p>
            <a:pPr marL="0" indent="0">
              <a:lnSpc>
                <a:spcPct val="70000"/>
              </a:lnSpc>
              <a:buNone/>
            </a:pPr>
            <a:endParaRPr lang="en-US" sz="1400" u="sng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5"/>
              </a:rPr>
              <a:t>https://flume.apache.org/FlumeUserGuide.html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6"/>
              </a:rPr>
              <a:t>https://spark.apache.org/docs/latest/streaming-flume-integration.html</a:t>
            </a:r>
          </a:p>
          <a:p>
            <a:pPr>
              <a:lnSpc>
                <a:spcPct val="70000"/>
              </a:lnSpc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u="sng" dirty="0">
                <a:hlinkClick r:id="rId7"/>
              </a:rPr>
              <a:t>https://flume.apache.org/releases/content/1.2.0/FlumeUserGuide.pdf</a:t>
            </a:r>
            <a:endParaRPr lang="en-US" sz="1400" u="sng" dirty="0"/>
          </a:p>
          <a:p>
            <a:pPr marL="0" indent="0">
              <a:lnSpc>
                <a:spcPct val="70000"/>
              </a:lnSpc>
              <a:buNone/>
            </a:pPr>
            <a:endParaRPr lang="en-US" sz="1400" u="sng" dirty="0"/>
          </a:p>
          <a:p>
            <a:pPr>
              <a:lnSpc>
                <a:spcPct val="70000"/>
              </a:lnSpc>
            </a:pPr>
            <a:r>
              <a:rPr lang="en-US" sz="1400" dirty="0">
                <a:hlinkClick r:id="rId8"/>
              </a:rPr>
              <a:t>https://samza.apache.org/learn/documentation/0.9/introduction/background.html</a:t>
            </a: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dirty="0">
                <a:hlinkClick r:id="rId9"/>
              </a:rPr>
              <a:t>http://engineering.linkedin.com/kafka/benchmarking-apache-kafka-2-million-writes-second-three-cheap-machines</a:t>
            </a:r>
            <a:endParaRPr lang="en-US" sz="1400" dirty="0"/>
          </a:p>
          <a:p>
            <a:pPr marL="0" indent="0">
              <a:lnSpc>
                <a:spcPct val="70000"/>
              </a:lnSpc>
              <a:buNone/>
            </a:pPr>
            <a:endParaRPr lang="en-US" sz="1400" dirty="0"/>
          </a:p>
          <a:p>
            <a:pPr>
              <a:lnSpc>
                <a:spcPct val="70000"/>
              </a:lnSpc>
            </a:pPr>
            <a:r>
              <a:rPr lang="en-US" sz="1400" dirty="0"/>
              <a:t>http://</a:t>
            </a:r>
            <a:r>
              <a:rPr lang="en-US" sz="1400" dirty="0" err="1"/>
              <a:t>kafka.apache.org</a:t>
            </a:r>
            <a:r>
              <a:rPr lang="en-US" sz="1400" dirty="0"/>
              <a:t>/07/</a:t>
            </a:r>
            <a:r>
              <a:rPr lang="en-US" sz="1400" dirty="0" err="1"/>
              <a:t>performance.html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5706" y="2121797"/>
            <a:ext cx="8229600" cy="62134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89511" y="759133"/>
            <a:ext cx="25054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290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Stream processing enables organizations to:</a:t>
            </a:r>
            <a:endParaRPr lang="en-US" dirty="0"/>
          </a:p>
          <a:p>
            <a:pPr lvl="0"/>
            <a:r>
              <a:rPr lang="en-US" dirty="0"/>
              <a:t>Analyze and act up upon rapidly changing data in real time</a:t>
            </a:r>
          </a:p>
          <a:p>
            <a:pPr lvl="0"/>
            <a:r>
              <a:rPr lang="en-US" dirty="0"/>
              <a:t>Enhance existing models with new insights</a:t>
            </a:r>
          </a:p>
          <a:p>
            <a:pPr lvl="0"/>
            <a:r>
              <a:rPr lang="en-US" dirty="0"/>
              <a:t>Capture, analyze and act on insight before opportunities are lost, forever</a:t>
            </a:r>
          </a:p>
          <a:p>
            <a:pPr lvl="0"/>
            <a:r>
              <a:rPr lang="en-US" dirty="0"/>
              <a:t>Move from batching process to real-time analytics and decisions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273465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/>
              <a:t>Internet of Things (</a:t>
            </a:r>
            <a:r>
              <a:rPr lang="en-US" b="1" dirty="0" err="1"/>
              <a:t>IoT</a:t>
            </a:r>
            <a:r>
              <a:rPr lang="en-US" b="1" dirty="0"/>
              <a:t>)</a:t>
            </a:r>
            <a:r>
              <a:rPr lang="en-US" dirty="0"/>
              <a:t> – Optimize availability, performance, capacity and resource utilization</a:t>
            </a:r>
          </a:p>
          <a:p>
            <a:pPr lvl="0"/>
            <a:r>
              <a:rPr lang="en-US" b="1" dirty="0"/>
              <a:t>Real-time sentiment analysis of social media</a:t>
            </a:r>
            <a:r>
              <a:rPr lang="en-US" dirty="0"/>
              <a:t> – Effectively respond to improve the client experience </a:t>
            </a:r>
          </a:p>
          <a:p>
            <a:pPr lvl="0"/>
            <a:r>
              <a:rPr lang="en-US" b="1" dirty="0"/>
              <a:t>Enhanced security intelligence</a:t>
            </a:r>
            <a:r>
              <a:rPr lang="en-US" dirty="0"/>
              <a:t> – Predict, prevent and act on security threats and real-time fraud detection. Increase situational awareness.</a:t>
            </a:r>
          </a:p>
          <a:p>
            <a:pPr lvl="0"/>
            <a:r>
              <a:rPr lang="en-US" b="1" dirty="0"/>
              <a:t>Next best action</a:t>
            </a:r>
            <a:r>
              <a:rPr lang="en-US" dirty="0"/>
              <a:t> – Act on up-to-the-second observations, while the event/transaction is still happening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Top use cases </a:t>
            </a:r>
            <a:br>
              <a:rPr lang="en-US" b="1" dirty="0"/>
            </a:br>
            <a:r>
              <a:rPr lang="en-US" b="1" dirty="0"/>
              <a:t>for stream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4922" y="3789564"/>
            <a:ext cx="7408333" cy="3450696"/>
          </a:xfrm>
        </p:spPr>
        <p:txBody>
          <a:bodyPr/>
          <a:lstStyle/>
          <a:p>
            <a:r>
              <a:rPr lang="en-US" dirty="0"/>
              <a:t>Messaging systems are a popular way of implementing near-</a:t>
            </a:r>
            <a:r>
              <a:rPr lang="en-US" dirty="0" err="1"/>
              <a:t>realtime</a:t>
            </a:r>
            <a:r>
              <a:rPr lang="en-US" dirty="0"/>
              <a:t> asynchronous computation.</a:t>
            </a:r>
          </a:p>
          <a:p>
            <a:r>
              <a:rPr lang="en-US" dirty="0"/>
              <a:t>Messages can be added to a message queue (</a:t>
            </a:r>
            <a:r>
              <a:rPr lang="en-US" dirty="0" err="1"/>
              <a:t>ActiveMQ</a:t>
            </a:r>
            <a:r>
              <a:rPr lang="en-US" dirty="0"/>
              <a:t>, </a:t>
            </a:r>
            <a:r>
              <a:rPr lang="en-US" dirty="0" err="1"/>
              <a:t>RabbitMQ</a:t>
            </a:r>
            <a:r>
              <a:rPr lang="en-US" dirty="0"/>
              <a:t>), pub-sub system (Kestrel, Kafka), or log aggregation system (Flume, Kinesis) when something happens.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70" y="2265857"/>
            <a:ext cx="1391636" cy="14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7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you have a website, and every time someone loads a page, you send a “user viewed page” event to a messaging system. You might then have consumers which do any of the following:</a:t>
            </a:r>
          </a:p>
          <a:p>
            <a:pPr lvl="0"/>
            <a:r>
              <a:rPr lang="en-US" dirty="0"/>
              <a:t>Store the message in Hadoop for future analysis</a:t>
            </a:r>
          </a:p>
          <a:p>
            <a:pPr lvl="0"/>
            <a:r>
              <a:rPr lang="en-US" dirty="0"/>
              <a:t>Count page views and update a dashboard</a:t>
            </a:r>
          </a:p>
          <a:p>
            <a:pPr lvl="0"/>
            <a:r>
              <a:rPr lang="en-US" dirty="0"/>
              <a:t>Trigger an alert if a page view fails</a:t>
            </a:r>
          </a:p>
          <a:p>
            <a:pPr lvl="0"/>
            <a:r>
              <a:rPr lang="en-US" dirty="0"/>
              <a:t>Send an email notification to another user</a:t>
            </a:r>
          </a:p>
          <a:p>
            <a:pPr lvl="0"/>
            <a:r>
              <a:rPr lang="en-US" dirty="0"/>
              <a:t>Join the page view event with the user’s profile, and send the message back to the messaging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 Systems – An example</a:t>
            </a:r>
          </a:p>
        </p:txBody>
      </p:sp>
    </p:spTree>
    <p:extLst>
      <p:ext uri="{BB962C8B-B14F-4D97-AF65-F5344CB8AC3E}">
        <p14:creationId xmlns:p14="http://schemas.microsoft.com/office/powerpoint/2010/main" val="5397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99345"/>
            <a:ext cx="7408333" cy="40935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Apache Flume is a distributed, reliable and available system for efficiently collecting, aggregating and moving large amounts of </a:t>
            </a:r>
            <a:r>
              <a:rPr lang="en-US" sz="2800" b="1" dirty="0">
                <a:solidFill>
                  <a:schemeClr val="tx1"/>
                </a:solidFill>
              </a:rPr>
              <a:t>log</a:t>
            </a:r>
            <a:r>
              <a:rPr lang="en-US" sz="2800" dirty="0"/>
              <a:t> data from many different sources to a centralized data store.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Latest version 1.6.0 released on May 20, 2015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2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301999"/>
            <a:ext cx="7408333" cy="2824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Flume supports the following mechanisms to read data from popular log stream types, such as:</a:t>
            </a:r>
          </a:p>
          <a:p>
            <a:r>
              <a:rPr lang="en-US" dirty="0"/>
              <a:t>Avro</a:t>
            </a:r>
          </a:p>
          <a:p>
            <a:r>
              <a:rPr lang="en-US" dirty="0"/>
              <a:t>Thrift</a:t>
            </a:r>
          </a:p>
          <a:p>
            <a:r>
              <a:rPr lang="en-US" dirty="0"/>
              <a:t>Syslog</a:t>
            </a:r>
          </a:p>
          <a:p>
            <a:r>
              <a:rPr lang="en-US" dirty="0" err="1"/>
              <a:t>Netcat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65591"/>
            <a:ext cx="8229600" cy="1252728"/>
          </a:xfrm>
        </p:spPr>
        <p:txBody>
          <a:bodyPr/>
          <a:lstStyle/>
          <a:p>
            <a:r>
              <a:rPr lang="en-US" dirty="0"/>
              <a:t>APACHE FLUME</a:t>
            </a:r>
          </a:p>
        </p:txBody>
      </p:sp>
      <p:pic>
        <p:nvPicPr>
          <p:cNvPr id="4" name="Picture 3" descr="Screen Shot 2015-06-17 at 11.41.5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16" y="218226"/>
            <a:ext cx="2190358" cy="1372830"/>
          </a:xfrm>
          <a:prstGeom prst="rect">
            <a:avLst/>
          </a:prstGeom>
        </p:spPr>
      </p:pic>
      <p:pic>
        <p:nvPicPr>
          <p:cNvPr id="5" name="Picture 4" descr="Screen Shot 2015-06-17 at 11.42.59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218226"/>
            <a:ext cx="2219158" cy="14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61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2200</TotalTime>
  <Words>1956</Words>
  <Application>Microsoft Office PowerPoint</Application>
  <PresentationFormat>On-screen Show (4:3)</PresentationFormat>
  <Paragraphs>211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Candara</vt:lpstr>
      <vt:lpstr>Symbol</vt:lpstr>
      <vt:lpstr>Waveform</vt:lpstr>
      <vt:lpstr>What is Data Ingestion ?</vt:lpstr>
      <vt:lpstr>High Velocity Data</vt:lpstr>
      <vt:lpstr>Data Streaming</vt:lpstr>
      <vt:lpstr>Stream Processing</vt:lpstr>
      <vt:lpstr>Top use cases  for stream processing</vt:lpstr>
      <vt:lpstr>Messaging Systems</vt:lpstr>
      <vt:lpstr>Messaging Systems – An example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APACHE FLUME</vt:lpstr>
      <vt:lpstr>AMAZON KINESIS</vt:lpstr>
      <vt:lpstr>AMAZON KINESIS</vt:lpstr>
      <vt:lpstr>AMAZON KINESIS</vt:lpstr>
      <vt:lpstr>AMAZON KINESIS</vt:lpstr>
      <vt:lpstr> </vt:lpstr>
      <vt:lpstr>PowerPoint Presentation</vt:lpstr>
      <vt:lpstr>Kafka - Anatomy of a Topic</vt:lpstr>
      <vt:lpstr>.</vt:lpstr>
      <vt:lpstr>.</vt:lpstr>
      <vt:lpstr>Samza – Job Processing</vt:lpstr>
      <vt:lpstr>YARN</vt:lpstr>
      <vt:lpstr>Samza &amp; YARN</vt:lpstr>
      <vt:lpstr>Samza Vs Spark Streaming</vt:lpstr>
      <vt:lpstr>Samza Demo</vt:lpstr>
      <vt:lpstr>Comparison</vt:lpstr>
      <vt:lpstr>Flume Integration with Spark</vt:lpstr>
      <vt:lpstr>Kinesis Integration with Spark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INGESTION USING: FLUME, KINESIS, SAMZA</dc:title>
  <dc:creator>Avikal</dc:creator>
  <cp:lastModifiedBy>Chirag Gajiwala</cp:lastModifiedBy>
  <cp:revision>63</cp:revision>
  <dcterms:created xsi:type="dcterms:W3CDTF">2015-06-17T01:26:30Z</dcterms:created>
  <dcterms:modified xsi:type="dcterms:W3CDTF">2020-03-22T06:44:18Z</dcterms:modified>
</cp:coreProperties>
</file>