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60" r:id="rId3"/>
    <p:sldId id="271" r:id="rId4"/>
    <p:sldId id="257" r:id="rId5"/>
    <p:sldId id="264" r:id="rId6"/>
    <p:sldId id="265" r:id="rId7"/>
    <p:sldId id="261" r:id="rId8"/>
    <p:sldId id="266" r:id="rId9"/>
    <p:sldId id="267" r:id="rId10"/>
    <p:sldId id="269" r:id="rId11"/>
    <p:sldId id="270" r:id="rId12"/>
    <p:sldId id="268"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61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0AFD6D-D8D2-4674-8F48-8376AD463103}"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ADA6-504F-4742-9B77-6376EC4121DC}" type="slidenum">
              <a:rPr lang="en-US" smtClean="0"/>
              <a:t>‹#›</a:t>
            </a:fld>
            <a:endParaRPr lang="en-US"/>
          </a:p>
        </p:txBody>
      </p:sp>
    </p:spTree>
    <p:extLst>
      <p:ext uri="{BB962C8B-B14F-4D97-AF65-F5344CB8AC3E}">
        <p14:creationId xmlns:p14="http://schemas.microsoft.com/office/powerpoint/2010/main" val="377971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0AFD6D-D8D2-4674-8F48-8376AD463103}"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ADA6-504F-4742-9B77-6376EC4121DC}" type="slidenum">
              <a:rPr lang="en-US" smtClean="0"/>
              <a:t>‹#›</a:t>
            </a:fld>
            <a:endParaRPr lang="en-US"/>
          </a:p>
        </p:txBody>
      </p:sp>
    </p:spTree>
    <p:extLst>
      <p:ext uri="{BB962C8B-B14F-4D97-AF65-F5344CB8AC3E}">
        <p14:creationId xmlns:p14="http://schemas.microsoft.com/office/powerpoint/2010/main" val="156983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0AFD6D-D8D2-4674-8F48-8376AD463103}"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ADA6-504F-4742-9B77-6376EC4121D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3824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0AFD6D-D8D2-4674-8F48-8376AD463103}"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ADA6-504F-4742-9B77-6376EC4121DC}" type="slidenum">
              <a:rPr lang="en-US" smtClean="0"/>
              <a:t>‹#›</a:t>
            </a:fld>
            <a:endParaRPr lang="en-US"/>
          </a:p>
        </p:txBody>
      </p:sp>
    </p:spTree>
    <p:extLst>
      <p:ext uri="{BB962C8B-B14F-4D97-AF65-F5344CB8AC3E}">
        <p14:creationId xmlns:p14="http://schemas.microsoft.com/office/powerpoint/2010/main" val="346887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0AFD6D-D8D2-4674-8F48-8376AD463103}"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ADA6-504F-4742-9B77-6376EC4121D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8859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0AFD6D-D8D2-4674-8F48-8376AD463103}"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ADA6-504F-4742-9B77-6376EC4121DC}" type="slidenum">
              <a:rPr lang="en-US" smtClean="0"/>
              <a:t>‹#›</a:t>
            </a:fld>
            <a:endParaRPr lang="en-US"/>
          </a:p>
        </p:txBody>
      </p:sp>
    </p:spTree>
    <p:extLst>
      <p:ext uri="{BB962C8B-B14F-4D97-AF65-F5344CB8AC3E}">
        <p14:creationId xmlns:p14="http://schemas.microsoft.com/office/powerpoint/2010/main" val="3892339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0AFD6D-D8D2-4674-8F48-8376AD463103}"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ADA6-504F-4742-9B77-6376EC4121DC}" type="slidenum">
              <a:rPr lang="en-US" smtClean="0"/>
              <a:t>‹#›</a:t>
            </a:fld>
            <a:endParaRPr lang="en-US"/>
          </a:p>
        </p:txBody>
      </p:sp>
    </p:spTree>
    <p:extLst>
      <p:ext uri="{BB962C8B-B14F-4D97-AF65-F5344CB8AC3E}">
        <p14:creationId xmlns:p14="http://schemas.microsoft.com/office/powerpoint/2010/main" val="4005500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0AFD6D-D8D2-4674-8F48-8376AD463103}"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ADA6-504F-4742-9B77-6376EC4121DC}" type="slidenum">
              <a:rPr lang="en-US" smtClean="0"/>
              <a:t>‹#›</a:t>
            </a:fld>
            <a:endParaRPr lang="en-US"/>
          </a:p>
        </p:txBody>
      </p:sp>
    </p:spTree>
    <p:extLst>
      <p:ext uri="{BB962C8B-B14F-4D97-AF65-F5344CB8AC3E}">
        <p14:creationId xmlns:p14="http://schemas.microsoft.com/office/powerpoint/2010/main" val="329892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0AFD6D-D8D2-4674-8F48-8376AD463103}"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ADA6-504F-4742-9B77-6376EC4121DC}" type="slidenum">
              <a:rPr lang="en-US" smtClean="0"/>
              <a:t>‹#›</a:t>
            </a:fld>
            <a:endParaRPr lang="en-US"/>
          </a:p>
        </p:txBody>
      </p:sp>
    </p:spTree>
    <p:extLst>
      <p:ext uri="{BB962C8B-B14F-4D97-AF65-F5344CB8AC3E}">
        <p14:creationId xmlns:p14="http://schemas.microsoft.com/office/powerpoint/2010/main" val="284660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0AFD6D-D8D2-4674-8F48-8376AD463103}"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0ADA6-504F-4742-9B77-6376EC4121DC}" type="slidenum">
              <a:rPr lang="en-US" smtClean="0"/>
              <a:t>‹#›</a:t>
            </a:fld>
            <a:endParaRPr lang="en-US"/>
          </a:p>
        </p:txBody>
      </p:sp>
    </p:spTree>
    <p:extLst>
      <p:ext uri="{BB962C8B-B14F-4D97-AF65-F5344CB8AC3E}">
        <p14:creationId xmlns:p14="http://schemas.microsoft.com/office/powerpoint/2010/main" val="70687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0AFD6D-D8D2-4674-8F48-8376AD463103}" type="datetimeFigureOut">
              <a:rPr lang="en-US" smtClean="0"/>
              <a:t>6/9/2016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0ADA6-504F-4742-9B77-6376EC4121DC}" type="slidenum">
              <a:rPr lang="en-US" smtClean="0"/>
              <a:t>‹#›</a:t>
            </a:fld>
            <a:endParaRPr lang="en-US"/>
          </a:p>
        </p:txBody>
      </p:sp>
    </p:spTree>
    <p:extLst>
      <p:ext uri="{BB962C8B-B14F-4D97-AF65-F5344CB8AC3E}">
        <p14:creationId xmlns:p14="http://schemas.microsoft.com/office/powerpoint/2010/main" val="386755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0AFD6D-D8D2-4674-8F48-8376AD463103}" type="datetimeFigureOut">
              <a:rPr lang="en-US" smtClean="0"/>
              <a:t>6/9/2016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10ADA6-504F-4742-9B77-6376EC4121DC}" type="slidenum">
              <a:rPr lang="en-US" smtClean="0"/>
              <a:t>‹#›</a:t>
            </a:fld>
            <a:endParaRPr lang="en-US"/>
          </a:p>
        </p:txBody>
      </p:sp>
    </p:spTree>
    <p:extLst>
      <p:ext uri="{BB962C8B-B14F-4D97-AF65-F5344CB8AC3E}">
        <p14:creationId xmlns:p14="http://schemas.microsoft.com/office/powerpoint/2010/main" val="390155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0AFD6D-D8D2-4674-8F48-8376AD463103}" type="datetimeFigureOut">
              <a:rPr lang="en-US" smtClean="0"/>
              <a:t>6/9/2016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10ADA6-504F-4742-9B77-6376EC4121DC}" type="slidenum">
              <a:rPr lang="en-US" smtClean="0"/>
              <a:t>‹#›</a:t>
            </a:fld>
            <a:endParaRPr lang="en-US"/>
          </a:p>
        </p:txBody>
      </p:sp>
    </p:spTree>
    <p:extLst>
      <p:ext uri="{BB962C8B-B14F-4D97-AF65-F5344CB8AC3E}">
        <p14:creationId xmlns:p14="http://schemas.microsoft.com/office/powerpoint/2010/main" val="1302280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AFD6D-D8D2-4674-8F48-8376AD463103}" type="datetimeFigureOut">
              <a:rPr lang="en-US" smtClean="0"/>
              <a:t>6/9/2016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10ADA6-504F-4742-9B77-6376EC4121DC}" type="slidenum">
              <a:rPr lang="en-US" smtClean="0"/>
              <a:t>‹#›</a:t>
            </a:fld>
            <a:endParaRPr lang="en-US"/>
          </a:p>
        </p:txBody>
      </p:sp>
    </p:spTree>
    <p:extLst>
      <p:ext uri="{BB962C8B-B14F-4D97-AF65-F5344CB8AC3E}">
        <p14:creationId xmlns:p14="http://schemas.microsoft.com/office/powerpoint/2010/main" val="292450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0AFD6D-D8D2-4674-8F48-8376AD463103}" type="datetimeFigureOut">
              <a:rPr lang="en-US" smtClean="0"/>
              <a:t>6/9/2016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0ADA6-504F-4742-9B77-6376EC4121DC}" type="slidenum">
              <a:rPr lang="en-US" smtClean="0"/>
              <a:t>‹#›</a:t>
            </a:fld>
            <a:endParaRPr lang="en-US"/>
          </a:p>
        </p:txBody>
      </p:sp>
    </p:spTree>
    <p:extLst>
      <p:ext uri="{BB962C8B-B14F-4D97-AF65-F5344CB8AC3E}">
        <p14:creationId xmlns:p14="http://schemas.microsoft.com/office/powerpoint/2010/main" val="277478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0AFD6D-D8D2-4674-8F48-8376AD463103}" type="datetimeFigureOut">
              <a:rPr lang="en-US" smtClean="0"/>
              <a:t>6/9/2016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0ADA6-504F-4742-9B77-6376EC4121DC}" type="slidenum">
              <a:rPr lang="en-US" smtClean="0"/>
              <a:t>‹#›</a:t>
            </a:fld>
            <a:endParaRPr lang="en-US"/>
          </a:p>
        </p:txBody>
      </p:sp>
    </p:spTree>
    <p:extLst>
      <p:ext uri="{BB962C8B-B14F-4D97-AF65-F5344CB8AC3E}">
        <p14:creationId xmlns:p14="http://schemas.microsoft.com/office/powerpoint/2010/main" val="223230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0AFD6D-D8D2-4674-8F48-8376AD463103}" type="datetimeFigureOut">
              <a:rPr lang="en-US" smtClean="0"/>
              <a:t>6/9/2016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10ADA6-504F-4742-9B77-6376EC4121DC}" type="slidenum">
              <a:rPr lang="en-US" smtClean="0"/>
              <a:t>‹#›</a:t>
            </a:fld>
            <a:endParaRPr lang="en-US"/>
          </a:p>
        </p:txBody>
      </p:sp>
    </p:spTree>
    <p:extLst>
      <p:ext uri="{BB962C8B-B14F-4D97-AF65-F5344CB8AC3E}">
        <p14:creationId xmlns:p14="http://schemas.microsoft.com/office/powerpoint/2010/main" val="2495070821"/>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tableau.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qlik.com/u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ETL-BI Project</a:t>
            </a:r>
            <a:endParaRPr lang="en-US" dirty="0"/>
          </a:p>
        </p:txBody>
      </p:sp>
      <p:sp>
        <p:nvSpPr>
          <p:cNvPr id="3" name="Subtitle 2"/>
          <p:cNvSpPr>
            <a:spLocks noGrp="1"/>
          </p:cNvSpPr>
          <p:nvPr>
            <p:ph type="subTitle" idx="1"/>
          </p:nvPr>
        </p:nvSpPr>
        <p:spPr>
          <a:xfrm>
            <a:off x="1507066" y="4050833"/>
            <a:ext cx="8074815" cy="1538598"/>
          </a:xfrm>
        </p:spPr>
        <p:txBody>
          <a:bodyPr>
            <a:normAutofit/>
          </a:bodyPr>
          <a:lstStyle/>
          <a:p>
            <a:endParaRPr lang="en-US" dirty="0"/>
          </a:p>
          <a:p>
            <a:r>
              <a:rPr lang="en-US" sz="2400" dirty="0" smtClean="0"/>
              <a:t>Chirag </a:t>
            </a:r>
            <a:r>
              <a:rPr lang="en-US" sz="2400" dirty="0" smtClean="0"/>
              <a:t>Gajiwala</a:t>
            </a:r>
          </a:p>
          <a:p>
            <a:endParaRPr lang="en-US" dirty="0"/>
          </a:p>
        </p:txBody>
      </p:sp>
    </p:spTree>
    <p:extLst>
      <p:ext uri="{BB962C8B-B14F-4D97-AF65-F5344CB8AC3E}">
        <p14:creationId xmlns:p14="http://schemas.microsoft.com/office/powerpoint/2010/main" val="411301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9070"/>
          </a:xfrm>
        </p:spPr>
        <p:txBody>
          <a:bodyPr>
            <a:normAutofit/>
          </a:bodyPr>
          <a:lstStyle/>
          <a:p>
            <a:r>
              <a:rPr lang="en-US" sz="1800" b="1" dirty="0"/>
              <a:t>Bar Graph (1 measure by 2 dimensions</a:t>
            </a:r>
            <a:r>
              <a:rPr lang="en-US" sz="1800" b="1" dirty="0" smtClean="0"/>
              <a:t>) using Power view</a:t>
            </a:r>
            <a:endParaRPr lang="en-US" sz="1800" dirty="0"/>
          </a:p>
        </p:txBody>
      </p:sp>
      <p:sp>
        <p:nvSpPr>
          <p:cNvPr id="3" name="Content Placeholder 2"/>
          <p:cNvSpPr>
            <a:spLocks noGrp="1"/>
          </p:cNvSpPr>
          <p:nvPr>
            <p:ph idx="1"/>
          </p:nvPr>
        </p:nvSpPr>
        <p:spPr>
          <a:xfrm>
            <a:off x="677334" y="1408671"/>
            <a:ext cx="8596668" cy="4632692"/>
          </a:xfrm>
        </p:spPr>
        <p:txBody>
          <a:bodyPr/>
          <a:lstStyle/>
          <a:p>
            <a:r>
              <a:rPr lang="en-US" dirty="0"/>
              <a:t> </a:t>
            </a:r>
            <a:r>
              <a:rPr lang="en-US" dirty="0" smtClean="0"/>
              <a:t>This </a:t>
            </a:r>
            <a:r>
              <a:rPr lang="en-US" dirty="0"/>
              <a:t>was just a couple of </a:t>
            </a:r>
            <a:r>
              <a:rPr lang="en-US" dirty="0" smtClean="0"/>
              <a:t>clicks. </a:t>
            </a:r>
            <a:r>
              <a:rPr lang="en-US" dirty="0"/>
              <a:t>The labels and the aesthetics are acceptable. </a:t>
            </a:r>
            <a:endParaRPr lang="en-US" dirty="0" smtClean="0"/>
          </a:p>
          <a:p>
            <a:endParaRPr lang="en-US" dirty="0"/>
          </a:p>
        </p:txBody>
      </p:sp>
      <p:pic>
        <p:nvPicPr>
          <p:cNvPr id="4" name="Picture 3"/>
          <p:cNvPicPr>
            <a:picLocks noChangeAspect="1"/>
          </p:cNvPicPr>
          <p:nvPr/>
        </p:nvPicPr>
        <p:blipFill>
          <a:blip r:embed="rId2"/>
          <a:stretch>
            <a:fillRect/>
          </a:stretch>
        </p:blipFill>
        <p:spPr>
          <a:xfrm>
            <a:off x="677334" y="2166551"/>
            <a:ext cx="9373083" cy="4495554"/>
          </a:xfrm>
          <a:prstGeom prst="rect">
            <a:avLst/>
          </a:prstGeom>
        </p:spPr>
      </p:pic>
    </p:spTree>
    <p:extLst>
      <p:ext uri="{BB962C8B-B14F-4D97-AF65-F5344CB8AC3E}">
        <p14:creationId xmlns:p14="http://schemas.microsoft.com/office/powerpoint/2010/main" val="223983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69557"/>
          </a:xfrm>
        </p:spPr>
        <p:txBody>
          <a:bodyPr>
            <a:normAutofit/>
          </a:bodyPr>
          <a:lstStyle/>
          <a:p>
            <a:r>
              <a:rPr lang="en-US" sz="2000" b="1" dirty="0"/>
              <a:t>Bar Graph (1 measure by 2 dimensions) using </a:t>
            </a:r>
            <a:r>
              <a:rPr lang="en-US" sz="2000" b="1" dirty="0" smtClean="0"/>
              <a:t>tableau</a:t>
            </a:r>
            <a:endParaRPr lang="en-US" sz="2000" dirty="0"/>
          </a:p>
        </p:txBody>
      </p:sp>
      <p:sp>
        <p:nvSpPr>
          <p:cNvPr id="3" name="Content Placeholder 2"/>
          <p:cNvSpPr>
            <a:spLocks noGrp="1"/>
          </p:cNvSpPr>
          <p:nvPr>
            <p:ph idx="1"/>
          </p:nvPr>
        </p:nvSpPr>
        <p:spPr>
          <a:xfrm>
            <a:off x="677334" y="1334531"/>
            <a:ext cx="8596668" cy="4706832"/>
          </a:xfrm>
        </p:spPr>
        <p:txBody>
          <a:bodyPr/>
          <a:lstStyle/>
          <a:p>
            <a:r>
              <a:rPr lang="en-US" sz="1600" dirty="0"/>
              <a:t>This was actually more complex than Power View.  In Power View, all </a:t>
            </a:r>
            <a:r>
              <a:rPr lang="en-US" sz="1600" dirty="0" smtClean="0"/>
              <a:t>we have to </a:t>
            </a:r>
            <a:r>
              <a:rPr lang="en-US" sz="1600" dirty="0"/>
              <a:t>do </a:t>
            </a:r>
            <a:r>
              <a:rPr lang="en-US" sz="1600" dirty="0" smtClean="0"/>
              <a:t>is </a:t>
            </a:r>
            <a:r>
              <a:rPr lang="en-US" sz="1600" dirty="0"/>
              <a:t>drag </a:t>
            </a:r>
            <a:r>
              <a:rPr lang="en-US" sz="1600" b="1" dirty="0"/>
              <a:t>Category to the Legend Shelf</a:t>
            </a:r>
            <a:r>
              <a:rPr lang="en-US" sz="1600" dirty="0"/>
              <a:t>.  In Tableau, </a:t>
            </a:r>
            <a:r>
              <a:rPr lang="en-US" sz="1600" dirty="0" smtClean="0"/>
              <a:t>we have to </a:t>
            </a:r>
            <a:r>
              <a:rPr lang="en-US" sz="1600" dirty="0"/>
              <a:t>drag it to both the </a:t>
            </a:r>
            <a:r>
              <a:rPr lang="en-US" sz="1600" b="1" dirty="0"/>
              <a:t>Rows Shelf and the Colors Shelf</a:t>
            </a:r>
            <a:r>
              <a:rPr lang="en-US" sz="1600" dirty="0"/>
              <a:t>.  </a:t>
            </a:r>
            <a:r>
              <a:rPr lang="en-US" sz="1600" b="1" dirty="0"/>
              <a:t>To our knowledge, Tableau is incapable of making clustered bar graphs. </a:t>
            </a:r>
            <a:r>
              <a:rPr lang="en-US" sz="1600" dirty="0"/>
              <a:t> This is probably our biggest frustration with </a:t>
            </a:r>
            <a:r>
              <a:rPr lang="en-US" sz="1600" dirty="0" smtClean="0"/>
              <a:t>Tableau.</a:t>
            </a:r>
          </a:p>
          <a:p>
            <a:r>
              <a:rPr lang="en-US" i="1" dirty="0"/>
              <a:t>Winner: Power </a:t>
            </a:r>
            <a:r>
              <a:rPr lang="en-US" i="1" dirty="0" smtClean="0"/>
              <a:t>View.</a:t>
            </a:r>
          </a:p>
          <a:p>
            <a:endParaRPr lang="en-US" dirty="0"/>
          </a:p>
        </p:txBody>
      </p:sp>
      <p:pic>
        <p:nvPicPr>
          <p:cNvPr id="4" name="Picture 3"/>
          <p:cNvPicPr>
            <a:picLocks noChangeAspect="1"/>
          </p:cNvPicPr>
          <p:nvPr/>
        </p:nvPicPr>
        <p:blipFill>
          <a:blip r:embed="rId2"/>
          <a:stretch>
            <a:fillRect/>
          </a:stretch>
        </p:blipFill>
        <p:spPr>
          <a:xfrm>
            <a:off x="677334" y="2835697"/>
            <a:ext cx="9111020" cy="3642717"/>
          </a:xfrm>
          <a:prstGeom prst="rect">
            <a:avLst/>
          </a:prstGeom>
        </p:spPr>
      </p:pic>
    </p:spTree>
    <p:extLst>
      <p:ext uri="{BB962C8B-B14F-4D97-AF65-F5344CB8AC3E}">
        <p14:creationId xmlns:p14="http://schemas.microsoft.com/office/powerpoint/2010/main" val="366766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0173"/>
          </a:xfrm>
        </p:spPr>
        <p:txBody>
          <a:bodyPr>
            <a:normAutofit/>
          </a:bodyPr>
          <a:lstStyle/>
          <a:p>
            <a:r>
              <a:rPr lang="en-US" sz="2000" dirty="0" smtClean="0"/>
              <a:t>Summary - Tableau vs Power pivot</a:t>
            </a:r>
            <a:endParaRPr lang="en-US" sz="2000" dirty="0"/>
          </a:p>
        </p:txBody>
      </p:sp>
      <p:sp>
        <p:nvSpPr>
          <p:cNvPr id="3" name="Content Placeholder 2"/>
          <p:cNvSpPr>
            <a:spLocks noGrp="1"/>
          </p:cNvSpPr>
          <p:nvPr>
            <p:ph idx="1"/>
          </p:nvPr>
        </p:nvSpPr>
        <p:spPr>
          <a:xfrm>
            <a:off x="677334" y="1169773"/>
            <a:ext cx="8596668" cy="4871589"/>
          </a:xfrm>
        </p:spPr>
        <p:txBody>
          <a:bodyPr/>
          <a:lstStyle/>
          <a:p>
            <a:r>
              <a:rPr lang="en-US" dirty="0"/>
              <a:t>Tableau destroyed Power Pivot with its ability to easily connect to different data sources.  </a:t>
            </a:r>
            <a:endParaRPr lang="en-US" dirty="0" smtClean="0"/>
          </a:p>
          <a:p>
            <a:r>
              <a:rPr lang="en-US" dirty="0" smtClean="0"/>
              <a:t>However</a:t>
            </a:r>
            <a:r>
              <a:rPr lang="en-US" dirty="0"/>
              <a:t>, Power Pivot edged out Tableau in its ability to get quick answers from clean data and typecast fields</a:t>
            </a:r>
            <a:r>
              <a:rPr lang="en-US" dirty="0" smtClean="0"/>
              <a:t>.</a:t>
            </a:r>
            <a:r>
              <a:rPr lang="en-US" i="1" dirty="0"/>
              <a:t/>
            </a:r>
            <a:br>
              <a:rPr lang="en-US" i="1" dirty="0"/>
            </a:br>
            <a:endParaRPr lang="en-US" dirty="0"/>
          </a:p>
          <a:p>
            <a:r>
              <a:rPr lang="en-US" dirty="0"/>
              <a:t>Now that we've gone through a few different important chart types, it's become apparent that Tableau is the better choice for basic charting.  We realize that Tableau is not easily capable of creating clustered bar charts, which we find extremely useful. </a:t>
            </a:r>
          </a:p>
          <a:p>
            <a:r>
              <a:rPr lang="en-US" dirty="0" smtClean="0"/>
              <a:t>Tableau opens the dashboard quickly.</a:t>
            </a:r>
            <a:r>
              <a:rPr lang="en-US" dirty="0"/>
              <a:t> Note that the dashboard consisted of four varying types of charts created to stretch the tools.</a:t>
            </a:r>
            <a:br>
              <a:rPr lang="en-US" dirty="0"/>
            </a:br>
            <a:r>
              <a:rPr lang="en-US" dirty="0"/>
              <a:t/>
            </a:r>
            <a:br>
              <a:rPr lang="en-US" dirty="0"/>
            </a:br>
            <a:r>
              <a:rPr lang="en-US" dirty="0"/>
              <a:t>Power Pivot: 9 seconds</a:t>
            </a:r>
            <a:br>
              <a:rPr lang="en-US" dirty="0"/>
            </a:br>
            <a:r>
              <a:rPr lang="en-US" dirty="0"/>
              <a:t>Tableau: 3 seconds</a:t>
            </a:r>
            <a:br>
              <a:rPr lang="en-US" dirty="0"/>
            </a:br>
            <a:endParaRPr lang="en-US" dirty="0"/>
          </a:p>
        </p:txBody>
      </p:sp>
    </p:spTree>
    <p:extLst>
      <p:ext uri="{BB962C8B-B14F-4D97-AF65-F5344CB8AC3E}">
        <p14:creationId xmlns:p14="http://schemas.microsoft.com/office/powerpoint/2010/main" val="1125259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76518" y="360607"/>
            <a:ext cx="9285667" cy="6404505"/>
          </a:xfrm>
          <a:prstGeom prst="rect">
            <a:avLst/>
          </a:prstGeom>
        </p:spPr>
      </p:pic>
    </p:spTree>
    <p:extLst>
      <p:ext uri="{BB962C8B-B14F-4D97-AF65-F5344CB8AC3E}">
        <p14:creationId xmlns:p14="http://schemas.microsoft.com/office/powerpoint/2010/main" val="4081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95370" y="122936"/>
            <a:ext cx="9122117" cy="6496805"/>
          </a:xfrm>
          <a:prstGeom prst="rect">
            <a:avLst/>
          </a:prstGeom>
        </p:spPr>
      </p:pic>
    </p:spTree>
    <p:extLst>
      <p:ext uri="{BB962C8B-B14F-4D97-AF65-F5344CB8AC3E}">
        <p14:creationId xmlns:p14="http://schemas.microsoft.com/office/powerpoint/2010/main" val="298587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Deliverables</a:t>
            </a:r>
            <a:endParaRPr lang="en-US" dirty="0"/>
          </a:p>
        </p:txBody>
      </p:sp>
      <p:sp>
        <p:nvSpPr>
          <p:cNvPr id="3" name="Content Placeholder 2"/>
          <p:cNvSpPr>
            <a:spLocks noGrp="1"/>
          </p:cNvSpPr>
          <p:nvPr>
            <p:ph idx="1"/>
          </p:nvPr>
        </p:nvSpPr>
        <p:spPr/>
        <p:txBody>
          <a:bodyPr/>
          <a:lstStyle/>
          <a:p>
            <a:r>
              <a:rPr lang="en-US" dirty="0" smtClean="0"/>
              <a:t>Performed BI dashboards, reports and visualizations using below mentioned tools.</a:t>
            </a:r>
          </a:p>
          <a:p>
            <a:r>
              <a:rPr lang="en-US" dirty="0" err="1" smtClean="0"/>
              <a:t>Qliksense</a:t>
            </a:r>
            <a:endParaRPr lang="en-US" dirty="0" smtClean="0"/>
          </a:p>
          <a:p>
            <a:r>
              <a:rPr lang="en-US" dirty="0" smtClean="0"/>
              <a:t>Tableau  </a:t>
            </a:r>
          </a:p>
          <a:p>
            <a:r>
              <a:rPr lang="en-US" dirty="0" err="1" smtClean="0"/>
              <a:t>Powerpivot</a:t>
            </a:r>
            <a:r>
              <a:rPr lang="en-US" dirty="0" smtClean="0"/>
              <a:t>, </a:t>
            </a:r>
            <a:r>
              <a:rPr lang="en-US" dirty="0" err="1" smtClean="0"/>
              <a:t>Powerview</a:t>
            </a:r>
            <a:r>
              <a:rPr lang="en-US" dirty="0" smtClean="0"/>
              <a:t>, Power BI, </a:t>
            </a:r>
            <a:r>
              <a:rPr lang="en-US" dirty="0" err="1" smtClean="0"/>
              <a:t>Powermap</a:t>
            </a:r>
            <a:r>
              <a:rPr lang="en-US" dirty="0" smtClean="0"/>
              <a:t> and Excel 2013.</a:t>
            </a:r>
          </a:p>
          <a:p>
            <a:endParaRPr lang="en-US" dirty="0"/>
          </a:p>
        </p:txBody>
      </p:sp>
    </p:spTree>
    <p:extLst>
      <p:ext uri="{BB962C8B-B14F-4D97-AF65-F5344CB8AC3E}">
        <p14:creationId xmlns:p14="http://schemas.microsoft.com/office/powerpoint/2010/main" val="69363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Tools </a:t>
            </a:r>
            <a:r>
              <a:rPr lang="en-US" dirty="0"/>
              <a:t>comparison</a:t>
            </a:r>
          </a:p>
        </p:txBody>
      </p:sp>
      <p:sp>
        <p:nvSpPr>
          <p:cNvPr id="3" name="Content Placeholder 2"/>
          <p:cNvSpPr>
            <a:spLocks noGrp="1"/>
          </p:cNvSpPr>
          <p:nvPr>
            <p:ph idx="1"/>
          </p:nvPr>
        </p:nvSpPr>
        <p:spPr>
          <a:xfrm>
            <a:off x="677334" y="1680519"/>
            <a:ext cx="8596668" cy="4360843"/>
          </a:xfrm>
        </p:spPr>
        <p:txBody>
          <a:bodyPr>
            <a:normAutofit fontScale="92500"/>
          </a:bodyPr>
          <a:lstStyle/>
          <a:p>
            <a:r>
              <a:rPr lang="en-US" sz="1400" dirty="0" smtClean="0"/>
              <a:t>Microsoft SSIS:</a:t>
            </a:r>
          </a:p>
          <a:p>
            <a:r>
              <a:rPr lang="en-US" sz="1400" dirty="0" smtClean="0"/>
              <a:t>It is a commercial, non open-source ETL tool developed by Microsoft having support for Hadoop and data integration on cloud as well.</a:t>
            </a:r>
          </a:p>
          <a:p>
            <a:r>
              <a:rPr lang="en-US" sz="1400" dirty="0" smtClean="0"/>
              <a:t>It has direct access to data quality module by purchasing the module separately.</a:t>
            </a:r>
          </a:p>
          <a:p>
            <a:r>
              <a:rPr lang="en-US" sz="1400" dirty="0" smtClean="0"/>
              <a:t>It has centralized metadata repository. It has change data capture.</a:t>
            </a:r>
          </a:p>
          <a:p>
            <a:r>
              <a:rPr lang="en-US" sz="1400" dirty="0" smtClean="0"/>
              <a:t>It uses SCD transformation type 1,2 for SQL server only.</a:t>
            </a:r>
          </a:p>
          <a:p>
            <a:r>
              <a:rPr lang="en-US" sz="1400" dirty="0" smtClean="0"/>
              <a:t>It has core capabilities of parallel processing, reusability and integrated scheduling.</a:t>
            </a:r>
          </a:p>
          <a:p>
            <a:endParaRPr lang="en-US" sz="1400" dirty="0"/>
          </a:p>
          <a:p>
            <a:r>
              <a:rPr lang="en-US" sz="1400" dirty="0" err="1" smtClean="0"/>
              <a:t>Talend</a:t>
            </a:r>
            <a:r>
              <a:rPr lang="en-US" sz="1400" dirty="0" smtClean="0"/>
              <a:t> open studio free edition:</a:t>
            </a:r>
          </a:p>
          <a:p>
            <a:r>
              <a:rPr lang="en-US" sz="1400" dirty="0" smtClean="0"/>
              <a:t>It is a non commercial, open source ETL tool having support for Hadoop and data integration on cloud.</a:t>
            </a:r>
          </a:p>
          <a:p>
            <a:r>
              <a:rPr lang="en-US" sz="1400" dirty="0"/>
              <a:t>It </a:t>
            </a:r>
            <a:r>
              <a:rPr lang="en-US" sz="1400" dirty="0" smtClean="0"/>
              <a:t>does not have </a:t>
            </a:r>
            <a:r>
              <a:rPr lang="en-US" sz="1400" dirty="0"/>
              <a:t>direct access to data quality </a:t>
            </a:r>
            <a:r>
              <a:rPr lang="en-US" sz="1400" dirty="0" smtClean="0"/>
              <a:t>module unlike SSIS.</a:t>
            </a:r>
            <a:r>
              <a:rPr lang="en-US" sz="1400" dirty="0"/>
              <a:t> It </a:t>
            </a:r>
            <a:r>
              <a:rPr lang="en-US" sz="1400" dirty="0" smtClean="0"/>
              <a:t>doesn’t have </a:t>
            </a:r>
            <a:r>
              <a:rPr lang="en-US" sz="1400" dirty="0"/>
              <a:t>centralized metadata </a:t>
            </a:r>
            <a:r>
              <a:rPr lang="en-US" sz="1400" dirty="0" smtClean="0"/>
              <a:t>repository</a:t>
            </a:r>
            <a:r>
              <a:rPr lang="en-US" sz="1400" dirty="0"/>
              <a:t> </a:t>
            </a:r>
            <a:r>
              <a:rPr lang="en-US" sz="1400" dirty="0" smtClean="0"/>
              <a:t>and lacks change data capture.</a:t>
            </a:r>
          </a:p>
          <a:p>
            <a:r>
              <a:rPr lang="en-US" sz="1400" dirty="0" smtClean="0"/>
              <a:t>It used SCD transformation type 0-2.</a:t>
            </a:r>
          </a:p>
          <a:p>
            <a:r>
              <a:rPr lang="en-US" sz="1400" dirty="0"/>
              <a:t>It </a:t>
            </a:r>
            <a:r>
              <a:rPr lang="en-US" sz="1400" dirty="0" smtClean="0"/>
              <a:t>has core capability </a:t>
            </a:r>
            <a:r>
              <a:rPr lang="en-US" sz="1400" dirty="0"/>
              <a:t>of parallel </a:t>
            </a:r>
            <a:r>
              <a:rPr lang="en-US" sz="1400" dirty="0" smtClean="0"/>
              <a:t>processing but lacks </a:t>
            </a:r>
            <a:r>
              <a:rPr lang="en-US" sz="1400" dirty="0"/>
              <a:t>reusability and integrated scheduling.</a:t>
            </a:r>
          </a:p>
          <a:p>
            <a:endParaRPr lang="en-US" sz="1400" dirty="0" smtClean="0"/>
          </a:p>
          <a:p>
            <a:endParaRPr lang="en-US" sz="1400" dirty="0"/>
          </a:p>
          <a:p>
            <a:endParaRPr lang="en-US" sz="1400" dirty="0" smtClean="0"/>
          </a:p>
          <a:p>
            <a:endParaRPr lang="en-US" sz="1400" dirty="0"/>
          </a:p>
        </p:txBody>
      </p:sp>
    </p:spTree>
    <p:extLst>
      <p:ext uri="{BB962C8B-B14F-4D97-AF65-F5344CB8AC3E}">
        <p14:creationId xmlns:p14="http://schemas.microsoft.com/office/powerpoint/2010/main" val="365321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comparison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380163"/>
              </p:ext>
            </p:extLst>
          </p:nvPr>
        </p:nvGraphicFramePr>
        <p:xfrm>
          <a:off x="1774829" y="1270000"/>
          <a:ext cx="6401677" cy="4996162"/>
        </p:xfrm>
        <a:graphic>
          <a:graphicData uri="http://schemas.openxmlformats.org/drawingml/2006/table">
            <a:tbl>
              <a:tblPr/>
              <a:tblGrid>
                <a:gridCol w="1339074"/>
                <a:gridCol w="528082"/>
                <a:gridCol w="866894"/>
                <a:gridCol w="866894"/>
                <a:gridCol w="866894"/>
                <a:gridCol w="1933839"/>
              </a:tblGrid>
              <a:tr h="408572">
                <a:tc>
                  <a:txBody>
                    <a:bodyPr/>
                    <a:lstStyle/>
                    <a:p>
                      <a:r>
                        <a:rPr lang="en-US" sz="1300" b="1" dirty="0"/>
                        <a:t>Criteria</a:t>
                      </a:r>
                      <a:endParaRPr lang="en-US" sz="1300" dirty="0"/>
                    </a:p>
                  </a:txBody>
                  <a:tcPr marL="0" marR="0" marT="0" marB="0" anchor="ctr">
                    <a:lnL>
                      <a:noFill/>
                    </a:lnL>
                    <a:lnR>
                      <a:noFill/>
                    </a:lnR>
                    <a:lnT>
                      <a:noFill/>
                    </a:lnT>
                    <a:lnB>
                      <a:noFill/>
                    </a:lnB>
                    <a:solidFill>
                      <a:srgbClr val="FFFFFF"/>
                    </a:solidFill>
                  </a:tcPr>
                </a:tc>
                <a:tc>
                  <a:txBody>
                    <a:bodyPr/>
                    <a:lstStyle/>
                    <a:p>
                      <a:endParaRPr lang="en-US" sz="1300" dirty="0"/>
                    </a:p>
                  </a:txBody>
                  <a:tcPr marL="0" marR="0" marT="0" marB="0" anchor="ctr">
                    <a:lnL>
                      <a:noFill/>
                    </a:lnL>
                    <a:lnR>
                      <a:noFill/>
                    </a:lnR>
                    <a:lnT>
                      <a:noFill/>
                    </a:lnT>
                    <a:lnB>
                      <a:noFill/>
                    </a:lnB>
                    <a:solidFill>
                      <a:srgbClr val="FFFFFF"/>
                    </a:solidFill>
                  </a:tcPr>
                </a:tc>
                <a:tc>
                  <a:txBody>
                    <a:bodyPr/>
                    <a:lstStyle/>
                    <a:p>
                      <a:r>
                        <a:rPr lang="en-US" sz="1300" b="1"/>
                        <a:t>Qlikview</a:t>
                      </a:r>
                      <a:endParaRPr lang="en-US" sz="1300"/>
                    </a:p>
                  </a:txBody>
                  <a:tcPr marL="0" marR="0" marT="0" marB="0" anchor="ctr">
                    <a:lnL>
                      <a:noFill/>
                    </a:lnL>
                    <a:lnR>
                      <a:noFill/>
                    </a:lnR>
                    <a:lnT>
                      <a:noFill/>
                    </a:lnT>
                    <a:lnB>
                      <a:noFill/>
                    </a:lnB>
                    <a:solidFill>
                      <a:srgbClr val="FFFFFF"/>
                    </a:solidFill>
                  </a:tcPr>
                </a:tc>
                <a:tc>
                  <a:txBody>
                    <a:bodyPr/>
                    <a:lstStyle/>
                    <a:p>
                      <a:r>
                        <a:rPr lang="en-US" sz="1300" b="1"/>
                        <a:t>Tableau</a:t>
                      </a:r>
                      <a:endParaRPr lang="en-US" sz="1300"/>
                    </a:p>
                  </a:txBody>
                  <a:tcPr marL="0" marR="0" marT="0" marB="0" anchor="ctr">
                    <a:lnL>
                      <a:noFill/>
                    </a:lnL>
                    <a:lnR>
                      <a:noFill/>
                    </a:lnR>
                    <a:lnT>
                      <a:noFill/>
                    </a:lnT>
                    <a:lnB>
                      <a:noFill/>
                    </a:lnB>
                    <a:solidFill>
                      <a:srgbClr val="FFFFFF"/>
                    </a:solidFill>
                  </a:tcPr>
                </a:tc>
                <a:tc>
                  <a:txBody>
                    <a:bodyPr/>
                    <a:lstStyle/>
                    <a:p>
                      <a:r>
                        <a:rPr lang="en-US" sz="1300" b="1" dirty="0"/>
                        <a:t>MS </a:t>
                      </a:r>
                      <a:r>
                        <a:rPr lang="en-US" sz="1300" b="1" dirty="0" smtClean="0"/>
                        <a:t>BI</a:t>
                      </a:r>
                      <a:endParaRPr lang="en-US" sz="1300" dirty="0"/>
                    </a:p>
                  </a:txBody>
                  <a:tcPr marL="0" marR="0" marT="0" marB="0" anchor="ctr">
                    <a:lnL>
                      <a:noFill/>
                    </a:lnL>
                    <a:lnR>
                      <a:noFill/>
                    </a:lnR>
                    <a:lnT>
                      <a:noFill/>
                    </a:lnT>
                    <a:lnB>
                      <a:noFill/>
                    </a:lnB>
                    <a:solidFill>
                      <a:srgbClr val="FFFFFF"/>
                    </a:solidFill>
                  </a:tcPr>
                </a:tc>
                <a:tc>
                  <a:txBody>
                    <a:bodyPr/>
                    <a:lstStyle/>
                    <a:p>
                      <a:r>
                        <a:rPr lang="en-US" sz="1300" b="1" dirty="0"/>
                        <a:t>Comment</a:t>
                      </a:r>
                      <a:endParaRPr lang="en-US" sz="1300" dirty="0"/>
                    </a:p>
                  </a:txBody>
                  <a:tcPr marL="0" marR="0" marT="0" marB="0" anchor="ctr">
                    <a:lnL>
                      <a:noFill/>
                    </a:lnL>
                    <a:lnR>
                      <a:noFill/>
                    </a:lnR>
                    <a:lnT>
                      <a:noFill/>
                    </a:lnT>
                    <a:lnB>
                      <a:noFill/>
                    </a:lnB>
                    <a:solidFill>
                      <a:srgbClr val="FFFFFF"/>
                    </a:solidFill>
                  </a:tcPr>
                </a:tc>
              </a:tr>
              <a:tr h="408572">
                <a:tc>
                  <a:txBody>
                    <a:bodyPr/>
                    <a:lstStyle/>
                    <a:p>
                      <a:r>
                        <a:rPr lang="en-US" sz="1300" b="1" dirty="0"/>
                        <a:t>Business Criteria</a:t>
                      </a:r>
                      <a:endParaRPr lang="en-US" sz="1300" dirty="0"/>
                    </a:p>
                  </a:txBody>
                  <a:tcPr marL="0" marR="0" marT="0" marB="0" anchor="ctr">
                    <a:lnL>
                      <a:noFill/>
                    </a:lnL>
                    <a:lnR>
                      <a:noFill/>
                    </a:lnR>
                    <a:lnT>
                      <a:noFill/>
                    </a:lnT>
                    <a:lnB>
                      <a:noFill/>
                    </a:lnB>
                    <a:solidFill>
                      <a:srgbClr val="FFFFFF"/>
                    </a:solidFill>
                  </a:tcPr>
                </a:tc>
                <a:tc gridSpan="4">
                  <a:txBody>
                    <a:bodyPr/>
                    <a:lstStyle/>
                    <a:p>
                      <a:r>
                        <a:rPr lang="en-US" sz="1300" b="1" baseline="0" dirty="0" smtClean="0"/>
                        <a:t>          </a:t>
                      </a:r>
                      <a:r>
                        <a:rPr lang="en-US" sz="1300" b="1" dirty="0"/>
                        <a:t> ======= ======= =======</a:t>
                      </a:r>
                      <a:endParaRPr lang="en-US" sz="1300" dirty="0"/>
                    </a:p>
                  </a:txBody>
                  <a:tcPr marL="0" marR="0" marT="0" marB="0" anchor="ctr">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sz="1300" b="1"/>
                        <a:t>Speed, Scalability, Price</a:t>
                      </a:r>
                      <a:endParaRPr lang="en-US" sz="1300"/>
                    </a:p>
                  </a:txBody>
                  <a:tcPr marL="0" marR="0" marT="0" marB="0" anchor="ctr">
                    <a:lnL>
                      <a:noFill/>
                    </a:lnL>
                    <a:lnR>
                      <a:noFill/>
                    </a:lnR>
                    <a:lnT>
                      <a:noFill/>
                    </a:lnT>
                    <a:lnB>
                      <a:noFill/>
                    </a:lnB>
                    <a:solidFill>
                      <a:srgbClr val="FFFFFF"/>
                    </a:solidFill>
                  </a:tcPr>
                </a:tc>
              </a:tr>
              <a:tr h="408572">
                <a:tc>
                  <a:txBody>
                    <a:bodyPr/>
                    <a:lstStyle/>
                    <a:p>
                      <a:r>
                        <a:rPr lang="en-US" sz="1300" dirty="0" smtClean="0"/>
                        <a:t>Implementation </a:t>
                      </a:r>
                      <a:r>
                        <a:rPr lang="en-US" sz="1300" dirty="0"/>
                        <a:t>Speed</a:t>
                      </a:r>
                    </a:p>
                  </a:txBody>
                  <a:tcPr marL="0" marR="0" marT="0" marB="0" anchor="ctr">
                    <a:lnL>
                      <a:noFill/>
                    </a:lnL>
                    <a:lnR>
                      <a:noFill/>
                    </a:lnR>
                    <a:lnT>
                      <a:noFill/>
                    </a:lnT>
                    <a:lnB>
                      <a:noFill/>
                    </a:lnB>
                    <a:solidFill>
                      <a:srgbClr val="FFFFFF"/>
                    </a:solidFill>
                  </a:tcPr>
                </a:tc>
                <a:tc>
                  <a:txBody>
                    <a:bodyPr/>
                    <a:lstStyle/>
                    <a:p>
                      <a:endParaRPr lang="en-US" sz="1300" dirty="0"/>
                    </a:p>
                  </a:txBody>
                  <a:tcPr marL="0" marR="0" marT="0" marB="0" anchor="ctr">
                    <a:lnL>
                      <a:noFill/>
                    </a:lnL>
                    <a:lnR>
                      <a:noFill/>
                    </a:lnR>
                    <a:lnT>
                      <a:noFill/>
                    </a:lnT>
                    <a:lnB>
                      <a:noFill/>
                    </a:lnB>
                    <a:solidFill>
                      <a:srgbClr val="FFFFFF"/>
                    </a:solidFill>
                  </a:tcPr>
                </a:tc>
                <a:tc>
                  <a:txBody>
                    <a:bodyPr/>
                    <a:lstStyle/>
                    <a:p>
                      <a:r>
                        <a:rPr lang="en-US" sz="1300" b="1"/>
                        <a:t>High</a:t>
                      </a:r>
                      <a:endParaRPr lang="en-US" sz="1300"/>
                    </a:p>
                  </a:txBody>
                  <a:tcPr marL="0" marR="0" marT="0" marB="0" anchor="ctr">
                    <a:lnL>
                      <a:noFill/>
                    </a:lnL>
                    <a:lnR>
                      <a:noFill/>
                    </a:lnR>
                    <a:lnT>
                      <a:noFill/>
                    </a:lnT>
                    <a:lnB>
                      <a:noFill/>
                    </a:lnB>
                    <a:solidFill>
                      <a:srgbClr val="FFFFFF"/>
                    </a:solidFill>
                  </a:tcPr>
                </a:tc>
                <a:tc>
                  <a:txBody>
                    <a:bodyPr/>
                    <a:lstStyle/>
                    <a:p>
                      <a:r>
                        <a:rPr lang="en-US" sz="1300"/>
                        <a:t>Good</a:t>
                      </a:r>
                    </a:p>
                  </a:txBody>
                  <a:tcPr marL="0" marR="0" marT="0" marB="0" anchor="ctr">
                    <a:lnL>
                      <a:noFill/>
                    </a:lnL>
                    <a:lnR>
                      <a:noFill/>
                    </a:lnR>
                    <a:lnT>
                      <a:noFill/>
                    </a:lnT>
                    <a:lnB>
                      <a:noFill/>
                    </a:lnB>
                    <a:solidFill>
                      <a:srgbClr val="FFFFFF"/>
                    </a:solidFill>
                  </a:tcPr>
                </a:tc>
                <a:tc>
                  <a:txBody>
                    <a:bodyPr/>
                    <a:lstStyle/>
                    <a:p>
                      <a:r>
                        <a:rPr lang="en-US" sz="1300"/>
                        <a:t>Average</a:t>
                      </a:r>
                    </a:p>
                  </a:txBody>
                  <a:tcPr marL="0" marR="0" marT="0" marB="0" anchor="ctr">
                    <a:lnL>
                      <a:noFill/>
                    </a:lnL>
                    <a:lnR>
                      <a:noFill/>
                    </a:lnR>
                    <a:lnT>
                      <a:noFill/>
                    </a:lnT>
                    <a:lnB>
                      <a:noFill/>
                    </a:lnB>
                    <a:solidFill>
                      <a:srgbClr val="FFFFFF"/>
                    </a:solidFill>
                  </a:tcPr>
                </a:tc>
                <a:tc>
                  <a:txBody>
                    <a:bodyPr/>
                    <a:lstStyle/>
                    <a:p>
                      <a:r>
                        <a:rPr lang="en-US" sz="1300" i="1" dirty="0" err="1"/>
                        <a:t>Qlikview</a:t>
                      </a:r>
                      <a:r>
                        <a:rPr lang="en-US" sz="1300" i="1" dirty="0"/>
                        <a:t> is fastest to </a:t>
                      </a:r>
                      <a:r>
                        <a:rPr lang="en-US" sz="1300" i="1" dirty="0" smtClean="0"/>
                        <a:t>implement</a:t>
                      </a:r>
                    </a:p>
                    <a:p>
                      <a:endParaRPr lang="en-US" sz="1300" dirty="0"/>
                    </a:p>
                  </a:txBody>
                  <a:tcPr marL="0" marR="0" marT="0" marB="0" anchor="ctr">
                    <a:lnL>
                      <a:noFill/>
                    </a:lnL>
                    <a:lnR>
                      <a:noFill/>
                    </a:lnR>
                    <a:lnT>
                      <a:noFill/>
                    </a:lnT>
                    <a:lnB>
                      <a:noFill/>
                    </a:lnB>
                    <a:solidFill>
                      <a:srgbClr val="FFFFFF"/>
                    </a:solidFill>
                  </a:tcPr>
                </a:tc>
              </a:tr>
              <a:tr h="408572">
                <a:tc>
                  <a:txBody>
                    <a:bodyPr/>
                    <a:lstStyle/>
                    <a:p>
                      <a:r>
                        <a:rPr lang="en-US" sz="1300" dirty="0"/>
                        <a:t>Scalability</a:t>
                      </a:r>
                    </a:p>
                  </a:txBody>
                  <a:tcPr marL="0" marR="0" marT="0" marB="0" anchor="ctr">
                    <a:lnL>
                      <a:noFill/>
                    </a:lnL>
                    <a:lnR>
                      <a:noFill/>
                    </a:lnR>
                    <a:lnT>
                      <a:noFill/>
                    </a:lnT>
                    <a:lnB>
                      <a:noFill/>
                    </a:lnB>
                    <a:solidFill>
                      <a:srgbClr val="FFFFFF"/>
                    </a:solidFill>
                  </a:tcPr>
                </a:tc>
                <a:tc>
                  <a:txBody>
                    <a:bodyPr/>
                    <a:lstStyle/>
                    <a:p>
                      <a:endParaRPr lang="en-US" sz="1300" dirty="0"/>
                    </a:p>
                  </a:txBody>
                  <a:tcPr marL="0" marR="0" marT="0" marB="0" anchor="ctr">
                    <a:lnL>
                      <a:noFill/>
                    </a:lnL>
                    <a:lnR>
                      <a:noFill/>
                    </a:lnR>
                    <a:lnT>
                      <a:noFill/>
                    </a:lnT>
                    <a:lnB>
                      <a:noFill/>
                    </a:lnB>
                    <a:solidFill>
                      <a:srgbClr val="FFFFFF"/>
                    </a:solidFill>
                  </a:tcPr>
                </a:tc>
                <a:tc>
                  <a:txBody>
                    <a:bodyPr/>
                    <a:lstStyle/>
                    <a:p>
                      <a:r>
                        <a:rPr lang="en-US" sz="1300" b="1"/>
                        <a:t>Limited by RAM</a:t>
                      </a:r>
                      <a:endParaRPr lang="en-US" sz="1300"/>
                    </a:p>
                  </a:txBody>
                  <a:tcPr marL="0" marR="0" marT="0" marB="0" anchor="ctr">
                    <a:lnL>
                      <a:noFill/>
                    </a:lnL>
                    <a:lnR>
                      <a:noFill/>
                    </a:lnR>
                    <a:lnT>
                      <a:noFill/>
                    </a:lnT>
                    <a:lnB>
                      <a:noFill/>
                    </a:lnB>
                    <a:solidFill>
                      <a:srgbClr val="FFFFFF"/>
                    </a:solidFill>
                  </a:tcPr>
                </a:tc>
                <a:tc>
                  <a:txBody>
                    <a:bodyPr/>
                    <a:lstStyle/>
                    <a:p>
                      <a:r>
                        <a:rPr lang="en-US" sz="1300" dirty="0"/>
                        <a:t>Very Good</a:t>
                      </a:r>
                    </a:p>
                  </a:txBody>
                  <a:tcPr marL="0" marR="0" marT="0" marB="0" anchor="ctr">
                    <a:lnL>
                      <a:noFill/>
                    </a:lnL>
                    <a:lnR>
                      <a:noFill/>
                    </a:lnR>
                    <a:lnT>
                      <a:noFill/>
                    </a:lnT>
                    <a:lnB>
                      <a:noFill/>
                    </a:lnB>
                    <a:solidFill>
                      <a:srgbClr val="FFFFFF"/>
                    </a:solidFill>
                  </a:tcPr>
                </a:tc>
                <a:tc>
                  <a:txBody>
                    <a:bodyPr/>
                    <a:lstStyle/>
                    <a:p>
                      <a:r>
                        <a:rPr lang="en-US" sz="1300"/>
                        <a:t>Good</a:t>
                      </a:r>
                    </a:p>
                  </a:txBody>
                  <a:tcPr marL="0" marR="0" marT="0" marB="0" anchor="ctr">
                    <a:lnL>
                      <a:noFill/>
                    </a:lnL>
                    <a:lnR>
                      <a:noFill/>
                    </a:lnR>
                    <a:lnT>
                      <a:noFill/>
                    </a:lnT>
                    <a:lnB>
                      <a:noFill/>
                    </a:lnB>
                    <a:solidFill>
                      <a:srgbClr val="FFFFFF"/>
                    </a:solidFill>
                  </a:tcPr>
                </a:tc>
                <a:tc>
                  <a:txBody>
                    <a:bodyPr/>
                    <a:lstStyle/>
                    <a:p>
                      <a:r>
                        <a:rPr lang="en-US" sz="1300" dirty="0"/>
                        <a:t>Need the expert in scalable </a:t>
                      </a:r>
                      <a:r>
                        <a:rPr lang="en-US" sz="1300" dirty="0" smtClean="0"/>
                        <a:t>SaaS</a:t>
                      </a:r>
                    </a:p>
                    <a:p>
                      <a:endParaRPr lang="en-US" sz="1300" dirty="0"/>
                    </a:p>
                  </a:txBody>
                  <a:tcPr marL="0" marR="0" marT="0" marB="0" anchor="ctr">
                    <a:lnL>
                      <a:noFill/>
                    </a:lnL>
                    <a:lnR>
                      <a:noFill/>
                    </a:lnR>
                    <a:lnT>
                      <a:noFill/>
                    </a:lnT>
                    <a:lnB>
                      <a:noFill/>
                    </a:lnB>
                    <a:solidFill>
                      <a:srgbClr val="FFFFFF"/>
                    </a:solidFill>
                  </a:tcPr>
                </a:tc>
              </a:tr>
              <a:tr h="408572">
                <a:tc>
                  <a:txBody>
                    <a:bodyPr/>
                    <a:lstStyle/>
                    <a:p>
                      <a:r>
                        <a:rPr lang="en-US" sz="1300" dirty="0"/>
                        <a:t>Pricing</a:t>
                      </a:r>
                    </a:p>
                  </a:txBody>
                  <a:tcPr marL="0" marR="0" marT="0" marB="0" anchor="ctr">
                    <a:lnL>
                      <a:noFill/>
                    </a:lnL>
                    <a:lnR>
                      <a:noFill/>
                    </a:lnR>
                    <a:lnT>
                      <a:noFill/>
                    </a:lnT>
                    <a:lnB>
                      <a:noFill/>
                    </a:lnB>
                    <a:solidFill>
                      <a:srgbClr val="FFFFFF"/>
                    </a:solidFill>
                  </a:tcPr>
                </a:tc>
                <a:tc>
                  <a:txBody>
                    <a:bodyPr/>
                    <a:lstStyle/>
                    <a:p>
                      <a:endParaRPr lang="en-US" sz="1300" dirty="0"/>
                    </a:p>
                  </a:txBody>
                  <a:tcPr marL="0" marR="0" marT="0" marB="0" anchor="ctr">
                    <a:lnL>
                      <a:noFill/>
                    </a:lnL>
                    <a:lnR>
                      <a:noFill/>
                    </a:lnR>
                    <a:lnT>
                      <a:noFill/>
                    </a:lnT>
                    <a:lnB>
                      <a:noFill/>
                    </a:lnB>
                    <a:solidFill>
                      <a:srgbClr val="FFFFFF"/>
                    </a:solidFill>
                  </a:tcPr>
                </a:tc>
                <a:tc>
                  <a:txBody>
                    <a:bodyPr/>
                    <a:lstStyle/>
                    <a:p>
                      <a:r>
                        <a:rPr lang="en-US" sz="1300" dirty="0"/>
                        <a:t>Above Average</a:t>
                      </a:r>
                    </a:p>
                  </a:txBody>
                  <a:tcPr marL="0" marR="0" marT="0" marB="0" anchor="ctr">
                    <a:lnL>
                      <a:noFill/>
                    </a:lnL>
                    <a:lnR>
                      <a:noFill/>
                    </a:lnR>
                    <a:lnT>
                      <a:noFill/>
                    </a:lnT>
                    <a:lnB>
                      <a:noFill/>
                    </a:lnB>
                    <a:solidFill>
                      <a:srgbClr val="FFFFFF"/>
                    </a:solidFill>
                  </a:tcPr>
                </a:tc>
                <a:tc>
                  <a:txBody>
                    <a:bodyPr/>
                    <a:lstStyle/>
                    <a:p>
                      <a:r>
                        <a:rPr lang="en-US" sz="1300"/>
                        <a:t>High</a:t>
                      </a:r>
                    </a:p>
                  </a:txBody>
                  <a:tcPr marL="0" marR="0" marT="0" marB="0" anchor="ctr">
                    <a:lnL>
                      <a:noFill/>
                    </a:lnL>
                    <a:lnR>
                      <a:noFill/>
                    </a:lnR>
                    <a:lnT>
                      <a:noFill/>
                    </a:lnT>
                    <a:lnB>
                      <a:noFill/>
                    </a:lnB>
                    <a:solidFill>
                      <a:srgbClr val="FFFFFF"/>
                    </a:solidFill>
                  </a:tcPr>
                </a:tc>
                <a:tc>
                  <a:txBody>
                    <a:bodyPr/>
                    <a:lstStyle/>
                    <a:p>
                      <a:r>
                        <a:rPr lang="en-US" sz="1300" b="1"/>
                        <a:t>Average</a:t>
                      </a:r>
                      <a:endParaRPr lang="en-US" sz="1300"/>
                    </a:p>
                  </a:txBody>
                  <a:tcPr marL="0" marR="0" marT="0" marB="0" anchor="ctr">
                    <a:lnL>
                      <a:noFill/>
                    </a:lnL>
                    <a:lnR>
                      <a:noFill/>
                    </a:lnR>
                    <a:lnT>
                      <a:noFill/>
                    </a:lnT>
                    <a:lnB>
                      <a:noFill/>
                    </a:lnB>
                    <a:solidFill>
                      <a:srgbClr val="FFFFFF"/>
                    </a:solidFill>
                  </a:tcPr>
                </a:tc>
                <a:tc>
                  <a:txBody>
                    <a:bodyPr/>
                    <a:lstStyle/>
                    <a:p>
                      <a:r>
                        <a:rPr lang="en-US" sz="1300" i="1" dirty="0"/>
                        <a:t>Microsoft is the price </a:t>
                      </a:r>
                      <a:r>
                        <a:rPr lang="en-US" sz="1300" i="1" dirty="0" smtClean="0"/>
                        <a:t>leader</a:t>
                      </a:r>
                    </a:p>
                    <a:p>
                      <a:endParaRPr lang="en-US" sz="1300" dirty="0"/>
                    </a:p>
                  </a:txBody>
                  <a:tcPr marL="0" marR="0" marT="0" marB="0" anchor="ctr">
                    <a:lnL>
                      <a:noFill/>
                    </a:lnL>
                    <a:lnR>
                      <a:noFill/>
                    </a:lnR>
                    <a:lnT>
                      <a:noFill/>
                    </a:lnT>
                    <a:lnB>
                      <a:noFill/>
                    </a:lnB>
                    <a:solidFill>
                      <a:srgbClr val="FFFFFF"/>
                    </a:solidFill>
                  </a:tcPr>
                </a:tc>
              </a:tr>
              <a:tr h="408572">
                <a:tc>
                  <a:txBody>
                    <a:bodyPr/>
                    <a:lstStyle/>
                    <a:p>
                      <a:r>
                        <a:rPr lang="en-US" sz="1300"/>
                        <a:t>Licensing/support cost</a:t>
                      </a:r>
                    </a:p>
                  </a:txBody>
                  <a:tcPr marL="0" marR="0" marT="0" marB="0" anchor="ctr">
                    <a:lnL>
                      <a:noFill/>
                    </a:lnL>
                    <a:lnR>
                      <a:noFill/>
                    </a:lnR>
                    <a:lnT>
                      <a:noFill/>
                    </a:lnT>
                    <a:lnB>
                      <a:noFill/>
                    </a:lnB>
                    <a:solidFill>
                      <a:srgbClr val="FFFFFF"/>
                    </a:solidFill>
                  </a:tcPr>
                </a:tc>
                <a:tc>
                  <a:txBody>
                    <a:bodyPr/>
                    <a:lstStyle/>
                    <a:p>
                      <a:endParaRPr lang="en-US" sz="1300" dirty="0"/>
                    </a:p>
                  </a:txBody>
                  <a:tcPr marL="0" marR="0" marT="0" marB="0" anchor="ctr">
                    <a:lnL>
                      <a:noFill/>
                    </a:lnL>
                    <a:lnR>
                      <a:noFill/>
                    </a:lnR>
                    <a:lnT>
                      <a:noFill/>
                    </a:lnT>
                    <a:lnB>
                      <a:noFill/>
                    </a:lnB>
                    <a:solidFill>
                      <a:srgbClr val="FFFFFF"/>
                    </a:solidFill>
                  </a:tcPr>
                </a:tc>
                <a:tc>
                  <a:txBody>
                    <a:bodyPr/>
                    <a:lstStyle/>
                    <a:p>
                      <a:r>
                        <a:rPr lang="en-US" sz="1300"/>
                        <a:t>High</a:t>
                      </a:r>
                    </a:p>
                  </a:txBody>
                  <a:tcPr marL="0" marR="0" marT="0" marB="0" anchor="ctr">
                    <a:lnL>
                      <a:noFill/>
                    </a:lnL>
                    <a:lnR>
                      <a:noFill/>
                    </a:lnR>
                    <a:lnT>
                      <a:noFill/>
                    </a:lnT>
                    <a:lnB>
                      <a:noFill/>
                    </a:lnB>
                    <a:solidFill>
                      <a:srgbClr val="FFFFFF"/>
                    </a:solidFill>
                  </a:tcPr>
                </a:tc>
                <a:tc>
                  <a:txBody>
                    <a:bodyPr/>
                    <a:lstStyle/>
                    <a:p>
                      <a:r>
                        <a:rPr lang="en-US" sz="1300"/>
                        <a:t>High</a:t>
                      </a:r>
                    </a:p>
                  </a:txBody>
                  <a:tcPr marL="0" marR="0" marT="0" marB="0" anchor="ctr">
                    <a:lnL>
                      <a:noFill/>
                    </a:lnL>
                    <a:lnR>
                      <a:noFill/>
                    </a:lnR>
                    <a:lnT>
                      <a:noFill/>
                    </a:lnT>
                    <a:lnB>
                      <a:noFill/>
                    </a:lnB>
                    <a:solidFill>
                      <a:srgbClr val="FFFFFF"/>
                    </a:solidFill>
                  </a:tcPr>
                </a:tc>
                <a:tc>
                  <a:txBody>
                    <a:bodyPr/>
                    <a:lstStyle/>
                    <a:p>
                      <a:r>
                        <a:rPr lang="en-US" sz="1300" b="1"/>
                        <a:t>Average</a:t>
                      </a:r>
                      <a:endParaRPr lang="en-US" sz="1300"/>
                    </a:p>
                  </a:txBody>
                  <a:tcPr marL="0" marR="0" marT="0" marB="0" anchor="ctr">
                    <a:lnL>
                      <a:noFill/>
                    </a:lnL>
                    <a:lnR>
                      <a:noFill/>
                    </a:lnR>
                    <a:lnT>
                      <a:noFill/>
                    </a:lnT>
                    <a:lnB>
                      <a:noFill/>
                    </a:lnB>
                    <a:solidFill>
                      <a:srgbClr val="FFFFFF"/>
                    </a:solidFill>
                  </a:tcPr>
                </a:tc>
                <a:tc>
                  <a:txBody>
                    <a:bodyPr/>
                    <a:lstStyle/>
                    <a:p>
                      <a:r>
                        <a:rPr lang="en-US" sz="1300" dirty="0"/>
                        <a:t>Smart Client is the best way to </a:t>
                      </a:r>
                      <a:r>
                        <a:rPr lang="en-US" sz="1300" dirty="0" smtClean="0"/>
                        <a:t>save</a:t>
                      </a:r>
                    </a:p>
                    <a:p>
                      <a:endParaRPr lang="en-US" sz="1300" dirty="0"/>
                    </a:p>
                  </a:txBody>
                  <a:tcPr marL="0" marR="0" marT="0" marB="0" anchor="ctr">
                    <a:lnL>
                      <a:noFill/>
                    </a:lnL>
                    <a:lnR>
                      <a:noFill/>
                    </a:lnR>
                    <a:lnT>
                      <a:noFill/>
                    </a:lnT>
                    <a:lnB>
                      <a:noFill/>
                    </a:lnB>
                    <a:solidFill>
                      <a:srgbClr val="FFFFFF"/>
                    </a:solidFill>
                  </a:tcPr>
                </a:tc>
              </a:tr>
              <a:tr h="408572">
                <a:tc>
                  <a:txBody>
                    <a:bodyPr/>
                    <a:lstStyle/>
                    <a:p>
                      <a:r>
                        <a:rPr lang="en-US" sz="1300"/>
                        <a:t>Enterprise Readiness</a:t>
                      </a:r>
                    </a:p>
                  </a:txBody>
                  <a:tcPr marL="0" marR="0" marT="0" marB="0" anchor="ctr">
                    <a:lnL>
                      <a:noFill/>
                    </a:lnL>
                    <a:lnR>
                      <a:noFill/>
                    </a:lnR>
                    <a:lnT>
                      <a:noFill/>
                    </a:lnT>
                    <a:lnB>
                      <a:noFill/>
                    </a:lnB>
                    <a:solidFill>
                      <a:srgbClr val="FFFFFF"/>
                    </a:solidFill>
                  </a:tcPr>
                </a:tc>
                <a:tc>
                  <a:txBody>
                    <a:bodyPr/>
                    <a:lstStyle/>
                    <a:p>
                      <a:endParaRPr lang="en-US" sz="1300" dirty="0"/>
                    </a:p>
                  </a:txBody>
                  <a:tcPr marL="0" marR="0" marT="0" marB="0" anchor="ctr">
                    <a:lnL>
                      <a:noFill/>
                    </a:lnL>
                    <a:lnR>
                      <a:noFill/>
                    </a:lnR>
                    <a:lnT>
                      <a:noFill/>
                    </a:lnT>
                    <a:lnB>
                      <a:noFill/>
                    </a:lnB>
                    <a:solidFill>
                      <a:srgbClr val="FFFFFF"/>
                    </a:solidFill>
                  </a:tcPr>
                </a:tc>
                <a:tc>
                  <a:txBody>
                    <a:bodyPr/>
                    <a:lstStyle/>
                    <a:p>
                      <a:r>
                        <a:rPr lang="en-US" sz="1300" dirty="0"/>
                        <a:t>Good for SMB</a:t>
                      </a:r>
                    </a:p>
                  </a:txBody>
                  <a:tcPr marL="0" marR="0" marT="0" marB="0" anchor="ctr">
                    <a:lnL>
                      <a:noFill/>
                    </a:lnL>
                    <a:lnR>
                      <a:noFill/>
                    </a:lnR>
                    <a:lnT>
                      <a:noFill/>
                    </a:lnT>
                    <a:lnB>
                      <a:noFill/>
                    </a:lnB>
                    <a:solidFill>
                      <a:srgbClr val="FFFFFF"/>
                    </a:solidFill>
                  </a:tcPr>
                </a:tc>
                <a:tc>
                  <a:txBody>
                    <a:bodyPr/>
                    <a:lstStyle/>
                    <a:p>
                      <a:r>
                        <a:rPr lang="en-US" sz="1300"/>
                        <a:t>Good for SMB</a:t>
                      </a:r>
                    </a:p>
                  </a:txBody>
                  <a:tcPr marL="0" marR="0" marT="0" marB="0" anchor="ctr">
                    <a:lnL>
                      <a:noFill/>
                    </a:lnL>
                    <a:lnR>
                      <a:noFill/>
                    </a:lnR>
                    <a:lnT>
                      <a:noFill/>
                    </a:lnT>
                    <a:lnB>
                      <a:noFill/>
                    </a:lnB>
                    <a:solidFill>
                      <a:srgbClr val="FFFFFF"/>
                    </a:solidFill>
                  </a:tcPr>
                </a:tc>
                <a:tc>
                  <a:txBody>
                    <a:bodyPr/>
                    <a:lstStyle/>
                    <a:p>
                      <a:r>
                        <a:rPr lang="en-US" sz="1300" b="1"/>
                        <a:t>Excellent</a:t>
                      </a:r>
                      <a:endParaRPr lang="en-US" sz="1300"/>
                    </a:p>
                  </a:txBody>
                  <a:tcPr marL="0" marR="0" marT="0" marB="0" anchor="ctr">
                    <a:lnL>
                      <a:noFill/>
                    </a:lnL>
                    <a:lnR>
                      <a:noFill/>
                    </a:lnR>
                    <a:lnT>
                      <a:noFill/>
                    </a:lnT>
                    <a:lnB>
                      <a:noFill/>
                    </a:lnB>
                    <a:solidFill>
                      <a:srgbClr val="FFFFFF"/>
                    </a:solidFill>
                  </a:tcPr>
                </a:tc>
                <a:tc>
                  <a:txBody>
                    <a:bodyPr/>
                    <a:lstStyle/>
                    <a:p>
                      <a:r>
                        <a:rPr lang="en-US" sz="1300" i="1" dirty="0"/>
                        <a:t>Partners are the key to SMB </a:t>
                      </a:r>
                      <a:r>
                        <a:rPr lang="en-US" sz="1300" i="1" dirty="0" smtClean="0"/>
                        <a:t>market</a:t>
                      </a:r>
                    </a:p>
                    <a:p>
                      <a:endParaRPr lang="en-US" sz="1300" dirty="0"/>
                    </a:p>
                  </a:txBody>
                  <a:tcPr marL="0" marR="0" marT="0" marB="0" anchor="ctr">
                    <a:lnL>
                      <a:noFill/>
                    </a:lnL>
                    <a:lnR>
                      <a:noFill/>
                    </a:lnR>
                    <a:lnT>
                      <a:noFill/>
                    </a:lnT>
                    <a:lnB>
                      <a:noFill/>
                    </a:lnB>
                    <a:solidFill>
                      <a:srgbClr val="FFFFFF"/>
                    </a:solidFill>
                  </a:tcPr>
                </a:tc>
              </a:tr>
              <a:tr h="408572">
                <a:tc>
                  <a:txBody>
                    <a:bodyPr/>
                    <a:lstStyle/>
                    <a:p>
                      <a:r>
                        <a:rPr lang="en-US" sz="1300"/>
                        <a:t>Long-term viability</a:t>
                      </a:r>
                    </a:p>
                  </a:txBody>
                  <a:tcPr marL="0" marR="0" marT="0" marB="0" anchor="ctr">
                    <a:lnL>
                      <a:noFill/>
                    </a:lnL>
                    <a:lnR>
                      <a:noFill/>
                    </a:lnR>
                    <a:lnT>
                      <a:noFill/>
                    </a:lnT>
                    <a:lnB>
                      <a:noFill/>
                    </a:lnB>
                    <a:solidFill>
                      <a:srgbClr val="FFFFFF"/>
                    </a:solidFill>
                  </a:tcPr>
                </a:tc>
                <a:tc>
                  <a:txBody>
                    <a:bodyPr/>
                    <a:lstStyle/>
                    <a:p>
                      <a:endParaRPr lang="en-US" sz="1300" dirty="0"/>
                    </a:p>
                  </a:txBody>
                  <a:tcPr marL="0" marR="0" marT="0" marB="0" anchor="ctr">
                    <a:lnL>
                      <a:noFill/>
                    </a:lnL>
                    <a:lnR>
                      <a:noFill/>
                    </a:lnR>
                    <a:lnT>
                      <a:noFill/>
                    </a:lnT>
                    <a:lnB>
                      <a:noFill/>
                    </a:lnB>
                    <a:solidFill>
                      <a:srgbClr val="FFFFFF"/>
                    </a:solidFill>
                  </a:tcPr>
                </a:tc>
                <a:tc>
                  <a:txBody>
                    <a:bodyPr/>
                    <a:lstStyle/>
                    <a:p>
                      <a:r>
                        <a:rPr lang="en-US" sz="1300" dirty="0"/>
                        <a:t>1 product</a:t>
                      </a:r>
                    </a:p>
                  </a:txBody>
                  <a:tcPr marL="0" marR="0" marT="0" marB="0" anchor="ctr">
                    <a:lnL>
                      <a:noFill/>
                    </a:lnL>
                    <a:lnR>
                      <a:noFill/>
                    </a:lnR>
                    <a:lnT>
                      <a:noFill/>
                    </a:lnT>
                    <a:lnB>
                      <a:noFill/>
                    </a:lnB>
                    <a:solidFill>
                      <a:srgbClr val="FFFFFF"/>
                    </a:solidFill>
                  </a:tcPr>
                </a:tc>
                <a:tc>
                  <a:txBody>
                    <a:bodyPr/>
                    <a:lstStyle/>
                    <a:p>
                      <a:r>
                        <a:rPr lang="en-US" sz="1300"/>
                        <a:t>Average</a:t>
                      </a:r>
                    </a:p>
                  </a:txBody>
                  <a:tcPr marL="0" marR="0" marT="0" marB="0" anchor="ctr">
                    <a:lnL>
                      <a:noFill/>
                    </a:lnL>
                    <a:lnR>
                      <a:noFill/>
                    </a:lnR>
                    <a:lnT>
                      <a:noFill/>
                    </a:lnT>
                    <a:lnB>
                      <a:noFill/>
                    </a:lnB>
                    <a:solidFill>
                      <a:srgbClr val="FFFFFF"/>
                    </a:solidFill>
                  </a:tcPr>
                </a:tc>
                <a:tc>
                  <a:txBody>
                    <a:bodyPr/>
                    <a:lstStyle/>
                    <a:p>
                      <a:r>
                        <a:rPr lang="en-US" sz="1300" b="1"/>
                        <a:t>Excellent</a:t>
                      </a:r>
                      <a:endParaRPr lang="en-US" sz="1300"/>
                    </a:p>
                  </a:txBody>
                  <a:tcPr marL="0" marR="0" marT="0" marB="0" anchor="ctr">
                    <a:lnL>
                      <a:noFill/>
                    </a:lnL>
                    <a:lnR>
                      <a:noFill/>
                    </a:lnR>
                    <a:lnT>
                      <a:noFill/>
                    </a:lnT>
                    <a:lnB>
                      <a:noFill/>
                    </a:lnB>
                    <a:solidFill>
                      <a:srgbClr val="FFFFFF"/>
                    </a:solidFill>
                  </a:tcPr>
                </a:tc>
                <a:tc>
                  <a:txBody>
                    <a:bodyPr/>
                    <a:lstStyle/>
                    <a:p>
                      <a:r>
                        <a:rPr lang="en-US" sz="1300" dirty="0"/>
                        <a:t>Microsoft are 35+ years in </a:t>
                      </a:r>
                      <a:r>
                        <a:rPr lang="en-US" sz="1300" dirty="0" smtClean="0"/>
                        <a:t>business</a:t>
                      </a:r>
                    </a:p>
                    <a:p>
                      <a:endParaRPr lang="en-US" sz="1300" dirty="0"/>
                    </a:p>
                  </a:txBody>
                  <a:tcPr marL="0" marR="0" marT="0" marB="0" anchor="ctr">
                    <a:lnL>
                      <a:noFill/>
                    </a:lnL>
                    <a:lnR>
                      <a:noFill/>
                    </a:lnR>
                    <a:lnT>
                      <a:noFill/>
                    </a:lnT>
                    <a:lnB>
                      <a:noFill/>
                    </a:lnB>
                    <a:solidFill>
                      <a:srgbClr val="FFFFFF"/>
                    </a:solidFill>
                  </a:tcPr>
                </a:tc>
              </a:tr>
              <a:tr h="612858">
                <a:tc>
                  <a:txBody>
                    <a:bodyPr/>
                    <a:lstStyle/>
                    <a:p>
                      <a:r>
                        <a:rPr lang="en-US" sz="1300"/>
                        <a:t>Mindshare</a:t>
                      </a:r>
                    </a:p>
                  </a:txBody>
                  <a:tcPr marL="0" marR="0" marT="0" marB="0" anchor="ctr">
                    <a:lnL>
                      <a:noFill/>
                    </a:lnL>
                    <a:lnR>
                      <a:noFill/>
                    </a:lnR>
                    <a:lnT>
                      <a:noFill/>
                    </a:lnT>
                    <a:lnB>
                      <a:noFill/>
                    </a:lnB>
                    <a:solidFill>
                      <a:srgbClr val="FFFFFF"/>
                    </a:solidFill>
                  </a:tcPr>
                </a:tc>
                <a:tc>
                  <a:txBody>
                    <a:bodyPr/>
                    <a:lstStyle/>
                    <a:p>
                      <a:endParaRPr lang="en-US" sz="1300" dirty="0"/>
                    </a:p>
                  </a:txBody>
                  <a:tcPr marL="0" marR="0" marT="0" marB="0" anchor="ctr">
                    <a:lnL>
                      <a:noFill/>
                    </a:lnL>
                    <a:lnR>
                      <a:noFill/>
                    </a:lnR>
                    <a:lnT>
                      <a:noFill/>
                    </a:lnT>
                    <a:lnB>
                      <a:noFill/>
                    </a:lnB>
                    <a:solidFill>
                      <a:srgbClr val="FFFFFF"/>
                    </a:solidFill>
                  </a:tcPr>
                </a:tc>
                <a:tc>
                  <a:txBody>
                    <a:bodyPr/>
                    <a:lstStyle/>
                    <a:p>
                      <a:r>
                        <a:rPr lang="en-US" sz="1300" b="1" dirty="0"/>
                        <a:t>Growing fast</a:t>
                      </a:r>
                      <a:endParaRPr lang="en-US" sz="1300" dirty="0"/>
                    </a:p>
                  </a:txBody>
                  <a:tcPr marL="0" marR="0" marT="0" marB="0" anchor="ctr">
                    <a:lnL>
                      <a:noFill/>
                    </a:lnL>
                    <a:lnR>
                      <a:noFill/>
                    </a:lnR>
                    <a:lnT>
                      <a:noFill/>
                    </a:lnT>
                    <a:lnB>
                      <a:noFill/>
                    </a:lnB>
                    <a:solidFill>
                      <a:srgbClr val="FFFFFF"/>
                    </a:solidFill>
                  </a:tcPr>
                </a:tc>
                <a:tc>
                  <a:txBody>
                    <a:bodyPr/>
                    <a:lstStyle/>
                    <a:p>
                      <a:r>
                        <a:rPr lang="en-US" sz="1300" b="1" dirty="0"/>
                        <a:t>Growing fast</a:t>
                      </a:r>
                      <a:endParaRPr lang="en-US" sz="1300" dirty="0"/>
                    </a:p>
                  </a:txBody>
                  <a:tcPr marL="0" marR="0" marT="0" marB="0" anchor="ctr">
                    <a:lnL>
                      <a:noFill/>
                    </a:lnL>
                    <a:lnR>
                      <a:noFill/>
                    </a:lnR>
                    <a:lnT>
                      <a:noFill/>
                    </a:lnT>
                    <a:lnB>
                      <a:noFill/>
                    </a:lnB>
                    <a:solidFill>
                      <a:srgbClr val="FFFFFF"/>
                    </a:solidFill>
                  </a:tcPr>
                </a:tc>
                <a:tc>
                  <a:txBody>
                    <a:bodyPr/>
                    <a:lstStyle/>
                    <a:p>
                      <a:r>
                        <a:rPr lang="en-US" sz="1300" dirty="0"/>
                        <a:t>3rd attempt to win BI</a:t>
                      </a:r>
                    </a:p>
                  </a:txBody>
                  <a:tcPr marL="0" marR="0" marT="0" marB="0" anchor="ctr">
                    <a:lnL>
                      <a:noFill/>
                    </a:lnL>
                    <a:lnR>
                      <a:noFill/>
                    </a:lnR>
                    <a:lnT>
                      <a:noFill/>
                    </a:lnT>
                    <a:lnB>
                      <a:noFill/>
                    </a:lnB>
                    <a:solidFill>
                      <a:srgbClr val="FFFFFF"/>
                    </a:solidFill>
                  </a:tcPr>
                </a:tc>
                <a:tc>
                  <a:txBody>
                    <a:bodyPr/>
                    <a:lstStyle/>
                    <a:p>
                      <a:r>
                        <a:rPr lang="en-US" sz="1300" i="1" dirty="0" err="1"/>
                        <a:t>Qlikview</a:t>
                      </a:r>
                      <a:r>
                        <a:rPr lang="en-US" sz="1300" i="1" dirty="0"/>
                        <a:t> is a DV Leader, Successful IPO</a:t>
                      </a:r>
                      <a:endParaRPr lang="en-US" sz="1300" dirty="0"/>
                    </a:p>
                  </a:txBody>
                  <a:tcPr marL="0" marR="0" marT="0" marB="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29683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75763"/>
            <a:ext cx="8596668" cy="5165600"/>
          </a:xfrm>
        </p:spPr>
        <p:txBody>
          <a:bodyPr/>
          <a:lstStyle/>
          <a:p>
            <a:r>
              <a:rPr lang="en-US" dirty="0">
                <a:solidFill>
                  <a:srgbClr val="A8A8A8"/>
                </a:solidFill>
                <a:latin typeface="Verdana" panose="020B0604030504040204" pitchFamily="34" charset="0"/>
                <a:hlinkClick r:id="rId2"/>
              </a:rPr>
              <a:t>Tableau Software </a:t>
            </a:r>
            <a:r>
              <a:rPr lang="en-US" dirty="0" smtClean="0">
                <a:solidFill>
                  <a:srgbClr val="A8A8A8"/>
                </a:solidFill>
                <a:latin typeface="Verdana" panose="020B0604030504040204" pitchFamily="34" charset="0"/>
              </a:rPr>
              <a:t>: </a:t>
            </a:r>
            <a:r>
              <a:rPr lang="en-US" dirty="0" smtClean="0">
                <a:solidFill>
                  <a:srgbClr val="222222"/>
                </a:solidFill>
                <a:latin typeface="Verdana" panose="020B0604030504040204" pitchFamily="34" charset="0"/>
              </a:rPr>
              <a:t>Without </a:t>
            </a:r>
            <a:r>
              <a:rPr lang="en-US" dirty="0">
                <a:solidFill>
                  <a:schemeClr val="tx1"/>
                </a:solidFill>
                <a:latin typeface="Verdana" panose="020B0604030504040204" pitchFamily="34" charset="0"/>
              </a:rPr>
              <a:t>doubt </a:t>
            </a:r>
            <a:r>
              <a:rPr lang="en-US" dirty="0" smtClean="0">
                <a:solidFill>
                  <a:schemeClr val="tx1"/>
                </a:solidFill>
                <a:latin typeface="Verdana" panose="020B0604030504040204" pitchFamily="34" charset="0"/>
              </a:rPr>
              <a:t>Tableau set </a:t>
            </a:r>
            <a:r>
              <a:rPr lang="en-US" dirty="0">
                <a:solidFill>
                  <a:schemeClr val="tx1"/>
                </a:solidFill>
                <a:latin typeface="Verdana" panose="020B0604030504040204" pitchFamily="34" charset="0"/>
              </a:rPr>
              <a:t>the </a:t>
            </a:r>
            <a:r>
              <a:rPr lang="en-US" dirty="0">
                <a:solidFill>
                  <a:srgbClr val="222222"/>
                </a:solidFill>
                <a:latin typeface="Verdana" panose="020B0604030504040204" pitchFamily="34" charset="0"/>
              </a:rPr>
              <a:t>pace for easy-to-use data visualization and exploration software. In practical terms this means business users can get to their data, typically without assistance from IT, and create graphs, charts and dashboards in a way that is most meaningful to </a:t>
            </a:r>
            <a:r>
              <a:rPr lang="en-US" dirty="0" smtClean="0">
                <a:solidFill>
                  <a:srgbClr val="222222"/>
                </a:solidFill>
                <a:latin typeface="Verdana" panose="020B0604030504040204" pitchFamily="34" charset="0"/>
              </a:rPr>
              <a:t>them.</a:t>
            </a:r>
          </a:p>
          <a:p>
            <a:r>
              <a:rPr lang="en-US" dirty="0"/>
              <a:t>Authoring takes place on Tableau Desktop which, as a stand-alone environment, can perform its own analysis, either against the Tableau in-memory database, or against external data sources – databases, cloud data sources, spreadsheets and so on. </a:t>
            </a:r>
            <a:endParaRPr lang="en-US" dirty="0" smtClean="0"/>
          </a:p>
          <a:p>
            <a:r>
              <a:rPr lang="en-US" dirty="0" smtClean="0"/>
              <a:t>In </a:t>
            </a:r>
            <a:r>
              <a:rPr lang="en-US" dirty="0"/>
              <a:t>a group or enterprise setting Tableau Server acts as a central facility for data access, delivering </a:t>
            </a:r>
            <a:r>
              <a:rPr lang="en-US" dirty="0" err="1"/>
              <a:t>visualisations</a:t>
            </a:r>
            <a:r>
              <a:rPr lang="en-US" dirty="0"/>
              <a:t>, enforcing security and managing user access. Tableau Server distributes </a:t>
            </a:r>
            <a:r>
              <a:rPr lang="en-US" dirty="0" err="1"/>
              <a:t>visualisations</a:t>
            </a:r>
            <a:r>
              <a:rPr lang="en-US" dirty="0"/>
              <a:t> through the web browser to almost any device that supports a web browser – desktops and mobile devices</a:t>
            </a:r>
            <a:r>
              <a:rPr lang="en-US" dirty="0" smtClean="0"/>
              <a:t>.</a:t>
            </a:r>
          </a:p>
          <a:p>
            <a:r>
              <a:rPr lang="en-US" sz="1600" b="1" dirty="0" smtClean="0">
                <a:latin typeface="Verdana" panose="020B0604030504040204" pitchFamily="34" charset="0"/>
                <a:ea typeface="Verdana" panose="020B0604030504040204" pitchFamily="34" charset="0"/>
                <a:cs typeface="Verdana" panose="020B0604030504040204" pitchFamily="34" charset="0"/>
              </a:rPr>
              <a:t>Likes:</a:t>
            </a:r>
            <a:r>
              <a:rPr lang="en-US" sz="1600" dirty="0" smtClean="0">
                <a:latin typeface="Verdana" panose="020B0604030504040204" pitchFamily="34" charset="0"/>
                <a:ea typeface="Verdana" panose="020B0604030504040204" pitchFamily="34" charset="0"/>
                <a:cs typeface="Verdana" panose="020B0604030504040204" pitchFamily="34" charset="0"/>
              </a:rPr>
              <a:t> Lots of eye candy and attractive </a:t>
            </a:r>
            <a:r>
              <a:rPr lang="en-US" sz="1600" dirty="0" err="1" smtClean="0">
                <a:latin typeface="Verdana" panose="020B0604030504040204" pitchFamily="34" charset="0"/>
                <a:ea typeface="Verdana" panose="020B0604030504040204" pitchFamily="34" charset="0"/>
                <a:cs typeface="Verdana" panose="020B0604030504040204" pitchFamily="34" charset="0"/>
              </a:rPr>
              <a:t>visualisations</a:t>
            </a:r>
            <a:r>
              <a:rPr lang="en-US" sz="1600" dirty="0" smtClean="0">
                <a:latin typeface="Verdana" panose="020B0604030504040204" pitchFamily="34" charset="0"/>
                <a:ea typeface="Verdana" panose="020B0604030504040204" pitchFamily="34" charset="0"/>
                <a:cs typeface="Verdana" panose="020B0604030504040204" pitchFamily="34" charset="0"/>
              </a:rPr>
              <a:t>.</a:t>
            </a:r>
            <a:br>
              <a:rPr lang="en-US" sz="1600" dirty="0" smtClean="0">
                <a:latin typeface="Verdana" panose="020B0604030504040204" pitchFamily="34" charset="0"/>
                <a:ea typeface="Verdana" panose="020B0604030504040204" pitchFamily="34" charset="0"/>
                <a:cs typeface="Verdana" panose="020B0604030504040204" pitchFamily="34" charset="0"/>
              </a:rPr>
            </a:br>
            <a:r>
              <a:rPr lang="en-US" sz="1600" b="1" dirty="0" smtClean="0">
                <a:latin typeface="Verdana" panose="020B0604030504040204" pitchFamily="34" charset="0"/>
                <a:ea typeface="Verdana" panose="020B0604030504040204" pitchFamily="34" charset="0"/>
                <a:cs typeface="Verdana" panose="020B0604030504040204" pitchFamily="34" charset="0"/>
              </a:rPr>
              <a:t>Dislikes:</a:t>
            </a:r>
            <a:r>
              <a:rPr lang="en-US" sz="1600" dirty="0" smtClean="0">
                <a:latin typeface="Verdana" panose="020B0604030504040204" pitchFamily="34" charset="0"/>
                <a:ea typeface="Verdana" panose="020B0604030504040204" pitchFamily="34" charset="0"/>
                <a:cs typeface="Verdana" panose="020B0604030504040204" pitchFamily="34" charset="0"/>
              </a:rPr>
              <a:t> Not much in the way of computational analytics and poor extensibility.</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6560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40913"/>
            <a:ext cx="8596668" cy="5500449"/>
          </a:xfrm>
        </p:spPr>
        <p:txBody>
          <a:bodyPr>
            <a:normAutofit lnSpcReduction="10000"/>
          </a:bodyPr>
          <a:lstStyle/>
          <a:p>
            <a:r>
              <a:rPr lang="en-US" b="1" dirty="0" err="1" smtClean="0"/>
              <a:t>Qlik</a:t>
            </a:r>
            <a:r>
              <a:rPr lang="en-US" b="1" dirty="0" smtClean="0"/>
              <a:t> Sense</a:t>
            </a:r>
          </a:p>
          <a:p>
            <a:r>
              <a:rPr lang="en-US" b="1" dirty="0" smtClean="0"/>
              <a:t>Likes</a:t>
            </a:r>
            <a:r>
              <a:rPr lang="en-US" b="1" dirty="0"/>
              <a:t>:</a:t>
            </a:r>
            <a:r>
              <a:rPr lang="en-US" dirty="0"/>
              <a:t> Very clever structuring of data for analysis purposes.</a:t>
            </a:r>
            <a:br>
              <a:rPr lang="en-US" dirty="0"/>
            </a:br>
            <a:r>
              <a:rPr lang="en-US" b="1" dirty="0"/>
              <a:t>Dislikes:</a:t>
            </a:r>
            <a:r>
              <a:rPr lang="en-US" dirty="0"/>
              <a:t> None really, but could have more computational analytics capability</a:t>
            </a:r>
            <a:r>
              <a:rPr lang="en-US" dirty="0" smtClean="0"/>
              <a:t>.</a:t>
            </a:r>
          </a:p>
          <a:p>
            <a:r>
              <a:rPr lang="en-US" b="1" dirty="0" err="1">
                <a:hlinkClick r:id="rId2"/>
              </a:rPr>
              <a:t>Qlik</a:t>
            </a:r>
            <a:r>
              <a:rPr lang="en-US" b="1" dirty="0">
                <a:hlinkClick r:id="rId2"/>
              </a:rPr>
              <a:t> Sense</a:t>
            </a:r>
            <a:r>
              <a:rPr lang="en-US" dirty="0"/>
              <a:t> is a drag-and-drop data visualization and discovery platform capable of addressing most business intelligence needs apart from heavy duty production reporting. It delivers an easy-to-use interface suited to all levels of skill, and has a substantial amount of in-built intelligence to help users along. </a:t>
            </a:r>
            <a:endParaRPr lang="en-US" dirty="0" smtClean="0"/>
          </a:p>
          <a:p>
            <a:r>
              <a:rPr lang="en-US" dirty="0"/>
              <a:t>Users can share their visualizations via various mechanisms and the platform was built ground up for mobile access – no matter the device (visualizations are rendered in HTML5</a:t>
            </a:r>
            <a:r>
              <a:rPr lang="en-US" dirty="0" smtClean="0"/>
              <a:t>).</a:t>
            </a:r>
          </a:p>
          <a:p>
            <a:r>
              <a:rPr lang="en-US" dirty="0"/>
              <a:t>Perhaps the most significant </a:t>
            </a:r>
            <a:r>
              <a:rPr lang="en-US" dirty="0" err="1"/>
              <a:t>Qlik</a:t>
            </a:r>
            <a:r>
              <a:rPr lang="en-US" dirty="0"/>
              <a:t> Sense differentiator is its associative data engine. This understands the links between various data sources and can suggest previously unsuspected relationships. Many suppliers use the term ‘data discovery’, but this facility adds new meaning to the </a:t>
            </a:r>
            <a:r>
              <a:rPr lang="en-US" dirty="0" smtClean="0"/>
              <a:t>term</a:t>
            </a:r>
          </a:p>
          <a:p>
            <a:r>
              <a:rPr lang="en-US" dirty="0"/>
              <a:t>It comes in two versions – </a:t>
            </a:r>
            <a:r>
              <a:rPr lang="en-US" dirty="0" err="1"/>
              <a:t>Qlik</a:t>
            </a:r>
            <a:r>
              <a:rPr lang="en-US" dirty="0"/>
              <a:t> Sense Desktop, which is free to download and is not throttled in any way. It runs on a Windows desktop and is capable of accessing many data sources. </a:t>
            </a:r>
            <a:r>
              <a:rPr lang="en-US" dirty="0" err="1"/>
              <a:t>Qlik</a:t>
            </a:r>
            <a:r>
              <a:rPr lang="en-US" dirty="0"/>
              <a:t> Sense as a platform runs on a server(s) and provides users with a browser based interface. </a:t>
            </a:r>
          </a:p>
        </p:txBody>
      </p:sp>
    </p:spTree>
    <p:extLst>
      <p:ext uri="{BB962C8B-B14F-4D97-AF65-F5344CB8AC3E}">
        <p14:creationId xmlns:p14="http://schemas.microsoft.com/office/powerpoint/2010/main" val="38315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Microsoft Power </a:t>
            </a:r>
            <a:r>
              <a:rPr lang="en-US" b="1" dirty="0" smtClean="0"/>
              <a:t>BI</a:t>
            </a:r>
            <a:endParaRPr lang="en-US" dirty="0"/>
          </a:p>
        </p:txBody>
      </p:sp>
      <p:sp>
        <p:nvSpPr>
          <p:cNvPr id="3" name="Content Placeholder 2"/>
          <p:cNvSpPr>
            <a:spLocks noGrp="1"/>
          </p:cNvSpPr>
          <p:nvPr>
            <p:ph idx="1"/>
          </p:nvPr>
        </p:nvSpPr>
        <p:spPr>
          <a:xfrm>
            <a:off x="677334" y="1352283"/>
            <a:ext cx="8596668" cy="4689080"/>
          </a:xfrm>
        </p:spPr>
        <p:txBody>
          <a:bodyPr>
            <a:normAutofit/>
          </a:bodyPr>
          <a:lstStyle/>
          <a:p>
            <a:r>
              <a:rPr lang="en-US" dirty="0" smtClean="0"/>
              <a:t>With </a:t>
            </a:r>
            <a:r>
              <a:rPr lang="en-US" dirty="0"/>
              <a:t>two different options for subscription, it even allows the users to use it for free. Combining connections of Azure services and other third party connections like GitHub, it is definitely trying to integrate a lot.</a:t>
            </a:r>
          </a:p>
          <a:p>
            <a:r>
              <a:rPr lang="en-US" dirty="0"/>
              <a:t>It can produce predefined reports, charts for data on </a:t>
            </a:r>
            <a:r>
              <a:rPr lang="en-US" dirty="0" err="1"/>
              <a:t>Github</a:t>
            </a:r>
            <a:r>
              <a:rPr lang="en-US" dirty="0"/>
              <a:t> and other third party connections. A worksheet can be dynamically used and refreshed since it integrates other Microsoft services like excel and OneDrive. </a:t>
            </a:r>
          </a:p>
          <a:p>
            <a:r>
              <a:rPr lang="en-US" dirty="0"/>
              <a:t>Charts can be created in two different ways depending on your need. With 16 different types of charts offered by Power BI, it is surely taking a new direction towards BI that is altogether different from its competitors</a:t>
            </a:r>
            <a:r>
              <a:rPr lang="en-US" dirty="0" smtClean="0"/>
              <a:t>.</a:t>
            </a:r>
          </a:p>
          <a:p>
            <a:r>
              <a:rPr lang="en-US" dirty="0"/>
              <a:t>Power BI is the least capable but definitely has a value for money that attracts customers.</a:t>
            </a:r>
          </a:p>
          <a:p>
            <a:endParaRPr lang="en-US" dirty="0"/>
          </a:p>
        </p:txBody>
      </p:sp>
    </p:spTree>
    <p:extLst>
      <p:ext uri="{BB962C8B-B14F-4D97-AF65-F5344CB8AC3E}">
        <p14:creationId xmlns:p14="http://schemas.microsoft.com/office/powerpoint/2010/main" val="42079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5459"/>
          </a:xfrm>
        </p:spPr>
        <p:txBody>
          <a:bodyPr>
            <a:normAutofit/>
          </a:bodyPr>
          <a:lstStyle/>
          <a:p>
            <a:r>
              <a:rPr lang="en-US" sz="1300" dirty="0" smtClean="0"/>
              <a:t>Power </a:t>
            </a:r>
            <a:r>
              <a:rPr lang="en-US" sz="1300" dirty="0"/>
              <a:t>Pivot has a Currency data type, while Tableau does </a:t>
            </a:r>
            <a:r>
              <a:rPr lang="en-US" sz="1300" dirty="0" smtClean="0"/>
              <a:t>not</a:t>
            </a:r>
            <a:r>
              <a:rPr lang="en-US" sz="1300" b="1" dirty="0" smtClean="0"/>
              <a:t>.</a:t>
            </a:r>
            <a:r>
              <a:rPr lang="en-US" sz="1300" dirty="0"/>
              <a:t> This was just a couple of clicks away in Power Pivot</a:t>
            </a:r>
            <a:r>
              <a:rPr lang="en-US" sz="1300" dirty="0" smtClean="0"/>
              <a:t>. </a:t>
            </a:r>
            <a:endParaRPr lang="en-US" sz="1300" b="1" dirty="0"/>
          </a:p>
        </p:txBody>
      </p:sp>
      <p:pic>
        <p:nvPicPr>
          <p:cNvPr id="6" name="Content Placeholder 5"/>
          <p:cNvPicPr>
            <a:picLocks noGrp="1" noChangeAspect="1"/>
          </p:cNvPicPr>
          <p:nvPr>
            <p:ph idx="1"/>
          </p:nvPr>
        </p:nvPicPr>
        <p:blipFill>
          <a:blip r:embed="rId2"/>
          <a:stretch>
            <a:fillRect/>
          </a:stretch>
        </p:blipFill>
        <p:spPr>
          <a:xfrm>
            <a:off x="823784" y="1273122"/>
            <a:ext cx="8450218" cy="4889808"/>
          </a:xfrm>
          <a:prstGeom prst="rect">
            <a:avLst/>
          </a:prstGeom>
        </p:spPr>
      </p:pic>
    </p:spTree>
    <p:extLst>
      <p:ext uri="{BB962C8B-B14F-4D97-AF65-F5344CB8AC3E}">
        <p14:creationId xmlns:p14="http://schemas.microsoft.com/office/powerpoint/2010/main" val="4011880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1935"/>
          </a:xfrm>
        </p:spPr>
        <p:txBody>
          <a:bodyPr>
            <a:normAutofit/>
          </a:bodyPr>
          <a:lstStyle/>
          <a:p>
            <a:r>
              <a:rPr lang="en-US" sz="1300" dirty="0"/>
              <a:t>This was slightly more complex in Tableau because we had to go through two menus to get here. Tableau simply considers the data to be numeric and Currency is a display type.</a:t>
            </a:r>
          </a:p>
        </p:txBody>
      </p:sp>
      <p:pic>
        <p:nvPicPr>
          <p:cNvPr id="4" name="Content Placeholder 3"/>
          <p:cNvPicPr>
            <a:picLocks noGrp="1" noChangeAspect="1"/>
          </p:cNvPicPr>
          <p:nvPr>
            <p:ph idx="1"/>
          </p:nvPr>
        </p:nvPicPr>
        <p:blipFill>
          <a:blip r:embed="rId2"/>
          <a:stretch>
            <a:fillRect/>
          </a:stretch>
        </p:blipFill>
        <p:spPr>
          <a:xfrm>
            <a:off x="980391" y="1524000"/>
            <a:ext cx="7076214" cy="4000687"/>
          </a:xfrm>
          <a:prstGeom prst="rect">
            <a:avLst/>
          </a:prstGeom>
        </p:spPr>
      </p:pic>
    </p:spTree>
    <p:extLst>
      <p:ext uri="{BB962C8B-B14F-4D97-AF65-F5344CB8AC3E}">
        <p14:creationId xmlns:p14="http://schemas.microsoft.com/office/powerpoint/2010/main" val="36168236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TotalTime>
  <Words>477</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Verdana</vt:lpstr>
      <vt:lpstr>Wingdings 3</vt:lpstr>
      <vt:lpstr>Facet</vt:lpstr>
      <vt:lpstr>ETL-BI Project</vt:lpstr>
      <vt:lpstr>BI Deliverables</vt:lpstr>
      <vt:lpstr>ETL Tools comparison</vt:lpstr>
      <vt:lpstr>Tools comparison</vt:lpstr>
      <vt:lpstr>PowerPoint Presentation</vt:lpstr>
      <vt:lpstr>PowerPoint Presentation</vt:lpstr>
      <vt:lpstr>Microsoft Power BI</vt:lpstr>
      <vt:lpstr>Power Pivot has a Currency data type, while Tableau does not. This was just a couple of clicks away in Power Pivot. </vt:lpstr>
      <vt:lpstr>This was slightly more complex in Tableau because we had to go through two menus to get here. Tableau simply considers the data to be numeric and Currency is a display type.</vt:lpstr>
      <vt:lpstr>Bar Graph (1 measure by 2 dimensions) using Power view</vt:lpstr>
      <vt:lpstr>Bar Graph (1 measure by 2 dimensions) using tableau</vt:lpstr>
      <vt:lpstr>Summary - Tableau vs Power pivot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ETL-BI Project</dc:title>
  <dc:creator>Chirag Gajiwala</dc:creator>
  <cp:lastModifiedBy>Chirag Gajiwala</cp:lastModifiedBy>
  <cp:revision>32</cp:revision>
  <dcterms:created xsi:type="dcterms:W3CDTF">2015-12-17T05:12:24Z</dcterms:created>
  <dcterms:modified xsi:type="dcterms:W3CDTF">2016-06-09T04:21:42Z</dcterms:modified>
</cp:coreProperties>
</file>