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71" r:id="rId3"/>
    <p:sldId id="276" r:id="rId4"/>
    <p:sldId id="259" r:id="rId5"/>
    <p:sldId id="277" r:id="rId6"/>
    <p:sldId id="272" r:id="rId7"/>
    <p:sldId id="273" r:id="rId8"/>
    <p:sldId id="274" r:id="rId9"/>
    <p:sldId id="260" r:id="rId10"/>
    <p:sldId id="261" r:id="rId11"/>
    <p:sldId id="263" r:id="rId12"/>
    <p:sldId id="270" r:id="rId13"/>
    <p:sldId id="275" r:id="rId14"/>
    <p:sldId id="266" r:id="rId15"/>
    <p:sldId id="268" r:id="rId16"/>
    <p:sldId id="265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25FA96F-5103-419A-9ACC-B1BACF0D0D2F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A548-3409-43C8-9ADC-241244B9521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813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A96F-5103-419A-9ACC-B1BACF0D0D2F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A548-3409-43C8-9ADC-241244B95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91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A96F-5103-419A-9ACC-B1BACF0D0D2F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A548-3409-43C8-9ADC-241244B9521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160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A96F-5103-419A-9ACC-B1BACF0D0D2F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A548-3409-43C8-9ADC-241244B95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97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A96F-5103-419A-9ACC-B1BACF0D0D2F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A548-3409-43C8-9ADC-241244B9521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28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A96F-5103-419A-9ACC-B1BACF0D0D2F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A548-3409-43C8-9ADC-241244B95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90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A96F-5103-419A-9ACC-B1BACF0D0D2F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A548-3409-43C8-9ADC-241244B95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59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A96F-5103-419A-9ACC-B1BACF0D0D2F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A548-3409-43C8-9ADC-241244B95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90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A96F-5103-419A-9ACC-B1BACF0D0D2F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A548-3409-43C8-9ADC-241244B95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32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A96F-5103-419A-9ACC-B1BACF0D0D2F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A548-3409-43C8-9ADC-241244B95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97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A96F-5103-419A-9ACC-B1BACF0D0D2F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A548-3409-43C8-9ADC-241244B9521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374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25FA96F-5103-419A-9ACC-B1BACF0D0D2F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33FA548-3409-43C8-9ADC-241244B9521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97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ngram/vignettes/ngram-guide.pdf" TargetMode="External"/><Relationship Id="rId2" Type="http://schemas.openxmlformats.org/officeDocument/2006/relationships/hyperlink" Target="http://odur.let.rug.nl/~vannoord/TextCat/textcat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uizzetti.ca/blogs/lenny/tag/markov-model/" TargetMode="External"/><Relationship Id="rId4" Type="http://schemas.openxmlformats.org/officeDocument/2006/relationships/hyperlink" Target="http://research.microsoft.com/pubs/79488/p672-shen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3kKlUBa3b0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hyperlink" Target="https://www.youtube.com/watch?v=o-CvoOkVrnY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KGdE2AK_MQ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gif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N-gram Categorization algorithm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-by </a:t>
            </a:r>
            <a:r>
              <a:rPr lang="en-US" dirty="0" err="1" smtClean="0"/>
              <a:t>chirag</a:t>
            </a:r>
            <a:r>
              <a:rPr lang="en-US" dirty="0" smtClean="0"/>
              <a:t> </a:t>
            </a:r>
            <a:r>
              <a:rPr lang="en-US" dirty="0" err="1" smtClean="0"/>
              <a:t>gajiwala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712588" y="6032152"/>
            <a:ext cx="2330415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95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4505"/>
          </a:xfrm>
        </p:spPr>
        <p:txBody>
          <a:bodyPr>
            <a:normAutofit fontScale="90000"/>
          </a:bodyPr>
          <a:lstStyle/>
          <a:p>
            <a:r>
              <a:rPr lang="en-US" dirty="0"/>
              <a:t>Disadvantages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4007"/>
            <a:ext cx="8596668" cy="452735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N</a:t>
            </a:r>
            <a:r>
              <a:rPr lang="en-US" dirty="0" smtClean="0"/>
              <a:t>ot </a:t>
            </a:r>
            <a:r>
              <a:rPr lang="en-US" dirty="0"/>
              <a:t>all contractions can be expanded like this without taking context into account e.g. does “’s” denote possession or is it a contraction of “is”? Some hybrid approach is probably </a:t>
            </a:r>
            <a:r>
              <a:rPr lang="en-US" dirty="0" smtClean="0"/>
              <a:t>best.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However</a:t>
            </a:r>
            <a:r>
              <a:rPr lang="en-US" dirty="0"/>
              <a:t>, unlikely to be sufficient for a good algorithm.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49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4426"/>
          </a:xfrm>
        </p:spPr>
        <p:txBody>
          <a:bodyPr>
            <a:normAutofit fontScale="90000"/>
          </a:bodyPr>
          <a:lstStyle/>
          <a:p>
            <a:r>
              <a:rPr lang="en-US" dirty="0"/>
              <a:t>What application uses this algorithm?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89155"/>
            <a:ext cx="8596668" cy="47522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Spell checking system uses this algorithm.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Speech recognition system uses this approach.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Statistical Natural language processing.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Text mining.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Probability and computational linguistics.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Bioinformatics.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04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4466"/>
          </a:xfrm>
        </p:spPr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99213"/>
            <a:ext cx="10340436" cy="5336498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analyzing text documents, we can count the frequency of words appearing together in a fixed order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“A </a:t>
            </a:r>
            <a:r>
              <a:rPr lang="en-US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Major League Baseball game was held in Salt Lake City 40 years </a:t>
            </a:r>
            <a:r>
              <a:rPr lang="en-US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ago”.</a:t>
            </a:r>
          </a:p>
          <a:p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1-grams are: {a, Major, League, Baseball, game, was, held, in, Salt, Lake, City, 40, years, ago}-1 gram: simple coma separated value.</a:t>
            </a:r>
          </a:p>
          <a:p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2-grams are: {a Major, Major League, League Baseball, Baseball game, game was, was held, held in, ... }-except 1</a:t>
            </a:r>
            <a:r>
              <a:rPr lang="en-US" baseline="30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and last word, all other words are repeated.</a:t>
            </a:r>
          </a:p>
          <a:p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3-grams are: {a Major League, Major League Baseball, League Baseball game, Baseball game was,</a:t>
            </a:r>
            <a:r>
              <a:rPr lang="en-US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...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  <a:p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dirty="0"/>
              <a:t>How many N-grams in a sentence?</a:t>
            </a:r>
          </a:p>
          <a:p>
            <a:r>
              <a:rPr lang="en-US" dirty="0"/>
              <a:t>If X=</a:t>
            </a:r>
            <a:r>
              <a:rPr lang="en-US" dirty="0" err="1"/>
              <a:t>Num</a:t>
            </a:r>
            <a:r>
              <a:rPr lang="en-US" dirty="0"/>
              <a:t> of words in a given sentence K, the number of n-grams for sentence K would be:</a:t>
            </a:r>
          </a:p>
          <a:p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Ngrams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= X-(N-1)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 </a:t>
            </a:r>
            <a:endParaRPr 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“Water is transparent”.</a:t>
            </a:r>
          </a:p>
          <a:p>
            <a:pPr marL="0" indent="0">
              <a:buNone/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P(water 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transparent) = P(water) X P(is | water) X P(transparent | water is</a:t>
            </a: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>
              <a:buNone/>
            </a:pPr>
            <a:endParaRPr lang="en-US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003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62232"/>
            <a:ext cx="9720072" cy="5456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Java code for n-gram generation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653" y="917567"/>
            <a:ext cx="9291482" cy="547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680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74755"/>
            <a:ext cx="8596668" cy="5696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39449"/>
            <a:ext cx="9036292" cy="6018551"/>
          </a:xfrm>
        </p:spPr>
        <p:txBody>
          <a:bodyPr>
            <a:no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("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ngram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letters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ngram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(letters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 letters ) , letters , collapse ="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&lt;- "A B A C A B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library 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ngram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ng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ngram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(x , n =2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ng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 (ng , full = TRUE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babble (ng , 10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babble (ng , 10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babble (ng , 10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#To specify your own seed, use the seed=argument: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babble (ng , 10 , seed =10)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5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552" y="423881"/>
            <a:ext cx="11243884" cy="591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3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79882"/>
            <a:ext cx="8596668" cy="4497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24458"/>
            <a:ext cx="8596668" cy="6033542"/>
          </a:xfrm>
        </p:spPr>
        <p:txBody>
          <a:bodyPr>
            <a:noAutofit/>
          </a:bodyPr>
          <a:lstStyle/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("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ngram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")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Installing package into ‘C:/Users/Chirag/Documents/R/win-library/3.2’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(as ‘lib’ is unspecified)</a:t>
            </a:r>
          </a:p>
          <a:p>
            <a:r>
              <a:rPr lang="en-US" sz="13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letters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[1] "a" "b" "c" "d" "e" "f" "g" "h" "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" "j" "k" "l" "m" "n" "o" "p" "q" "r" "s" "t" "u" "v" "w" "x" "y" "z"</a:t>
            </a:r>
          </a:p>
          <a:p>
            <a:r>
              <a:rPr lang="en-US" sz="13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library(</a:t>
            </a:r>
            <a:r>
              <a:rPr lang="en-US" sz="13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ngram</a:t>
            </a:r>
            <a:r>
              <a:rPr lang="en-US" sz="13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3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(letters)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[1] "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abcdefghijklmnopqrstuvwxyz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( letters ) , letters , collapse =" ")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[1] "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abcdefghijklmnopqrstuvwxyz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a b c d e f g h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j k l m n o p q r s t u v w x y z"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x &lt;- "A B A C A B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ng &lt;-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ngram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(x , n =2</a:t>
            </a:r>
            <a:r>
              <a:rPr lang="en-US" sz="13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  #function 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ng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[1] "An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ngram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object with 5 2-grams"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&gt; print (ng , full = TRUE )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C A </a:t>
            </a:r>
            <a:endParaRPr lang="en-US" sz="13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3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01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hlinkClick r:id="rId2"/>
              </a:rPr>
              <a:t>http://odur.let.rug.nl/~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hlinkClick r:id="rId2"/>
              </a:rPr>
              <a:t>vannoord/TextCat/textcat.pdf</a:t>
            </a:r>
            <a:endParaRPr 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hlinkClick r:id="rId3"/>
              </a:rPr>
              <a:t>https://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hlinkClick r:id="rId3"/>
              </a:rPr>
              <a:t>cran.r-project.org/web/packages/ngram/vignettes/ngram-guide.pdf</a:t>
            </a:r>
            <a:endParaRPr 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>
              <a:buNone/>
            </a:pP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hlinkClick r:id="rId4"/>
              </a:rPr>
              <a:t> </a:t>
            </a:r>
            <a:r>
              <a:rPr lang="en-US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hlinkClick r:id="rId4"/>
              </a:rPr>
              <a:t>http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hlinkClick r:id="rId4"/>
              </a:rPr>
              <a:t>://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hlinkClick r:id="rId4"/>
              </a:rPr>
              <a:t>research.microsoft.com/pubs/79488/p672-shen.pdf</a:t>
            </a:r>
            <a:endParaRPr 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hlinkClick r:id="rId5"/>
              </a:rPr>
              <a:t>https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hlinkClick r:id="rId5"/>
              </a:rPr>
              <a:t>://www.youtube.com/watch?v=s3kKlUBa3b0</a:t>
            </a:r>
          </a:p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hlinkClick r:id="rId5"/>
              </a:rPr>
              <a:t>http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hlinkClick r:id="rId5"/>
              </a:rPr>
              <a:t>://guizzetti.ca/blogs/lenny/tag/markov-model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hlinkClick r:id="rId5"/>
              </a:rPr>
              <a:t>/</a:t>
            </a:r>
            <a:endParaRPr 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020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958771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648918"/>
            <a:ext cx="9720073" cy="466044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What is N-gram?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 gram is a probabilistic language modelling of basic units, where the basic units can be words, phonemes, letters etc.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It is basically a contiguous sequence of n-items from a given sequence of text or speech.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 gram is basically a type of probabilistic language model </a:t>
            </a:r>
            <a:r>
              <a:rPr lang="en-US" sz="25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predicting the next item</a:t>
            </a:r>
            <a:r>
              <a:rPr lang="en-US" sz="2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in such a sequence in the form of a (n-1) order Markov model.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5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N-grams and their relative frequencies will form the basis of our prediction algorithm.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9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696" y="311958"/>
            <a:ext cx="10869561" cy="599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635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79131"/>
            <a:ext cx="8596668" cy="6760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953374"/>
            <a:ext cx="10130575" cy="606801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the fields of computational linguistics and probability, an n-gram is a contiguous sequence of n items from a given sequence of text or speech. </a:t>
            </a:r>
            <a:endParaRPr lang="en-US" sz="16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items can be phonemes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syllables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letters, words or base pairs according to the application. </a:t>
            </a:r>
            <a:endParaRPr lang="en-US" sz="16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n-grams typically are collected from a text or speech corpus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use the previous n-1 words to predict the next word.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 n-gram of size 1 is referred to as a "unigram"; size 2 is a "bigram" (or, less commonly, a "</a:t>
            </a:r>
            <a:r>
              <a:rPr lang="en-US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digram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"); size 3 is a "trigram". </a:t>
            </a:r>
            <a:endParaRPr lang="en-US" sz="16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assumption that the probability of a word depends only on the previous Markov word is called a </a:t>
            </a:r>
            <a:r>
              <a:rPr lang="en-US" sz="1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Markov assumption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Markov models are the class of probabilistic models that assume we can predict the probability of some future unit without looking too far into the past. </a:t>
            </a:r>
            <a:endParaRPr lang="en-US" sz="16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sz="16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hlinkClick r:id="rId3"/>
            </a:endParaRPr>
          </a:p>
          <a:p>
            <a:endParaRPr lang="en-US" sz="16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hlinkClick r:id="rId3"/>
            </a:endParaRPr>
          </a:p>
          <a:p>
            <a:endParaRPr lang="en-US"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hlinkClick r:id="rId3"/>
            </a:endParaRPr>
          </a:p>
          <a:p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hlinkClick r:id="rId3"/>
              </a:rPr>
              <a:t>https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hlinkClick r:id="rId3"/>
              </a:rPr>
              <a:t>://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hlinkClick r:id="rId3"/>
              </a:rPr>
              <a:t>www.youtube.com/watch?v=s3kKlUBa3b0</a:t>
            </a:r>
            <a:endParaRPr lang="en-US"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hlinkClick r:id="rId4"/>
              </a:rPr>
              <a:t>https://www.youtube.com/watch?v=o-CvoOkVrnY</a:t>
            </a:r>
            <a:endParaRPr lang="en-US"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5" name="Picture 4" descr="&#10;P(w_1,\ldots,w_m) = \prod^m_{i=1} P(w_i\mid w_1,\ldots,w_{i-1})&#10; \approx \prod^m_{i=1} P(w_i\mid w_{i-(n-1)},\ldots,w_{i-1})&#10;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243" y="4311170"/>
            <a:ext cx="9276137" cy="11212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93119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0773" y="707924"/>
            <a:ext cx="10021860" cy="560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023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Model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Markov model is a stochastic model used to model randomly changing 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systems.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 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assumed that future states depend only on the present state and not on the sequence of events that preceded 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There are 4 Markov models used in practice.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Markov chain: State of a system with a random variable changing through time.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Hidden Markov Model: Is a Markov chain for which the state is only partially observable.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Markov Decision process:  Used in decision making process where outcomes are partly random and partly under the control of decision maker.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Partially observable Markov decision process: The state of the system is only partially observed. Generalization of Markov decision process.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09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Markov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Markov models</a:t>
            </a: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</a:t>
            </a: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hlinkClick r:id="rId3"/>
              </a:rPr>
              <a:t>https://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hlinkClick r:id="rId3"/>
              </a:rPr>
              <a:t>www.youtube.com/watch?v=7KGdE2AK_MQ</a:t>
            </a:r>
            <a:endParaRPr lang="en-US" sz="24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sz="24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sz="24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sz="2400" dirty="0" smtClean="0"/>
          </a:p>
          <a:p>
            <a:r>
              <a:rPr lang="en-US" sz="2400" dirty="0" smtClean="0"/>
              <a:t>When </a:t>
            </a:r>
            <a:r>
              <a:rPr lang="en-US" sz="2400" dirty="0"/>
              <a:t>two events, A and B, are dependent, the probability of both occurring is:</a:t>
            </a:r>
          </a:p>
          <a:p>
            <a:endParaRPr lang="en-US" sz="24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P(water is transparent) = P(water) X P(is | water) X P(transparent | water is)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Either way, the Markov Assumption means that you don’t need to go too far back in history to predict tomorrow’s outcome. You can just use the most recent past event. </a:t>
            </a:r>
            <a:endParaRPr lang="en-US" sz="24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Markov models and Hidden Markov Models are canonical models for the analysis of temporal or sequential 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data.</a:t>
            </a:r>
          </a:p>
          <a:p>
            <a:pPr marL="0" indent="0">
              <a:buNone/>
            </a:pPr>
            <a:endParaRPr lang="en-US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6" name="Picture 5" descr="image0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184" y="2818152"/>
            <a:ext cx="6610662" cy="681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IMAGE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184" y="4173794"/>
            <a:ext cx="2354422" cy="2654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868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6739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Calculating probability using hidden </a:t>
            </a:r>
            <a:r>
              <a:rPr lang="en-US" dirty="0" err="1" smtClean="0"/>
              <a:t>markov</a:t>
            </a:r>
            <a:endParaRPr lang="en-US" dirty="0"/>
          </a:p>
        </p:txBody>
      </p:sp>
      <p:pic>
        <p:nvPicPr>
          <p:cNvPr id="1026" name="Picture 2" descr="[image25.png]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82" y="1259174"/>
            <a:ext cx="5121931" cy="189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[image29.png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252" y="1259174"/>
            <a:ext cx="5105400" cy="4981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03681" y="3275808"/>
            <a:ext cx="40931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62626"/>
                </a:solidFill>
                <a:latin typeface="Georgia" panose="02040502050405020303" pitchFamily="18" charset="0"/>
              </a:rPr>
              <a:t>P(w2= sunny,w3=rainy|w1=sunny)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882287"/>
              </p:ext>
            </p:extLst>
          </p:nvPr>
        </p:nvGraphicFramePr>
        <p:xfrm>
          <a:off x="703681" y="4055807"/>
          <a:ext cx="6891738" cy="26547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51206"/>
                <a:gridCol w="4140532"/>
              </a:tblGrid>
              <a:tr h="1056768">
                <a:tc>
                  <a:txBody>
                    <a:bodyPr/>
                    <a:lstStyle/>
                    <a:p>
                      <a:pPr marL="0" marR="0" algn="l">
                        <a:lnSpc>
                          <a:spcPts val="2065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05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P(w2= sunny,w3=rainy|w1=sunny)</a:t>
                      </a:r>
                      <a:endParaRPr lang="en-US" sz="11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2065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05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= P(w2=sunny|w1=sunny) *</a:t>
                      </a:r>
                      <a:br>
                        <a:rPr lang="en-US" sz="105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</a:br>
                      <a:r>
                        <a:rPr lang="en-US" sz="105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  P(w3=rainy|w2=sunny,w3sunny)</a:t>
                      </a:r>
                      <a:endParaRPr lang="en-US" sz="11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730437">
                <a:tc>
                  <a:txBody>
                    <a:bodyPr/>
                    <a:lstStyle/>
                    <a:p>
                      <a:pPr marL="0" marR="0" algn="l">
                        <a:lnSpc>
                          <a:spcPts val="2065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05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1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2065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05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= P(w2=sunny|w1=sunny) * P(w3=rainy|w2=sunny)</a:t>
                      </a:r>
                      <a:endParaRPr lang="en-US" sz="11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33752">
                <a:tc>
                  <a:txBody>
                    <a:bodyPr/>
                    <a:lstStyle/>
                    <a:p>
                      <a:pPr marL="0" marR="0" algn="l">
                        <a:lnSpc>
                          <a:spcPts val="2065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05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1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2065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05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= 0.8 * 0.05</a:t>
                      </a:r>
                      <a:endParaRPr lang="en-US" sz="11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33752">
                <a:tc>
                  <a:txBody>
                    <a:bodyPr/>
                    <a:lstStyle/>
                    <a:p>
                      <a:pPr marL="0" marR="0" algn="l">
                        <a:lnSpc>
                          <a:spcPts val="2065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05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2065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05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=0.04</a:t>
                      </a:r>
                      <a:endParaRPr lang="en-US" sz="11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96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154242"/>
            <a:ext cx="9720072" cy="8994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Advantages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9095"/>
            <a:ext cx="9006312" cy="47818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This algorithm </a:t>
            </a:r>
            <a:r>
              <a:rPr lang="en-US" dirty="0"/>
              <a:t>has the advantage that it boosts the </a:t>
            </a:r>
            <a:r>
              <a:rPr lang="en-US" dirty="0" smtClean="0"/>
              <a:t>n-gram </a:t>
            </a:r>
            <a:r>
              <a:rPr lang="en-US" dirty="0"/>
              <a:t>counts of the expanded words, making the resulting predictions more accurate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Simplicity </a:t>
            </a:r>
            <a:r>
              <a:rPr lang="en-US" dirty="0"/>
              <a:t>and </a:t>
            </a:r>
            <a:r>
              <a:rPr lang="en-US" dirty="0" smtClean="0"/>
              <a:t>Scalability- with larger n values, a model can store more information into it.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primary </a:t>
            </a:r>
            <a:r>
              <a:rPr lang="en-US" dirty="0" smtClean="0"/>
              <a:t>advantage of </a:t>
            </a:r>
            <a:r>
              <a:rPr lang="en-US" dirty="0"/>
              <a:t>this approach is that it is ideally suited for text coming </a:t>
            </a:r>
            <a:r>
              <a:rPr lang="en-US" dirty="0" smtClean="0"/>
              <a:t>from </a:t>
            </a:r>
            <a:r>
              <a:rPr lang="en-US" dirty="0"/>
              <a:t>sources such as </a:t>
            </a:r>
            <a:r>
              <a:rPr lang="en-US" dirty="0" smtClean="0"/>
              <a:t>email.</a:t>
            </a:r>
          </a:p>
          <a:p>
            <a:pPr lvl="0">
              <a:buClr>
                <a:srgbClr val="1CADE4"/>
              </a:buClr>
              <a:buFont typeface="Wingdings" panose="05000000000000000000" pitchFamily="2" charset="2"/>
              <a:buChar char="Ø"/>
            </a:pPr>
            <a:r>
              <a:rPr lang="en-US" sz="195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95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195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N-gram-based approach to text </a:t>
            </a:r>
            <a:r>
              <a:rPr lang="en-US" sz="195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categorization </a:t>
            </a:r>
            <a:r>
              <a:rPr lang="en-US" sz="195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tolerant of textual errors.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305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Override1.xml><?xml version="1.0" encoding="utf-8"?>
<a:themeOverride xmlns:a="http://schemas.openxmlformats.org/drawingml/2006/main">
  <a:clrScheme name="Integral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B9F25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1262</TotalTime>
  <Words>1117</Words>
  <Application>Microsoft Office PowerPoint</Application>
  <PresentationFormat>Widescreen</PresentationFormat>
  <Paragraphs>123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 Unicode MS</vt:lpstr>
      <vt:lpstr>Arial</vt:lpstr>
      <vt:lpstr>Calibri</vt:lpstr>
      <vt:lpstr>Courier New</vt:lpstr>
      <vt:lpstr>Georgia</vt:lpstr>
      <vt:lpstr>Times New Roman</vt:lpstr>
      <vt:lpstr>Tw Cen MT</vt:lpstr>
      <vt:lpstr>Tw Cen MT Condensed</vt:lpstr>
      <vt:lpstr>Wingdings</vt:lpstr>
      <vt:lpstr>Wingdings 3</vt:lpstr>
      <vt:lpstr>Integral</vt:lpstr>
      <vt:lpstr>N-gram Categorization algorithm -by chirag gajiwala</vt:lpstr>
      <vt:lpstr>Introduction</vt:lpstr>
      <vt:lpstr>PowerPoint Presentation</vt:lpstr>
      <vt:lpstr>Description</vt:lpstr>
      <vt:lpstr>PowerPoint Presentation</vt:lpstr>
      <vt:lpstr>Markov Model  </vt:lpstr>
      <vt:lpstr>More about Markov models</vt:lpstr>
      <vt:lpstr>Calculating probability using hidden markov</vt:lpstr>
      <vt:lpstr>Advantages  </vt:lpstr>
      <vt:lpstr>Disadvantages </vt:lpstr>
      <vt:lpstr>What application uses this algorithm? </vt:lpstr>
      <vt:lpstr>Example:</vt:lpstr>
      <vt:lpstr>Java code for n-gram generation</vt:lpstr>
      <vt:lpstr>R code</vt:lpstr>
      <vt:lpstr>PowerPoint Presentation</vt:lpstr>
      <vt:lpstr>Results</vt:lpstr>
      <vt:lpstr>References 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N-grams</dc:title>
  <dc:creator>Chirag Gajiwala</dc:creator>
  <cp:lastModifiedBy>Chirag Gajiwala</cp:lastModifiedBy>
  <cp:revision>98</cp:revision>
  <dcterms:created xsi:type="dcterms:W3CDTF">2016-03-17T00:14:17Z</dcterms:created>
  <dcterms:modified xsi:type="dcterms:W3CDTF">2016-04-01T01:40:02Z</dcterms:modified>
</cp:coreProperties>
</file>