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4"/>
  </p:sldMasterIdLst>
  <p:notesMasterIdLst>
    <p:notesMasterId r:id="rId15"/>
  </p:notesMasterIdLst>
  <p:handoutMasterIdLst>
    <p:handoutMasterId r:id="rId16"/>
  </p:handoutMasterIdLst>
  <p:sldIdLst>
    <p:sldId id="280" r:id="rId5"/>
    <p:sldId id="282" r:id="rId6"/>
    <p:sldId id="283" r:id="rId7"/>
    <p:sldId id="284" r:id="rId8"/>
    <p:sldId id="285" r:id="rId9"/>
    <p:sldId id="286" r:id="rId10"/>
    <p:sldId id="289" r:id="rId11"/>
    <p:sldId id="288" r:id="rId12"/>
    <p:sldId id="287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24334-F035-4B80-81C7-C5AE156CFE60}" type="datetimeFigureOut">
              <a:rPr lang="it-IT" smtClean="0"/>
              <a:t>13/12/2021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6E36A-FEE2-4779-A3CC-55B2987C687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8170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40BD7-A0AA-4B5C-BF93-B394B0619685}" type="datetimeFigureOut">
              <a:rPr lang="it-IT" noProof="0" smtClean="0"/>
              <a:t>13/12/2021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C6887-4554-44F7-A3B2-A5C5FA9EA38E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0452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C6887-4554-44F7-A3B2-A5C5FA9EA38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19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6AFE9CC-7758-4E94-9DD3-4249773686F4}" type="datetime1">
              <a:rPr lang="it-IT" noProof="0" smtClean="0"/>
              <a:t>13/12/2021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68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293A1B-1529-46AD-A97F-730C0D67857C}" type="datetime1">
              <a:rPr lang="it-IT" noProof="0" smtClean="0"/>
              <a:t>13/12/2021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779750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293A1B-1529-46AD-A97F-730C0D67857C}" type="datetime1">
              <a:rPr lang="it-IT" noProof="0" smtClean="0"/>
              <a:t>13/12/2021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82729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77FE54-F02B-4B82-AD9B-5DBFEE821F6C}" type="datetime1">
              <a:rPr lang="it-IT" noProof="0" smtClean="0"/>
              <a:t>13/12/2021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1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71EE384-FE7B-4E49-BE8A-AA8B5E07BE32}" type="datetime1">
              <a:rPr lang="it-IT" noProof="0" smtClean="0"/>
              <a:t>13/12/2021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007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322953-6E0F-45D7-95EA-20039F0C015B}" type="datetime1">
              <a:rPr lang="it-IT" noProof="0" smtClean="0"/>
              <a:t>13/12/2021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449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783841-799F-4DFA-8597-D4F9A42D7729}" type="datetime1">
              <a:rPr lang="it-IT" noProof="0" smtClean="0"/>
              <a:t>13/12/2021</a:t>
            </a:fld>
            <a:endParaRPr lang="it-I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662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6AF403-3855-4B4C-8D18-C873279F7A0A}" type="datetime1">
              <a:rPr lang="it-IT" noProof="0" smtClean="0"/>
              <a:t>13/12/2021</a:t>
            </a:fld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513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293A1B-1529-46AD-A97F-730C0D67857C}" type="datetime1">
              <a:rPr lang="it-IT" noProof="0" smtClean="0"/>
              <a:t>13/12/2021</a:t>
            </a:fld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25658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039B605-26C3-4E1E-ABAC-534A306BAB8A}" type="datetime1">
              <a:rPr lang="it-IT" noProof="0" smtClean="0"/>
              <a:t>13/12/2021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62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130F854-BC33-4117-925F-AC7FDA5BCFC6}" type="datetime1">
              <a:rPr lang="it-IT" noProof="0" smtClean="0"/>
              <a:t>13/12/2021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 rtl="0"/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876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9293A1B-1529-46AD-A97F-730C0D67857C}" type="datetime1">
              <a:rPr lang="it-IT" noProof="0" smtClean="0"/>
              <a:t>13/12/2021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156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Un'immagine che contiene grandi numeri bianchi che si estendono verso il basso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5" r="10222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CALCOLATRICE SCIENTIFICA PER NUMERI COMPLESSI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GRUPPO 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SIMONE FERRIGNO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CARMINE GALDO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JESSICA FERRARA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FRANCESCO DELLA CORTE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1AC424-65D7-41D6-86D7-B92B7FB0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114300"/>
            <a:ext cx="2667000" cy="6731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PROCESSO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47A849-677B-40A2-93E2-10F5C4636198}"/>
              </a:ext>
            </a:extLst>
          </p:cNvPr>
          <p:cNvSpPr txBox="1"/>
          <p:nvPr/>
        </p:nvSpPr>
        <p:spPr>
          <a:xfrm>
            <a:off x="787400" y="1085741"/>
            <a:ext cx="35974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PRE-GAME</a:t>
            </a:r>
            <a:r>
              <a:rPr lang="it-IT" sz="2000" dirty="0"/>
              <a:t>: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Product backlog;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Architettura del software;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Primo sprint planning e backlog;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Set-up </a:t>
            </a:r>
            <a:r>
              <a:rPr lang="it-IT" dirty="0" err="1"/>
              <a:t>Github</a:t>
            </a:r>
            <a:r>
              <a:rPr lang="it-IT" dirty="0"/>
              <a:t> e </a:t>
            </a:r>
            <a:r>
              <a:rPr lang="it-IT" dirty="0" err="1"/>
              <a:t>Trello</a:t>
            </a:r>
            <a:r>
              <a:rPr lang="it-IT" dirty="0"/>
              <a:t>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C9CB4F-5708-4A7B-8173-21A542AF2184}"/>
              </a:ext>
            </a:extLst>
          </p:cNvPr>
          <p:cNvSpPr txBox="1"/>
          <p:nvPr/>
        </p:nvSpPr>
        <p:spPr>
          <a:xfrm>
            <a:off x="787400" y="3199964"/>
            <a:ext cx="500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SPRINT:</a:t>
            </a:r>
          </a:p>
          <a:p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Aggiornamento product backlog;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Sprint backlog: selezione user stories e assegnazione dei task;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Daily meeting;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Svolgimento dei task in maniera individuale: implementazione, test e integrazione;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Revisione;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Burndown chart;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Sprint retrospective;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Sprint review;</a:t>
            </a:r>
            <a:endParaRPr lang="it-IT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8F01C47-8D4D-4640-B620-9A137DF2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792" y="3372006"/>
            <a:ext cx="4670150" cy="3129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B38CFF0-90E5-41AB-85C6-AF8CDACD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67" y="241716"/>
            <a:ext cx="4763843" cy="28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771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802890-C291-4D08-ABA4-68FF060508BB}"/>
              </a:ext>
            </a:extLst>
          </p:cNvPr>
          <p:cNvSpPr txBox="1"/>
          <p:nvPr/>
        </p:nvSpPr>
        <p:spPr>
          <a:xfrm>
            <a:off x="701378" y="0"/>
            <a:ext cx="164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INTERFACCIA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D475FA-E861-40CC-95A7-AA4E42B2DF6E}"/>
              </a:ext>
            </a:extLst>
          </p:cNvPr>
          <p:cNvSpPr txBox="1"/>
          <p:nvPr/>
        </p:nvSpPr>
        <p:spPr>
          <a:xfrm>
            <a:off x="701378" y="454664"/>
            <a:ext cx="6985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dirty="0"/>
              <a:t>Casella di testo per l’inserimento dell’input: numeri od operazioni;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Spazio dedicato alla visualizzazione dei numeri;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Casella di testo per l’inserimento del nome delle operazioni che l’utente può definire;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Casella di testo per l’inserimento della sequenza di azioni delle operazioni che l’utente può definire;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Bottone per l’esecuzione delle operazioni effettuabili;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Bottone per la definizione di nuove operazioni da parte dell’utente;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Bottone per l’eliminazione di una operazione definita dall’utente;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Bottone per la modifica di una operazione definita dall’utente;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Bottone per effettuare il salvataggio su file delle operazioni definite dall’utente;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Bottone per effettuare il caricamento da file delle operazioni definite dall’utente;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A7F1E1A-0737-4E01-9464-3D84B536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608" y="166232"/>
            <a:ext cx="3410426" cy="652553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57DA97-A713-449E-98E8-F53B9D090CF2}"/>
              </a:ext>
            </a:extLst>
          </p:cNvPr>
          <p:cNvSpPr txBox="1"/>
          <p:nvPr/>
        </p:nvSpPr>
        <p:spPr>
          <a:xfrm>
            <a:off x="9182100" y="5715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95BC651-228C-48F8-87B3-7772699C90C5}"/>
              </a:ext>
            </a:extLst>
          </p:cNvPr>
          <p:cNvSpPr txBox="1"/>
          <p:nvPr/>
        </p:nvSpPr>
        <p:spPr>
          <a:xfrm>
            <a:off x="9859580" y="2432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8E27255-E096-42CE-ADBF-BCE0BBBEA0B8}"/>
              </a:ext>
            </a:extLst>
          </p:cNvPr>
          <p:cNvSpPr txBox="1"/>
          <p:nvPr/>
        </p:nvSpPr>
        <p:spPr>
          <a:xfrm>
            <a:off x="10541000" y="4699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BFDAA46-DB29-4FC6-82C9-32451FF62721}"/>
              </a:ext>
            </a:extLst>
          </p:cNvPr>
          <p:cNvSpPr txBox="1"/>
          <p:nvPr/>
        </p:nvSpPr>
        <p:spPr>
          <a:xfrm>
            <a:off x="9699921" y="50683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F9615CD-CEE5-4CAF-8D0F-488478A4B4CF}"/>
              </a:ext>
            </a:extLst>
          </p:cNvPr>
          <p:cNvSpPr txBox="1"/>
          <p:nvPr/>
        </p:nvSpPr>
        <p:spPr>
          <a:xfrm>
            <a:off x="10860318" y="5715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2A81A26-7869-4F12-87ED-1D8D71BCF71B}"/>
              </a:ext>
            </a:extLst>
          </p:cNvPr>
          <p:cNvSpPr txBox="1"/>
          <p:nvPr/>
        </p:nvSpPr>
        <p:spPr>
          <a:xfrm>
            <a:off x="10700659" y="5473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A92293D-E186-4A47-A8D6-A16242DC55BC}"/>
              </a:ext>
            </a:extLst>
          </p:cNvPr>
          <p:cNvSpPr txBox="1"/>
          <p:nvPr/>
        </p:nvSpPr>
        <p:spPr>
          <a:xfrm>
            <a:off x="8437273" y="58429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AFCAEB4-B03F-47E7-B422-5CC6E364C1F9}"/>
              </a:ext>
            </a:extLst>
          </p:cNvPr>
          <p:cNvSpPr txBox="1"/>
          <p:nvPr/>
        </p:nvSpPr>
        <p:spPr>
          <a:xfrm>
            <a:off x="10159696" y="58937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359266A-80AC-41F9-9A83-56805DC56DBD}"/>
              </a:ext>
            </a:extLst>
          </p:cNvPr>
          <p:cNvSpPr txBox="1"/>
          <p:nvPr/>
        </p:nvSpPr>
        <p:spPr>
          <a:xfrm>
            <a:off x="8464187" y="62630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9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A1110F4-1955-4979-A17B-CABF232E4C29}"/>
              </a:ext>
            </a:extLst>
          </p:cNvPr>
          <p:cNvSpPr txBox="1"/>
          <p:nvPr/>
        </p:nvSpPr>
        <p:spPr>
          <a:xfrm>
            <a:off x="10096089" y="6286924"/>
            <a:ext cx="4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9D45F4BF-FA58-4E25-83B9-2F58B7AF491F}"/>
              </a:ext>
            </a:extLst>
          </p:cNvPr>
          <p:cNvSpPr/>
          <p:nvPr/>
        </p:nvSpPr>
        <p:spPr>
          <a:xfrm>
            <a:off x="9095018" y="571500"/>
            <a:ext cx="493482" cy="37846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6D115F5-0EA8-4D7D-892E-1E69DFD02258}"/>
              </a:ext>
            </a:extLst>
          </p:cNvPr>
          <p:cNvSpPr/>
          <p:nvPr/>
        </p:nvSpPr>
        <p:spPr>
          <a:xfrm>
            <a:off x="9699921" y="2397104"/>
            <a:ext cx="599779" cy="40484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8439203B-34C0-4243-89FB-4079A04243D7}"/>
              </a:ext>
            </a:extLst>
          </p:cNvPr>
          <p:cNvSpPr/>
          <p:nvPr/>
        </p:nvSpPr>
        <p:spPr>
          <a:xfrm>
            <a:off x="10423728" y="4713728"/>
            <a:ext cx="493482" cy="37846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304EC2E7-4490-4D84-9A12-234C8C3E3BFD}"/>
              </a:ext>
            </a:extLst>
          </p:cNvPr>
          <p:cNvSpPr/>
          <p:nvPr/>
        </p:nvSpPr>
        <p:spPr>
          <a:xfrm>
            <a:off x="9626687" y="5068332"/>
            <a:ext cx="493482" cy="37846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FCF68812-882E-4CA2-B616-791F157BA9BC}"/>
              </a:ext>
            </a:extLst>
          </p:cNvPr>
          <p:cNvSpPr/>
          <p:nvPr/>
        </p:nvSpPr>
        <p:spPr>
          <a:xfrm>
            <a:off x="10773236" y="580680"/>
            <a:ext cx="493482" cy="37846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8143A748-BB6B-42F5-B288-2C4123A6A1B9}"/>
              </a:ext>
            </a:extLst>
          </p:cNvPr>
          <p:cNvSpPr/>
          <p:nvPr/>
        </p:nvSpPr>
        <p:spPr>
          <a:xfrm>
            <a:off x="10613577" y="5464468"/>
            <a:ext cx="493482" cy="37846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182FFA03-DA6A-4BFE-BBDC-86471D2C3AE3}"/>
              </a:ext>
            </a:extLst>
          </p:cNvPr>
          <p:cNvSpPr/>
          <p:nvPr/>
        </p:nvSpPr>
        <p:spPr>
          <a:xfrm>
            <a:off x="8350191" y="5842932"/>
            <a:ext cx="493482" cy="37846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C9E63D0-6A4E-4DC4-8979-4F44D25C3B98}"/>
              </a:ext>
            </a:extLst>
          </p:cNvPr>
          <p:cNvSpPr/>
          <p:nvPr/>
        </p:nvSpPr>
        <p:spPr>
          <a:xfrm>
            <a:off x="10047518" y="5880050"/>
            <a:ext cx="493482" cy="37846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204A845-AA59-458F-98EA-3F1C3311272C}"/>
              </a:ext>
            </a:extLst>
          </p:cNvPr>
          <p:cNvSpPr/>
          <p:nvPr/>
        </p:nvSpPr>
        <p:spPr>
          <a:xfrm>
            <a:off x="8350191" y="6277792"/>
            <a:ext cx="493482" cy="37846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CEA3D246-3D92-40E3-BB2E-B8C178A20982}"/>
              </a:ext>
            </a:extLst>
          </p:cNvPr>
          <p:cNvSpPr/>
          <p:nvPr/>
        </p:nvSpPr>
        <p:spPr>
          <a:xfrm>
            <a:off x="10072614" y="6337164"/>
            <a:ext cx="493482" cy="37846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350889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98F877-5D63-42BD-95DB-B79F55B379A5}"/>
              </a:ext>
            </a:extLst>
          </p:cNvPr>
          <p:cNvSpPr txBox="1"/>
          <p:nvPr/>
        </p:nvSpPr>
        <p:spPr>
          <a:xfrm>
            <a:off x="765728" y="25153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OPERAZIONI SUI NUMERI COMPLESSI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2A2E65-81B8-4092-A780-0C50D0D64688}"/>
              </a:ext>
            </a:extLst>
          </p:cNvPr>
          <p:cNvSpPr txBox="1"/>
          <p:nvPr/>
        </p:nvSpPr>
        <p:spPr>
          <a:xfrm>
            <a:off x="765728" y="487044"/>
            <a:ext cx="31877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somma (+)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sottrazione (-)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prodotto (*)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divisione (/)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radice (sqrt)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inversione del segno (+-)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modulo (mod)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argomento (arg)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funzioni trigonometriche (sin, cos, tan, asin, acos, atan)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esponenziale (exp)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elevamento a potenza (pow)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logaritmo naturale (log)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ECF174A-1389-47F7-94E5-18CA2157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49" y="564928"/>
            <a:ext cx="3415751" cy="1182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00A5F8A-8F1D-442A-9CCE-F7E0A8A3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173" y="779121"/>
            <a:ext cx="3327399" cy="753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C92CF74-8826-4826-9F2D-E55B586FA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323" y="2387245"/>
            <a:ext cx="3425277" cy="777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2987390-4A41-4673-9040-7C8F64A49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173" y="2374280"/>
            <a:ext cx="3327399" cy="790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87F47BE-1AF0-42C1-B8E1-1D3B9F183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428" y="3988409"/>
            <a:ext cx="3425277" cy="689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BA3D9BF-EB3F-43CA-AE6E-F02C8FFA4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4173" y="3884748"/>
            <a:ext cx="3327399" cy="7906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044F380-0EC7-4DA1-8151-C39EB2B212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4850" y="5513586"/>
            <a:ext cx="3453856" cy="747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0E419EB6-F34C-4BC4-A1C1-3FBCB09121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4173" y="5513586"/>
            <a:ext cx="3327399" cy="7472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FA286E2E-404F-451B-AC41-826BA028EBE8}"/>
              </a:ext>
            </a:extLst>
          </p:cNvPr>
          <p:cNvSpPr/>
          <p:nvPr/>
        </p:nvSpPr>
        <p:spPr>
          <a:xfrm>
            <a:off x="7573692" y="810967"/>
            <a:ext cx="825495" cy="68998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36AF74B4-A86B-48F8-9535-925414488BBD}"/>
              </a:ext>
            </a:extLst>
          </p:cNvPr>
          <p:cNvSpPr/>
          <p:nvPr/>
        </p:nvSpPr>
        <p:spPr>
          <a:xfrm>
            <a:off x="7554639" y="2424630"/>
            <a:ext cx="825495" cy="68998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80A1A297-7862-45D2-9D8F-917FB34C8B1E}"/>
              </a:ext>
            </a:extLst>
          </p:cNvPr>
          <p:cNvSpPr/>
          <p:nvPr/>
        </p:nvSpPr>
        <p:spPr>
          <a:xfrm>
            <a:off x="7554638" y="3988409"/>
            <a:ext cx="825495" cy="68998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42D29ABC-D531-44A8-B948-5E22FC04CB46}"/>
              </a:ext>
            </a:extLst>
          </p:cNvPr>
          <p:cNvSpPr/>
          <p:nvPr/>
        </p:nvSpPr>
        <p:spPr>
          <a:xfrm>
            <a:off x="7573692" y="5552188"/>
            <a:ext cx="825495" cy="68998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905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955863-76DF-4FE4-ADBD-25AA2246BED6}"/>
              </a:ext>
            </a:extLst>
          </p:cNvPr>
          <p:cNvSpPr txBox="1"/>
          <p:nvPr/>
        </p:nvSpPr>
        <p:spPr>
          <a:xfrm>
            <a:off x="787400" y="117235"/>
            <a:ext cx="276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OPERAZIONI SULLO STACK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DE02A8-7092-4E4D-A43D-D2B89B787651}"/>
              </a:ext>
            </a:extLst>
          </p:cNvPr>
          <p:cNvSpPr txBox="1"/>
          <p:nvPr/>
        </p:nvSpPr>
        <p:spPr>
          <a:xfrm>
            <a:off x="787400" y="906076"/>
            <a:ext cx="1663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swap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drop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026331-09D7-46E1-A94B-DDB07C5BF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23" y="301901"/>
            <a:ext cx="3611369" cy="3793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16B7397-8DE3-4127-9FB4-3D9AAA64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84" y="292100"/>
            <a:ext cx="3587216" cy="379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86BB1D6-53D3-4E99-832D-DD57FA86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923" y="4659263"/>
            <a:ext cx="3611369" cy="6542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B6B362D-F78F-4D5A-9BDF-7C54AF7E8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983" y="4659263"/>
            <a:ext cx="3587217" cy="858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ADB7191-DBDF-460E-A2DF-0D71114AF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8922" y="5788401"/>
            <a:ext cx="3611369" cy="779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948B550-874C-4F1F-8629-75D108ACEF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6983" y="5784370"/>
            <a:ext cx="3587217" cy="779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CF6E1532-1D5A-473C-A296-56718C3656FC}"/>
              </a:ext>
            </a:extLst>
          </p:cNvPr>
          <p:cNvSpPr/>
          <p:nvPr/>
        </p:nvSpPr>
        <p:spPr>
          <a:xfrm>
            <a:off x="7485890" y="1853746"/>
            <a:ext cx="825495" cy="68998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747AEFD2-9286-461E-A51E-BC371A5D49E5}"/>
              </a:ext>
            </a:extLst>
          </p:cNvPr>
          <p:cNvSpPr/>
          <p:nvPr/>
        </p:nvSpPr>
        <p:spPr>
          <a:xfrm>
            <a:off x="7485890" y="4623513"/>
            <a:ext cx="825495" cy="68998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9C1C1F02-4D3B-40FF-8304-A0DAD7572B9E}"/>
              </a:ext>
            </a:extLst>
          </p:cNvPr>
          <p:cNvSpPr/>
          <p:nvPr/>
        </p:nvSpPr>
        <p:spPr>
          <a:xfrm>
            <a:off x="7485890" y="5829094"/>
            <a:ext cx="825495" cy="68998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5161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9D0E35-9757-4E42-94D4-2E30D7650E9E}"/>
              </a:ext>
            </a:extLst>
          </p:cNvPr>
          <p:cNvSpPr txBox="1"/>
          <p:nvPr/>
        </p:nvSpPr>
        <p:spPr>
          <a:xfrm>
            <a:off x="714927" y="86186"/>
            <a:ext cx="305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OPERAZIONI SULLE VARIABILI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DB48932-9E5A-4E8F-8B40-DFC4E2C25865}"/>
              </a:ext>
            </a:extLst>
          </p:cNvPr>
          <p:cNvSpPr txBox="1"/>
          <p:nvPr/>
        </p:nvSpPr>
        <p:spPr>
          <a:xfrm>
            <a:off x="1155700" y="661431"/>
            <a:ext cx="1663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&gt;x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&lt;x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+x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-x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restore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CF561F-1F87-4C0D-908E-A81CBCA2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60" y="87783"/>
            <a:ext cx="3982006" cy="781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F6D6B54-7D08-4496-A9A5-F75CFD7E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70" y="1592415"/>
            <a:ext cx="4010586" cy="819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C2CFCBF-88B4-4B6A-98EE-605DAE91D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871" y="3077121"/>
            <a:ext cx="4010585" cy="790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38FECEA-3ED0-473B-BD31-FDD6D373C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66" y="4573444"/>
            <a:ext cx="3943900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682C019-AC26-423C-AA0E-340F301B5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318" y="6085866"/>
            <a:ext cx="3953427" cy="7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11EC8DA-B848-457E-BA3B-D2D5FEC12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6450" y="627090"/>
            <a:ext cx="3924848" cy="771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463B783-B381-4901-8D2D-B4ED77F8EF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7732" y="2002047"/>
            <a:ext cx="3902284" cy="684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B2199F3-4BB9-4B41-A19A-D6A5C63AC8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6450" y="3335561"/>
            <a:ext cx="3962544" cy="738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45CAC1D-D52A-4E58-A72D-4DAF51DAAF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6450" y="4708309"/>
            <a:ext cx="3962544" cy="692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A6EF27C7-2CC9-441D-AB29-FC4B974876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7732" y="5981217"/>
            <a:ext cx="3951262" cy="8051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11063967-C9F1-40D4-8802-FAFE76951114}"/>
              </a:ext>
            </a:extLst>
          </p:cNvPr>
          <p:cNvSpPr/>
          <p:nvPr/>
        </p:nvSpPr>
        <p:spPr>
          <a:xfrm rot="5400000">
            <a:off x="5455509" y="978112"/>
            <a:ext cx="590992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200ACCCC-623E-46B6-A40E-5C1B244C0D21}"/>
              </a:ext>
            </a:extLst>
          </p:cNvPr>
          <p:cNvSpPr/>
          <p:nvPr/>
        </p:nvSpPr>
        <p:spPr>
          <a:xfrm rot="5400000">
            <a:off x="5478813" y="2483631"/>
            <a:ext cx="590992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C767D836-9BE9-40A1-9CAF-BBAE2579ED1B}"/>
              </a:ext>
            </a:extLst>
          </p:cNvPr>
          <p:cNvSpPr/>
          <p:nvPr/>
        </p:nvSpPr>
        <p:spPr>
          <a:xfrm rot="5400000">
            <a:off x="5478813" y="3953633"/>
            <a:ext cx="590992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562A4EB6-B08A-4EF8-9E5E-F0E9A1D7A828}"/>
              </a:ext>
            </a:extLst>
          </p:cNvPr>
          <p:cNvSpPr/>
          <p:nvPr/>
        </p:nvSpPr>
        <p:spPr>
          <a:xfrm rot="5400000">
            <a:off x="5478813" y="5420950"/>
            <a:ext cx="590992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5874DCE4-6D9B-428A-9CFF-0208F5C6B431}"/>
              </a:ext>
            </a:extLst>
          </p:cNvPr>
          <p:cNvSpPr/>
          <p:nvPr/>
        </p:nvSpPr>
        <p:spPr>
          <a:xfrm rot="5400000">
            <a:off x="9634503" y="153054"/>
            <a:ext cx="455519" cy="3827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5EA93466-FE96-440A-B917-3233C0CB6869}"/>
              </a:ext>
            </a:extLst>
          </p:cNvPr>
          <p:cNvSpPr/>
          <p:nvPr/>
        </p:nvSpPr>
        <p:spPr>
          <a:xfrm rot="5400000">
            <a:off x="9634502" y="1495742"/>
            <a:ext cx="455519" cy="3827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>
            <a:extLst>
              <a:ext uri="{FF2B5EF4-FFF2-40B4-BE49-F238E27FC236}">
                <a16:creationId xmlns:a16="http://schemas.microsoft.com/office/drawing/2014/main" id="{1B5837F9-9E99-4A1F-A193-89811C89F645}"/>
              </a:ext>
            </a:extLst>
          </p:cNvPr>
          <p:cNvSpPr/>
          <p:nvPr/>
        </p:nvSpPr>
        <p:spPr>
          <a:xfrm rot="5400000">
            <a:off x="9633795" y="2809628"/>
            <a:ext cx="455519" cy="3827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2946D4D7-9BA1-49EC-9204-A77CF15010B6}"/>
              </a:ext>
            </a:extLst>
          </p:cNvPr>
          <p:cNvSpPr/>
          <p:nvPr/>
        </p:nvSpPr>
        <p:spPr>
          <a:xfrm rot="5400000">
            <a:off x="9648588" y="4217469"/>
            <a:ext cx="455519" cy="3827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5E6D3331-A15E-4341-85E1-514DC5233428}"/>
              </a:ext>
            </a:extLst>
          </p:cNvPr>
          <p:cNvSpPr/>
          <p:nvPr/>
        </p:nvSpPr>
        <p:spPr>
          <a:xfrm rot="5400000">
            <a:off x="9648588" y="5492018"/>
            <a:ext cx="455519" cy="3827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C1B250-D721-420A-AE5F-EDD767EA7114}"/>
              </a:ext>
            </a:extLst>
          </p:cNvPr>
          <p:cNvSpPr txBox="1"/>
          <p:nvPr/>
        </p:nvSpPr>
        <p:spPr>
          <a:xfrm>
            <a:off x="3723807" y="938361"/>
            <a:ext cx="192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Inserisci nella variabile «a»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43EF9FC-E6CE-4E55-9301-3F2380962EAA}"/>
              </a:ext>
            </a:extLst>
          </p:cNvPr>
          <p:cNvSpPr txBox="1"/>
          <p:nvPr/>
        </p:nvSpPr>
        <p:spPr>
          <a:xfrm>
            <a:off x="3663337" y="2483898"/>
            <a:ext cx="182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Preleva il contenuto della variabile «a»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7CEF86-3491-4291-B621-D7F9F252AB02}"/>
              </a:ext>
            </a:extLst>
          </p:cNvPr>
          <p:cNvSpPr txBox="1"/>
          <p:nvPr/>
        </p:nvSpPr>
        <p:spPr>
          <a:xfrm>
            <a:off x="3863491" y="5387896"/>
            <a:ext cx="204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Effettua il salvataggio dei valori nelle variabili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D8EC7C8-8747-41CA-B96C-3B70F1E1F3A4}"/>
              </a:ext>
            </a:extLst>
          </p:cNvPr>
          <p:cNvSpPr txBox="1"/>
          <p:nvPr/>
        </p:nvSpPr>
        <p:spPr>
          <a:xfrm>
            <a:off x="7858745" y="4095052"/>
            <a:ext cx="20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Effettua il ripristino dello stato precedente dei valori delle variabili </a:t>
            </a:r>
          </a:p>
        </p:txBody>
      </p:sp>
    </p:spTree>
    <p:extLst>
      <p:ext uri="{BB962C8B-B14F-4D97-AF65-F5344CB8AC3E}">
        <p14:creationId xmlns:p14="http://schemas.microsoft.com/office/powerpoint/2010/main" val="129847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8FACE6-75FC-4E69-9232-83E9B9B53476}"/>
              </a:ext>
            </a:extLst>
          </p:cNvPr>
          <p:cNvSpPr txBox="1"/>
          <p:nvPr/>
        </p:nvSpPr>
        <p:spPr>
          <a:xfrm>
            <a:off x="795750" y="5834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DEFINIZIONE DELLE OPERAZIONI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A1FADF6-AC4A-4193-8C81-F751C4AC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89" y="1027856"/>
            <a:ext cx="3972479" cy="1924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F6AE35A-B5A0-4FCE-9D03-75856F40D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51" y="3905826"/>
            <a:ext cx="4001058" cy="2610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15324F5-FA74-42F4-BC71-F6917FC67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564" y="966784"/>
            <a:ext cx="3953427" cy="1362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C6D4849-00FF-413A-9C11-13980D47E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564" y="3429000"/>
            <a:ext cx="3972479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373A275-FE5B-45DD-8254-1F0A4795A4DF}"/>
              </a:ext>
            </a:extLst>
          </p:cNvPr>
          <p:cNvSpPr txBox="1"/>
          <p:nvPr/>
        </p:nvSpPr>
        <p:spPr>
          <a:xfrm>
            <a:off x="795750" y="504498"/>
            <a:ext cx="15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INSERIMENTO</a:t>
            </a:r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891A8B2F-533A-4216-A038-65038EBBD162}"/>
              </a:ext>
            </a:extLst>
          </p:cNvPr>
          <p:cNvSpPr/>
          <p:nvPr/>
        </p:nvSpPr>
        <p:spPr>
          <a:xfrm rot="5400000">
            <a:off x="2459635" y="3166558"/>
            <a:ext cx="590992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DFE4949C-0584-4231-8235-33C0F138915A}"/>
              </a:ext>
            </a:extLst>
          </p:cNvPr>
          <p:cNvSpPr/>
          <p:nvPr/>
        </p:nvSpPr>
        <p:spPr>
          <a:xfrm rot="5400000">
            <a:off x="8647820" y="184610"/>
            <a:ext cx="590992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1CC986E2-605B-4058-87E9-6485F0265F15}"/>
              </a:ext>
            </a:extLst>
          </p:cNvPr>
          <p:cNvSpPr/>
          <p:nvPr/>
        </p:nvSpPr>
        <p:spPr>
          <a:xfrm rot="5400000">
            <a:off x="8647820" y="2587275"/>
            <a:ext cx="590992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19904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7C4D85-0507-4858-869B-517DBF67F865}"/>
              </a:ext>
            </a:extLst>
          </p:cNvPr>
          <p:cNvSpPr txBox="1"/>
          <p:nvPr/>
        </p:nvSpPr>
        <p:spPr>
          <a:xfrm>
            <a:off x="762000" y="94734"/>
            <a:ext cx="341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DEFINIZIONE DELLE OPERAZIONI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65C4EE-59BF-499A-98D4-A3AD8EDB2793}"/>
              </a:ext>
            </a:extLst>
          </p:cNvPr>
          <p:cNvSpPr txBox="1"/>
          <p:nvPr/>
        </p:nvSpPr>
        <p:spPr>
          <a:xfrm>
            <a:off x="762000" y="602734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MODIFICA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FEC279C-F142-4556-B2C6-73F4B1B0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822" y="972066"/>
            <a:ext cx="3353078" cy="1400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7D205A1-92EE-4852-8BE8-AF88D93A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822" y="3591973"/>
            <a:ext cx="3575326" cy="866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D1C678-DE00-4A1D-8E0B-E5920D9F3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55" y="1604142"/>
            <a:ext cx="3962953" cy="771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4272ABF-9D70-4469-A7B9-3B52D96AB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53" y="3429000"/>
            <a:ext cx="3500923" cy="29753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73CA11E2-E287-46D8-98E1-14A1D839725E}"/>
              </a:ext>
            </a:extLst>
          </p:cNvPr>
          <p:cNvSpPr/>
          <p:nvPr/>
        </p:nvSpPr>
        <p:spPr>
          <a:xfrm rot="5400000">
            <a:off x="2446219" y="2683371"/>
            <a:ext cx="590992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4F696170-E266-474B-9FF3-9A6045C1C868}"/>
              </a:ext>
            </a:extLst>
          </p:cNvPr>
          <p:cNvSpPr/>
          <p:nvPr/>
        </p:nvSpPr>
        <p:spPr>
          <a:xfrm rot="5400000">
            <a:off x="8911865" y="254861"/>
            <a:ext cx="590992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CE1C23C1-F258-426F-8AB6-F314D5036B7D}"/>
              </a:ext>
            </a:extLst>
          </p:cNvPr>
          <p:cNvSpPr/>
          <p:nvPr/>
        </p:nvSpPr>
        <p:spPr>
          <a:xfrm rot="5400000">
            <a:off x="8911865" y="2746870"/>
            <a:ext cx="590992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955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04638C9-E2D1-4AF7-B3C1-A15B2B98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23" y="1813945"/>
            <a:ext cx="5280995" cy="251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F65B4BB-5E8B-4621-BFC7-756FF1835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414" y="1559960"/>
            <a:ext cx="3097247" cy="3021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8CB2DD-CC25-4337-A107-DD4890DC9979}"/>
              </a:ext>
            </a:extLst>
          </p:cNvPr>
          <p:cNvSpPr txBox="1"/>
          <p:nvPr/>
        </p:nvSpPr>
        <p:spPr>
          <a:xfrm>
            <a:off x="762000" y="94734"/>
            <a:ext cx="341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DEFINIZIONE DELLE OPERAZIONI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D115EF-8F5B-41DC-A013-0E178C4F4CA1}"/>
              </a:ext>
            </a:extLst>
          </p:cNvPr>
          <p:cNvSpPr txBox="1"/>
          <p:nvPr/>
        </p:nvSpPr>
        <p:spPr>
          <a:xfrm>
            <a:off x="762000" y="602734"/>
            <a:ext cx="180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ELIMINAZIONE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AF1D2281-64EB-46AD-B436-3D1CB1F44904}"/>
              </a:ext>
            </a:extLst>
          </p:cNvPr>
          <p:cNvSpPr/>
          <p:nvPr/>
        </p:nvSpPr>
        <p:spPr>
          <a:xfrm>
            <a:off x="6934200" y="2904115"/>
            <a:ext cx="790332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7287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612E32-EA89-4CB7-B378-A78F707BCDDF}"/>
              </a:ext>
            </a:extLst>
          </p:cNvPr>
          <p:cNvSpPr txBox="1"/>
          <p:nvPr/>
        </p:nvSpPr>
        <p:spPr>
          <a:xfrm>
            <a:off x="789120" y="152009"/>
            <a:ext cx="346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DEFINIZIONE DELLE OPERAZIONI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C79297-83EB-48B8-A88B-E92CE9AB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69872"/>
            <a:ext cx="3886742" cy="2162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CC66C60-195B-42C4-A0AA-A9B491E3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4682414"/>
            <a:ext cx="3886742" cy="135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1ACFFBC-CEEF-4C8C-B353-002D1A7BA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427" y="608945"/>
            <a:ext cx="3982006" cy="2076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132C9C0-9A74-468B-BEB9-A4C3E1EB9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427" y="5471731"/>
            <a:ext cx="3982006" cy="1293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0C15945A-207C-4F36-864F-48F3C3325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428" y="3638902"/>
            <a:ext cx="3982006" cy="914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2D94945-6D54-4BA2-B2C0-C0A467F790B5}"/>
              </a:ext>
            </a:extLst>
          </p:cNvPr>
          <p:cNvSpPr txBox="1"/>
          <p:nvPr/>
        </p:nvSpPr>
        <p:spPr>
          <a:xfrm>
            <a:off x="850901" y="631838"/>
            <a:ext cx="234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SALVATAGGIO SU FILE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3076D5D-C345-4A17-89F5-85CE544EE215}"/>
              </a:ext>
            </a:extLst>
          </p:cNvPr>
          <p:cNvSpPr txBox="1"/>
          <p:nvPr/>
        </p:nvSpPr>
        <p:spPr>
          <a:xfrm>
            <a:off x="8078920" y="152009"/>
            <a:ext cx="346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CARICAMENTO DA FILE</a:t>
            </a:r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5E3CB889-637D-453D-82C8-5325763FFA16}"/>
              </a:ext>
            </a:extLst>
          </p:cNvPr>
          <p:cNvSpPr/>
          <p:nvPr/>
        </p:nvSpPr>
        <p:spPr>
          <a:xfrm rot="5400000">
            <a:off x="2253422" y="3844939"/>
            <a:ext cx="660333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B2F9D889-E796-4BF2-A21B-9CF7F5E919F8}"/>
              </a:ext>
            </a:extLst>
          </p:cNvPr>
          <p:cNvSpPr/>
          <p:nvPr/>
        </p:nvSpPr>
        <p:spPr>
          <a:xfrm rot="5400000">
            <a:off x="8812264" y="2899851"/>
            <a:ext cx="660333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B059FAAD-6080-492C-B06C-79FFDECBBB2D}"/>
              </a:ext>
            </a:extLst>
          </p:cNvPr>
          <p:cNvSpPr/>
          <p:nvPr/>
        </p:nvSpPr>
        <p:spPr>
          <a:xfrm rot="5400000">
            <a:off x="8812264" y="4750138"/>
            <a:ext cx="660333" cy="52488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23736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itaglio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F2F2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FFFFFF"/>
      </a:accent6>
      <a:hlink>
        <a:srgbClr val="0563C1"/>
      </a:hlink>
      <a:folHlink>
        <a:srgbClr val="954F72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127</TotalTime>
  <Words>333</Words>
  <Application>Microsoft Office PowerPoint</Application>
  <PresentationFormat>Widescreen</PresentationFormat>
  <Paragraphs>113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Book</vt:lpstr>
      <vt:lpstr>Ritaglio</vt:lpstr>
      <vt:lpstr>CALCOLATRICE SCIENTIFICA PER NUMERI COMPLESSI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PROCESSO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CALCOLATRICE SCIENTIFICA PER NUMERI COMPLESSI</dc:title>
  <dc:creator>FRANCESCO DELLA CORTE</dc:creator>
  <cp:lastModifiedBy>FRANCESCO DELLA CORTE</cp:lastModifiedBy>
  <cp:revision>7</cp:revision>
  <dcterms:created xsi:type="dcterms:W3CDTF">2021-12-12T20:55:33Z</dcterms:created>
  <dcterms:modified xsi:type="dcterms:W3CDTF">2021-12-13T07:16:04Z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