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89e52d9b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89e52d9b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9e52d9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9e52d9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89e52d9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89e52d9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89e52d9b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89e52d9b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89e52d9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89e52d9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89e52d9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89e52d9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89e52d9b2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89e52d9b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9e52d9b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9e52d9b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89e52d9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89e52d9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744575"/>
            <a:ext cx="8520600" cy="17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TRANSPARENCIA DATOS COVID-19 EN ESPAÑA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Carlos Gallego Andreu, Alejandro Losa Brito, Héctor Martínez Cabanes, Daniel Oliver Belando, Daniel Romero Alvarado</a:t>
            </a:r>
            <a:endParaRPr sz="19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475" y="71625"/>
            <a:ext cx="722525" cy="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14" name="Google Shape;414;p22"/>
          <p:cNvSpPr txBox="1"/>
          <p:nvPr>
            <p:ph idx="1" type="body"/>
          </p:nvPr>
        </p:nvSpPr>
        <p:spPr>
          <a:xfrm>
            <a:off x="326150" y="1441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La transparencia y claridad del Gobierno Central depende de las CA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Gran diferencia entre las bases de datos de las CA. Destaca Castilla y León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Una proporción considerable de la población en España no interpreta correctamente los gráficos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Descontrol en la calidad y organización de los datos</a:t>
            </a:r>
            <a:endParaRPr/>
          </a:p>
        </p:txBody>
      </p:sp>
      <p:pic>
        <p:nvPicPr>
          <p:cNvPr id="415" name="Google Shape;4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475" y="71625"/>
            <a:ext cx="722525" cy="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948175" y="2401500"/>
            <a:ext cx="70305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Nuestro equipo de trabajo ha querido darle una </a:t>
            </a:r>
            <a:r>
              <a:rPr b="1"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respuesta 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esta pregunta.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ello se ha realizado un </a:t>
            </a:r>
            <a:r>
              <a:rPr b="1"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formulario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con tal de recoger información de la</a:t>
            </a:r>
            <a:r>
              <a:rPr b="1"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opinión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pública de la</a:t>
            </a:r>
            <a:r>
              <a:rPr b="1"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ciudadanía.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de dicha información, se tratará de </a:t>
            </a:r>
            <a:r>
              <a:rPr b="1"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las diferentes </a:t>
            </a:r>
            <a:r>
              <a:rPr b="1"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conclusiones,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elaboradas gracias a diferentes análisis, para la población española.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475" y="71625"/>
            <a:ext cx="722525" cy="7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8675" y="3876475"/>
            <a:ext cx="1081325" cy="10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6750" y="1425000"/>
            <a:ext cx="1534300" cy="12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3817300" y="1597875"/>
            <a:ext cx="2455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Nunito"/>
                <a:ea typeface="Nunito"/>
                <a:cs typeface="Nunito"/>
                <a:sym typeface="Nunito"/>
              </a:rPr>
              <a:t>TRANSPARENCIA DE DATOS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0" name="Google Shape;2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3269" y="1424994"/>
            <a:ext cx="1701020" cy="12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1151400" y="1371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Misión: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809999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Conocer, en términos generales, si la población española está bien informada sobre el Covid-19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bjetivos principales: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809999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Recopilación de una muestra de la población española a través de una encuesta anónima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809999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 análisis de los datos recogidos en la encuesta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809999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inferencia para extraer conclusiones respecto de la población española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809999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Comparar las conclusiones extraídas con nuestras hipótesis iniciales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475" y="71625"/>
            <a:ext cx="722525" cy="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FICHA TÉCNICA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425" y="579525"/>
            <a:ext cx="8100550" cy="4462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7000"/>
              </a:srgbClr>
            </a:outerShdw>
          </a:effectLst>
        </p:spPr>
      </p:pic>
      <p:sp>
        <p:nvSpPr>
          <p:cNvPr id="304" name="Google Shape;304;p16"/>
          <p:cNvSpPr txBox="1"/>
          <p:nvPr/>
        </p:nvSpPr>
        <p:spPr>
          <a:xfrm>
            <a:off x="215050" y="17925"/>
            <a:ext cx="2222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Nunito"/>
                <a:ea typeface="Nunito"/>
                <a:cs typeface="Nunito"/>
                <a:sym typeface="Nunito"/>
              </a:rPr>
              <a:t>FICHA TÉCNICA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300" y="65375"/>
            <a:ext cx="722525" cy="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INFERENCIA SOBRE LA POBLACIÓN</a:t>
            </a:r>
            <a:endParaRPr/>
          </a:p>
        </p:txBody>
      </p:sp>
      <p:sp>
        <p:nvSpPr>
          <p:cNvPr id="311" name="Google Shape;311;p17"/>
          <p:cNvSpPr txBox="1"/>
          <p:nvPr/>
        </p:nvSpPr>
        <p:spPr>
          <a:xfrm>
            <a:off x="483875" y="1344125"/>
            <a:ext cx="13263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Métodos de propagación </a:t>
            </a:r>
            <a:r>
              <a:rPr b="1" i="1"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3924825" y="1415825"/>
            <a:ext cx="1863900" cy="57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Identificar porcentaje población</a:t>
            </a:r>
            <a:r>
              <a:rPr b="1" i="1"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475" y="71625"/>
            <a:ext cx="722525" cy="7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7580850" y="1487525"/>
            <a:ext cx="860100" cy="4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ulos</a:t>
            </a:r>
            <a:r>
              <a:rPr b="1" i="1"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15" name="Google Shape;315;p17"/>
          <p:cNvCxnSpPr>
            <a:stCxn id="311" idx="3"/>
            <a:endCxn id="312" idx="1"/>
          </p:cNvCxnSpPr>
          <p:nvPr/>
        </p:nvCxnSpPr>
        <p:spPr>
          <a:xfrm>
            <a:off x="1810175" y="1702625"/>
            <a:ext cx="21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7"/>
          <p:cNvCxnSpPr>
            <a:stCxn id="312" idx="3"/>
            <a:endCxn id="314" idx="1"/>
          </p:cNvCxnSpPr>
          <p:nvPr/>
        </p:nvCxnSpPr>
        <p:spPr>
          <a:xfrm>
            <a:off x="5788725" y="1702625"/>
            <a:ext cx="179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17"/>
          <p:cNvSpPr txBox="1"/>
          <p:nvPr/>
        </p:nvSpPr>
        <p:spPr>
          <a:xfrm>
            <a:off x="1720475" y="2571750"/>
            <a:ext cx="1003500" cy="4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Muestra</a:t>
            </a:r>
            <a:endParaRPr b="1"/>
          </a:p>
        </p:txBody>
      </p:sp>
      <p:sp>
        <p:nvSpPr>
          <p:cNvPr id="318" name="Google Shape;318;p17"/>
          <p:cNvSpPr txBox="1"/>
          <p:nvPr/>
        </p:nvSpPr>
        <p:spPr>
          <a:xfrm>
            <a:off x="5457050" y="2500088"/>
            <a:ext cx="1129200" cy="4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Población</a:t>
            </a:r>
            <a:endParaRPr b="1"/>
          </a:p>
        </p:txBody>
      </p:sp>
      <p:sp>
        <p:nvSpPr>
          <p:cNvPr id="319" name="Google Shape;319;p17"/>
          <p:cNvSpPr txBox="1"/>
          <p:nvPr/>
        </p:nvSpPr>
        <p:spPr>
          <a:xfrm>
            <a:off x="860375" y="3440950"/>
            <a:ext cx="860100" cy="4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65’03%</a:t>
            </a:r>
            <a:endParaRPr b="1"/>
          </a:p>
        </p:txBody>
      </p:sp>
      <p:sp>
        <p:nvSpPr>
          <p:cNvPr id="320" name="Google Shape;320;p17"/>
          <p:cNvSpPr txBox="1"/>
          <p:nvPr/>
        </p:nvSpPr>
        <p:spPr>
          <a:xfrm>
            <a:off x="2723975" y="3440950"/>
            <a:ext cx="860100" cy="4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34’97%</a:t>
            </a:r>
            <a:endParaRPr b="1"/>
          </a:p>
        </p:txBody>
      </p:sp>
      <p:cxnSp>
        <p:nvCxnSpPr>
          <p:cNvPr id="321" name="Google Shape;321;p17"/>
          <p:cNvCxnSpPr>
            <a:stCxn id="317" idx="2"/>
            <a:endCxn id="319" idx="0"/>
          </p:cNvCxnSpPr>
          <p:nvPr/>
        </p:nvCxnSpPr>
        <p:spPr>
          <a:xfrm flipH="1">
            <a:off x="1290425" y="3001950"/>
            <a:ext cx="9318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7"/>
          <p:cNvCxnSpPr>
            <a:stCxn id="317" idx="2"/>
            <a:endCxn id="320" idx="0"/>
          </p:cNvCxnSpPr>
          <p:nvPr/>
        </p:nvCxnSpPr>
        <p:spPr>
          <a:xfrm>
            <a:off x="2222225" y="3001950"/>
            <a:ext cx="9318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3" name="Google Shape;3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75" y="4190225"/>
            <a:ext cx="860100" cy="7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7"/>
          <p:cNvSpPr txBox="1"/>
          <p:nvPr/>
        </p:nvSpPr>
        <p:spPr>
          <a:xfrm>
            <a:off x="4892600" y="3440950"/>
            <a:ext cx="2258100" cy="4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[0,311905 , 0,388953]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475" y="4190225"/>
            <a:ext cx="8601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2475" y="3371815"/>
            <a:ext cx="1411513" cy="144888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7"/>
          <p:cNvSpPr txBox="1"/>
          <p:nvPr/>
        </p:nvSpPr>
        <p:spPr>
          <a:xfrm>
            <a:off x="4829900" y="4381800"/>
            <a:ext cx="2383500" cy="4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[14.659.535 , 18.280.791]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8" name="Google Shape;328;p17"/>
          <p:cNvCxnSpPr>
            <a:stCxn id="324" idx="2"/>
            <a:endCxn id="327" idx="0"/>
          </p:cNvCxnSpPr>
          <p:nvPr/>
        </p:nvCxnSpPr>
        <p:spPr>
          <a:xfrm>
            <a:off x="6021650" y="3871150"/>
            <a:ext cx="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7"/>
          <p:cNvCxnSpPr>
            <a:stCxn id="318" idx="2"/>
            <a:endCxn id="324" idx="0"/>
          </p:cNvCxnSpPr>
          <p:nvPr/>
        </p:nvCxnSpPr>
        <p:spPr>
          <a:xfrm>
            <a:off x="6021650" y="2930288"/>
            <a:ext cx="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0" name="Google Shape;33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3400" y="4345950"/>
            <a:ext cx="530782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9250" y="3392656"/>
            <a:ext cx="519075" cy="52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1061100" y="328425"/>
            <a:ext cx="70338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INFERENCIA SOBRE LA POBLACIÓN</a:t>
            </a:r>
            <a:endParaRPr sz="2100"/>
          </a:p>
        </p:txBody>
      </p:sp>
      <p:sp>
        <p:nvSpPr>
          <p:cNvPr id="337" name="Google Shape;337;p18"/>
          <p:cNvSpPr txBox="1"/>
          <p:nvPr>
            <p:ph idx="1" type="body"/>
          </p:nvPr>
        </p:nvSpPr>
        <p:spPr>
          <a:xfrm>
            <a:off x="311700" y="1474175"/>
            <a:ext cx="16452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Interpretación del gráfico en la población</a:t>
            </a:r>
            <a:endParaRPr b="1" i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2969975" y="1991700"/>
            <a:ext cx="27075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Intervalo de confianza del 95%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[ 68,22%  -  75,31% ]</a:t>
            </a:r>
            <a:endParaRPr sz="1800"/>
          </a:p>
        </p:txBody>
      </p:sp>
      <p:sp>
        <p:nvSpPr>
          <p:cNvPr id="339" name="Google Shape;339;p18"/>
          <p:cNvSpPr txBox="1"/>
          <p:nvPr/>
        </p:nvSpPr>
        <p:spPr>
          <a:xfrm>
            <a:off x="311700" y="2893225"/>
            <a:ext cx="23340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Porcentajes y resultados de la muestra</a:t>
            </a:r>
            <a:endParaRPr b="1"/>
          </a:p>
        </p:txBody>
      </p:sp>
      <p:sp>
        <p:nvSpPr>
          <p:cNvPr id="340" name="Google Shape;340;p18"/>
          <p:cNvSpPr txBox="1"/>
          <p:nvPr/>
        </p:nvSpPr>
        <p:spPr>
          <a:xfrm>
            <a:off x="2739350" y="3035275"/>
            <a:ext cx="33825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 una población de 47 Millones de personas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[32.063.400 , 35.395.700]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3032975" y="1289125"/>
            <a:ext cx="3033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Porcentajes y resultados en la población</a:t>
            </a:r>
            <a:endParaRPr b="1" sz="1500"/>
          </a:p>
        </p:txBody>
      </p:sp>
      <p:pic>
        <p:nvPicPr>
          <p:cNvPr id="342" name="Google Shape;3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475" y="71625"/>
            <a:ext cx="722525" cy="7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/>
        </p:nvSpPr>
        <p:spPr>
          <a:xfrm>
            <a:off x="405350" y="3564275"/>
            <a:ext cx="23340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73.75%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26.25%</a:t>
            </a:r>
            <a:endParaRPr sz="1900"/>
          </a:p>
        </p:txBody>
      </p:sp>
      <p:sp>
        <p:nvSpPr>
          <p:cNvPr id="344" name="Google Shape;344;p18"/>
          <p:cNvSpPr/>
          <p:nvPr/>
        </p:nvSpPr>
        <p:spPr>
          <a:xfrm>
            <a:off x="223500" y="2851325"/>
            <a:ext cx="2422200" cy="199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316650" y="1474175"/>
            <a:ext cx="1635300" cy="99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2739350" y="1289125"/>
            <a:ext cx="3326700" cy="33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075" y="3550875"/>
            <a:ext cx="620676" cy="5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5275" y="4142534"/>
            <a:ext cx="513200" cy="427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701" y="1893926"/>
            <a:ext cx="2942874" cy="1998601"/>
          </a:xfrm>
          <a:prstGeom prst="rect">
            <a:avLst/>
          </a:prstGeom>
          <a:noFill/>
          <a:ln>
            <a:noFill/>
          </a:ln>
          <a:effectLst>
            <a:outerShdw blurRad="514350" rotWithShape="0" algn="bl" dir="5400000" dist="9525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33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INFERENCIA SOBRE LA POBLACIÓN</a:t>
            </a:r>
            <a:endParaRPr/>
          </a:p>
        </p:txBody>
      </p:sp>
      <p:sp>
        <p:nvSpPr>
          <p:cNvPr id="355" name="Google Shape;355;p19"/>
          <p:cNvSpPr txBox="1"/>
          <p:nvPr/>
        </p:nvSpPr>
        <p:spPr>
          <a:xfrm>
            <a:off x="421400" y="1264175"/>
            <a:ext cx="2862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 u="sng">
                <a:latin typeface="Calibri"/>
                <a:ea typeface="Calibri"/>
                <a:cs typeface="Calibri"/>
                <a:sym typeface="Calibri"/>
              </a:rPr>
              <a:t>Grupo de edad menos informado</a:t>
            </a:r>
            <a:endParaRPr b="1" i="1" sz="15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41400" y="1871500"/>
            <a:ext cx="1703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Sin diferencias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   [0.4367, 0.5157]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 España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[5.874.154,               8.630.610]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1708075" y="1871500"/>
            <a:ext cx="1703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Personas adultas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   [0.0173, 0.0449]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 España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814.228,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2.109.125</a:t>
            </a:r>
            <a:r>
              <a:rPr lang="es" sz="17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 b="1" i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3429000" y="1871500"/>
            <a:ext cx="1947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Personas tercera edad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   [0.2889, 0.3634]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 España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13.582.765,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17.080.024</a:t>
            </a:r>
            <a:r>
              <a:rPr lang="es" sz="17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5490075" y="1871500"/>
            <a:ext cx="1582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Personas jóvenes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   [0.1452, 0.2056]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 España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6.825.312, </a:t>
            </a: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9.662.287</a:t>
            </a:r>
            <a:r>
              <a:rPr lang="es" sz="17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475" y="71625"/>
            <a:ext cx="722525" cy="73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19"/>
          <p:cNvCxnSpPr/>
          <p:nvPr/>
        </p:nvCxnSpPr>
        <p:spPr>
          <a:xfrm>
            <a:off x="5442975" y="1795300"/>
            <a:ext cx="11400" cy="29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/>
          <p:nvPr/>
        </p:nvCxnSpPr>
        <p:spPr>
          <a:xfrm>
            <a:off x="3385575" y="1795300"/>
            <a:ext cx="11400" cy="29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9"/>
          <p:cNvCxnSpPr/>
          <p:nvPr/>
        </p:nvCxnSpPr>
        <p:spPr>
          <a:xfrm>
            <a:off x="1785375" y="1795300"/>
            <a:ext cx="11400" cy="29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9"/>
          <p:cNvCxnSpPr/>
          <p:nvPr/>
        </p:nvCxnSpPr>
        <p:spPr>
          <a:xfrm>
            <a:off x="7119375" y="1795300"/>
            <a:ext cx="11400" cy="29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19"/>
          <p:cNvSpPr txBox="1"/>
          <p:nvPr/>
        </p:nvSpPr>
        <p:spPr>
          <a:xfrm>
            <a:off x="7242675" y="1871500"/>
            <a:ext cx="15822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RELACIÓN CON LA EDAD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Puede no haber relación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242675" y="3361950"/>
            <a:ext cx="1582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RELACIÓN CON EL SEXO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Puede no haber relación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7250150" y="1884050"/>
            <a:ext cx="1582200" cy="123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7250150" y="3408050"/>
            <a:ext cx="1582200" cy="123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19"/>
          <p:cNvCxnSpPr/>
          <p:nvPr/>
        </p:nvCxnSpPr>
        <p:spPr>
          <a:xfrm>
            <a:off x="7250150" y="2580050"/>
            <a:ext cx="158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9"/>
          <p:cNvCxnSpPr/>
          <p:nvPr/>
        </p:nvCxnSpPr>
        <p:spPr>
          <a:xfrm>
            <a:off x="7250150" y="4104050"/>
            <a:ext cx="158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9"/>
          <p:cNvCxnSpPr/>
          <p:nvPr/>
        </p:nvCxnSpPr>
        <p:spPr>
          <a:xfrm flipH="1" rot="10800000">
            <a:off x="301075" y="2320675"/>
            <a:ext cx="6814200" cy="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p20"/>
          <p:cNvCxnSpPr/>
          <p:nvPr/>
        </p:nvCxnSpPr>
        <p:spPr>
          <a:xfrm>
            <a:off x="8130265" y="1524650"/>
            <a:ext cx="0" cy="3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20"/>
          <p:cNvSpPr txBox="1"/>
          <p:nvPr/>
        </p:nvSpPr>
        <p:spPr>
          <a:xfrm>
            <a:off x="5910200" y="3624350"/>
            <a:ext cx="21921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[0.03306066 , 0.0697206]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Población: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[1.553.851, 3.276.868]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 txBox="1"/>
          <p:nvPr>
            <p:ph type="title"/>
          </p:nvPr>
        </p:nvSpPr>
        <p:spPr>
          <a:xfrm>
            <a:off x="1303700" y="475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INFERENCIA SOBRE LA POBLACIÓN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475" y="71625"/>
            <a:ext cx="722525" cy="7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0"/>
          <p:cNvSpPr txBox="1"/>
          <p:nvPr/>
        </p:nvSpPr>
        <p:spPr>
          <a:xfrm>
            <a:off x="1601175" y="1474500"/>
            <a:ext cx="1992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Nada Transparente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3707578" y="1474500"/>
            <a:ext cx="2226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Poco T</a:t>
            </a: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ransparente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5992377" y="1474500"/>
            <a:ext cx="23451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ransparente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20"/>
          <p:cNvCxnSpPr/>
          <p:nvPr/>
        </p:nvCxnSpPr>
        <p:spPr>
          <a:xfrm>
            <a:off x="3609375" y="1537350"/>
            <a:ext cx="0" cy="33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0"/>
          <p:cNvCxnSpPr/>
          <p:nvPr/>
        </p:nvCxnSpPr>
        <p:spPr>
          <a:xfrm flipH="1">
            <a:off x="5896325" y="1527875"/>
            <a:ext cx="1500" cy="3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0"/>
          <p:cNvSpPr txBox="1"/>
          <p:nvPr/>
        </p:nvSpPr>
        <p:spPr>
          <a:xfrm>
            <a:off x="1303700" y="3317975"/>
            <a:ext cx="1992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Bastante Transparente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3649050" y="3317975"/>
            <a:ext cx="2288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Totalmente Transparente 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6047650" y="3317975"/>
            <a:ext cx="1477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latin typeface="Calibri"/>
                <a:ea typeface="Calibri"/>
                <a:cs typeface="Calibri"/>
                <a:sym typeface="Calibri"/>
              </a:rPr>
              <a:t>No lo sé</a:t>
            </a:r>
            <a:endParaRPr b="1"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8" name="Google Shape;388;p20"/>
          <p:cNvCxnSpPr/>
          <p:nvPr/>
        </p:nvCxnSpPr>
        <p:spPr>
          <a:xfrm>
            <a:off x="1087025" y="1914025"/>
            <a:ext cx="70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0"/>
          <p:cNvCxnSpPr/>
          <p:nvPr/>
        </p:nvCxnSpPr>
        <p:spPr>
          <a:xfrm>
            <a:off x="1087025" y="3711000"/>
            <a:ext cx="705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0"/>
          <p:cNvCxnSpPr/>
          <p:nvPr/>
        </p:nvCxnSpPr>
        <p:spPr>
          <a:xfrm>
            <a:off x="1096500" y="3317975"/>
            <a:ext cx="70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0"/>
          <p:cNvCxnSpPr/>
          <p:nvPr/>
        </p:nvCxnSpPr>
        <p:spPr>
          <a:xfrm>
            <a:off x="1082615" y="1524650"/>
            <a:ext cx="0" cy="3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0"/>
          <p:cNvSpPr txBox="1"/>
          <p:nvPr/>
        </p:nvSpPr>
        <p:spPr>
          <a:xfrm>
            <a:off x="1249950" y="1964475"/>
            <a:ext cx="21921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[0.268471,0.343031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]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Población: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[12.618.137 , 16.122.457</a:t>
            </a:r>
            <a:r>
              <a:rPr lang="es" sz="1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3697350" y="1964475"/>
            <a:ext cx="21921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0.224272 , 0.295284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]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Población: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10.540.784, 13.878.348</a:t>
            </a: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]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1203950" y="3624350"/>
            <a:ext cx="21921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[0.098536 , 0.152373]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Población: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[4.631.192, 7.161.531]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 txBox="1"/>
          <p:nvPr/>
        </p:nvSpPr>
        <p:spPr>
          <a:xfrm>
            <a:off x="5977413" y="1964475"/>
            <a:ext cx="21921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0.186881 , 0.254065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]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Población: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[8.783407, 11.941.055]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3663725" y="3624350"/>
            <a:ext cx="21921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IC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[0.0295634 , 0.0640259]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latin typeface="Calibri"/>
                <a:ea typeface="Calibri"/>
                <a:cs typeface="Calibri"/>
                <a:sym typeface="Calibri"/>
              </a:rPr>
              <a:t>Población: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[1.389.480, 3.009.217]</a:t>
            </a:r>
            <a:endParaRPr sz="15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20"/>
          <p:cNvCxnSpPr/>
          <p:nvPr/>
        </p:nvCxnSpPr>
        <p:spPr>
          <a:xfrm>
            <a:off x="1090800" y="1535000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/>
          <p:nvPr/>
        </p:nvCxnSpPr>
        <p:spPr>
          <a:xfrm>
            <a:off x="1087025" y="4915650"/>
            <a:ext cx="70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>
            <p:ph type="title"/>
          </p:nvPr>
        </p:nvSpPr>
        <p:spPr>
          <a:xfrm>
            <a:off x="311700" y="27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REALES</a:t>
            </a:r>
            <a:endParaRPr/>
          </a:p>
        </p:txBody>
      </p:sp>
      <p:sp>
        <p:nvSpPr>
          <p:cNvPr id="404" name="Google Shape;404;p21"/>
          <p:cNvSpPr txBox="1"/>
          <p:nvPr>
            <p:ph idx="1" type="body"/>
          </p:nvPr>
        </p:nvSpPr>
        <p:spPr>
          <a:xfrm>
            <a:off x="167300" y="2062075"/>
            <a:ext cx="36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s"/>
              <a:t>La recogida de los datos compete a las Comunidades Autónomas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s"/>
              <a:t>El Gobierno Central recoge y unifica los datos de todas las Comunidades Autónomas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s"/>
              <a:t>Cada Comunidad Autónoma organiza la recogida de datos de una forma</a:t>
            </a:r>
            <a:endParaRPr/>
          </a:p>
        </p:txBody>
      </p:sp>
      <p:sp>
        <p:nvSpPr>
          <p:cNvPr id="405" name="Google Shape;405;p21"/>
          <p:cNvSpPr txBox="1"/>
          <p:nvPr>
            <p:ph idx="1" type="body"/>
          </p:nvPr>
        </p:nvSpPr>
        <p:spPr>
          <a:xfrm>
            <a:off x="4788625" y="2142250"/>
            <a:ext cx="36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s"/>
              <a:t>Según la OMS, por gotículas despedidas al toser, estornudar o hablar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s"/>
              <a:t>Actualmente, no hay otro método de propagación confirmado oficialmente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s"/>
              <a:t>Se siguen investigando nuevos métodos de propagación del virus</a:t>
            </a:r>
            <a:endParaRPr/>
          </a:p>
        </p:txBody>
      </p:sp>
      <p:sp>
        <p:nvSpPr>
          <p:cNvPr id="406" name="Google Shape;406;p21"/>
          <p:cNvSpPr txBox="1"/>
          <p:nvPr>
            <p:ph type="title"/>
          </p:nvPr>
        </p:nvSpPr>
        <p:spPr>
          <a:xfrm>
            <a:off x="124775" y="1369875"/>
            <a:ext cx="35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TRANSPARENCIA DATOS</a:t>
            </a:r>
            <a:endParaRPr sz="2000"/>
          </a:p>
        </p:txBody>
      </p:sp>
      <p:sp>
        <p:nvSpPr>
          <p:cNvPr id="407" name="Google Shape;407;p21"/>
          <p:cNvSpPr txBox="1"/>
          <p:nvPr>
            <p:ph type="title"/>
          </p:nvPr>
        </p:nvSpPr>
        <p:spPr>
          <a:xfrm>
            <a:off x="4810675" y="1369875"/>
            <a:ext cx="35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PROPAGACIÓN COVID-19</a:t>
            </a:r>
            <a:endParaRPr sz="2000"/>
          </a:p>
        </p:txBody>
      </p:sp>
      <p:pic>
        <p:nvPicPr>
          <p:cNvPr id="408" name="Google Shape;4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475" y="71625"/>
            <a:ext cx="722525" cy="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