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d930286b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d930286b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d8f782fca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d8f782fca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8f782fca3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8f782fca3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2f3f10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2f3f10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2f3f101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2f3f10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b2f3f101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b2f3f101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b2f3f10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b2f3f10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454acd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454acd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930286b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930286b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d930286b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d930286b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d930286b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d930286b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hyperlink" Target="https://www.researchgate.net/publication/385233464_Data-Driven_Battery_Health_Optimization_in_Electric_Vehicles_A_Machine_Learning_Approac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hyperlink" Target="https://medium.com/analytics-vidhya/cost-function-explained-in-less-than-5-minutes-c5d8a44b918c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Machine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Supervised Learning - </a:t>
            </a:r>
            <a:r>
              <a:rPr i="1" lang="en"/>
              <a:t>Evaluating the model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40019" y="244531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40019" y="284667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540019" y="4377727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40019" y="3586518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540019" y="398019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 rot="5400000">
            <a:off x="1258942" y="3276495"/>
            <a:ext cx="459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7851788" y="248822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7851788" y="288958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851788" y="442065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7851788" y="362943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7851788" y="402311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 rot="5400000">
            <a:off x="7857934" y="3188175"/>
            <a:ext cx="4599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 rot="5400000">
            <a:off x="7857938" y="3201188"/>
            <a:ext cx="459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02325" y="2043925"/>
            <a:ext cx="1905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Features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558988" y="2095450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Target</a:t>
            </a:r>
            <a:endParaRPr i="1">
              <a:solidFill>
                <a:schemeClr val="dk2"/>
              </a:solidFill>
            </a:endParaRPr>
          </a:p>
        </p:txBody>
      </p:sp>
      <p:cxnSp>
        <p:nvCxnSpPr>
          <p:cNvPr id="212" name="Google Shape;212;p22"/>
          <p:cNvCxnSpPr/>
          <p:nvPr/>
        </p:nvCxnSpPr>
        <p:spPr>
          <a:xfrm>
            <a:off x="5640750" y="3395750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/>
          <p:nvPr/>
        </p:nvSpPr>
        <p:spPr>
          <a:xfrm>
            <a:off x="3602750" y="2763650"/>
            <a:ext cx="1786200" cy="132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984688" y="248585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6984688" y="288721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984688" y="441827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6984688" y="362706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6984688" y="402073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"/>
          <p:cNvSpPr txBox="1"/>
          <p:nvPr/>
        </p:nvSpPr>
        <p:spPr>
          <a:xfrm rot="5400000">
            <a:off x="7059850" y="3127400"/>
            <a:ext cx="321900" cy="5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6691888" y="2093075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Prediction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221" name="Google Shape;221;p22"/>
          <p:cNvSpPr/>
          <p:nvPr/>
        </p:nvSpPr>
        <p:spPr>
          <a:xfrm rot="-5400000">
            <a:off x="7488850" y="1284125"/>
            <a:ext cx="183900" cy="148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/>
        </p:nvSpPr>
        <p:spPr>
          <a:xfrm>
            <a:off x="6380800" y="1511375"/>
            <a:ext cx="2400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Evaluation Metric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23" name="Google Shape;223;p22"/>
          <p:cNvCxnSpPr/>
          <p:nvPr/>
        </p:nvCxnSpPr>
        <p:spPr>
          <a:xfrm>
            <a:off x="2369650" y="3395750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2"/>
          <p:cNvSpPr txBox="1"/>
          <p:nvPr/>
        </p:nvSpPr>
        <p:spPr>
          <a:xfrm>
            <a:off x="540025" y="1249775"/>
            <a:ext cx="162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Test Set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225" name="Google Shape;225;p22"/>
          <p:cNvCxnSpPr>
            <a:endCxn id="210" idx="0"/>
          </p:cNvCxnSpPr>
          <p:nvPr/>
        </p:nvCxnSpPr>
        <p:spPr>
          <a:xfrm>
            <a:off x="1354825" y="1641325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</a:t>
            </a:r>
            <a:r>
              <a:rPr i="1" lang="en"/>
              <a:t>Evaluating the Model</a:t>
            </a:r>
            <a:endParaRPr i="1"/>
          </a:p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311700" y="1152475"/>
            <a:ext cx="8520600" cy="16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evaluate the model there are several metrics we can use depending on the </a:t>
            </a:r>
            <a:r>
              <a:rPr lang="en"/>
              <a:t>type of model and the problem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i="1" lang="en"/>
              <a:t>linear regression</a:t>
            </a:r>
            <a:r>
              <a:rPr lang="en"/>
              <a:t> the typical evaluation metric is R²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i="1" lang="en"/>
              <a:t>classification</a:t>
            </a:r>
            <a:r>
              <a:rPr lang="en"/>
              <a:t> models we will often use </a:t>
            </a:r>
            <a:r>
              <a:rPr i="1" lang="en"/>
              <a:t>Accuracy, Recall, Precision or F1</a:t>
            </a:r>
            <a:endParaRPr i="1"/>
          </a:p>
        </p:txBody>
      </p:sp>
      <p:pic>
        <p:nvPicPr>
          <p:cNvPr id="232" name="Google Shape;232;p23"/>
          <p:cNvPicPr preferRelativeResize="0"/>
          <p:nvPr/>
        </p:nvPicPr>
        <p:blipFill rotWithShape="1">
          <a:blip r:embed="rId3">
            <a:alphaModFix/>
          </a:blip>
          <a:srcRect b="6239" l="0" r="0" t="-6240"/>
          <a:stretch/>
        </p:blipFill>
        <p:spPr>
          <a:xfrm>
            <a:off x="152400" y="2988825"/>
            <a:ext cx="4368675" cy="112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075" y="3076188"/>
            <a:ext cx="4198993" cy="7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CODE</a:t>
            </a:r>
            <a:endParaRPr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Use a new library </a:t>
            </a:r>
            <a:r>
              <a:rPr i="1" lang="en" sz="2500">
                <a:solidFill>
                  <a:srgbClr val="D65301"/>
                </a:solidFill>
              </a:rPr>
              <a:t>scikit-learn</a:t>
            </a:r>
            <a:r>
              <a:rPr lang="en" sz="2500"/>
              <a:t> which has many great tools for ML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Refresher on </a:t>
            </a:r>
            <a:r>
              <a:rPr i="1" lang="en" sz="2500">
                <a:solidFill>
                  <a:srgbClr val="9900FF"/>
                </a:solidFill>
              </a:rPr>
              <a:t>pandas</a:t>
            </a:r>
            <a:r>
              <a:rPr lang="en" sz="2500"/>
              <a:t> and </a:t>
            </a:r>
            <a:r>
              <a:rPr i="1" lang="en" sz="2500">
                <a:solidFill>
                  <a:schemeClr val="accent1"/>
                </a:solidFill>
              </a:rPr>
              <a:t>seaborn</a:t>
            </a:r>
            <a:r>
              <a:rPr lang="en" sz="2500"/>
              <a:t> 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Look at a </a:t>
            </a:r>
            <a:r>
              <a:rPr b="1" lang="en" sz="2500"/>
              <a:t>logistic regression</a:t>
            </a:r>
            <a:r>
              <a:rPr lang="en" sz="2500"/>
              <a:t> classification problem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Machine learning is the use of statistical algorithms that can learn from data and generalize to unseen (new) data.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This learning allows these algorithms to perform tasks without </a:t>
            </a:r>
            <a:r>
              <a:rPr lang="en" sz="2100"/>
              <a:t>explicit</a:t>
            </a:r>
            <a:r>
              <a:rPr lang="en" sz="2100"/>
              <a:t> instructions from the user.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Build a model which can be used to predict values for new data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5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- Training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189300" y="2085800"/>
            <a:ext cx="2424300" cy="141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68" name="Google Shape;68;p15"/>
          <p:cNvSpPr/>
          <p:nvPr/>
        </p:nvSpPr>
        <p:spPr>
          <a:xfrm>
            <a:off x="6331375" y="2508650"/>
            <a:ext cx="2200800" cy="572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Output</a:t>
            </a:r>
            <a:endParaRPr sz="3000"/>
          </a:p>
        </p:txBody>
      </p:sp>
      <p:cxnSp>
        <p:nvCxnSpPr>
          <p:cNvPr id="69" name="Google Shape;69;p15"/>
          <p:cNvCxnSpPr>
            <a:stCxn id="67" idx="3"/>
            <a:endCxn id="68" idx="1"/>
          </p:cNvCxnSpPr>
          <p:nvPr/>
        </p:nvCxnSpPr>
        <p:spPr>
          <a:xfrm>
            <a:off x="5613600" y="2795000"/>
            <a:ext cx="7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5"/>
          <p:cNvCxnSpPr>
            <a:endCxn id="67" idx="0"/>
          </p:cNvCxnSpPr>
          <p:nvPr/>
        </p:nvCxnSpPr>
        <p:spPr>
          <a:xfrm rot="10800000">
            <a:off x="4401450" y="2085800"/>
            <a:ext cx="3294900" cy="420900"/>
          </a:xfrm>
          <a:prstGeom prst="bentConnector4">
            <a:avLst>
              <a:gd fmla="val 710" name="adj1"/>
              <a:gd fmla="val 25444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5"/>
          <p:cNvSpPr/>
          <p:nvPr/>
        </p:nvSpPr>
        <p:spPr>
          <a:xfrm>
            <a:off x="164175" y="1166450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72" name="Google Shape;72;p15"/>
          <p:cNvSpPr/>
          <p:nvPr/>
        </p:nvSpPr>
        <p:spPr>
          <a:xfrm>
            <a:off x="164175" y="1837550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73" name="Google Shape;73;p15"/>
          <p:cNvSpPr/>
          <p:nvPr/>
        </p:nvSpPr>
        <p:spPr>
          <a:xfrm>
            <a:off x="164175" y="3592375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74" name="Google Shape;74;p15"/>
          <p:cNvSpPr/>
          <p:nvPr/>
        </p:nvSpPr>
        <p:spPr>
          <a:xfrm>
            <a:off x="164175" y="4264525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sp>
        <p:nvSpPr>
          <p:cNvPr id="75" name="Google Shape;75;p15"/>
          <p:cNvSpPr txBox="1"/>
          <p:nvPr/>
        </p:nvSpPr>
        <p:spPr>
          <a:xfrm rot="5400000">
            <a:off x="1058775" y="2428100"/>
            <a:ext cx="41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…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" name="Google Shape;76;p15"/>
          <p:cNvCxnSpPr>
            <a:stCxn id="71" idx="3"/>
            <a:endCxn id="67" idx="1"/>
          </p:cNvCxnSpPr>
          <p:nvPr/>
        </p:nvCxnSpPr>
        <p:spPr>
          <a:xfrm>
            <a:off x="2364975" y="1452800"/>
            <a:ext cx="824400" cy="13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2" idx="3"/>
            <a:endCxn id="67" idx="1"/>
          </p:cNvCxnSpPr>
          <p:nvPr/>
        </p:nvCxnSpPr>
        <p:spPr>
          <a:xfrm>
            <a:off x="2364975" y="2123900"/>
            <a:ext cx="824400" cy="67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>
            <a:stCxn id="73" idx="3"/>
            <a:endCxn id="67" idx="1"/>
          </p:cNvCxnSpPr>
          <p:nvPr/>
        </p:nvCxnSpPr>
        <p:spPr>
          <a:xfrm flipH="1" rot="10800000">
            <a:off x="2364975" y="2795125"/>
            <a:ext cx="824400" cy="10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>
            <a:stCxn id="74" idx="3"/>
            <a:endCxn id="67" idx="1"/>
          </p:cNvCxnSpPr>
          <p:nvPr/>
        </p:nvCxnSpPr>
        <p:spPr>
          <a:xfrm flipH="1" rot="10800000">
            <a:off x="2364975" y="2794975"/>
            <a:ext cx="824400" cy="17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/>
          <p:nvPr/>
        </p:nvSpPr>
        <p:spPr>
          <a:xfrm>
            <a:off x="164175" y="2920250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cxnSp>
        <p:nvCxnSpPr>
          <p:cNvPr id="81" name="Google Shape;81;p15"/>
          <p:cNvCxnSpPr>
            <a:stCxn id="80" idx="3"/>
            <a:endCxn id="67" idx="1"/>
          </p:cNvCxnSpPr>
          <p:nvPr/>
        </p:nvCxnSpPr>
        <p:spPr>
          <a:xfrm flipH="1" rot="10800000">
            <a:off x="2364975" y="2795000"/>
            <a:ext cx="824400" cy="4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 txBox="1"/>
          <p:nvPr/>
        </p:nvSpPr>
        <p:spPr>
          <a:xfrm>
            <a:off x="4710000" y="1001475"/>
            <a:ext cx="26778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Evaluation &amp; Reiteration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189300" y="2085800"/>
            <a:ext cx="2424300" cy="14184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</a:t>
            </a:r>
            <a:endParaRPr sz="3000"/>
          </a:p>
        </p:txBody>
      </p:sp>
      <p:sp>
        <p:nvSpPr>
          <p:cNvPr id="89" name="Google Shape;89;p16"/>
          <p:cNvSpPr/>
          <p:nvPr/>
        </p:nvSpPr>
        <p:spPr>
          <a:xfrm>
            <a:off x="6331375" y="2508650"/>
            <a:ext cx="2200800" cy="5727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Prediction</a:t>
            </a:r>
            <a:endParaRPr sz="3000"/>
          </a:p>
        </p:txBody>
      </p:sp>
      <p:cxnSp>
        <p:nvCxnSpPr>
          <p:cNvPr id="90" name="Google Shape;90;p16"/>
          <p:cNvCxnSpPr>
            <a:stCxn id="88" idx="3"/>
            <a:endCxn id="89" idx="1"/>
          </p:cNvCxnSpPr>
          <p:nvPr/>
        </p:nvCxnSpPr>
        <p:spPr>
          <a:xfrm>
            <a:off x="5613600" y="2795000"/>
            <a:ext cx="71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/>
          <p:nvPr/>
        </p:nvSpPr>
        <p:spPr>
          <a:xfrm>
            <a:off x="117100" y="2508650"/>
            <a:ext cx="2200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</a:t>
            </a:r>
            <a:endParaRPr sz="3000"/>
          </a:p>
        </p:txBody>
      </p:sp>
      <p:cxnSp>
        <p:nvCxnSpPr>
          <p:cNvPr id="92" name="Google Shape;92;p16"/>
          <p:cNvCxnSpPr>
            <a:stCxn id="91" idx="3"/>
            <a:endCxn id="88" idx="1"/>
          </p:cNvCxnSpPr>
          <p:nvPr/>
        </p:nvCxnSpPr>
        <p:spPr>
          <a:xfrm>
            <a:off x="2317900" y="2795000"/>
            <a:ext cx="87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781750" y="2045000"/>
            <a:ext cx="87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(New)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22150" y="1624100"/>
            <a:ext cx="115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(Trained)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r>
              <a:rPr lang="en"/>
              <a:t>Hierarchy</a:t>
            </a:r>
            <a:r>
              <a:rPr lang="en"/>
              <a:t> 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152400" y="1524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75" y="940900"/>
            <a:ext cx="7410574" cy="37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793700" y="4615700"/>
            <a:ext cx="765000" cy="29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Source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Learning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" sz="2100">
                <a:solidFill>
                  <a:schemeClr val="accent1"/>
                </a:solidFill>
              </a:rPr>
              <a:t>Supervised learning</a:t>
            </a:r>
            <a:r>
              <a:rPr lang="en" sz="2100"/>
              <a:t> - uncover patterns in the data which show relations between </a:t>
            </a:r>
            <a:r>
              <a:rPr b="1" lang="en" sz="2100"/>
              <a:t>f</a:t>
            </a:r>
            <a:r>
              <a:rPr b="1" lang="en" sz="2100"/>
              <a:t>eatures</a:t>
            </a:r>
            <a:r>
              <a:rPr lang="en" sz="2100"/>
              <a:t> (data attributes) and a </a:t>
            </a:r>
            <a:r>
              <a:rPr b="1" lang="en" sz="2100">
                <a:solidFill>
                  <a:schemeClr val="accent1"/>
                </a:solidFill>
              </a:rPr>
              <a:t>target</a:t>
            </a:r>
            <a:r>
              <a:rPr lang="en" sz="2100"/>
              <a:t> </a:t>
            </a:r>
            <a:r>
              <a:rPr lang="en" sz="2100"/>
              <a:t>attribute (or class)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Examples: Linear regression,  logistic regression (classification), decision trees</a:t>
            </a:r>
            <a:endParaRPr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i="1" lang="en" sz="2100">
                <a:solidFill>
                  <a:srgbClr val="FF0000"/>
                </a:solidFill>
              </a:rPr>
              <a:t>Unsupervised learning</a:t>
            </a:r>
            <a:r>
              <a:rPr lang="en" sz="2100"/>
              <a:t> - There is </a:t>
            </a:r>
            <a:r>
              <a:rPr b="1" lang="en" sz="2100">
                <a:solidFill>
                  <a:srgbClr val="FF0000"/>
                </a:solidFill>
              </a:rPr>
              <a:t>no target</a:t>
            </a:r>
            <a:r>
              <a:rPr b="1" lang="en" sz="2100"/>
              <a:t> </a:t>
            </a:r>
            <a:r>
              <a:rPr lang="en" sz="2100"/>
              <a:t>in the data so attributes of </a:t>
            </a:r>
            <a:r>
              <a:rPr b="1" lang="en" sz="2100"/>
              <a:t>features</a:t>
            </a:r>
            <a:r>
              <a:rPr lang="en" sz="2100"/>
              <a:t> are compared amongst themselves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Examples: Clustering, Principal Component Analysis (PCA)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</a:t>
            </a:r>
            <a:r>
              <a:rPr i="1" lang="en"/>
              <a:t>Splitting</a:t>
            </a:r>
            <a:r>
              <a:rPr i="1" lang="en"/>
              <a:t> the data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1111500" y="1410475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111500" y="1811838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111500" y="3342900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111500" y="4078900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1111500" y="4472200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111500" y="2551688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1111500" y="2945363"/>
            <a:ext cx="1770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 rot="5400000">
            <a:off x="1912438" y="2228613"/>
            <a:ext cx="4599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 rot="5400000">
            <a:off x="1912438" y="3714188"/>
            <a:ext cx="4599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359863" y="141170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3359863" y="181306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3359863" y="334412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3359863" y="408012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3359863" y="448145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3359863" y="255291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3359863" y="294658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 rot="5400000">
            <a:off x="3366009" y="2111650"/>
            <a:ext cx="4599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 rot="5400000">
            <a:off x="3366013" y="2124663"/>
            <a:ext cx="459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 rot="5400000">
            <a:off x="3341113" y="3655738"/>
            <a:ext cx="459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961950" y="1045488"/>
            <a:ext cx="20697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Features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067063" y="1018925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Target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754725" y="1413525"/>
            <a:ext cx="3438300" cy="1872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801873" y="3342925"/>
            <a:ext cx="3323100" cy="15174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 rot="-5400000">
            <a:off x="-84325" y="2150800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Training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 rot="-5400000">
            <a:off x="143250" y="3905875"/>
            <a:ext cx="7284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Test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193025" y="1919575"/>
            <a:ext cx="4824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</a:rPr>
              <a:t>The </a:t>
            </a:r>
            <a:r>
              <a:rPr lang="en" sz="1900">
                <a:solidFill>
                  <a:srgbClr val="4A86E8"/>
                </a:solidFill>
              </a:rPr>
              <a:t>training</a:t>
            </a:r>
            <a:r>
              <a:rPr lang="en" sz="1900">
                <a:solidFill>
                  <a:schemeClr val="dk2"/>
                </a:solidFill>
              </a:rPr>
              <a:t> set constructs the model</a:t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193025" y="3282600"/>
            <a:ext cx="4824900" cy="1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</a:t>
            </a:r>
            <a:r>
              <a:rPr lang="en" sz="1800">
                <a:solidFill>
                  <a:srgbClr val="FF0000"/>
                </a:solidFill>
              </a:rPr>
              <a:t>test</a:t>
            </a:r>
            <a:r>
              <a:rPr lang="en" sz="1800">
                <a:solidFill>
                  <a:schemeClr val="dk2"/>
                </a:solidFill>
              </a:rPr>
              <a:t> set remains </a:t>
            </a:r>
            <a:r>
              <a:rPr i="1" lang="en" sz="1800">
                <a:solidFill>
                  <a:schemeClr val="dk2"/>
                </a:solidFill>
              </a:rPr>
              <a:t>unseen</a:t>
            </a:r>
            <a:r>
              <a:rPr lang="en" sz="1800">
                <a:solidFill>
                  <a:schemeClr val="dk2"/>
                </a:solidFill>
              </a:rPr>
              <a:t> by the model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Used to evaluate the </a:t>
            </a:r>
            <a:r>
              <a:rPr lang="en" sz="1800">
                <a:solidFill>
                  <a:schemeClr val="dk2"/>
                </a:solidFill>
              </a:rPr>
              <a:t>performance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</a:t>
            </a:r>
            <a:r>
              <a:rPr i="1" lang="en"/>
              <a:t>Training</a:t>
            </a:r>
            <a:r>
              <a:rPr i="1" lang="en"/>
              <a:t> the model</a:t>
            </a:r>
            <a:endParaRPr i="1"/>
          </a:p>
        </p:txBody>
      </p:sp>
      <p:sp>
        <p:nvSpPr>
          <p:cNvPr id="146" name="Google Shape;146;p20"/>
          <p:cNvSpPr/>
          <p:nvPr/>
        </p:nvSpPr>
        <p:spPr>
          <a:xfrm>
            <a:off x="540019" y="244531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540019" y="284667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540019" y="4377727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40019" y="3586518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/>
          <p:nvPr/>
        </p:nvSpPr>
        <p:spPr>
          <a:xfrm>
            <a:off x="540019" y="3980191"/>
            <a:ext cx="16296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 rot="5400000">
            <a:off x="1258942" y="3276495"/>
            <a:ext cx="459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851788" y="248822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7851788" y="288958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7851788" y="442065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7851788" y="362943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7851788" y="402311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 rot="5400000">
            <a:off x="7857934" y="3188175"/>
            <a:ext cx="4599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58" name="Google Shape;158;p20"/>
          <p:cNvSpPr txBox="1"/>
          <p:nvPr/>
        </p:nvSpPr>
        <p:spPr>
          <a:xfrm rot="5400000">
            <a:off x="7857938" y="3201188"/>
            <a:ext cx="4599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402325" y="2043925"/>
            <a:ext cx="1905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Features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7558988" y="2095450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Target</a:t>
            </a:r>
            <a:endParaRPr i="1">
              <a:solidFill>
                <a:schemeClr val="dk2"/>
              </a:solidFill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>
            <a:off x="5640750" y="3395750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0"/>
          <p:cNvSpPr/>
          <p:nvPr/>
        </p:nvSpPr>
        <p:spPr>
          <a:xfrm>
            <a:off x="3602750" y="2763650"/>
            <a:ext cx="1786200" cy="1326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6984688" y="2485850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6984688" y="288721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6984688" y="4418275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6984688" y="3627063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984688" y="4020738"/>
            <a:ext cx="422400" cy="3372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 rot="5400000">
            <a:off x="7059850" y="3127400"/>
            <a:ext cx="321900" cy="5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000">
                <a:solidFill>
                  <a:schemeClr val="dk2"/>
                </a:solidFill>
              </a:rPr>
              <a:t>…</a:t>
            </a:r>
            <a:endParaRPr baseline="30000" sz="3700">
              <a:solidFill>
                <a:schemeClr val="dk2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691888" y="2093075"/>
            <a:ext cx="1057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2"/>
                </a:solidFill>
              </a:rPr>
              <a:t>Prediction</a:t>
            </a:r>
            <a:endParaRPr i="1" sz="1200">
              <a:solidFill>
                <a:schemeClr val="dk2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 rot="-5400000">
            <a:off x="7488850" y="1284125"/>
            <a:ext cx="183900" cy="148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7232050" y="1584375"/>
            <a:ext cx="69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Loss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72" name="Google Shape;172;p20"/>
          <p:cNvCxnSpPr/>
          <p:nvPr/>
        </p:nvCxnSpPr>
        <p:spPr>
          <a:xfrm>
            <a:off x="2369650" y="3395750"/>
            <a:ext cx="98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0"/>
          <p:cNvCxnSpPr>
            <a:endCxn id="162" idx="0"/>
          </p:cNvCxnSpPr>
          <p:nvPr/>
        </p:nvCxnSpPr>
        <p:spPr>
          <a:xfrm flipH="1">
            <a:off x="4495850" y="1785950"/>
            <a:ext cx="2571600" cy="97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4208325" y="1271225"/>
            <a:ext cx="2223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Model evaluated and parameters updated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540025" y="1249775"/>
            <a:ext cx="16296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Training Set</a:t>
            </a:r>
            <a:endParaRPr sz="1800">
              <a:solidFill>
                <a:schemeClr val="accent1"/>
              </a:solidFill>
            </a:endParaRPr>
          </a:p>
        </p:txBody>
      </p:sp>
      <p:cxnSp>
        <p:nvCxnSpPr>
          <p:cNvPr id="176" name="Google Shape;176;p20"/>
          <p:cNvCxnSpPr>
            <a:endCxn id="159" idx="0"/>
          </p:cNvCxnSpPr>
          <p:nvPr/>
        </p:nvCxnSpPr>
        <p:spPr>
          <a:xfrm>
            <a:off x="1354825" y="1641325"/>
            <a:ext cx="0" cy="40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 - </a:t>
            </a:r>
            <a:r>
              <a:rPr i="1" lang="en"/>
              <a:t>Loss Function</a:t>
            </a:r>
            <a:endParaRPr i="1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275" y="1990250"/>
            <a:ext cx="5738025" cy="224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8255675" y="4182550"/>
            <a:ext cx="6747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Source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600" y="3594750"/>
            <a:ext cx="3196701" cy="6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2938375" y="4512250"/>
            <a:ext cx="11517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Intercept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4572000" y="4465538"/>
            <a:ext cx="8070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Slope</a:t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055275"/>
            <a:ext cx="1743775" cy="75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1"/>
          <p:cNvCxnSpPr>
            <a:stCxn id="186" idx="0"/>
          </p:cNvCxnSpPr>
          <p:nvPr/>
        </p:nvCxnSpPr>
        <p:spPr>
          <a:xfrm rot="10800000">
            <a:off x="4811100" y="4270238"/>
            <a:ext cx="1644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1"/>
          <p:cNvCxnSpPr>
            <a:stCxn id="185" idx="0"/>
          </p:cNvCxnSpPr>
          <p:nvPr/>
        </p:nvCxnSpPr>
        <p:spPr>
          <a:xfrm flipH="1" rot="10800000">
            <a:off x="3514225" y="3894250"/>
            <a:ext cx="74400" cy="6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1"/>
          <p:cNvSpPr txBox="1"/>
          <p:nvPr/>
        </p:nvSpPr>
        <p:spPr>
          <a:xfrm>
            <a:off x="583350" y="1217638"/>
            <a:ext cx="7490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Parameters for the model are chosen by minimizing the loss (error)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311700" y="2662775"/>
            <a:ext cx="24597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linear regression: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