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19"/>
  </p:notesMasterIdLst>
  <p:handoutMasterIdLst>
    <p:handoutMasterId r:id="rId20"/>
  </p:handoutMasterIdLst>
  <p:sldIdLst>
    <p:sldId id="256" r:id="rId6"/>
    <p:sldId id="258" r:id="rId7"/>
    <p:sldId id="268" r:id="rId8"/>
    <p:sldId id="272" r:id="rId9"/>
    <p:sldId id="273" r:id="rId10"/>
    <p:sldId id="274" r:id="rId11"/>
    <p:sldId id="275" r:id="rId12"/>
    <p:sldId id="276" r:id="rId13"/>
    <p:sldId id="277" r:id="rId14"/>
    <p:sldId id="278" r:id="rId15"/>
    <p:sldId id="279" r:id="rId16"/>
    <p:sldId id="280" r:id="rId17"/>
    <p:sldId id="281"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492" autoAdjust="0"/>
  </p:normalViewPr>
  <p:slideViewPr>
    <p:cSldViewPr>
      <p:cViewPr varScale="1">
        <p:scale>
          <a:sx n="103" d="100"/>
          <a:sy n="103" d="100"/>
        </p:scale>
        <p:origin x="138" y="378"/>
      </p:cViewPr>
      <p:guideLst>
        <p:guide orient="horz" pos="2160"/>
        <p:guide pos="3839"/>
      </p:guideLst>
    </p:cSldViewPr>
  </p:slideViewPr>
  <p:notesTextViewPr>
    <p:cViewPr>
      <p:scale>
        <a:sx n="1" d="1"/>
        <a:sy n="1" d="1"/>
      </p:scale>
      <p:origin x="0" y="0"/>
    </p:cViewPr>
  </p:notesTextViewPr>
  <p:notesViewPr>
    <p:cSldViewPr showGuides="1">
      <p:cViewPr varScale="1">
        <p:scale>
          <a:sx n="88" d="100"/>
          <a:sy n="88" d="100"/>
        </p:scale>
        <p:origin x="29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7/11/2020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7/11/2020</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Subtitle 2"/>
          <p:cNvSpPr>
            <a:spLocks noGrp="1"/>
          </p:cNvSpPr>
          <p:nvPr>
            <p:ph type="subTitle" idx="1"/>
          </p:nvPr>
        </p:nvSpPr>
        <p:spPr>
          <a:xfrm>
            <a:off x="1966325" y="1595030"/>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endParaRPr dirty="0"/>
          </a:p>
        </p:txBody>
      </p:sp>
      <p:sp>
        <p:nvSpPr>
          <p:cNvPr id="11" name="Date Placeholder 10">
            <a:extLst>
              <a:ext uri="{FF2B5EF4-FFF2-40B4-BE49-F238E27FC236}">
                <a16:creationId xmlns:a16="http://schemas.microsoft.com/office/drawing/2014/main" id="{710B0A98-0346-40FE-B273-A166FD3E18AB}"/>
              </a:ext>
            </a:extLst>
          </p:cNvPr>
          <p:cNvSpPr>
            <a:spLocks noGrp="1"/>
          </p:cNvSpPr>
          <p:nvPr>
            <p:ph type="dt" sz="half" idx="10"/>
          </p:nvPr>
        </p:nvSpPr>
        <p:spPr/>
        <p:txBody>
          <a:bodyPr/>
          <a:lstStyle/>
          <a:p>
            <a:fld id="{D29E8617-6EA8-4B97-A5E8-E18E98765EE2}" type="datetime1">
              <a:rPr lang="en-US" smtClean="0"/>
              <a:pPr/>
              <a:t>7/11/2020</a:t>
            </a:fld>
            <a:endParaRPr lang="en-US" dirty="0"/>
          </a:p>
        </p:txBody>
      </p:sp>
      <p:sp>
        <p:nvSpPr>
          <p:cNvPr id="12" name="Footer Placeholder 11">
            <a:extLst>
              <a:ext uri="{FF2B5EF4-FFF2-40B4-BE49-F238E27FC236}">
                <a16:creationId xmlns:a16="http://schemas.microsoft.com/office/drawing/2014/main" id="{41E72699-9DDF-44D9-AB32-E5268E1DC039}"/>
              </a:ext>
            </a:extLst>
          </p:cNvPr>
          <p:cNvSpPr>
            <a:spLocks noGrp="1"/>
          </p:cNvSpPr>
          <p:nvPr>
            <p:ph type="ftr" sz="quarter" idx="11"/>
          </p:nvPr>
        </p:nvSpPr>
        <p:spPr/>
        <p:txBody>
          <a:bodyPr/>
          <a:lstStyle/>
          <a:p>
            <a:r>
              <a:rPr lang="en-US"/>
              <a:t>Add a footer</a:t>
            </a:r>
            <a:endParaRPr lang="en-US" dirty="0"/>
          </a:p>
        </p:txBody>
      </p:sp>
      <p:sp>
        <p:nvSpPr>
          <p:cNvPr id="13" name="Slide Number Placeholder 12">
            <a:extLst>
              <a:ext uri="{FF2B5EF4-FFF2-40B4-BE49-F238E27FC236}">
                <a16:creationId xmlns:a16="http://schemas.microsoft.com/office/drawing/2014/main" id="{B9EA8D39-9A7B-4138-A093-32E169B9353F}"/>
              </a:ext>
            </a:extLst>
          </p:cNvPr>
          <p:cNvSpPr>
            <a:spLocks noGrp="1"/>
          </p:cNvSpPr>
          <p:nvPr>
            <p:ph type="sldNum" sz="quarter" idx="12"/>
          </p:nvPr>
        </p:nvSpPr>
        <p:spPr/>
        <p:txBody>
          <a:bodyPr/>
          <a:lstStyle/>
          <a:p>
            <a:fld id="{34C99D79-8A4B-4031-B1E0-AF26F8EDF2BC}" type="slidenum">
              <a:rPr lang="en-US" smtClean="0"/>
              <a:pPr/>
              <a:t>‹#›</a:t>
            </a:fld>
            <a:endParaRPr lang="en-US"/>
          </a:p>
        </p:txBody>
      </p:sp>
      <p:sp>
        <p:nvSpPr>
          <p:cNvPr id="14" name="Title 13">
            <a:extLst>
              <a:ext uri="{FF2B5EF4-FFF2-40B4-BE49-F238E27FC236}">
                <a16:creationId xmlns:a16="http://schemas.microsoft.com/office/drawing/2014/main" id="{D3FB8CA2-7ED6-49FA-A92E-64B9733A9265}"/>
              </a:ext>
            </a:extLst>
          </p:cNvPr>
          <p:cNvSpPr>
            <a:spLocks noGrp="1"/>
          </p:cNvSpPr>
          <p:nvPr>
            <p:ph type="title"/>
          </p:nvPr>
        </p:nvSpPr>
        <p:spPr>
          <a:xfrm>
            <a:off x="1488175" y="97410"/>
            <a:ext cx="9751060" cy="1295400"/>
          </a:xfrm>
        </p:spPr>
        <p:txBody>
          <a:bodyPr/>
          <a:lstStyle/>
          <a:p>
            <a:r>
              <a:rPr lang="en-US"/>
              <a:t>Click to edit Master title style</a:t>
            </a:r>
          </a:p>
        </p:txBody>
      </p:sp>
      <p:pic>
        <p:nvPicPr>
          <p:cNvPr id="15" name="Picture 14">
            <a:extLst>
              <a:ext uri="{FF2B5EF4-FFF2-40B4-BE49-F238E27FC236}">
                <a16:creationId xmlns:a16="http://schemas.microsoft.com/office/drawing/2014/main" id="{11490129-9ADF-45EB-ABC3-22B5B86C2AF6}"/>
              </a:ext>
            </a:extLst>
          </p:cNvPr>
          <p:cNvPicPr>
            <a:picLocks noChangeAspect="1"/>
          </p:cNvPicPr>
          <p:nvPr userDrawn="1"/>
        </p:nvPicPr>
        <p:blipFill>
          <a:blip r:embed="rId3"/>
          <a:stretch>
            <a:fillRect/>
          </a:stretch>
        </p:blipFill>
        <p:spPr>
          <a:xfrm>
            <a:off x="1966325" y="2543862"/>
            <a:ext cx="8547687" cy="3842074"/>
          </a:xfrm>
          <a:prstGeom prst="rect">
            <a:avLst/>
          </a:prstGeom>
        </p:spPr>
      </p:pic>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7/11/2020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7/11/2020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8E942-16E1-47D8-95A4-6F9B2A546A9F}"/>
              </a:ext>
            </a:extLst>
          </p:cNvPr>
          <p:cNvSpPr>
            <a:spLocks noGrp="1"/>
          </p:cNvSpPr>
          <p:nvPr>
            <p:ph type="ctrTitle"/>
          </p:nvPr>
        </p:nvSpPr>
        <p:spPr>
          <a:xfrm>
            <a:off x="1524000" y="1122363"/>
            <a:ext cx="9140825"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C829EA-0069-4095-A68B-0711F78FD4CB}"/>
              </a:ext>
            </a:extLst>
          </p:cNvPr>
          <p:cNvSpPr>
            <a:spLocks noGrp="1"/>
          </p:cNvSpPr>
          <p:nvPr>
            <p:ph type="subTitle" idx="1"/>
          </p:nvPr>
        </p:nvSpPr>
        <p:spPr>
          <a:xfrm>
            <a:off x="1524000" y="3602038"/>
            <a:ext cx="9140825"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23A3FB-73CA-46D8-AE3D-1741EFEA07CA}"/>
              </a:ext>
            </a:extLst>
          </p:cNvPr>
          <p:cNvSpPr>
            <a:spLocks noGrp="1"/>
          </p:cNvSpPr>
          <p:nvPr>
            <p:ph type="dt" sz="half" idx="10"/>
          </p:nvPr>
        </p:nvSpPr>
        <p:spPr/>
        <p:txBody>
          <a:bodyPr/>
          <a:lstStyle/>
          <a:p>
            <a:fld id="{CC54637E-3D0B-4F89-BD20-97C8C57B26C0}" type="datetimeFigureOut">
              <a:rPr lang="en-US" smtClean="0"/>
              <a:t>7/11/2020</a:t>
            </a:fld>
            <a:endParaRPr lang="en-US"/>
          </a:p>
        </p:txBody>
      </p:sp>
      <p:sp>
        <p:nvSpPr>
          <p:cNvPr id="5" name="Footer Placeholder 4">
            <a:extLst>
              <a:ext uri="{FF2B5EF4-FFF2-40B4-BE49-F238E27FC236}">
                <a16:creationId xmlns:a16="http://schemas.microsoft.com/office/drawing/2014/main" id="{3F2050CA-B239-4473-8C7B-6D9CB59084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976876-1610-4EE2-94EB-3097FFFE2DE1}"/>
              </a:ext>
            </a:extLst>
          </p:cNvPr>
          <p:cNvSpPr>
            <a:spLocks noGrp="1"/>
          </p:cNvSpPr>
          <p:nvPr>
            <p:ph type="sldNum" sz="quarter" idx="12"/>
          </p:nvPr>
        </p:nvSpPr>
        <p:spPr/>
        <p:txBody>
          <a:bodyPr/>
          <a:lstStyle/>
          <a:p>
            <a:fld id="{3BF7EF30-754A-4526-AE49-A0E34381F2AC}" type="slidenum">
              <a:rPr lang="en-US" smtClean="0"/>
              <a:t>‹#›</a:t>
            </a:fld>
            <a:endParaRPr lang="en-US"/>
          </a:p>
        </p:txBody>
      </p:sp>
    </p:spTree>
    <p:extLst>
      <p:ext uri="{BB962C8B-B14F-4D97-AF65-F5344CB8AC3E}">
        <p14:creationId xmlns:p14="http://schemas.microsoft.com/office/powerpoint/2010/main" val="24526870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6B45A-92DD-469C-B8F9-F37C0194AA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71F76F-AC10-454C-852C-E693100945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47749F-9439-429A-8B02-52F7A24AAAC9}"/>
              </a:ext>
            </a:extLst>
          </p:cNvPr>
          <p:cNvSpPr>
            <a:spLocks noGrp="1"/>
          </p:cNvSpPr>
          <p:nvPr>
            <p:ph type="dt" sz="half" idx="10"/>
          </p:nvPr>
        </p:nvSpPr>
        <p:spPr/>
        <p:txBody>
          <a:bodyPr/>
          <a:lstStyle/>
          <a:p>
            <a:fld id="{CC54637E-3D0B-4F89-BD20-97C8C57B26C0}" type="datetimeFigureOut">
              <a:rPr lang="en-US" smtClean="0"/>
              <a:t>7/11/2020</a:t>
            </a:fld>
            <a:endParaRPr lang="en-US"/>
          </a:p>
        </p:txBody>
      </p:sp>
      <p:sp>
        <p:nvSpPr>
          <p:cNvPr id="5" name="Footer Placeholder 4">
            <a:extLst>
              <a:ext uri="{FF2B5EF4-FFF2-40B4-BE49-F238E27FC236}">
                <a16:creationId xmlns:a16="http://schemas.microsoft.com/office/drawing/2014/main" id="{D6DF3207-1F56-4E4E-B636-84BD1CAC77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E46A09-7414-4F44-BBE5-CCE2028EACDC}"/>
              </a:ext>
            </a:extLst>
          </p:cNvPr>
          <p:cNvSpPr>
            <a:spLocks noGrp="1"/>
          </p:cNvSpPr>
          <p:nvPr>
            <p:ph type="sldNum" sz="quarter" idx="12"/>
          </p:nvPr>
        </p:nvSpPr>
        <p:spPr/>
        <p:txBody>
          <a:bodyPr/>
          <a:lstStyle/>
          <a:p>
            <a:fld id="{3BF7EF30-754A-4526-AE49-A0E34381F2AC}" type="slidenum">
              <a:rPr lang="en-US" smtClean="0"/>
              <a:t>‹#›</a:t>
            </a:fld>
            <a:endParaRPr lang="en-US"/>
          </a:p>
        </p:txBody>
      </p:sp>
    </p:spTree>
    <p:extLst>
      <p:ext uri="{BB962C8B-B14F-4D97-AF65-F5344CB8AC3E}">
        <p14:creationId xmlns:p14="http://schemas.microsoft.com/office/powerpoint/2010/main" val="34074877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1757E-A106-4695-8AF1-43AF07A88F7F}"/>
              </a:ext>
            </a:extLst>
          </p:cNvPr>
          <p:cNvSpPr>
            <a:spLocks noGrp="1"/>
          </p:cNvSpPr>
          <p:nvPr>
            <p:ph type="title"/>
          </p:nvPr>
        </p:nvSpPr>
        <p:spPr>
          <a:xfrm>
            <a:off x="831850" y="1709738"/>
            <a:ext cx="10512425"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C6FCE3-BA14-409D-85F8-9436A8527C5D}"/>
              </a:ext>
            </a:extLst>
          </p:cNvPr>
          <p:cNvSpPr>
            <a:spLocks noGrp="1"/>
          </p:cNvSpPr>
          <p:nvPr>
            <p:ph type="body" idx="1"/>
          </p:nvPr>
        </p:nvSpPr>
        <p:spPr>
          <a:xfrm>
            <a:off x="831850" y="4589463"/>
            <a:ext cx="105124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40B34C-6AB6-4CB7-A329-42B6765E35EC}"/>
              </a:ext>
            </a:extLst>
          </p:cNvPr>
          <p:cNvSpPr>
            <a:spLocks noGrp="1"/>
          </p:cNvSpPr>
          <p:nvPr>
            <p:ph type="dt" sz="half" idx="10"/>
          </p:nvPr>
        </p:nvSpPr>
        <p:spPr/>
        <p:txBody>
          <a:bodyPr/>
          <a:lstStyle/>
          <a:p>
            <a:fld id="{CC54637E-3D0B-4F89-BD20-97C8C57B26C0}" type="datetimeFigureOut">
              <a:rPr lang="en-US" smtClean="0"/>
              <a:t>7/11/2020</a:t>
            </a:fld>
            <a:endParaRPr lang="en-US"/>
          </a:p>
        </p:txBody>
      </p:sp>
      <p:sp>
        <p:nvSpPr>
          <p:cNvPr id="5" name="Footer Placeholder 4">
            <a:extLst>
              <a:ext uri="{FF2B5EF4-FFF2-40B4-BE49-F238E27FC236}">
                <a16:creationId xmlns:a16="http://schemas.microsoft.com/office/drawing/2014/main" id="{0986D3CB-F682-4C1C-984F-B13E25B45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FAC8EF-0C2B-49F7-8D91-5C5869719943}"/>
              </a:ext>
            </a:extLst>
          </p:cNvPr>
          <p:cNvSpPr>
            <a:spLocks noGrp="1"/>
          </p:cNvSpPr>
          <p:nvPr>
            <p:ph type="sldNum" sz="quarter" idx="12"/>
          </p:nvPr>
        </p:nvSpPr>
        <p:spPr/>
        <p:txBody>
          <a:bodyPr/>
          <a:lstStyle/>
          <a:p>
            <a:fld id="{3BF7EF30-754A-4526-AE49-A0E34381F2AC}" type="slidenum">
              <a:rPr lang="en-US" smtClean="0"/>
              <a:t>‹#›</a:t>
            </a:fld>
            <a:endParaRPr lang="en-US"/>
          </a:p>
        </p:txBody>
      </p:sp>
    </p:spTree>
    <p:extLst>
      <p:ext uri="{BB962C8B-B14F-4D97-AF65-F5344CB8AC3E}">
        <p14:creationId xmlns:p14="http://schemas.microsoft.com/office/powerpoint/2010/main" val="306116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49296-7A82-4C0F-9458-A432CBE72A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8F1F1C-E73B-4755-A5F6-F393F084C580}"/>
              </a:ext>
            </a:extLst>
          </p:cNvPr>
          <p:cNvSpPr>
            <a:spLocks noGrp="1"/>
          </p:cNvSpPr>
          <p:nvPr>
            <p:ph sz="half" idx="1"/>
          </p:nvPr>
        </p:nvSpPr>
        <p:spPr>
          <a:xfrm>
            <a:off x="838200" y="1825625"/>
            <a:ext cx="5180013"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A2A84C-0124-461D-ADB0-C9B85A124719}"/>
              </a:ext>
            </a:extLst>
          </p:cNvPr>
          <p:cNvSpPr>
            <a:spLocks noGrp="1"/>
          </p:cNvSpPr>
          <p:nvPr>
            <p:ph sz="half" idx="2"/>
          </p:nvPr>
        </p:nvSpPr>
        <p:spPr>
          <a:xfrm>
            <a:off x="6170613" y="1825625"/>
            <a:ext cx="5180012"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232315-BDA7-4BC9-B982-F3799D7938F5}"/>
              </a:ext>
            </a:extLst>
          </p:cNvPr>
          <p:cNvSpPr>
            <a:spLocks noGrp="1"/>
          </p:cNvSpPr>
          <p:nvPr>
            <p:ph type="dt" sz="half" idx="10"/>
          </p:nvPr>
        </p:nvSpPr>
        <p:spPr/>
        <p:txBody>
          <a:bodyPr/>
          <a:lstStyle/>
          <a:p>
            <a:fld id="{CC54637E-3D0B-4F89-BD20-97C8C57B26C0}" type="datetimeFigureOut">
              <a:rPr lang="en-US" smtClean="0"/>
              <a:t>7/11/2020</a:t>
            </a:fld>
            <a:endParaRPr lang="en-US"/>
          </a:p>
        </p:txBody>
      </p:sp>
      <p:sp>
        <p:nvSpPr>
          <p:cNvPr id="6" name="Footer Placeholder 5">
            <a:extLst>
              <a:ext uri="{FF2B5EF4-FFF2-40B4-BE49-F238E27FC236}">
                <a16:creationId xmlns:a16="http://schemas.microsoft.com/office/drawing/2014/main" id="{83BDDB09-35F1-4C80-98A5-45FAC74A30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299F3E-6986-4A3A-8B95-5451EF8898AC}"/>
              </a:ext>
            </a:extLst>
          </p:cNvPr>
          <p:cNvSpPr>
            <a:spLocks noGrp="1"/>
          </p:cNvSpPr>
          <p:nvPr>
            <p:ph type="sldNum" sz="quarter" idx="12"/>
          </p:nvPr>
        </p:nvSpPr>
        <p:spPr/>
        <p:txBody>
          <a:bodyPr/>
          <a:lstStyle/>
          <a:p>
            <a:fld id="{3BF7EF30-754A-4526-AE49-A0E34381F2AC}" type="slidenum">
              <a:rPr lang="en-US" smtClean="0"/>
              <a:t>‹#›</a:t>
            </a:fld>
            <a:endParaRPr lang="en-US"/>
          </a:p>
        </p:txBody>
      </p:sp>
    </p:spTree>
    <p:extLst>
      <p:ext uri="{BB962C8B-B14F-4D97-AF65-F5344CB8AC3E}">
        <p14:creationId xmlns:p14="http://schemas.microsoft.com/office/powerpoint/2010/main" val="1467990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F955A-8536-438E-8871-7A452EFA1BF0}"/>
              </a:ext>
            </a:extLst>
          </p:cNvPr>
          <p:cNvSpPr>
            <a:spLocks noGrp="1"/>
          </p:cNvSpPr>
          <p:nvPr>
            <p:ph type="title"/>
          </p:nvPr>
        </p:nvSpPr>
        <p:spPr>
          <a:xfrm>
            <a:off x="839788" y="365125"/>
            <a:ext cx="10512425"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8D90D3-CAE3-4BA5-B492-753A68CDC48F}"/>
              </a:ext>
            </a:extLst>
          </p:cNvPr>
          <p:cNvSpPr>
            <a:spLocks noGrp="1"/>
          </p:cNvSpPr>
          <p:nvPr>
            <p:ph type="body" idx="1"/>
          </p:nvPr>
        </p:nvSpPr>
        <p:spPr>
          <a:xfrm>
            <a:off x="839788" y="1681163"/>
            <a:ext cx="51562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1CEF0E-BC94-42EB-8C28-072477295582}"/>
              </a:ext>
            </a:extLst>
          </p:cNvPr>
          <p:cNvSpPr>
            <a:spLocks noGrp="1"/>
          </p:cNvSpPr>
          <p:nvPr>
            <p:ph sz="half" idx="2"/>
          </p:nvPr>
        </p:nvSpPr>
        <p:spPr>
          <a:xfrm>
            <a:off x="839788" y="2505075"/>
            <a:ext cx="515620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596063-ABC4-4E1F-AB34-1D97BE20F765}"/>
              </a:ext>
            </a:extLst>
          </p:cNvPr>
          <p:cNvSpPr>
            <a:spLocks noGrp="1"/>
          </p:cNvSpPr>
          <p:nvPr>
            <p:ph type="body" sz="quarter" idx="3"/>
          </p:nvPr>
        </p:nvSpPr>
        <p:spPr>
          <a:xfrm>
            <a:off x="6170613" y="1681163"/>
            <a:ext cx="51816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80E7F1-7743-4053-8156-C355DD068A36}"/>
              </a:ext>
            </a:extLst>
          </p:cNvPr>
          <p:cNvSpPr>
            <a:spLocks noGrp="1"/>
          </p:cNvSpPr>
          <p:nvPr>
            <p:ph sz="quarter" idx="4"/>
          </p:nvPr>
        </p:nvSpPr>
        <p:spPr>
          <a:xfrm>
            <a:off x="6170613" y="2505075"/>
            <a:ext cx="518160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550A68-21EC-46CC-B4F2-6FA49AC20A5A}"/>
              </a:ext>
            </a:extLst>
          </p:cNvPr>
          <p:cNvSpPr>
            <a:spLocks noGrp="1"/>
          </p:cNvSpPr>
          <p:nvPr>
            <p:ph type="dt" sz="half" idx="10"/>
          </p:nvPr>
        </p:nvSpPr>
        <p:spPr/>
        <p:txBody>
          <a:bodyPr/>
          <a:lstStyle/>
          <a:p>
            <a:fld id="{CC54637E-3D0B-4F89-BD20-97C8C57B26C0}" type="datetimeFigureOut">
              <a:rPr lang="en-US" smtClean="0"/>
              <a:t>7/11/2020</a:t>
            </a:fld>
            <a:endParaRPr lang="en-US"/>
          </a:p>
        </p:txBody>
      </p:sp>
      <p:sp>
        <p:nvSpPr>
          <p:cNvPr id="8" name="Footer Placeholder 7">
            <a:extLst>
              <a:ext uri="{FF2B5EF4-FFF2-40B4-BE49-F238E27FC236}">
                <a16:creationId xmlns:a16="http://schemas.microsoft.com/office/drawing/2014/main" id="{8FCFF073-1B1D-4DF2-98A7-4ED23A1081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1FA80F-19EF-43BA-97EF-31412CE91C8A}"/>
              </a:ext>
            </a:extLst>
          </p:cNvPr>
          <p:cNvSpPr>
            <a:spLocks noGrp="1"/>
          </p:cNvSpPr>
          <p:nvPr>
            <p:ph type="sldNum" sz="quarter" idx="12"/>
          </p:nvPr>
        </p:nvSpPr>
        <p:spPr/>
        <p:txBody>
          <a:bodyPr/>
          <a:lstStyle/>
          <a:p>
            <a:fld id="{3BF7EF30-754A-4526-AE49-A0E34381F2AC}" type="slidenum">
              <a:rPr lang="en-US" smtClean="0"/>
              <a:t>‹#›</a:t>
            </a:fld>
            <a:endParaRPr lang="en-US"/>
          </a:p>
        </p:txBody>
      </p:sp>
    </p:spTree>
    <p:extLst>
      <p:ext uri="{BB962C8B-B14F-4D97-AF65-F5344CB8AC3E}">
        <p14:creationId xmlns:p14="http://schemas.microsoft.com/office/powerpoint/2010/main" val="1926170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42CC7-A32C-4DFC-A313-50DD347A06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F170FC-0941-4123-9919-B08607DB45DE}"/>
              </a:ext>
            </a:extLst>
          </p:cNvPr>
          <p:cNvSpPr>
            <a:spLocks noGrp="1"/>
          </p:cNvSpPr>
          <p:nvPr>
            <p:ph type="dt" sz="half" idx="10"/>
          </p:nvPr>
        </p:nvSpPr>
        <p:spPr/>
        <p:txBody>
          <a:bodyPr/>
          <a:lstStyle/>
          <a:p>
            <a:fld id="{CC54637E-3D0B-4F89-BD20-97C8C57B26C0}" type="datetimeFigureOut">
              <a:rPr lang="en-US" smtClean="0"/>
              <a:t>7/11/2020</a:t>
            </a:fld>
            <a:endParaRPr lang="en-US"/>
          </a:p>
        </p:txBody>
      </p:sp>
      <p:sp>
        <p:nvSpPr>
          <p:cNvPr id="4" name="Footer Placeholder 3">
            <a:extLst>
              <a:ext uri="{FF2B5EF4-FFF2-40B4-BE49-F238E27FC236}">
                <a16:creationId xmlns:a16="http://schemas.microsoft.com/office/drawing/2014/main" id="{4615D328-23A1-4451-828B-EC6F2FB782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7DD182-E8E4-469C-B136-20326E08ECC3}"/>
              </a:ext>
            </a:extLst>
          </p:cNvPr>
          <p:cNvSpPr>
            <a:spLocks noGrp="1"/>
          </p:cNvSpPr>
          <p:nvPr>
            <p:ph type="sldNum" sz="quarter" idx="12"/>
          </p:nvPr>
        </p:nvSpPr>
        <p:spPr/>
        <p:txBody>
          <a:bodyPr/>
          <a:lstStyle/>
          <a:p>
            <a:fld id="{3BF7EF30-754A-4526-AE49-A0E34381F2AC}" type="slidenum">
              <a:rPr lang="en-US" smtClean="0"/>
              <a:t>‹#›</a:t>
            </a:fld>
            <a:endParaRPr lang="en-US"/>
          </a:p>
        </p:txBody>
      </p:sp>
    </p:spTree>
    <p:extLst>
      <p:ext uri="{BB962C8B-B14F-4D97-AF65-F5344CB8AC3E}">
        <p14:creationId xmlns:p14="http://schemas.microsoft.com/office/powerpoint/2010/main" val="17013588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DBD767-48B8-4D9C-A759-9C2EC0422412}"/>
              </a:ext>
            </a:extLst>
          </p:cNvPr>
          <p:cNvSpPr>
            <a:spLocks noGrp="1"/>
          </p:cNvSpPr>
          <p:nvPr>
            <p:ph type="dt" sz="half" idx="10"/>
          </p:nvPr>
        </p:nvSpPr>
        <p:spPr/>
        <p:txBody>
          <a:bodyPr/>
          <a:lstStyle/>
          <a:p>
            <a:fld id="{CC54637E-3D0B-4F89-BD20-97C8C57B26C0}" type="datetimeFigureOut">
              <a:rPr lang="en-US" smtClean="0"/>
              <a:t>7/11/2020</a:t>
            </a:fld>
            <a:endParaRPr lang="en-US"/>
          </a:p>
        </p:txBody>
      </p:sp>
      <p:sp>
        <p:nvSpPr>
          <p:cNvPr id="3" name="Footer Placeholder 2">
            <a:extLst>
              <a:ext uri="{FF2B5EF4-FFF2-40B4-BE49-F238E27FC236}">
                <a16:creationId xmlns:a16="http://schemas.microsoft.com/office/drawing/2014/main" id="{B6573E05-7FA0-459E-8267-F6FB76DACD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15317F-9C4B-4479-9C4D-E2A1B03E1DE1}"/>
              </a:ext>
            </a:extLst>
          </p:cNvPr>
          <p:cNvSpPr>
            <a:spLocks noGrp="1"/>
          </p:cNvSpPr>
          <p:nvPr>
            <p:ph type="sldNum" sz="quarter" idx="12"/>
          </p:nvPr>
        </p:nvSpPr>
        <p:spPr/>
        <p:txBody>
          <a:bodyPr/>
          <a:lstStyle/>
          <a:p>
            <a:fld id="{3BF7EF30-754A-4526-AE49-A0E34381F2AC}" type="slidenum">
              <a:rPr lang="en-US" smtClean="0"/>
              <a:t>‹#›</a:t>
            </a:fld>
            <a:endParaRPr lang="en-US"/>
          </a:p>
        </p:txBody>
      </p:sp>
    </p:spTree>
    <p:extLst>
      <p:ext uri="{BB962C8B-B14F-4D97-AF65-F5344CB8AC3E}">
        <p14:creationId xmlns:p14="http://schemas.microsoft.com/office/powerpoint/2010/main" val="7776223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EEDF5-70B5-43A3-970F-550CE860A0D6}"/>
              </a:ext>
            </a:extLst>
          </p:cNvPr>
          <p:cNvSpPr>
            <a:spLocks noGrp="1"/>
          </p:cNvSpPr>
          <p:nvPr>
            <p:ph type="title"/>
          </p:nvPr>
        </p:nvSpPr>
        <p:spPr>
          <a:xfrm>
            <a:off x="839788" y="457200"/>
            <a:ext cx="3930650"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CFC099-FA0D-4041-B7F2-25DEA5E05189}"/>
              </a:ext>
            </a:extLst>
          </p:cNvPr>
          <p:cNvSpPr>
            <a:spLocks noGrp="1"/>
          </p:cNvSpPr>
          <p:nvPr>
            <p:ph idx="1"/>
          </p:nvPr>
        </p:nvSpPr>
        <p:spPr>
          <a:xfrm>
            <a:off x="5181600" y="987425"/>
            <a:ext cx="61706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973381-EDF5-4A48-ABA9-6CCD280E9C4B}"/>
              </a:ext>
            </a:extLst>
          </p:cNvPr>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1F7E41-0395-49CE-B829-A621FCBE3F3E}"/>
              </a:ext>
            </a:extLst>
          </p:cNvPr>
          <p:cNvSpPr>
            <a:spLocks noGrp="1"/>
          </p:cNvSpPr>
          <p:nvPr>
            <p:ph type="dt" sz="half" idx="10"/>
          </p:nvPr>
        </p:nvSpPr>
        <p:spPr/>
        <p:txBody>
          <a:bodyPr/>
          <a:lstStyle/>
          <a:p>
            <a:fld id="{CC54637E-3D0B-4F89-BD20-97C8C57B26C0}" type="datetimeFigureOut">
              <a:rPr lang="en-US" smtClean="0"/>
              <a:t>7/11/2020</a:t>
            </a:fld>
            <a:endParaRPr lang="en-US"/>
          </a:p>
        </p:txBody>
      </p:sp>
      <p:sp>
        <p:nvSpPr>
          <p:cNvPr id="6" name="Footer Placeholder 5">
            <a:extLst>
              <a:ext uri="{FF2B5EF4-FFF2-40B4-BE49-F238E27FC236}">
                <a16:creationId xmlns:a16="http://schemas.microsoft.com/office/drawing/2014/main" id="{5FE13578-7765-4C5A-85E4-652E42A90B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FD0F1F-662B-495E-AD53-B447A207E4A7}"/>
              </a:ext>
            </a:extLst>
          </p:cNvPr>
          <p:cNvSpPr>
            <a:spLocks noGrp="1"/>
          </p:cNvSpPr>
          <p:nvPr>
            <p:ph type="sldNum" sz="quarter" idx="12"/>
          </p:nvPr>
        </p:nvSpPr>
        <p:spPr/>
        <p:txBody>
          <a:bodyPr/>
          <a:lstStyle/>
          <a:p>
            <a:fld id="{3BF7EF30-754A-4526-AE49-A0E34381F2AC}" type="slidenum">
              <a:rPr lang="en-US" smtClean="0"/>
              <a:t>‹#›</a:t>
            </a:fld>
            <a:endParaRPr lang="en-US"/>
          </a:p>
        </p:txBody>
      </p:sp>
    </p:spTree>
    <p:extLst>
      <p:ext uri="{BB962C8B-B14F-4D97-AF65-F5344CB8AC3E}">
        <p14:creationId xmlns:p14="http://schemas.microsoft.com/office/powerpoint/2010/main" val="2654155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a:extLst>
              <a:ext uri="{FF2B5EF4-FFF2-40B4-BE49-F238E27FC236}">
                <a16:creationId xmlns:a16="http://schemas.microsoft.com/office/drawing/2014/main" id="{A61D1FDB-7594-4BD8-992F-F9672B2A09A7}"/>
              </a:ext>
            </a:extLst>
          </p:cNvPr>
          <p:cNvSpPr>
            <a:spLocks noGrp="1"/>
          </p:cNvSpPr>
          <p:nvPr>
            <p:ph type="dt" sz="half" idx="10"/>
          </p:nvPr>
        </p:nvSpPr>
        <p:spPr/>
        <p:txBody>
          <a:bodyPr/>
          <a:lstStyle/>
          <a:p>
            <a:fld id="{D29E8617-6EA8-4B97-A5E8-E18E98765EE2}" type="datetime1">
              <a:rPr lang="en-US" smtClean="0"/>
              <a:pPr/>
              <a:t>7/11/2020</a:t>
            </a:fld>
            <a:endParaRPr lang="en-US" dirty="0"/>
          </a:p>
        </p:txBody>
      </p:sp>
      <p:sp>
        <p:nvSpPr>
          <p:cNvPr id="8" name="Footer Placeholder 7">
            <a:extLst>
              <a:ext uri="{FF2B5EF4-FFF2-40B4-BE49-F238E27FC236}">
                <a16:creationId xmlns:a16="http://schemas.microsoft.com/office/drawing/2014/main" id="{DA5AA3D9-BF99-4C03-B209-DF20E2CC2940}"/>
              </a:ext>
            </a:extLst>
          </p:cNvPr>
          <p:cNvSpPr>
            <a:spLocks noGrp="1"/>
          </p:cNvSpPr>
          <p:nvPr>
            <p:ph type="ftr" sz="quarter" idx="11"/>
          </p:nvPr>
        </p:nvSpPr>
        <p:spPr/>
        <p:txBody>
          <a:bodyPr/>
          <a:lstStyle/>
          <a:p>
            <a:r>
              <a:rPr lang="en-US"/>
              <a:t>Add a footer</a:t>
            </a:r>
            <a:endParaRPr lang="en-US" dirty="0"/>
          </a:p>
        </p:txBody>
      </p:sp>
      <p:sp>
        <p:nvSpPr>
          <p:cNvPr id="9" name="Slide Number Placeholder 8">
            <a:extLst>
              <a:ext uri="{FF2B5EF4-FFF2-40B4-BE49-F238E27FC236}">
                <a16:creationId xmlns:a16="http://schemas.microsoft.com/office/drawing/2014/main" id="{9FB76645-B9CA-4D22-8048-FEDD0DBA5202}"/>
              </a:ext>
            </a:extLst>
          </p:cNvPr>
          <p:cNvSpPr>
            <a:spLocks noGrp="1"/>
          </p:cNvSpPr>
          <p:nvPr>
            <p:ph type="sldNum" sz="quarter" idx="12"/>
          </p:nvPr>
        </p:nvSpPr>
        <p:spPr/>
        <p:txBody>
          <a:bodyPr/>
          <a:lstStyle/>
          <a:p>
            <a:fld id="{34C99D79-8A4B-4031-B1E0-AF26F8EDF2BC}" type="slidenum">
              <a:rPr lang="en-US" smtClean="0"/>
              <a:pPr/>
              <a:t>‹#›</a:t>
            </a:fld>
            <a:endParaRPr lang="en-US"/>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42C21-49B2-4183-BDD3-90AC0117C733}"/>
              </a:ext>
            </a:extLst>
          </p:cNvPr>
          <p:cNvSpPr>
            <a:spLocks noGrp="1"/>
          </p:cNvSpPr>
          <p:nvPr>
            <p:ph type="title"/>
          </p:nvPr>
        </p:nvSpPr>
        <p:spPr>
          <a:xfrm>
            <a:off x="839788" y="457200"/>
            <a:ext cx="3930650"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B79BA6-040B-4EEE-8121-829149CCC3E0}"/>
              </a:ext>
            </a:extLst>
          </p:cNvPr>
          <p:cNvSpPr>
            <a:spLocks noGrp="1"/>
          </p:cNvSpPr>
          <p:nvPr>
            <p:ph type="pic" idx="1"/>
          </p:nvPr>
        </p:nvSpPr>
        <p:spPr>
          <a:xfrm>
            <a:off x="5181600" y="987425"/>
            <a:ext cx="617061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8D8B73-2931-4202-9FB9-01AE837726F8}"/>
              </a:ext>
            </a:extLst>
          </p:cNvPr>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EB5AEC-5D43-4ED6-BFBF-E265FD4019C4}"/>
              </a:ext>
            </a:extLst>
          </p:cNvPr>
          <p:cNvSpPr>
            <a:spLocks noGrp="1"/>
          </p:cNvSpPr>
          <p:nvPr>
            <p:ph type="dt" sz="half" idx="10"/>
          </p:nvPr>
        </p:nvSpPr>
        <p:spPr/>
        <p:txBody>
          <a:bodyPr/>
          <a:lstStyle/>
          <a:p>
            <a:fld id="{CC54637E-3D0B-4F89-BD20-97C8C57B26C0}" type="datetimeFigureOut">
              <a:rPr lang="en-US" smtClean="0"/>
              <a:t>7/11/2020</a:t>
            </a:fld>
            <a:endParaRPr lang="en-US"/>
          </a:p>
        </p:txBody>
      </p:sp>
      <p:sp>
        <p:nvSpPr>
          <p:cNvPr id="6" name="Footer Placeholder 5">
            <a:extLst>
              <a:ext uri="{FF2B5EF4-FFF2-40B4-BE49-F238E27FC236}">
                <a16:creationId xmlns:a16="http://schemas.microsoft.com/office/drawing/2014/main" id="{0ECC2C54-4F37-41D2-A01E-2398F9E78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56C82B-C2B1-4E75-9FDC-6CFDAA391CDB}"/>
              </a:ext>
            </a:extLst>
          </p:cNvPr>
          <p:cNvSpPr>
            <a:spLocks noGrp="1"/>
          </p:cNvSpPr>
          <p:nvPr>
            <p:ph type="sldNum" sz="quarter" idx="12"/>
          </p:nvPr>
        </p:nvSpPr>
        <p:spPr/>
        <p:txBody>
          <a:bodyPr/>
          <a:lstStyle/>
          <a:p>
            <a:fld id="{3BF7EF30-754A-4526-AE49-A0E34381F2AC}" type="slidenum">
              <a:rPr lang="en-US" smtClean="0"/>
              <a:t>‹#›</a:t>
            </a:fld>
            <a:endParaRPr lang="en-US"/>
          </a:p>
        </p:txBody>
      </p:sp>
    </p:spTree>
    <p:extLst>
      <p:ext uri="{BB962C8B-B14F-4D97-AF65-F5344CB8AC3E}">
        <p14:creationId xmlns:p14="http://schemas.microsoft.com/office/powerpoint/2010/main" val="36704764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A7D29-C458-49B0-BB54-5EC2E93CDA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57FCF9-BBAB-4847-881D-0D96FB46A6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1DD958-F772-4307-A20D-C39C96EF372A}"/>
              </a:ext>
            </a:extLst>
          </p:cNvPr>
          <p:cNvSpPr>
            <a:spLocks noGrp="1"/>
          </p:cNvSpPr>
          <p:nvPr>
            <p:ph type="dt" sz="half" idx="10"/>
          </p:nvPr>
        </p:nvSpPr>
        <p:spPr/>
        <p:txBody>
          <a:bodyPr/>
          <a:lstStyle/>
          <a:p>
            <a:fld id="{CC54637E-3D0B-4F89-BD20-97C8C57B26C0}" type="datetimeFigureOut">
              <a:rPr lang="en-US" smtClean="0"/>
              <a:t>7/11/2020</a:t>
            </a:fld>
            <a:endParaRPr lang="en-US"/>
          </a:p>
        </p:txBody>
      </p:sp>
      <p:sp>
        <p:nvSpPr>
          <p:cNvPr id="5" name="Footer Placeholder 4">
            <a:extLst>
              <a:ext uri="{FF2B5EF4-FFF2-40B4-BE49-F238E27FC236}">
                <a16:creationId xmlns:a16="http://schemas.microsoft.com/office/drawing/2014/main" id="{88C86B0F-53BC-4719-B5D0-1769DDAAF9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492A5E-361B-4A6A-A1E1-4DACEB557EFB}"/>
              </a:ext>
            </a:extLst>
          </p:cNvPr>
          <p:cNvSpPr>
            <a:spLocks noGrp="1"/>
          </p:cNvSpPr>
          <p:nvPr>
            <p:ph type="sldNum" sz="quarter" idx="12"/>
          </p:nvPr>
        </p:nvSpPr>
        <p:spPr/>
        <p:txBody>
          <a:bodyPr/>
          <a:lstStyle/>
          <a:p>
            <a:fld id="{3BF7EF30-754A-4526-AE49-A0E34381F2AC}" type="slidenum">
              <a:rPr lang="en-US" smtClean="0"/>
              <a:t>‹#›</a:t>
            </a:fld>
            <a:endParaRPr lang="en-US"/>
          </a:p>
        </p:txBody>
      </p:sp>
    </p:spTree>
    <p:extLst>
      <p:ext uri="{BB962C8B-B14F-4D97-AF65-F5344CB8AC3E}">
        <p14:creationId xmlns:p14="http://schemas.microsoft.com/office/powerpoint/2010/main" val="27892688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83314B-9E77-4B20-A4B1-2E968CD7572F}"/>
              </a:ext>
            </a:extLst>
          </p:cNvPr>
          <p:cNvSpPr>
            <a:spLocks noGrp="1"/>
          </p:cNvSpPr>
          <p:nvPr>
            <p:ph type="title" orient="vert"/>
          </p:nvPr>
        </p:nvSpPr>
        <p:spPr>
          <a:xfrm>
            <a:off x="8723313" y="365125"/>
            <a:ext cx="2627312"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ACA488-BC53-4063-AD02-8DFE0F8A434D}"/>
              </a:ext>
            </a:extLst>
          </p:cNvPr>
          <p:cNvSpPr>
            <a:spLocks noGrp="1"/>
          </p:cNvSpPr>
          <p:nvPr>
            <p:ph type="body" orient="vert" idx="1"/>
          </p:nvPr>
        </p:nvSpPr>
        <p:spPr>
          <a:xfrm>
            <a:off x="838200" y="365125"/>
            <a:ext cx="7732713"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F52574-6EFD-4557-BA1A-912D7D4CC20A}"/>
              </a:ext>
            </a:extLst>
          </p:cNvPr>
          <p:cNvSpPr>
            <a:spLocks noGrp="1"/>
          </p:cNvSpPr>
          <p:nvPr>
            <p:ph type="dt" sz="half" idx="10"/>
          </p:nvPr>
        </p:nvSpPr>
        <p:spPr/>
        <p:txBody>
          <a:bodyPr/>
          <a:lstStyle/>
          <a:p>
            <a:fld id="{CC54637E-3D0B-4F89-BD20-97C8C57B26C0}" type="datetimeFigureOut">
              <a:rPr lang="en-US" smtClean="0"/>
              <a:t>7/11/2020</a:t>
            </a:fld>
            <a:endParaRPr lang="en-US"/>
          </a:p>
        </p:txBody>
      </p:sp>
      <p:sp>
        <p:nvSpPr>
          <p:cNvPr id="5" name="Footer Placeholder 4">
            <a:extLst>
              <a:ext uri="{FF2B5EF4-FFF2-40B4-BE49-F238E27FC236}">
                <a16:creationId xmlns:a16="http://schemas.microsoft.com/office/drawing/2014/main" id="{6BD94F80-11EA-4A37-9426-9C7075BB47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3C094F-A5AF-4E0A-BCA1-031F3FD43FEB}"/>
              </a:ext>
            </a:extLst>
          </p:cNvPr>
          <p:cNvSpPr>
            <a:spLocks noGrp="1"/>
          </p:cNvSpPr>
          <p:nvPr>
            <p:ph type="sldNum" sz="quarter" idx="12"/>
          </p:nvPr>
        </p:nvSpPr>
        <p:spPr/>
        <p:txBody>
          <a:bodyPr/>
          <a:lstStyle/>
          <a:p>
            <a:fld id="{3BF7EF30-754A-4526-AE49-A0E34381F2AC}" type="slidenum">
              <a:rPr lang="en-US" smtClean="0"/>
              <a:t>‹#›</a:t>
            </a:fld>
            <a:endParaRPr lang="en-US"/>
          </a:p>
        </p:txBody>
      </p:sp>
    </p:spTree>
    <p:extLst>
      <p:ext uri="{BB962C8B-B14F-4D97-AF65-F5344CB8AC3E}">
        <p14:creationId xmlns:p14="http://schemas.microsoft.com/office/powerpoint/2010/main" val="3212514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7/11/2020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7">
            <a:extLst>
              <a:ext uri="{FF2B5EF4-FFF2-40B4-BE49-F238E27FC236}">
                <a16:creationId xmlns:a16="http://schemas.microsoft.com/office/drawing/2014/main" id="{CAE4D096-BD16-465C-BD04-9FA4682FF656}"/>
              </a:ext>
            </a:extLst>
          </p:cNvPr>
          <p:cNvSpPr>
            <a:spLocks noGrp="1"/>
          </p:cNvSpPr>
          <p:nvPr>
            <p:ph type="dt" sz="half" idx="10"/>
          </p:nvPr>
        </p:nvSpPr>
        <p:spPr/>
        <p:txBody>
          <a:bodyPr/>
          <a:lstStyle/>
          <a:p>
            <a:fld id="{D29E8617-6EA8-4B97-A5E8-E18E98765EE2}" type="datetime1">
              <a:rPr lang="en-US" smtClean="0"/>
              <a:pPr/>
              <a:t>7/11/2020</a:t>
            </a:fld>
            <a:endParaRPr lang="en-US" dirty="0"/>
          </a:p>
        </p:txBody>
      </p:sp>
      <p:sp>
        <p:nvSpPr>
          <p:cNvPr id="9" name="Footer Placeholder 8">
            <a:extLst>
              <a:ext uri="{FF2B5EF4-FFF2-40B4-BE49-F238E27FC236}">
                <a16:creationId xmlns:a16="http://schemas.microsoft.com/office/drawing/2014/main" id="{467125AB-F13A-4D4E-B763-A44DFA410FA3}"/>
              </a:ext>
            </a:extLst>
          </p:cNvPr>
          <p:cNvSpPr>
            <a:spLocks noGrp="1"/>
          </p:cNvSpPr>
          <p:nvPr>
            <p:ph type="ftr" sz="quarter" idx="11"/>
          </p:nvPr>
        </p:nvSpPr>
        <p:spPr/>
        <p:txBody>
          <a:bodyPr/>
          <a:lstStyle/>
          <a:p>
            <a:r>
              <a:rPr lang="en-US"/>
              <a:t>Add a footer</a:t>
            </a:r>
            <a:endParaRPr lang="en-US" dirty="0"/>
          </a:p>
        </p:txBody>
      </p:sp>
      <p:sp>
        <p:nvSpPr>
          <p:cNvPr id="10" name="Slide Number Placeholder 9">
            <a:extLst>
              <a:ext uri="{FF2B5EF4-FFF2-40B4-BE49-F238E27FC236}">
                <a16:creationId xmlns:a16="http://schemas.microsoft.com/office/drawing/2014/main" id="{EB0B83F7-D5D7-4ADF-B5CC-61E056A8A3B1}"/>
              </a:ext>
            </a:extLst>
          </p:cNvPr>
          <p:cNvSpPr>
            <a:spLocks noGrp="1"/>
          </p:cNvSpPr>
          <p:nvPr>
            <p:ph type="sldNum" sz="quarter" idx="12"/>
          </p:nvPr>
        </p:nvSpPr>
        <p:spPr/>
        <p:txBody>
          <a:bodyPr/>
          <a:lstStyle/>
          <a:p>
            <a:fld id="{34C99D79-8A4B-4031-B1E0-AF26F8EDF2BC}" type="slidenum">
              <a:rPr lang="en-US" smtClean="0"/>
              <a:pPr/>
              <a:t>‹#›</a:t>
            </a:fld>
            <a:endParaRPr lang="en-US"/>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7/11/2020</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7/11/2020</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7/11/2020</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7/11/2020</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7/11/2020</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7/11/2020</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740E97-D59A-4166-8EB3-738C8EE2043E}"/>
              </a:ext>
            </a:extLst>
          </p:cNvPr>
          <p:cNvSpPr>
            <a:spLocks noGrp="1"/>
          </p:cNvSpPr>
          <p:nvPr>
            <p:ph type="title"/>
          </p:nvPr>
        </p:nvSpPr>
        <p:spPr>
          <a:xfrm>
            <a:off x="838200" y="365125"/>
            <a:ext cx="10512425"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2F82B1-986D-4BEB-AD55-F4E62D1DE5BB}"/>
              </a:ext>
            </a:extLst>
          </p:cNvPr>
          <p:cNvSpPr>
            <a:spLocks noGrp="1"/>
          </p:cNvSpPr>
          <p:nvPr>
            <p:ph type="body" idx="1"/>
          </p:nvPr>
        </p:nvSpPr>
        <p:spPr>
          <a:xfrm>
            <a:off x="838200" y="1825625"/>
            <a:ext cx="105124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5F3D83-6B18-43FB-BEF5-2A12A9EC9FDF}"/>
              </a:ext>
            </a:extLst>
          </p:cNvPr>
          <p:cNvSpPr>
            <a:spLocks noGrp="1"/>
          </p:cNvSpPr>
          <p:nvPr>
            <p:ph type="dt" sz="half" idx="2"/>
          </p:nvPr>
        </p:nvSpPr>
        <p:spPr>
          <a:xfrm>
            <a:off x="838200" y="6356350"/>
            <a:ext cx="27416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54637E-3D0B-4F89-BD20-97C8C57B26C0}" type="datetimeFigureOut">
              <a:rPr lang="en-US" smtClean="0"/>
              <a:t>7/11/2020</a:t>
            </a:fld>
            <a:endParaRPr lang="en-US"/>
          </a:p>
        </p:txBody>
      </p:sp>
      <p:sp>
        <p:nvSpPr>
          <p:cNvPr id="5" name="Footer Placeholder 4">
            <a:extLst>
              <a:ext uri="{FF2B5EF4-FFF2-40B4-BE49-F238E27FC236}">
                <a16:creationId xmlns:a16="http://schemas.microsoft.com/office/drawing/2014/main" id="{41F9FE40-6339-475D-8949-34BFBA0B1675}"/>
              </a:ext>
            </a:extLst>
          </p:cNvPr>
          <p:cNvSpPr>
            <a:spLocks noGrp="1"/>
          </p:cNvSpPr>
          <p:nvPr>
            <p:ph type="ftr" sz="quarter" idx="3"/>
          </p:nvPr>
        </p:nvSpPr>
        <p:spPr>
          <a:xfrm>
            <a:off x="4037013"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1E3B3-EDE1-472A-AF5F-31D0732651D2}"/>
              </a:ext>
            </a:extLst>
          </p:cNvPr>
          <p:cNvSpPr>
            <a:spLocks noGrp="1"/>
          </p:cNvSpPr>
          <p:nvPr>
            <p:ph type="sldNum" sz="quarter" idx="4"/>
          </p:nvPr>
        </p:nvSpPr>
        <p:spPr>
          <a:xfrm>
            <a:off x="8609013" y="6356350"/>
            <a:ext cx="27416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F7EF30-754A-4526-AE49-A0E34381F2AC}" type="slidenum">
              <a:rPr lang="en-US" smtClean="0"/>
              <a:t>‹#›</a:t>
            </a:fld>
            <a:endParaRPr lang="en-US"/>
          </a:p>
        </p:txBody>
      </p:sp>
    </p:spTree>
    <p:extLst>
      <p:ext uri="{BB962C8B-B14F-4D97-AF65-F5344CB8AC3E}">
        <p14:creationId xmlns:p14="http://schemas.microsoft.com/office/powerpoint/2010/main" val="16299958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324" y="362396"/>
            <a:ext cx="9904888" cy="1390204"/>
          </a:xfrm>
        </p:spPr>
        <p:txBody>
          <a:bodyPr>
            <a:normAutofit fontScale="90000"/>
          </a:bodyPr>
          <a:lstStyle/>
          <a:p>
            <a:pPr algn="ctr"/>
            <a:r>
              <a:rPr lang="en-US" sz="4400" dirty="0">
                <a:latin typeface="Tahoma" panose="020B0604030504040204" pitchFamily="34" charset="0"/>
                <a:ea typeface="Tahoma" panose="020B0604030504040204" pitchFamily="34" charset="0"/>
                <a:cs typeface="Tahoma" panose="020B0604030504040204" pitchFamily="34" charset="0"/>
              </a:rPr>
              <a:t>New Peruvian Restaurant in Manhattan city</a:t>
            </a:r>
          </a:p>
        </p:txBody>
      </p:sp>
      <p:sp>
        <p:nvSpPr>
          <p:cNvPr id="3" name="Subtitle 2"/>
          <p:cNvSpPr>
            <a:spLocks noGrp="1"/>
          </p:cNvSpPr>
          <p:nvPr>
            <p:ph type="subTitle" idx="1"/>
          </p:nvPr>
        </p:nvSpPr>
        <p:spPr>
          <a:xfrm>
            <a:off x="1845397" y="1774371"/>
            <a:ext cx="9141619" cy="609600"/>
          </a:xfrm>
        </p:spPr>
        <p:txBody>
          <a:bodyPr/>
          <a:lstStyle/>
          <a:p>
            <a:r>
              <a:rPr lang="en-US" dirty="0"/>
              <a:t>Capstone Project</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2" y="152400"/>
            <a:ext cx="9751060" cy="1295400"/>
          </a:xfrm>
        </p:spPr>
        <p:txBody>
          <a:bodyPr vert="horz" lIns="121899" tIns="60949" rIns="121899" bIns="60949" rtlCol="0" anchor="b">
            <a:normAutofit/>
          </a:bodyPr>
          <a:lstStyle/>
          <a:p>
            <a:r>
              <a:rPr lang="en-US" dirty="0">
                <a:latin typeface="Arial" panose="020B0604020202020204" pitchFamily="34" charset="0"/>
                <a:cs typeface="Arial" panose="020B0604020202020204" pitchFamily="34" charset="0"/>
              </a:rPr>
              <a:t>Methodology</a:t>
            </a:r>
          </a:p>
        </p:txBody>
      </p:sp>
      <p:sp>
        <p:nvSpPr>
          <p:cNvPr id="2" name="Content Placeholder 1">
            <a:extLst>
              <a:ext uri="{FF2B5EF4-FFF2-40B4-BE49-F238E27FC236}">
                <a16:creationId xmlns:a16="http://schemas.microsoft.com/office/drawing/2014/main" id="{D2FF1497-912C-466A-A8EE-A6569E5B3049}"/>
              </a:ext>
            </a:extLst>
          </p:cNvPr>
          <p:cNvSpPr>
            <a:spLocks noGrp="1"/>
          </p:cNvSpPr>
          <p:nvPr>
            <p:ph sz="half" idx="1"/>
          </p:nvPr>
        </p:nvSpPr>
        <p:spPr>
          <a:xfrm>
            <a:off x="725364" y="1600200"/>
            <a:ext cx="6512048" cy="4572000"/>
          </a:xfrm>
        </p:spPr>
        <p:txBody>
          <a:bodyPr>
            <a:normAutofit/>
          </a:bodyPr>
          <a:lstStyle/>
          <a:p>
            <a:pPr algn="just"/>
            <a:r>
              <a:rPr lang="en-US" dirty="0">
                <a:latin typeface="Arial" panose="020B0604020202020204" pitchFamily="34" charset="0"/>
                <a:cs typeface="Arial" panose="020B0604020202020204" pitchFamily="34" charset="0"/>
              </a:rPr>
              <a:t>Once the venues from Manhattan are converted to data frame, it can be filtered to determine the number of Peruvian restaurants in operation in the city.  As shown in the figure 4, there are five Peruvian restaurants around Manhattan city. The information from figure 4 emphasis the great opportunity to initiate a new gastronomic business. </a:t>
            </a:r>
          </a:p>
        </p:txBody>
      </p:sp>
      <p:sp>
        <p:nvSpPr>
          <p:cNvPr id="7" name="TextBox 6">
            <a:extLst>
              <a:ext uri="{FF2B5EF4-FFF2-40B4-BE49-F238E27FC236}">
                <a16:creationId xmlns:a16="http://schemas.microsoft.com/office/drawing/2014/main" id="{515ED83E-9718-4380-98F2-9E97804A5A6A}"/>
              </a:ext>
            </a:extLst>
          </p:cNvPr>
          <p:cNvSpPr txBox="1"/>
          <p:nvPr/>
        </p:nvSpPr>
        <p:spPr>
          <a:xfrm>
            <a:off x="9066211" y="1266959"/>
            <a:ext cx="1181734"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Figure 4</a:t>
            </a:r>
          </a:p>
        </p:txBody>
      </p:sp>
      <p:pic>
        <p:nvPicPr>
          <p:cNvPr id="6" name="Picture 5">
            <a:extLst>
              <a:ext uri="{FF2B5EF4-FFF2-40B4-BE49-F238E27FC236}">
                <a16:creationId xmlns:a16="http://schemas.microsoft.com/office/drawing/2014/main" id="{0677EC0B-38D8-4306-8395-D89C1E930ABE}"/>
              </a:ext>
            </a:extLst>
          </p:cNvPr>
          <p:cNvPicPr/>
          <p:nvPr/>
        </p:nvPicPr>
        <p:blipFill>
          <a:blip r:embed="rId2">
            <a:extLst>
              <a:ext uri="{28A0092B-C50C-407E-A947-70E740481C1C}">
                <a14:useLocalDpi xmlns:a14="http://schemas.microsoft.com/office/drawing/2010/main" val="0"/>
              </a:ext>
            </a:extLst>
          </a:blip>
          <a:stretch>
            <a:fillRect/>
          </a:stretch>
        </p:blipFill>
        <p:spPr>
          <a:xfrm>
            <a:off x="7770812" y="1783080"/>
            <a:ext cx="4086225" cy="3291840"/>
          </a:xfrm>
          <a:prstGeom prst="rect">
            <a:avLst/>
          </a:prstGeom>
        </p:spPr>
      </p:pic>
    </p:spTree>
    <p:extLst>
      <p:ext uri="{BB962C8B-B14F-4D97-AF65-F5344CB8AC3E}">
        <p14:creationId xmlns:p14="http://schemas.microsoft.com/office/powerpoint/2010/main" val="2335539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2" y="152400"/>
            <a:ext cx="9751060" cy="1295400"/>
          </a:xfrm>
        </p:spPr>
        <p:txBody>
          <a:bodyPr vert="horz" lIns="121899" tIns="60949" rIns="121899" bIns="60949" rtlCol="0" anchor="b">
            <a:normAutofit/>
          </a:bodyPr>
          <a:lstStyle/>
          <a:p>
            <a:r>
              <a:rPr lang="en-US" dirty="0">
                <a:latin typeface="Arial" panose="020B0604020202020204" pitchFamily="34" charset="0"/>
                <a:cs typeface="Arial" panose="020B0604020202020204" pitchFamily="34" charset="0"/>
              </a:rPr>
              <a:t>Methodology</a:t>
            </a:r>
          </a:p>
        </p:txBody>
      </p:sp>
      <p:sp>
        <p:nvSpPr>
          <p:cNvPr id="2" name="Content Placeholder 1">
            <a:extLst>
              <a:ext uri="{FF2B5EF4-FFF2-40B4-BE49-F238E27FC236}">
                <a16:creationId xmlns:a16="http://schemas.microsoft.com/office/drawing/2014/main" id="{D2FF1497-912C-466A-A8EE-A6569E5B3049}"/>
              </a:ext>
            </a:extLst>
          </p:cNvPr>
          <p:cNvSpPr>
            <a:spLocks noGrp="1"/>
          </p:cNvSpPr>
          <p:nvPr>
            <p:ph sz="half" idx="1"/>
          </p:nvPr>
        </p:nvSpPr>
        <p:spPr>
          <a:xfrm>
            <a:off x="725364" y="1600200"/>
            <a:ext cx="6740648" cy="4572000"/>
          </a:xfrm>
        </p:spPr>
        <p:txBody>
          <a:bodyPr>
            <a:normAutofit fontScale="92500" lnSpcReduction="10000"/>
          </a:bodyPr>
          <a:lstStyle/>
          <a:p>
            <a:pPr algn="just"/>
            <a:r>
              <a:rPr lang="en-US" dirty="0">
                <a:latin typeface="Arial" panose="020B0604020202020204" pitchFamily="34" charset="0"/>
                <a:cs typeface="Arial" panose="020B0604020202020204" pitchFamily="34" charset="0"/>
              </a:rPr>
              <a:t>K-means clustering method is used to cluster the existing Peruvian restaurants by neighborhood. As depicted in figure 5, the Manhattan neighborhoods are grouped into three clusters. The blue cluster contains four restaurants, the green cluster contains one, and the red cluster doesn’t have any Peruvian restaurant </a:t>
            </a:r>
          </a:p>
          <a:p>
            <a:pPr algn="just"/>
            <a:r>
              <a:rPr lang="en-US" dirty="0">
                <a:latin typeface="Arial" panose="020B0604020202020204" pitchFamily="34" charset="0"/>
                <a:cs typeface="Arial" panose="020B0604020202020204" pitchFamily="34" charset="0"/>
              </a:rPr>
              <a:t>The figure 4 depicts that the gastronomic business can be opened in any of the neighborhoods located in the red cluster.	. </a:t>
            </a:r>
          </a:p>
        </p:txBody>
      </p:sp>
      <p:sp>
        <p:nvSpPr>
          <p:cNvPr id="7" name="TextBox 6">
            <a:extLst>
              <a:ext uri="{FF2B5EF4-FFF2-40B4-BE49-F238E27FC236}">
                <a16:creationId xmlns:a16="http://schemas.microsoft.com/office/drawing/2014/main" id="{515ED83E-9718-4380-98F2-9E97804A5A6A}"/>
              </a:ext>
            </a:extLst>
          </p:cNvPr>
          <p:cNvSpPr txBox="1"/>
          <p:nvPr/>
        </p:nvSpPr>
        <p:spPr>
          <a:xfrm>
            <a:off x="9066211" y="1266959"/>
            <a:ext cx="1181734"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Figure 4</a:t>
            </a:r>
          </a:p>
        </p:txBody>
      </p:sp>
      <p:pic>
        <p:nvPicPr>
          <p:cNvPr id="8" name="Picture 7">
            <a:extLst>
              <a:ext uri="{FF2B5EF4-FFF2-40B4-BE49-F238E27FC236}">
                <a16:creationId xmlns:a16="http://schemas.microsoft.com/office/drawing/2014/main" id="{65A077A2-6939-41A3-AC88-ACE934EE5252}"/>
              </a:ext>
            </a:extLst>
          </p:cNvPr>
          <p:cNvPicPr/>
          <p:nvPr/>
        </p:nvPicPr>
        <p:blipFill>
          <a:blip r:embed="rId2">
            <a:extLst>
              <a:ext uri="{28A0092B-C50C-407E-A947-70E740481C1C}">
                <a14:useLocalDpi xmlns:a14="http://schemas.microsoft.com/office/drawing/2010/main" val="0"/>
              </a:ext>
            </a:extLst>
          </a:blip>
          <a:stretch>
            <a:fillRect/>
          </a:stretch>
        </p:blipFill>
        <p:spPr>
          <a:xfrm>
            <a:off x="7923212" y="1909506"/>
            <a:ext cx="4022364" cy="3038987"/>
          </a:xfrm>
          <a:prstGeom prst="rect">
            <a:avLst/>
          </a:prstGeom>
        </p:spPr>
      </p:pic>
    </p:spTree>
    <p:extLst>
      <p:ext uri="{BB962C8B-B14F-4D97-AF65-F5344CB8AC3E}">
        <p14:creationId xmlns:p14="http://schemas.microsoft.com/office/powerpoint/2010/main" val="341002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2" y="152400"/>
            <a:ext cx="9751060" cy="1295400"/>
          </a:xfrm>
        </p:spPr>
        <p:txBody>
          <a:bodyPr vert="horz" lIns="121899" tIns="60949" rIns="121899" bIns="60949" rtlCol="0" anchor="b">
            <a:normAutofit/>
          </a:bodyPr>
          <a:lstStyle/>
          <a:p>
            <a:r>
              <a:rPr lang="en-US" dirty="0">
                <a:latin typeface="Arial" panose="020B0604020202020204" pitchFamily="34" charset="0"/>
                <a:cs typeface="Arial" panose="020B0604020202020204" pitchFamily="34" charset="0"/>
              </a:rPr>
              <a:t>Results</a:t>
            </a:r>
          </a:p>
        </p:txBody>
      </p:sp>
      <p:sp>
        <p:nvSpPr>
          <p:cNvPr id="2" name="Content Placeholder 1">
            <a:extLst>
              <a:ext uri="{FF2B5EF4-FFF2-40B4-BE49-F238E27FC236}">
                <a16:creationId xmlns:a16="http://schemas.microsoft.com/office/drawing/2014/main" id="{D2FF1497-912C-466A-A8EE-A6569E5B3049}"/>
              </a:ext>
            </a:extLst>
          </p:cNvPr>
          <p:cNvSpPr>
            <a:spLocks noGrp="1"/>
          </p:cNvSpPr>
          <p:nvPr>
            <p:ph sz="half" idx="1"/>
          </p:nvPr>
        </p:nvSpPr>
        <p:spPr>
          <a:xfrm>
            <a:off x="531812" y="1524000"/>
            <a:ext cx="11049001" cy="5181600"/>
          </a:xfrm>
        </p:spPr>
        <p:txBody>
          <a:bodyPr vert="horz" lIns="121899" tIns="60949" rIns="121899" bIns="60949" rtlCol="0">
            <a:normAutofit fontScale="70000" lnSpcReduction="20000"/>
          </a:bodyPr>
          <a:lstStyle/>
          <a:p>
            <a:pPr marL="0" indent="0">
              <a:lnSpc>
                <a:spcPct val="100000"/>
              </a:lnSpc>
              <a:buNone/>
            </a:pPr>
            <a:r>
              <a:rPr lang="en-US" sz="2900" b="1" dirty="0">
                <a:latin typeface="Arial" panose="020B0604020202020204" pitchFamily="34" charset="0"/>
                <a:cs typeface="Arial" panose="020B0604020202020204" pitchFamily="34" charset="0"/>
              </a:rPr>
              <a:t>How many Peruvian restaurants are in Manhattan? </a:t>
            </a:r>
            <a:r>
              <a:rPr lang="en-US" sz="2900" dirty="0">
                <a:latin typeface="Arial" panose="020B0604020202020204" pitchFamily="34" charset="0"/>
                <a:cs typeface="Arial" panose="020B0604020202020204" pitchFamily="34" charset="0"/>
              </a:rPr>
              <a:t>Five Peruvian restaurants around Manhattan</a:t>
            </a:r>
          </a:p>
          <a:p>
            <a:pPr marL="0" indent="0">
              <a:lnSpc>
                <a:spcPct val="100000"/>
              </a:lnSpc>
              <a:buNone/>
            </a:pPr>
            <a:r>
              <a:rPr lang="en-US" sz="2900" b="1" dirty="0">
                <a:latin typeface="Arial" panose="020B0604020202020204" pitchFamily="34" charset="0"/>
                <a:cs typeface="Arial" panose="020B0604020202020204" pitchFamily="34" charset="0"/>
              </a:rPr>
              <a:t>What is the best location in Manhattan City to open a Peruvian restaurant? </a:t>
            </a:r>
            <a:r>
              <a:rPr lang="en-US" sz="2900" dirty="0">
                <a:latin typeface="Arial" panose="020B0604020202020204" pitchFamily="34" charset="0"/>
                <a:cs typeface="Arial" panose="020B0604020202020204" pitchFamily="34" charset="0"/>
              </a:rPr>
              <a:t>The best place for opening a new Peruvian restaurant is in the red clustered neighborhoods, not far from an existing restaurant on the blue cluster. For example, a possible optimal location could be the East Harlem neighborhood</a:t>
            </a:r>
          </a:p>
          <a:p>
            <a:pPr marL="0" indent="0">
              <a:lnSpc>
                <a:spcPct val="100000"/>
              </a:lnSpc>
              <a:buNone/>
            </a:pPr>
            <a:r>
              <a:rPr lang="en-US" sz="2900" b="1" dirty="0">
                <a:latin typeface="Arial" panose="020B0604020202020204" pitchFamily="34" charset="0"/>
                <a:cs typeface="Arial" panose="020B0604020202020204" pitchFamily="34" charset="0"/>
              </a:rPr>
              <a:t>What are other potential neighborhoods in Manhattan for Peruvian Cuisine? </a:t>
            </a:r>
            <a:r>
              <a:rPr lang="en-US" sz="2900" dirty="0">
                <a:latin typeface="Arial" panose="020B0604020202020204" pitchFamily="34" charset="0"/>
                <a:cs typeface="Arial" panose="020B0604020202020204" pitchFamily="34" charset="0"/>
              </a:rPr>
              <a:t>Open the restaurant in the red clustered neighborhood but far away from the blue cluster, it can be an excellent opportunity to obtain new customers without any similar competition around the neighborhood</a:t>
            </a:r>
          </a:p>
          <a:p>
            <a:pPr marL="0" indent="0">
              <a:lnSpc>
                <a:spcPct val="100000"/>
              </a:lnSpc>
              <a:buNone/>
            </a:pPr>
            <a:r>
              <a:rPr lang="en-US" sz="2900" b="1" dirty="0">
                <a:latin typeface="Arial" panose="020B0604020202020204" pitchFamily="34" charset="0"/>
                <a:cs typeface="Arial" panose="020B0604020202020204" pitchFamily="34" charset="0"/>
              </a:rPr>
              <a:t>What neighborhoods lack Peruvian restaurants?</a:t>
            </a:r>
          </a:p>
          <a:p>
            <a:pPr marL="0" indent="0">
              <a:lnSpc>
                <a:spcPct val="100000"/>
              </a:lnSpc>
              <a:buNone/>
            </a:pPr>
            <a:r>
              <a:rPr lang="en-US" sz="2900" dirty="0">
                <a:latin typeface="Arial" panose="020B0604020202020204" pitchFamily="34" charset="0"/>
                <a:cs typeface="Arial" panose="020B0604020202020204" pitchFamily="34" charset="0"/>
              </a:rPr>
              <a:t>The Manhattan neighborhoods in the red cluster don’t have a Peruvian restaurant, a great business opportunity to open a new Peruvian restaurant in one of these neighborhoods.</a:t>
            </a:r>
          </a:p>
          <a:p>
            <a:pPr marL="0" indent="0">
              <a:lnSpc>
                <a:spcPct val="100000"/>
              </a:lnSpc>
              <a:buNone/>
            </a:pPr>
            <a:r>
              <a:rPr lang="en-US" sz="2900" dirty="0">
                <a:latin typeface="Arial" panose="020B0604020202020204" pitchFamily="34" charset="0"/>
                <a:cs typeface="Arial" panose="020B0604020202020204" pitchFamily="34" charset="0"/>
              </a:rPr>
              <a:t> </a:t>
            </a:r>
          </a:p>
          <a:p>
            <a:pPr marL="0" indent="0">
              <a:lnSpc>
                <a:spcPct val="100000"/>
              </a:lnSpc>
              <a:buNone/>
            </a:pPr>
            <a:endParaRPr lang="en-US" sz="2000" dirty="0">
              <a:latin typeface="Arial" panose="020B0604020202020204" pitchFamily="34" charset="0"/>
              <a:cs typeface="Arial" panose="020B0604020202020204" pitchFamily="34" charset="0"/>
            </a:endParaRPr>
          </a:p>
          <a:p>
            <a:pPr marL="0" indent="0">
              <a:lnSpc>
                <a:spcPct val="100000"/>
              </a:lnSpc>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5113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2" y="152400"/>
            <a:ext cx="9751060" cy="1295400"/>
          </a:xfrm>
        </p:spPr>
        <p:txBody>
          <a:bodyPr vert="horz" lIns="121899" tIns="60949" rIns="121899" bIns="60949" rtlCol="0" anchor="b">
            <a:normAutofit/>
          </a:bodyPr>
          <a:lstStyle/>
          <a:p>
            <a:r>
              <a:rPr lang="en-US" dirty="0">
                <a:latin typeface="Arial" panose="020B0604020202020204" pitchFamily="34" charset="0"/>
                <a:cs typeface="Arial" panose="020B0604020202020204" pitchFamily="34" charset="0"/>
              </a:rPr>
              <a:t>Recommendation</a:t>
            </a:r>
          </a:p>
        </p:txBody>
      </p:sp>
      <p:sp>
        <p:nvSpPr>
          <p:cNvPr id="2" name="Content Placeholder 1">
            <a:extLst>
              <a:ext uri="{FF2B5EF4-FFF2-40B4-BE49-F238E27FC236}">
                <a16:creationId xmlns:a16="http://schemas.microsoft.com/office/drawing/2014/main" id="{D2FF1497-912C-466A-A8EE-A6569E5B3049}"/>
              </a:ext>
            </a:extLst>
          </p:cNvPr>
          <p:cNvSpPr>
            <a:spLocks noGrp="1"/>
          </p:cNvSpPr>
          <p:nvPr>
            <p:ph sz="half" idx="1"/>
          </p:nvPr>
        </p:nvSpPr>
        <p:spPr>
          <a:xfrm>
            <a:off x="531812" y="1524000"/>
            <a:ext cx="11049001" cy="5181600"/>
          </a:xfrm>
        </p:spPr>
        <p:txBody>
          <a:bodyPr vert="horz" lIns="121899" tIns="60949" rIns="121899" bIns="60949" rtlCol="0">
            <a:normAutofit/>
          </a:bodyPr>
          <a:lstStyle/>
          <a:p>
            <a:pPr algn="just"/>
            <a:r>
              <a:rPr lang="en-US" dirty="0">
                <a:latin typeface="Arial" panose="020B0604020202020204" pitchFamily="34" charset="0"/>
                <a:cs typeface="Arial" panose="020B0604020202020204" pitchFamily="34" charset="0"/>
              </a:rPr>
              <a:t>Based on the evaluation made, the Manhattan city provides a great business opportunity to initiate a new gastronomic business of Peruvian food.  The document shows that there are only five Peruvian restaurants around Manhattan city where each restaurant is in a different neighborhood. Thirty-five neighborhoods in Manhattan don’t have Peruvian restaurants. Therefore, a new Peruvian restaurant can be opened in one of these neighborhoods, not far from an existing Peruvian restaurant located in the blue cluster, for instance in the East Harlem neighborhood.</a:t>
            </a:r>
          </a:p>
          <a:p>
            <a:pPr marL="0" indent="0">
              <a:lnSpc>
                <a:spcPct val="100000"/>
              </a:lnSpc>
              <a:buNone/>
            </a:pPr>
            <a:endParaRPr lang="en-US" sz="2000" dirty="0">
              <a:latin typeface="Arial" panose="020B0604020202020204" pitchFamily="34" charset="0"/>
              <a:cs typeface="Arial" panose="020B0604020202020204" pitchFamily="34" charset="0"/>
            </a:endParaRPr>
          </a:p>
          <a:p>
            <a:pPr marL="0" indent="0">
              <a:lnSpc>
                <a:spcPct val="100000"/>
              </a:lnSpc>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241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 New Peruvian Restaurant in Manhattan, NY.</a:t>
            </a:r>
          </a:p>
        </p:txBody>
      </p:sp>
      <p:sp>
        <p:nvSpPr>
          <p:cNvPr id="6" name="Content Placeholder 5"/>
          <p:cNvSpPr>
            <a:spLocks noGrp="1"/>
          </p:cNvSpPr>
          <p:nvPr>
            <p:ph idx="1"/>
          </p:nvPr>
        </p:nvSpPr>
        <p:spPr/>
        <p:txBody>
          <a:bodyPr/>
          <a:lstStyle/>
          <a:p>
            <a:r>
              <a:rPr lang="en-US" dirty="0"/>
              <a:t>Introduction to Business Case</a:t>
            </a:r>
          </a:p>
          <a:p>
            <a:r>
              <a:rPr lang="en-US" dirty="0"/>
              <a:t>Released Questions in the business case</a:t>
            </a:r>
          </a:p>
          <a:p>
            <a:r>
              <a:rPr lang="en-US" dirty="0"/>
              <a:t>Data Required</a:t>
            </a:r>
          </a:p>
          <a:p>
            <a:r>
              <a:rPr lang="en-US" dirty="0"/>
              <a:t>Methodology </a:t>
            </a:r>
          </a:p>
          <a:p>
            <a:r>
              <a:rPr lang="en-US" dirty="0"/>
              <a:t>Results </a:t>
            </a:r>
          </a:p>
          <a:p>
            <a:r>
              <a:rPr lang="en-US" dirty="0"/>
              <a:t>Recommendations</a:t>
            </a:r>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latin typeface="Arial" panose="020B0604020202020204" pitchFamily="34" charset="0"/>
                <a:cs typeface="Arial" panose="020B0604020202020204" pitchFamily="34" charset="0"/>
              </a:rPr>
              <a:t>Introduction to Business Case</a:t>
            </a:r>
          </a:p>
        </p:txBody>
      </p:sp>
      <p:sp>
        <p:nvSpPr>
          <p:cNvPr id="2" name="Content Placeholder 1">
            <a:extLst>
              <a:ext uri="{FF2B5EF4-FFF2-40B4-BE49-F238E27FC236}">
                <a16:creationId xmlns:a16="http://schemas.microsoft.com/office/drawing/2014/main" id="{D2FF1497-912C-466A-A8EE-A6569E5B3049}"/>
              </a:ext>
            </a:extLst>
          </p:cNvPr>
          <p:cNvSpPr>
            <a:spLocks noGrp="1"/>
          </p:cNvSpPr>
          <p:nvPr>
            <p:ph idx="1"/>
          </p:nvPr>
        </p:nvSpPr>
        <p:spPr/>
        <p:txBody>
          <a:bodyPr>
            <a:normAutofit fontScale="85000" lnSpcReduction="10000"/>
          </a:bodyPr>
          <a:lstStyle/>
          <a:p>
            <a:pPr algn="just"/>
            <a:r>
              <a:rPr lang="en-US" dirty="0">
                <a:latin typeface="Arial" panose="020B0604020202020204" pitchFamily="34" charset="0"/>
                <a:cs typeface="Arial" panose="020B0604020202020204" pitchFamily="34" charset="0"/>
              </a:rPr>
              <a:t>A Peruvian entrepreneur wish to open a new Peruvian Restaurant in Manhattan, NY.</a:t>
            </a:r>
          </a:p>
          <a:p>
            <a:pPr algn="just"/>
            <a:r>
              <a:rPr lang="en-US" dirty="0">
                <a:latin typeface="Arial" panose="020B0604020202020204" pitchFamily="34" charset="0"/>
                <a:cs typeface="Arial" panose="020B0604020202020204" pitchFamily="34" charset="0"/>
              </a:rPr>
              <a:t>Manhattan is associated as the city never sleeps, hence most of restaurants in that borough have achieved economic successes.</a:t>
            </a:r>
          </a:p>
          <a:p>
            <a:pPr algn="just"/>
            <a:r>
              <a:rPr lang="en-US" dirty="0">
                <a:latin typeface="Arial" panose="020B0604020202020204" pitchFamily="34" charset="0"/>
                <a:cs typeface="Arial" panose="020B0604020202020204" pitchFamily="34" charset="0"/>
              </a:rPr>
              <a:t>Peruvian food have gained high reputation in the last ten year in the world. It is considered one of the best potage in the world.</a:t>
            </a:r>
          </a:p>
          <a:p>
            <a:pPr algn="just"/>
            <a:r>
              <a:rPr lang="en-US" dirty="0">
                <a:latin typeface="Arial" panose="020B0604020202020204" pitchFamily="34" charset="0"/>
                <a:cs typeface="Arial" panose="020B0604020202020204" pitchFamily="34" charset="0"/>
              </a:rPr>
              <a:t>The gastronomic entrepreneur wants to take advantage of exponential increase of the Peruvian food and open a new Peruvian restaurant in Manhattan.</a:t>
            </a:r>
          </a:p>
          <a:p>
            <a:pPr algn="just"/>
            <a:r>
              <a:rPr lang="en-US" dirty="0">
                <a:latin typeface="Arial" panose="020B0604020202020204" pitchFamily="34" charset="0"/>
                <a:cs typeface="Arial" panose="020B0604020202020204" pitchFamily="34" charset="0"/>
              </a:rPr>
              <a:t>The question is where will be the optimal neighborhood to initiate the gastronomic business adventure. </a:t>
            </a:r>
          </a:p>
          <a:p>
            <a:pPr algn="just"/>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64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Released </a:t>
            </a:r>
            <a:r>
              <a:rPr lang="en-US" dirty="0">
                <a:latin typeface="Arial" panose="020B0604020202020204" pitchFamily="34" charset="0"/>
                <a:cs typeface="Arial" panose="020B0604020202020204" pitchFamily="34" charset="0"/>
              </a:rPr>
              <a:t>Question</a:t>
            </a:r>
            <a:r>
              <a:rPr lang="en-US" dirty="0"/>
              <a:t> in The Business Case</a:t>
            </a:r>
          </a:p>
        </p:txBody>
      </p:sp>
      <p:sp>
        <p:nvSpPr>
          <p:cNvPr id="2" name="Content Placeholder 1">
            <a:extLst>
              <a:ext uri="{FF2B5EF4-FFF2-40B4-BE49-F238E27FC236}">
                <a16:creationId xmlns:a16="http://schemas.microsoft.com/office/drawing/2014/main" id="{D2FF1497-912C-466A-A8EE-A6569E5B3049}"/>
              </a:ext>
            </a:extLst>
          </p:cNvPr>
          <p:cNvSpPr>
            <a:spLocks noGrp="1"/>
          </p:cNvSpPr>
          <p:nvPr>
            <p:ph idx="1"/>
          </p:nvPr>
        </p:nvSpPr>
        <p:spPr/>
        <p:txBody>
          <a:bodyPr>
            <a:normAutofit/>
          </a:bodyPr>
          <a:lstStyle/>
          <a:p>
            <a:pPr marL="0" indent="0">
              <a:buNone/>
            </a:pPr>
            <a:r>
              <a:rPr lang="en-US" sz="3000" dirty="0"/>
              <a:t>The following questions should be answered after the evaluation of business case.</a:t>
            </a:r>
          </a:p>
          <a:p>
            <a:pPr marL="965375" lvl="1" indent="-514350">
              <a:buFont typeface="+mj-lt"/>
              <a:buAutoNum type="arabicParenR"/>
            </a:pPr>
            <a:r>
              <a:rPr lang="en-US" sz="2800" dirty="0"/>
              <a:t>How many Peruvian restaurants are in Manhattan?</a:t>
            </a:r>
          </a:p>
          <a:p>
            <a:pPr marL="965375" lvl="1" indent="-514350">
              <a:buFont typeface="+mj-lt"/>
              <a:buAutoNum type="arabicParenR"/>
            </a:pPr>
            <a:r>
              <a:rPr lang="en-US" sz="2800" dirty="0"/>
              <a:t>What is the best location in Manhattan City to open a Peruvian restaurant?</a:t>
            </a:r>
          </a:p>
          <a:p>
            <a:pPr marL="965375" lvl="1" indent="-514350">
              <a:buFont typeface="+mj-lt"/>
              <a:buAutoNum type="arabicParenR"/>
            </a:pPr>
            <a:r>
              <a:rPr lang="en-US" sz="2800" dirty="0"/>
              <a:t>Which are other potential neighborhoods in Manhattan for Peruvian Cuisine?</a:t>
            </a:r>
          </a:p>
          <a:p>
            <a:pPr marL="965375" lvl="1" indent="-514350">
              <a:buFont typeface="+mj-lt"/>
              <a:buAutoNum type="arabicParenR"/>
            </a:pPr>
            <a:r>
              <a:rPr lang="en-US" sz="2800" dirty="0"/>
              <a:t>Which neighborhoods lack Peruvian restaurants?</a:t>
            </a:r>
          </a:p>
          <a:p>
            <a:pPr marL="0" indent="0" algn="just">
              <a:buNone/>
            </a:pPr>
            <a:endParaRPr lang="en-US" dirty="0"/>
          </a:p>
        </p:txBody>
      </p:sp>
    </p:spTree>
    <p:extLst>
      <p:ext uri="{BB962C8B-B14F-4D97-AF65-F5344CB8AC3E}">
        <p14:creationId xmlns:p14="http://schemas.microsoft.com/office/powerpoint/2010/main" val="782913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Data </a:t>
            </a:r>
            <a:r>
              <a:rPr lang="en-US" dirty="0">
                <a:latin typeface="Arial" panose="020B0604020202020204" pitchFamily="34" charset="0"/>
                <a:cs typeface="Arial" panose="020B0604020202020204" pitchFamily="34" charset="0"/>
              </a:rPr>
              <a:t>Section</a:t>
            </a:r>
            <a:r>
              <a:rPr lang="en-US" dirty="0"/>
              <a:t> </a:t>
            </a:r>
          </a:p>
        </p:txBody>
      </p:sp>
      <p:sp>
        <p:nvSpPr>
          <p:cNvPr id="2" name="Content Placeholder 1">
            <a:extLst>
              <a:ext uri="{FF2B5EF4-FFF2-40B4-BE49-F238E27FC236}">
                <a16:creationId xmlns:a16="http://schemas.microsoft.com/office/drawing/2014/main" id="{D2FF1497-912C-466A-A8EE-A6569E5B3049}"/>
              </a:ext>
            </a:extLst>
          </p:cNvPr>
          <p:cNvSpPr>
            <a:spLocks noGrp="1"/>
          </p:cNvSpPr>
          <p:nvPr>
            <p:ph idx="1"/>
          </p:nvPr>
        </p:nvSpPr>
        <p:spPr/>
        <p:txBody>
          <a:bodyPr>
            <a:normAutofit/>
          </a:bodyPr>
          <a:lstStyle/>
          <a:p>
            <a:pPr marL="0" indent="0">
              <a:buNone/>
            </a:pPr>
            <a:r>
              <a:rPr lang="en-US" sz="3200" dirty="0">
                <a:latin typeface="Arial" panose="020B0604020202020204" pitchFamily="34" charset="0"/>
                <a:cs typeface="Arial" panose="020B0604020202020204" pitchFamily="34" charset="0"/>
              </a:rPr>
              <a:t>The following data is needed to get the solution for this case.</a:t>
            </a:r>
          </a:p>
          <a:p>
            <a:pPr lvl="1"/>
            <a:r>
              <a:rPr lang="en-US" sz="2800" dirty="0">
                <a:latin typeface="Arial" panose="020B0604020202020204" pitchFamily="34" charset="0"/>
                <a:cs typeface="Arial" panose="020B0604020202020204" pitchFamily="34" charset="0"/>
              </a:rPr>
              <a:t>List of Boroughs, Neighborhoods, as well as the latitudes and longitudes from each neighborhoods in New York:  </a:t>
            </a:r>
            <a:r>
              <a:rPr lang="en-US" sz="2800" u="sng" dirty="0">
                <a:latin typeface="Arial" panose="020B0604020202020204" pitchFamily="34" charset="0"/>
                <a:cs typeface="Arial" panose="020B0604020202020204" pitchFamily="34" charset="0"/>
                <a:hlinkClick r:id="rId2"/>
              </a:rPr>
              <a:t>https://cocl.us/new_york_dataset</a:t>
            </a:r>
            <a:r>
              <a:rPr lang="en-US" sz="2800" dirty="0">
                <a:latin typeface="Arial" panose="020B0604020202020204" pitchFamily="34" charset="0"/>
                <a:cs typeface="Arial" panose="020B0604020202020204" pitchFamily="34" charset="0"/>
              </a:rPr>
              <a:t> </a:t>
            </a:r>
            <a:endParaRPr lang="en-US" sz="3200" dirty="0">
              <a:latin typeface="Arial" panose="020B0604020202020204" pitchFamily="34" charset="0"/>
              <a:cs typeface="Arial" panose="020B0604020202020204" pitchFamily="34" charset="0"/>
            </a:endParaRPr>
          </a:p>
          <a:p>
            <a:pPr lvl="1"/>
            <a:r>
              <a:rPr lang="en-US" sz="2800" dirty="0">
                <a:latin typeface="Arial" panose="020B0604020202020204" pitchFamily="34" charset="0"/>
                <a:cs typeface="Arial" panose="020B0604020202020204" pitchFamily="34" charset="0"/>
              </a:rPr>
              <a:t>List of 100 venues around 1000 meters of radius in Manhattan: </a:t>
            </a:r>
            <a:r>
              <a:rPr lang="en-US" sz="2800" b="1" dirty="0">
                <a:latin typeface="Arial" panose="020B0604020202020204" pitchFamily="34" charset="0"/>
                <a:cs typeface="Arial" panose="020B0604020202020204" pitchFamily="34" charset="0"/>
              </a:rPr>
              <a:t>Foursquare API</a:t>
            </a:r>
            <a:r>
              <a:rPr lang="en-US" sz="2800" dirty="0">
                <a:latin typeface="Arial" panose="020B0604020202020204" pitchFamily="34" charset="0"/>
                <a:cs typeface="Arial" panose="020B0604020202020204" pitchFamily="34" charset="0"/>
              </a:rPr>
              <a:t> </a:t>
            </a:r>
          </a:p>
          <a:p>
            <a:pPr lvl="1"/>
            <a:r>
              <a:rPr lang="en-US" sz="2800" dirty="0">
                <a:latin typeface="Arial" panose="020B0604020202020204" pitchFamily="34" charset="0"/>
                <a:cs typeface="Arial" panose="020B0604020202020204" pitchFamily="34" charset="0"/>
              </a:rPr>
              <a:t>Venue data of Peruvian restaurants in Manhattan city: </a:t>
            </a:r>
            <a:r>
              <a:rPr lang="en-US" sz="2800" b="1" dirty="0">
                <a:latin typeface="Arial" panose="020B0604020202020204" pitchFamily="34" charset="0"/>
                <a:cs typeface="Arial" panose="020B0604020202020204" pitchFamily="34" charset="0"/>
              </a:rPr>
              <a:t>Foursquare API</a:t>
            </a:r>
            <a:r>
              <a:rPr lang="en-US" sz="2800" dirty="0">
                <a:latin typeface="Arial" panose="020B0604020202020204" pitchFamily="34" charset="0"/>
                <a:cs typeface="Arial" panose="020B0604020202020204" pitchFamily="34" charset="0"/>
              </a:rPr>
              <a:t> </a:t>
            </a:r>
          </a:p>
          <a:p>
            <a:pPr marL="0" indent="0" algn="just">
              <a:buNone/>
            </a:pP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8223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2" y="152400"/>
            <a:ext cx="9751060" cy="1295400"/>
          </a:xfrm>
        </p:spPr>
        <p:txBody>
          <a:bodyPr vert="horz" lIns="121899" tIns="60949" rIns="121899" bIns="60949" rtlCol="0" anchor="b">
            <a:normAutofit/>
          </a:bodyPr>
          <a:lstStyle/>
          <a:p>
            <a:r>
              <a:rPr lang="en-US" dirty="0">
                <a:latin typeface="Arial" panose="020B0604020202020204" pitchFamily="34" charset="0"/>
                <a:cs typeface="Arial" panose="020B0604020202020204" pitchFamily="34" charset="0"/>
              </a:rPr>
              <a:t>Methodology</a:t>
            </a:r>
          </a:p>
        </p:txBody>
      </p:sp>
      <p:sp>
        <p:nvSpPr>
          <p:cNvPr id="2" name="Content Placeholder 1">
            <a:extLst>
              <a:ext uri="{FF2B5EF4-FFF2-40B4-BE49-F238E27FC236}">
                <a16:creationId xmlns:a16="http://schemas.microsoft.com/office/drawing/2014/main" id="{D2FF1497-912C-466A-A8EE-A6569E5B3049}"/>
              </a:ext>
            </a:extLst>
          </p:cNvPr>
          <p:cNvSpPr>
            <a:spLocks noGrp="1"/>
          </p:cNvSpPr>
          <p:nvPr>
            <p:ph sz="half" idx="1"/>
          </p:nvPr>
        </p:nvSpPr>
        <p:spPr>
          <a:xfrm>
            <a:off x="912812" y="1600200"/>
            <a:ext cx="5780724" cy="4572000"/>
          </a:xfrm>
        </p:spPr>
        <p:txBody>
          <a:bodyPr>
            <a:normAutofit/>
          </a:bodyPr>
          <a:lstStyle/>
          <a:p>
            <a:pPr algn="just"/>
            <a:r>
              <a:rPr lang="en-US" dirty="0">
                <a:latin typeface="Arial" panose="020B0604020202020204" pitchFamily="34" charset="0"/>
                <a:cs typeface="Arial" panose="020B0604020202020204" pitchFamily="34" charset="0"/>
              </a:rPr>
              <a:t>Determining the number of borough and neighborhoods in New York. Figure 1 displays that there are 5 boroughs and 306 neighborhoods in New York.</a:t>
            </a:r>
          </a:p>
          <a:p>
            <a:r>
              <a:rPr lang="en-US" dirty="0">
                <a:latin typeface="Arial" panose="020B0604020202020204" pitchFamily="34" charset="0"/>
                <a:cs typeface="Arial" panose="020B0604020202020204" pitchFamily="34" charset="0"/>
              </a:rPr>
              <a:t>Manhattan counts with 40 neighborhoods.</a:t>
            </a:r>
          </a:p>
          <a:p>
            <a:r>
              <a:rPr lang="en-US" dirty="0">
                <a:latin typeface="Arial" panose="020B0604020202020204" pitchFamily="34" charset="0"/>
                <a:cs typeface="Arial" panose="020B0604020202020204" pitchFamily="34" charset="0"/>
              </a:rPr>
              <a:t>The figure 2 shows the neighborhoods in a folium map.</a:t>
            </a:r>
          </a:p>
          <a:p>
            <a:endParaRPr lang="en-US"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60A8B76C-772B-4EC0-A3B1-892C9FA85AA9}"/>
              </a:ext>
            </a:extLst>
          </p:cNvPr>
          <p:cNvPicPr>
            <a:picLocks noChangeAspect="1"/>
          </p:cNvPicPr>
          <p:nvPr/>
        </p:nvPicPr>
        <p:blipFill>
          <a:blip r:embed="rId2"/>
          <a:stretch>
            <a:fillRect/>
          </a:stretch>
        </p:blipFill>
        <p:spPr>
          <a:xfrm>
            <a:off x="7798771" y="1066800"/>
            <a:ext cx="3820304" cy="2583815"/>
          </a:xfrm>
          <a:prstGeom prst="rect">
            <a:avLst/>
          </a:prstGeom>
          <a:noFill/>
        </p:spPr>
      </p:pic>
      <p:pic>
        <p:nvPicPr>
          <p:cNvPr id="6" name="Picture 5">
            <a:extLst>
              <a:ext uri="{FF2B5EF4-FFF2-40B4-BE49-F238E27FC236}">
                <a16:creationId xmlns:a16="http://schemas.microsoft.com/office/drawing/2014/main" id="{1F8ACBE4-8517-4531-8AA3-A6668D6EC486}"/>
              </a:ext>
            </a:extLst>
          </p:cNvPr>
          <p:cNvPicPr/>
          <p:nvPr/>
        </p:nvPicPr>
        <p:blipFill>
          <a:blip r:embed="rId3">
            <a:extLst>
              <a:ext uri="{28A0092B-C50C-407E-A947-70E740481C1C}">
                <a14:useLocalDpi xmlns:a14="http://schemas.microsoft.com/office/drawing/2010/main" val="0"/>
              </a:ext>
            </a:extLst>
          </a:blip>
          <a:stretch>
            <a:fillRect/>
          </a:stretch>
        </p:blipFill>
        <p:spPr>
          <a:xfrm>
            <a:off x="8049110" y="4170771"/>
            <a:ext cx="3591704" cy="2574497"/>
          </a:xfrm>
          <a:prstGeom prst="rect">
            <a:avLst/>
          </a:prstGeom>
        </p:spPr>
      </p:pic>
      <p:sp>
        <p:nvSpPr>
          <p:cNvPr id="7" name="TextBox 6">
            <a:extLst>
              <a:ext uri="{FF2B5EF4-FFF2-40B4-BE49-F238E27FC236}">
                <a16:creationId xmlns:a16="http://schemas.microsoft.com/office/drawing/2014/main" id="{515ED83E-9718-4380-98F2-9E97804A5A6A}"/>
              </a:ext>
            </a:extLst>
          </p:cNvPr>
          <p:cNvSpPr txBox="1"/>
          <p:nvPr/>
        </p:nvSpPr>
        <p:spPr>
          <a:xfrm>
            <a:off x="9240685" y="728246"/>
            <a:ext cx="1082348" cy="369332"/>
          </a:xfrm>
          <a:prstGeom prst="rect">
            <a:avLst/>
          </a:prstGeom>
          <a:noFill/>
        </p:spPr>
        <p:txBody>
          <a:bodyPr wrap="none" rtlCol="0">
            <a:spAutoFit/>
          </a:bodyPr>
          <a:lstStyle/>
          <a:p>
            <a:r>
              <a:rPr lang="en-US" sz="1800" b="1" dirty="0">
                <a:latin typeface="Arial" panose="020B0604020202020204" pitchFamily="34" charset="0"/>
                <a:cs typeface="Arial" panose="020B0604020202020204" pitchFamily="34" charset="0"/>
              </a:rPr>
              <a:t>Figure 1</a:t>
            </a:r>
          </a:p>
        </p:txBody>
      </p:sp>
      <p:sp>
        <p:nvSpPr>
          <p:cNvPr id="8" name="TextBox 7">
            <a:extLst>
              <a:ext uri="{FF2B5EF4-FFF2-40B4-BE49-F238E27FC236}">
                <a16:creationId xmlns:a16="http://schemas.microsoft.com/office/drawing/2014/main" id="{FBD3520D-53E8-4D93-B10A-0780B4890486}"/>
              </a:ext>
            </a:extLst>
          </p:cNvPr>
          <p:cNvSpPr txBox="1"/>
          <p:nvPr/>
        </p:nvSpPr>
        <p:spPr>
          <a:xfrm>
            <a:off x="9313621" y="3832217"/>
            <a:ext cx="1082348" cy="369332"/>
          </a:xfrm>
          <a:prstGeom prst="rect">
            <a:avLst/>
          </a:prstGeom>
          <a:noFill/>
        </p:spPr>
        <p:txBody>
          <a:bodyPr wrap="none" rtlCol="0">
            <a:spAutoFit/>
          </a:bodyPr>
          <a:lstStyle/>
          <a:p>
            <a:r>
              <a:rPr lang="en-US" sz="1800" b="1" dirty="0">
                <a:latin typeface="Arial" panose="020B0604020202020204" pitchFamily="34" charset="0"/>
                <a:cs typeface="Arial" panose="020B0604020202020204" pitchFamily="34" charset="0"/>
              </a:rPr>
              <a:t>Figure 2</a:t>
            </a:r>
          </a:p>
        </p:txBody>
      </p:sp>
    </p:spTree>
    <p:extLst>
      <p:ext uri="{BB962C8B-B14F-4D97-AF65-F5344CB8AC3E}">
        <p14:creationId xmlns:p14="http://schemas.microsoft.com/office/powerpoint/2010/main" val="250990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2" y="152400"/>
            <a:ext cx="9751060" cy="1295400"/>
          </a:xfrm>
        </p:spPr>
        <p:txBody>
          <a:bodyPr vert="horz" lIns="121899" tIns="60949" rIns="121899" bIns="60949" rtlCol="0" anchor="b">
            <a:normAutofit/>
          </a:bodyPr>
          <a:lstStyle/>
          <a:p>
            <a:r>
              <a:rPr lang="en-US" dirty="0">
                <a:latin typeface="Arial" panose="020B0604020202020204" pitchFamily="34" charset="0"/>
                <a:cs typeface="Arial" panose="020B0604020202020204" pitchFamily="34" charset="0"/>
              </a:rPr>
              <a:t>Methodology</a:t>
            </a:r>
          </a:p>
        </p:txBody>
      </p:sp>
      <p:sp>
        <p:nvSpPr>
          <p:cNvPr id="2" name="Content Placeholder 1">
            <a:extLst>
              <a:ext uri="{FF2B5EF4-FFF2-40B4-BE49-F238E27FC236}">
                <a16:creationId xmlns:a16="http://schemas.microsoft.com/office/drawing/2014/main" id="{D2FF1497-912C-466A-A8EE-A6569E5B3049}"/>
              </a:ext>
            </a:extLst>
          </p:cNvPr>
          <p:cNvSpPr>
            <a:spLocks noGrp="1"/>
          </p:cNvSpPr>
          <p:nvPr>
            <p:ph sz="half" idx="1"/>
          </p:nvPr>
        </p:nvSpPr>
        <p:spPr>
          <a:xfrm>
            <a:off x="725364" y="1600200"/>
            <a:ext cx="6096000" cy="4572000"/>
          </a:xfrm>
        </p:spPr>
        <p:txBody>
          <a:bodyPr>
            <a:normAutofit/>
          </a:bodyPr>
          <a:lstStyle/>
          <a:p>
            <a:pPr algn="just"/>
            <a:r>
              <a:rPr lang="en-US" dirty="0">
                <a:latin typeface="Arial" panose="020B0604020202020204" pitchFamily="34" charset="0"/>
                <a:cs typeface="Arial" panose="020B0604020202020204" pitchFamily="34" charset="0"/>
              </a:rPr>
              <a:t>As the Peruvian Entrepreneur wants to open a new Peruvian restaurant in Manhattan city, hence the analysis will be focused in Manhattan’s neighborhoods as depicted in the figure 3, Manhattan city counts with 40 neighborhoods</a:t>
            </a:r>
          </a:p>
        </p:txBody>
      </p:sp>
      <p:sp>
        <p:nvSpPr>
          <p:cNvPr id="7" name="TextBox 6">
            <a:extLst>
              <a:ext uri="{FF2B5EF4-FFF2-40B4-BE49-F238E27FC236}">
                <a16:creationId xmlns:a16="http://schemas.microsoft.com/office/drawing/2014/main" id="{515ED83E-9718-4380-98F2-9E97804A5A6A}"/>
              </a:ext>
            </a:extLst>
          </p:cNvPr>
          <p:cNvSpPr txBox="1"/>
          <p:nvPr/>
        </p:nvSpPr>
        <p:spPr>
          <a:xfrm>
            <a:off x="9066211" y="1266959"/>
            <a:ext cx="1181734"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Figure 3</a:t>
            </a:r>
          </a:p>
        </p:txBody>
      </p:sp>
      <p:pic>
        <p:nvPicPr>
          <p:cNvPr id="9" name="Picture 8">
            <a:extLst>
              <a:ext uri="{FF2B5EF4-FFF2-40B4-BE49-F238E27FC236}">
                <a16:creationId xmlns:a16="http://schemas.microsoft.com/office/drawing/2014/main" id="{98BBCFAA-0DEE-4593-BAA5-3A49E2BEC40A}"/>
              </a:ext>
            </a:extLst>
          </p:cNvPr>
          <p:cNvPicPr/>
          <p:nvPr/>
        </p:nvPicPr>
        <p:blipFill>
          <a:blip r:embed="rId2">
            <a:extLst>
              <a:ext uri="{28A0092B-C50C-407E-A947-70E740481C1C}">
                <a14:useLocalDpi xmlns:a14="http://schemas.microsoft.com/office/drawing/2010/main" val="0"/>
              </a:ext>
            </a:extLst>
          </a:blip>
          <a:stretch>
            <a:fillRect/>
          </a:stretch>
        </p:blipFill>
        <p:spPr>
          <a:xfrm>
            <a:off x="7528126" y="1809383"/>
            <a:ext cx="4257903" cy="3239234"/>
          </a:xfrm>
          <a:prstGeom prst="rect">
            <a:avLst/>
          </a:prstGeom>
        </p:spPr>
      </p:pic>
    </p:spTree>
    <p:extLst>
      <p:ext uri="{BB962C8B-B14F-4D97-AF65-F5344CB8AC3E}">
        <p14:creationId xmlns:p14="http://schemas.microsoft.com/office/powerpoint/2010/main" val="1610979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2" y="152400"/>
            <a:ext cx="9751060" cy="1295400"/>
          </a:xfrm>
        </p:spPr>
        <p:txBody>
          <a:bodyPr vert="horz" lIns="121899" tIns="60949" rIns="121899" bIns="60949" rtlCol="0" anchor="b">
            <a:normAutofit/>
          </a:bodyPr>
          <a:lstStyle/>
          <a:p>
            <a:r>
              <a:rPr lang="en-US" dirty="0">
                <a:latin typeface="Arial" panose="020B0604020202020204" pitchFamily="34" charset="0"/>
                <a:cs typeface="Arial" panose="020B0604020202020204" pitchFamily="34" charset="0"/>
              </a:rPr>
              <a:t>Methodology</a:t>
            </a:r>
          </a:p>
        </p:txBody>
      </p:sp>
      <p:sp>
        <p:nvSpPr>
          <p:cNvPr id="2" name="Content Placeholder 1">
            <a:extLst>
              <a:ext uri="{FF2B5EF4-FFF2-40B4-BE49-F238E27FC236}">
                <a16:creationId xmlns:a16="http://schemas.microsoft.com/office/drawing/2014/main" id="{D2FF1497-912C-466A-A8EE-A6569E5B3049}"/>
              </a:ext>
            </a:extLst>
          </p:cNvPr>
          <p:cNvSpPr>
            <a:spLocks noGrp="1"/>
          </p:cNvSpPr>
          <p:nvPr>
            <p:ph sz="half" idx="1"/>
          </p:nvPr>
        </p:nvSpPr>
        <p:spPr>
          <a:xfrm>
            <a:off x="836613" y="1524000"/>
            <a:ext cx="10744200" cy="4572000"/>
          </a:xfrm>
        </p:spPr>
        <p:txBody>
          <a:bodyPr vert="horz" lIns="121899" tIns="60949" rIns="121899" bIns="60949" rtlCol="0">
            <a:normAutofit/>
          </a:bodyPr>
          <a:lstStyle/>
          <a:p>
            <a:pPr algn="just"/>
            <a:r>
              <a:rPr lang="en-US" dirty="0">
                <a:latin typeface="Arial" panose="020B0604020202020204" pitchFamily="34" charset="0"/>
                <a:cs typeface="Arial" panose="020B0604020202020204" pitchFamily="34" charset="0"/>
              </a:rPr>
              <a:t>Foursquare API with 100 venues of limit and 1000 meters radius is used to obtain the venues from Manhattan, which yields 3178 venues around the city. As shown in table 1, it displays the first five venues in the Marble Hill neighborhood. For a space issue in the report only the first five venues are displayed in Table 1.</a:t>
            </a:r>
          </a:p>
        </p:txBody>
      </p:sp>
      <p:sp>
        <p:nvSpPr>
          <p:cNvPr id="7" name="TextBox 6">
            <a:extLst>
              <a:ext uri="{FF2B5EF4-FFF2-40B4-BE49-F238E27FC236}">
                <a16:creationId xmlns:a16="http://schemas.microsoft.com/office/drawing/2014/main" id="{515ED83E-9718-4380-98F2-9E97804A5A6A}"/>
              </a:ext>
            </a:extLst>
          </p:cNvPr>
          <p:cNvSpPr txBox="1"/>
          <p:nvPr/>
        </p:nvSpPr>
        <p:spPr>
          <a:xfrm>
            <a:off x="6016942" y="3830215"/>
            <a:ext cx="1048877"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Table 1</a:t>
            </a:r>
          </a:p>
        </p:txBody>
      </p:sp>
      <p:pic>
        <p:nvPicPr>
          <p:cNvPr id="6" name="Picture 5">
            <a:extLst>
              <a:ext uri="{FF2B5EF4-FFF2-40B4-BE49-F238E27FC236}">
                <a16:creationId xmlns:a16="http://schemas.microsoft.com/office/drawing/2014/main" id="{F2F2EF45-63D6-4099-B9A1-8A3B3041B4DD}"/>
              </a:ext>
            </a:extLst>
          </p:cNvPr>
          <p:cNvPicPr/>
          <p:nvPr/>
        </p:nvPicPr>
        <p:blipFill>
          <a:blip r:embed="rId2">
            <a:extLst>
              <a:ext uri="{28A0092B-C50C-407E-A947-70E740481C1C}">
                <a14:useLocalDpi xmlns:a14="http://schemas.microsoft.com/office/drawing/2010/main" val="0"/>
              </a:ext>
            </a:extLst>
          </a:blip>
          <a:stretch>
            <a:fillRect/>
          </a:stretch>
        </p:blipFill>
        <p:spPr>
          <a:xfrm>
            <a:off x="3198812" y="4343399"/>
            <a:ext cx="7086600" cy="2343540"/>
          </a:xfrm>
          <a:prstGeom prst="rect">
            <a:avLst/>
          </a:prstGeom>
        </p:spPr>
      </p:pic>
    </p:spTree>
    <p:extLst>
      <p:ext uri="{BB962C8B-B14F-4D97-AF65-F5344CB8AC3E}">
        <p14:creationId xmlns:p14="http://schemas.microsoft.com/office/powerpoint/2010/main" val="1546700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2" y="152400"/>
            <a:ext cx="9751060" cy="1295400"/>
          </a:xfrm>
        </p:spPr>
        <p:txBody>
          <a:bodyPr vert="horz" lIns="121899" tIns="60949" rIns="121899" bIns="60949" rtlCol="0" anchor="b">
            <a:normAutofit/>
          </a:bodyPr>
          <a:lstStyle/>
          <a:p>
            <a:r>
              <a:rPr lang="en-US" dirty="0">
                <a:latin typeface="Arial" panose="020B0604020202020204" pitchFamily="34" charset="0"/>
                <a:cs typeface="Arial" panose="020B0604020202020204" pitchFamily="34" charset="0"/>
              </a:rPr>
              <a:t>Methodology</a:t>
            </a:r>
          </a:p>
        </p:txBody>
      </p:sp>
      <p:sp>
        <p:nvSpPr>
          <p:cNvPr id="2" name="Content Placeholder 1">
            <a:extLst>
              <a:ext uri="{FF2B5EF4-FFF2-40B4-BE49-F238E27FC236}">
                <a16:creationId xmlns:a16="http://schemas.microsoft.com/office/drawing/2014/main" id="{D2FF1497-912C-466A-A8EE-A6569E5B3049}"/>
              </a:ext>
            </a:extLst>
          </p:cNvPr>
          <p:cNvSpPr>
            <a:spLocks noGrp="1"/>
          </p:cNvSpPr>
          <p:nvPr>
            <p:ph sz="half" idx="1"/>
          </p:nvPr>
        </p:nvSpPr>
        <p:spPr>
          <a:xfrm>
            <a:off x="725364" y="1600200"/>
            <a:ext cx="6512048" cy="4572000"/>
          </a:xfrm>
        </p:spPr>
        <p:txBody>
          <a:bodyPr>
            <a:normAutofit/>
          </a:bodyPr>
          <a:lstStyle/>
          <a:p>
            <a:pPr algn="just"/>
            <a:r>
              <a:rPr lang="en-US" dirty="0">
                <a:latin typeface="Arial" panose="020B0604020202020204" pitchFamily="34" charset="0"/>
                <a:cs typeface="Arial" panose="020B0604020202020204" pitchFamily="34" charset="0"/>
              </a:rPr>
              <a:t>Once the venues from Manhattan are converted to data frame, it can be filtered to determine the number of Peruvian restaurants in operation in the city.  As shown in the figure 4, there are five Peruvian restaurants around Manhattan city. The information from figure 4 emphasis the great opportunity to initiate a new gastronomic business. </a:t>
            </a:r>
          </a:p>
        </p:txBody>
      </p:sp>
      <p:sp>
        <p:nvSpPr>
          <p:cNvPr id="7" name="TextBox 6">
            <a:extLst>
              <a:ext uri="{FF2B5EF4-FFF2-40B4-BE49-F238E27FC236}">
                <a16:creationId xmlns:a16="http://schemas.microsoft.com/office/drawing/2014/main" id="{515ED83E-9718-4380-98F2-9E97804A5A6A}"/>
              </a:ext>
            </a:extLst>
          </p:cNvPr>
          <p:cNvSpPr txBox="1"/>
          <p:nvPr/>
        </p:nvSpPr>
        <p:spPr>
          <a:xfrm>
            <a:off x="9066211" y="1266959"/>
            <a:ext cx="1181734"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Figure 4</a:t>
            </a:r>
          </a:p>
        </p:txBody>
      </p:sp>
      <p:pic>
        <p:nvPicPr>
          <p:cNvPr id="6" name="Picture 5">
            <a:extLst>
              <a:ext uri="{FF2B5EF4-FFF2-40B4-BE49-F238E27FC236}">
                <a16:creationId xmlns:a16="http://schemas.microsoft.com/office/drawing/2014/main" id="{0677EC0B-38D8-4306-8395-D89C1E930ABE}"/>
              </a:ext>
            </a:extLst>
          </p:cNvPr>
          <p:cNvPicPr/>
          <p:nvPr/>
        </p:nvPicPr>
        <p:blipFill>
          <a:blip r:embed="rId2">
            <a:extLst>
              <a:ext uri="{28A0092B-C50C-407E-A947-70E740481C1C}">
                <a14:useLocalDpi xmlns:a14="http://schemas.microsoft.com/office/drawing/2010/main" val="0"/>
              </a:ext>
            </a:extLst>
          </a:blip>
          <a:stretch>
            <a:fillRect/>
          </a:stretch>
        </p:blipFill>
        <p:spPr>
          <a:xfrm>
            <a:off x="7770812" y="1783080"/>
            <a:ext cx="4086225" cy="3291840"/>
          </a:xfrm>
          <a:prstGeom prst="rect">
            <a:avLst/>
          </a:prstGeom>
        </p:spPr>
      </p:pic>
    </p:spTree>
    <p:extLst>
      <p:ext uri="{BB962C8B-B14F-4D97-AF65-F5344CB8AC3E}">
        <p14:creationId xmlns:p14="http://schemas.microsoft.com/office/powerpoint/2010/main" val="643683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4.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700CCB-20BA-4760-AB9F-AC3B63ED32E0}">
  <ds:schemaRefs>
    <ds:schemaRef ds:uri="http://schemas.microsoft.com/office/2006/metadata/properties"/>
    <ds:schemaRef ds:uri="http://www.w3.org/XML/1998/namespace"/>
    <ds:schemaRef ds:uri="http://purl.org/dc/elements/1.1/"/>
    <ds:schemaRef ds:uri="http://purl.org/dc/terms/"/>
    <ds:schemaRef ds:uri="http://schemas.microsoft.com/office/2006/documentManagement/types"/>
    <ds:schemaRef ds:uri="http://purl.org/dc/dcmitype/"/>
    <ds:schemaRef ds:uri="a4f35948-e619-41b3-aa29-22878b09cfd2"/>
    <ds:schemaRef ds:uri="40262f94-9f35-4ac3-9a90-690165a166b7"/>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8942AA-0721-4324-BC2C-A3CB43F24E7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53</TotalTime>
  <Words>864</Words>
  <Application>Microsoft Office PowerPoint</Application>
  <PresentationFormat>Custom</PresentationFormat>
  <Paragraphs>63</Paragraphs>
  <Slides>13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Calibri</vt:lpstr>
      <vt:lpstr>Calibri Light</vt:lpstr>
      <vt:lpstr>Constantia</vt:lpstr>
      <vt:lpstr>Tahoma</vt:lpstr>
      <vt:lpstr>Cooking 16x9</vt:lpstr>
      <vt:lpstr>Custom Design</vt:lpstr>
      <vt:lpstr>New Peruvian Restaurant in Manhattan city</vt:lpstr>
      <vt:lpstr>A New Peruvian Restaurant in Manhattan, NY.</vt:lpstr>
      <vt:lpstr>Introduction to Business Case</vt:lpstr>
      <vt:lpstr>Released Question in The Business Case</vt:lpstr>
      <vt:lpstr>Data Section </vt:lpstr>
      <vt:lpstr>Methodology</vt:lpstr>
      <vt:lpstr>Methodology</vt:lpstr>
      <vt:lpstr>Methodology</vt:lpstr>
      <vt:lpstr>Methodology</vt:lpstr>
      <vt:lpstr>Methodology</vt:lpstr>
      <vt:lpstr>Methodology</vt:lpstr>
      <vt:lpstr>Results</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Peruvian Restaurant in Manhattan city</dc:title>
  <dc:creator>cesar galvez nuñez</dc:creator>
  <cp:lastModifiedBy>cesar galvez nuñez</cp:lastModifiedBy>
  <cp:revision>6</cp:revision>
  <dcterms:created xsi:type="dcterms:W3CDTF">2020-07-12T06:26:23Z</dcterms:created>
  <dcterms:modified xsi:type="dcterms:W3CDTF">2020-07-12T07:20:20Z</dcterms:modified>
</cp:coreProperties>
</file>