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21" r:id="rId2"/>
    <p:sldId id="295" r:id="rId3"/>
    <p:sldId id="258" r:id="rId4"/>
    <p:sldId id="337" r:id="rId5"/>
    <p:sldId id="338" r:id="rId6"/>
    <p:sldId id="341" r:id="rId7"/>
    <p:sldId id="265" r:id="rId8"/>
    <p:sldId id="266" r:id="rId9"/>
    <p:sldId id="305" r:id="rId10"/>
    <p:sldId id="306" r:id="rId11"/>
    <p:sldId id="268" r:id="rId12"/>
    <p:sldId id="267" r:id="rId13"/>
    <p:sldId id="354" r:id="rId14"/>
    <p:sldId id="270" r:id="rId15"/>
    <p:sldId id="315" r:id="rId16"/>
    <p:sldId id="391" r:id="rId17"/>
    <p:sldId id="355" r:id="rId18"/>
    <p:sldId id="356" r:id="rId19"/>
    <p:sldId id="357" r:id="rId20"/>
    <p:sldId id="358" r:id="rId21"/>
    <p:sldId id="359" r:id="rId22"/>
    <p:sldId id="361" r:id="rId23"/>
    <p:sldId id="348" r:id="rId24"/>
    <p:sldId id="272" r:id="rId25"/>
    <p:sldId id="296" r:id="rId26"/>
    <p:sldId id="297" r:id="rId27"/>
    <p:sldId id="351" r:id="rId28"/>
    <p:sldId id="352" r:id="rId29"/>
    <p:sldId id="307" r:id="rId30"/>
    <p:sldId id="274" r:id="rId31"/>
    <p:sldId id="392" r:id="rId32"/>
    <p:sldId id="298" r:id="rId33"/>
    <p:sldId id="283" r:id="rId34"/>
    <p:sldId id="284" r:id="rId35"/>
    <p:sldId id="285" r:id="rId36"/>
    <p:sldId id="36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617" autoAdjust="0"/>
  </p:normalViewPr>
  <p:slideViewPr>
    <p:cSldViewPr snapToGrid="0">
      <p:cViewPr varScale="1">
        <p:scale>
          <a:sx n="51" d="100"/>
          <a:sy n="51" d="100"/>
        </p:scale>
        <p:origin x="12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el Montrond" userId="3d746ec0db3500e1" providerId="LiveId" clId="{CE3ABF00-B242-44C0-9B91-5D59F2982BBC}"/>
    <pc:docChg chg="modSld">
      <pc:chgData name="Manuel Montrond" userId="3d746ec0db3500e1" providerId="LiveId" clId="{CE3ABF00-B242-44C0-9B91-5D59F2982BBC}" dt="2020-02-06T01:18:45.479" v="0" actId="6549"/>
      <pc:docMkLst>
        <pc:docMk/>
      </pc:docMkLst>
      <pc:sldChg chg="modNotesTx">
        <pc:chgData name="Manuel Montrond" userId="3d746ec0db3500e1" providerId="LiveId" clId="{CE3ABF00-B242-44C0-9B91-5D59F2982BBC}" dt="2020-02-06T01:18:45.479" v="0" actId="6549"/>
        <pc:sldMkLst>
          <pc:docMk/>
          <pc:sldMk cId="0" sldId="321"/>
        </pc:sldMkLst>
      </pc:sldChg>
    </pc:docChg>
  </pc:docChgLst>
  <pc:docChgLst>
    <pc:chgData name="Manuel Montrond" userId="3d746ec0db3500e1" providerId="LiveId" clId="{90CAEE00-A8EB-43CE-99FD-6FCA9184ADF6}"/>
    <pc:docChg chg="undo custSel addSld delSld modSld sldOrd">
      <pc:chgData name="Manuel Montrond" userId="3d746ec0db3500e1" providerId="LiveId" clId="{90CAEE00-A8EB-43CE-99FD-6FCA9184ADF6}" dt="2020-02-02T20:52:20.270" v="184" actId="14100"/>
      <pc:docMkLst>
        <pc:docMk/>
      </pc:docMkLst>
      <pc:sldChg chg="modSp add del">
        <pc:chgData name="Manuel Montrond" userId="3d746ec0db3500e1" providerId="LiveId" clId="{90CAEE00-A8EB-43CE-99FD-6FCA9184ADF6}" dt="2020-02-02T15:10:38.610" v="15" actId="47"/>
        <pc:sldMkLst>
          <pc:docMk/>
          <pc:sldMk cId="0" sldId="256"/>
        </pc:sldMkLst>
        <pc:spChg chg="mod">
          <ac:chgData name="Manuel Montrond" userId="3d746ec0db3500e1" providerId="LiveId" clId="{90CAEE00-A8EB-43CE-99FD-6FCA9184ADF6}" dt="2020-02-02T15:07:51.546" v="2" actId="27636"/>
          <ac:spMkLst>
            <pc:docMk/>
            <pc:sldMk cId="0" sldId="256"/>
            <ac:spMk id="4098" creationId="{55EE250C-3DA2-4676-AA52-75EB4628883E}"/>
          </ac:spMkLst>
        </pc:spChg>
        <pc:spChg chg="mod">
          <ac:chgData name="Manuel Montrond" userId="3d746ec0db3500e1" providerId="LiveId" clId="{90CAEE00-A8EB-43CE-99FD-6FCA9184ADF6}" dt="2020-02-02T15:07:51.544" v="1" actId="27636"/>
          <ac:spMkLst>
            <pc:docMk/>
            <pc:sldMk cId="0" sldId="256"/>
            <ac:spMk id="4099" creationId="{AE69570B-6D80-47D3-889F-A92B6D022608}"/>
          </ac:spMkLst>
        </pc:spChg>
      </pc:sldChg>
      <pc:sldChg chg="modSp add modAnim">
        <pc:chgData name="Manuel Montrond" userId="3d746ec0db3500e1" providerId="LiveId" clId="{90CAEE00-A8EB-43CE-99FD-6FCA9184ADF6}" dt="2020-02-02T19:08:40.939" v="100"/>
        <pc:sldMkLst>
          <pc:docMk/>
          <pc:sldMk cId="0" sldId="258"/>
        </pc:sldMkLst>
        <pc:spChg chg="mod">
          <ac:chgData name="Manuel Montrond" userId="3d746ec0db3500e1" providerId="LiveId" clId="{90CAEE00-A8EB-43CE-99FD-6FCA9184ADF6}" dt="2020-02-02T18:56:19.875" v="32" actId="5793"/>
          <ac:spMkLst>
            <pc:docMk/>
            <pc:sldMk cId="0" sldId="258"/>
            <ac:spMk id="237571" creationId="{8B39CDD6-95A2-415C-81D5-9B1DAE65004E}"/>
          </ac:spMkLst>
        </pc:spChg>
      </pc:sldChg>
      <pc:sldChg chg="modSp add del modAnim">
        <pc:chgData name="Manuel Montrond" userId="3d746ec0db3500e1" providerId="LiveId" clId="{90CAEE00-A8EB-43CE-99FD-6FCA9184ADF6}" dt="2020-02-02T18:59:11.769" v="42" actId="47"/>
        <pc:sldMkLst>
          <pc:docMk/>
          <pc:sldMk cId="0" sldId="259"/>
        </pc:sldMkLst>
        <pc:spChg chg="mod">
          <ac:chgData name="Manuel Montrond" userId="3d746ec0db3500e1" providerId="LiveId" clId="{90CAEE00-A8EB-43CE-99FD-6FCA9184ADF6}" dt="2020-02-02T18:54:58.894" v="28" actId="1076"/>
          <ac:spMkLst>
            <pc:docMk/>
            <pc:sldMk cId="0" sldId="259"/>
            <ac:spMk id="10249" creationId="{3AC0B7C1-A990-4232-ADEF-90C6C2103AB2}"/>
          </ac:spMkLst>
        </pc:spChg>
        <pc:grpChg chg="mod">
          <ac:chgData name="Manuel Montrond" userId="3d746ec0db3500e1" providerId="LiveId" clId="{90CAEE00-A8EB-43CE-99FD-6FCA9184ADF6}" dt="2020-02-02T18:54:58.894" v="28" actId="1076"/>
          <ac:grpSpMkLst>
            <pc:docMk/>
            <pc:sldMk cId="0" sldId="259"/>
            <ac:grpSpMk id="10244" creationId="{3A46C20E-CA49-4099-9C48-A81E29C1C93D}"/>
          </ac:grpSpMkLst>
        </pc:grpChg>
        <pc:grpChg chg="mod">
          <ac:chgData name="Manuel Montrond" userId="3d746ec0db3500e1" providerId="LiveId" clId="{90CAEE00-A8EB-43CE-99FD-6FCA9184ADF6}" dt="2020-02-02T18:54:11.511" v="18" actId="14100"/>
          <ac:grpSpMkLst>
            <pc:docMk/>
            <pc:sldMk cId="0" sldId="259"/>
            <ac:grpSpMk id="10245" creationId="{257A081F-4C5F-473A-961D-D096FD24D10C}"/>
          </ac:grpSpMkLst>
        </pc:grpChg>
      </pc:sldChg>
      <pc:sldChg chg="modSp add">
        <pc:chgData name="Manuel Montrond" userId="3d746ec0db3500e1" providerId="LiveId" clId="{90CAEE00-A8EB-43CE-99FD-6FCA9184ADF6}" dt="2020-02-02T20:39:16.881" v="174" actId="14100"/>
        <pc:sldMkLst>
          <pc:docMk/>
          <pc:sldMk cId="0" sldId="260"/>
        </pc:sldMkLst>
        <pc:spChg chg="mod">
          <ac:chgData name="Manuel Montrond" userId="3d746ec0db3500e1" providerId="LiveId" clId="{90CAEE00-A8EB-43CE-99FD-6FCA9184ADF6}" dt="2020-02-02T20:39:16.881" v="174" actId="14100"/>
          <ac:spMkLst>
            <pc:docMk/>
            <pc:sldMk cId="0" sldId="260"/>
            <ac:spMk id="12291" creationId="{8CA3A478-4F24-4625-A151-047E17B720B6}"/>
          </ac:spMkLst>
        </pc:spChg>
      </pc:sldChg>
      <pc:sldChg chg="add">
        <pc:chgData name="Manuel Montrond" userId="3d746ec0db3500e1" providerId="LiveId" clId="{90CAEE00-A8EB-43CE-99FD-6FCA9184ADF6}" dt="2020-02-02T15:07:51.341" v="0"/>
        <pc:sldMkLst>
          <pc:docMk/>
          <pc:sldMk cId="0" sldId="261"/>
        </pc:sldMkLst>
      </pc:sldChg>
      <pc:sldChg chg="add">
        <pc:chgData name="Manuel Montrond" userId="3d746ec0db3500e1" providerId="LiveId" clId="{90CAEE00-A8EB-43CE-99FD-6FCA9184ADF6}" dt="2020-02-02T15:07:51.341" v="0"/>
        <pc:sldMkLst>
          <pc:docMk/>
          <pc:sldMk cId="0" sldId="262"/>
        </pc:sldMkLst>
      </pc:sldChg>
      <pc:sldChg chg="add">
        <pc:chgData name="Manuel Montrond" userId="3d746ec0db3500e1" providerId="LiveId" clId="{90CAEE00-A8EB-43CE-99FD-6FCA9184ADF6}" dt="2020-02-02T15:07:51.341" v="0"/>
        <pc:sldMkLst>
          <pc:docMk/>
          <pc:sldMk cId="0" sldId="263"/>
        </pc:sldMkLst>
      </pc:sldChg>
      <pc:sldChg chg="add">
        <pc:chgData name="Manuel Montrond" userId="3d746ec0db3500e1" providerId="LiveId" clId="{90CAEE00-A8EB-43CE-99FD-6FCA9184ADF6}" dt="2020-02-02T15:07:51.341" v="0"/>
        <pc:sldMkLst>
          <pc:docMk/>
          <pc:sldMk cId="0" sldId="264"/>
        </pc:sldMkLst>
      </pc:sldChg>
      <pc:sldChg chg="add modAnim">
        <pc:chgData name="Manuel Montrond" userId="3d746ec0db3500e1" providerId="LiveId" clId="{90CAEE00-A8EB-43CE-99FD-6FCA9184ADF6}" dt="2020-02-02T19:01:13.865" v="55"/>
        <pc:sldMkLst>
          <pc:docMk/>
          <pc:sldMk cId="0" sldId="265"/>
        </pc:sldMkLst>
      </pc:sldChg>
      <pc:sldChg chg="add modAnim modNotesTx">
        <pc:chgData name="Manuel Montrond" userId="3d746ec0db3500e1" providerId="LiveId" clId="{90CAEE00-A8EB-43CE-99FD-6FCA9184ADF6}" dt="2020-02-02T20:43:29.102" v="176" actId="313"/>
        <pc:sldMkLst>
          <pc:docMk/>
          <pc:sldMk cId="0" sldId="266"/>
        </pc:sldMkLst>
      </pc:sldChg>
      <pc:sldChg chg="add">
        <pc:chgData name="Manuel Montrond" userId="3d746ec0db3500e1" providerId="LiveId" clId="{90CAEE00-A8EB-43CE-99FD-6FCA9184ADF6}" dt="2020-02-02T15:07:51.341" v="0"/>
        <pc:sldMkLst>
          <pc:docMk/>
          <pc:sldMk cId="0" sldId="267"/>
        </pc:sldMkLst>
      </pc:sldChg>
      <pc:sldChg chg="delSp modSp add modAnim modNotesTx">
        <pc:chgData name="Manuel Montrond" userId="3d746ec0db3500e1" providerId="LiveId" clId="{90CAEE00-A8EB-43CE-99FD-6FCA9184ADF6}" dt="2020-02-02T20:44:37.373" v="179" actId="33524"/>
        <pc:sldMkLst>
          <pc:docMk/>
          <pc:sldMk cId="0" sldId="268"/>
        </pc:sldMkLst>
        <pc:spChg chg="del mod">
          <ac:chgData name="Manuel Montrond" userId="3d746ec0db3500e1" providerId="LiveId" clId="{90CAEE00-A8EB-43CE-99FD-6FCA9184ADF6}" dt="2020-02-02T19:00:50.017" v="47" actId="478"/>
          <ac:spMkLst>
            <pc:docMk/>
            <pc:sldMk cId="0" sldId="268"/>
            <ac:spMk id="32773" creationId="{B9ECF6DB-4E8F-4F45-AA86-8A2CE94F9259}"/>
          </ac:spMkLst>
        </pc:spChg>
        <pc:spChg chg="mod">
          <ac:chgData name="Manuel Montrond" userId="3d746ec0db3500e1" providerId="LiveId" clId="{90CAEE00-A8EB-43CE-99FD-6FCA9184ADF6}" dt="2020-02-02T19:00:18.807" v="45" actId="14100"/>
          <ac:spMkLst>
            <pc:docMk/>
            <pc:sldMk cId="0" sldId="268"/>
            <ac:spMk id="247811" creationId="{A5BB6B25-3E6E-405F-9045-C0459A2E399F}"/>
          </ac:spMkLst>
        </pc:spChg>
      </pc:sldChg>
      <pc:sldChg chg="modSp add">
        <pc:chgData name="Manuel Montrond" userId="3d746ec0db3500e1" providerId="LiveId" clId="{90CAEE00-A8EB-43CE-99FD-6FCA9184ADF6}" dt="2020-02-02T19:02:07.583" v="56" actId="14100"/>
        <pc:sldMkLst>
          <pc:docMk/>
          <pc:sldMk cId="1828847374" sldId="270"/>
        </pc:sldMkLst>
        <pc:spChg chg="mod">
          <ac:chgData name="Manuel Montrond" userId="3d746ec0db3500e1" providerId="LiveId" clId="{90CAEE00-A8EB-43CE-99FD-6FCA9184ADF6}" dt="2020-02-02T19:02:07.583" v="56" actId="14100"/>
          <ac:spMkLst>
            <pc:docMk/>
            <pc:sldMk cId="1828847374" sldId="270"/>
            <ac:spMk id="249859" creationId="{54130384-C2DC-4425-9D74-8F1382C37CBE}"/>
          </ac:spMkLst>
        </pc:spChg>
      </pc:sldChg>
      <pc:sldChg chg="modSp add del modNotesTx">
        <pc:chgData name="Manuel Montrond" userId="3d746ec0db3500e1" providerId="LiveId" clId="{90CAEE00-A8EB-43CE-99FD-6FCA9184ADF6}" dt="2020-02-02T19:12:24.603" v="121" actId="47"/>
        <pc:sldMkLst>
          <pc:docMk/>
          <pc:sldMk cId="0" sldId="271"/>
        </pc:sldMkLst>
        <pc:spChg chg="mod">
          <ac:chgData name="Manuel Montrond" userId="3d746ec0db3500e1" providerId="LiveId" clId="{90CAEE00-A8EB-43CE-99FD-6FCA9184ADF6}" dt="2020-02-02T19:11:43.863" v="118" actId="27636"/>
          <ac:spMkLst>
            <pc:docMk/>
            <pc:sldMk cId="0" sldId="271"/>
            <ac:spMk id="250883" creationId="{70C82001-DEF4-40FB-AB6A-2963DE5FAF4D}"/>
          </ac:spMkLst>
        </pc:spChg>
      </pc:sldChg>
      <pc:sldChg chg="add">
        <pc:chgData name="Manuel Montrond" userId="3d746ec0db3500e1" providerId="LiveId" clId="{90CAEE00-A8EB-43CE-99FD-6FCA9184ADF6}" dt="2020-02-02T15:07:51.341" v="0"/>
        <pc:sldMkLst>
          <pc:docMk/>
          <pc:sldMk cId="0" sldId="272"/>
        </pc:sldMkLst>
      </pc:sldChg>
      <pc:sldChg chg="modSp add del modAnim">
        <pc:chgData name="Manuel Montrond" userId="3d746ec0db3500e1" providerId="LiveId" clId="{90CAEE00-A8EB-43CE-99FD-6FCA9184ADF6}" dt="2020-02-02T19:13:48.064" v="130" actId="47"/>
        <pc:sldMkLst>
          <pc:docMk/>
          <pc:sldMk cId="0" sldId="273"/>
        </pc:sldMkLst>
        <pc:spChg chg="mod">
          <ac:chgData name="Manuel Montrond" userId="3d746ec0db3500e1" providerId="LiveId" clId="{90CAEE00-A8EB-43CE-99FD-6FCA9184ADF6}" dt="2020-02-02T19:13:24.034" v="128" actId="27636"/>
          <ac:spMkLst>
            <pc:docMk/>
            <pc:sldMk cId="0" sldId="273"/>
            <ac:spMk id="252931" creationId="{2A871BC1-C12B-4C3B-93A7-1AB23784E66B}"/>
          </ac:spMkLst>
        </pc:spChg>
      </pc:sldChg>
      <pc:sldChg chg="modSp add">
        <pc:chgData name="Manuel Montrond" userId="3d746ec0db3500e1" providerId="LiveId" clId="{90CAEE00-A8EB-43CE-99FD-6FCA9184ADF6}" dt="2020-02-02T19:14:17.335" v="132" actId="14100"/>
        <pc:sldMkLst>
          <pc:docMk/>
          <pc:sldMk cId="0" sldId="274"/>
        </pc:sldMkLst>
        <pc:spChg chg="mod">
          <ac:chgData name="Manuel Montrond" userId="3d746ec0db3500e1" providerId="LiveId" clId="{90CAEE00-A8EB-43CE-99FD-6FCA9184ADF6}" dt="2020-02-02T19:14:17.335" v="132" actId="14100"/>
          <ac:spMkLst>
            <pc:docMk/>
            <pc:sldMk cId="0" sldId="274"/>
            <ac:spMk id="253955" creationId="{97899376-0D90-49AB-A323-BA929C019CE9}"/>
          </ac:spMkLst>
        </pc:spChg>
      </pc:sldChg>
      <pc:sldChg chg="modSp add del">
        <pc:chgData name="Manuel Montrond" userId="3d746ec0db3500e1" providerId="LiveId" clId="{90CAEE00-A8EB-43CE-99FD-6FCA9184ADF6}" dt="2020-02-02T19:11:02.262" v="109" actId="47"/>
        <pc:sldMkLst>
          <pc:docMk/>
          <pc:sldMk cId="0" sldId="276"/>
        </pc:sldMkLst>
        <pc:spChg chg="mod">
          <ac:chgData name="Manuel Montrond" userId="3d746ec0db3500e1" providerId="LiveId" clId="{90CAEE00-A8EB-43CE-99FD-6FCA9184ADF6}" dt="2020-02-02T15:09:39.358" v="11" actId="14100"/>
          <ac:spMkLst>
            <pc:docMk/>
            <pc:sldMk cId="0" sldId="276"/>
            <ac:spMk id="256002" creationId="{9055415A-0450-4CD6-853A-98D27F7245D8}"/>
          </ac:spMkLst>
        </pc:spChg>
        <pc:spChg chg="mod">
          <ac:chgData name="Manuel Montrond" userId="3d746ec0db3500e1" providerId="LiveId" clId="{90CAEE00-A8EB-43CE-99FD-6FCA9184ADF6}" dt="2020-02-02T15:09:42.401" v="12" actId="14100"/>
          <ac:spMkLst>
            <pc:docMk/>
            <pc:sldMk cId="0" sldId="276"/>
            <ac:spMk id="256003" creationId="{2638A83E-F9AE-4FF8-B0A7-099FC266D5E1}"/>
          </ac:spMkLst>
        </pc:spChg>
      </pc:sldChg>
      <pc:sldChg chg="add del">
        <pc:chgData name="Manuel Montrond" userId="3d746ec0db3500e1" providerId="LiveId" clId="{90CAEE00-A8EB-43CE-99FD-6FCA9184ADF6}" dt="2020-02-02T19:11:31.599" v="113" actId="47"/>
        <pc:sldMkLst>
          <pc:docMk/>
          <pc:sldMk cId="0" sldId="277"/>
        </pc:sldMkLst>
      </pc:sldChg>
      <pc:sldChg chg="modSp add del">
        <pc:chgData name="Manuel Montrond" userId="3d746ec0db3500e1" providerId="LiveId" clId="{90CAEE00-A8EB-43CE-99FD-6FCA9184ADF6}" dt="2020-02-02T19:11:34.456" v="114" actId="47"/>
        <pc:sldMkLst>
          <pc:docMk/>
          <pc:sldMk cId="0" sldId="278"/>
        </pc:sldMkLst>
        <pc:spChg chg="mod">
          <ac:chgData name="Manuel Montrond" userId="3d746ec0db3500e1" providerId="LiveId" clId="{90CAEE00-A8EB-43CE-99FD-6FCA9184ADF6}" dt="2020-02-02T15:07:52.215" v="3" actId="27636"/>
          <ac:spMkLst>
            <pc:docMk/>
            <pc:sldMk cId="0" sldId="278"/>
            <ac:spMk id="258051" creationId="{B5529435-AFBB-4C7B-A704-3ED626DC8A4D}"/>
          </ac:spMkLst>
        </pc:spChg>
      </pc:sldChg>
      <pc:sldChg chg="add del">
        <pc:chgData name="Manuel Montrond" userId="3d746ec0db3500e1" providerId="LiveId" clId="{90CAEE00-A8EB-43CE-99FD-6FCA9184ADF6}" dt="2020-02-02T19:11:35.936" v="115" actId="47"/>
        <pc:sldMkLst>
          <pc:docMk/>
          <pc:sldMk cId="0" sldId="279"/>
        </pc:sldMkLst>
      </pc:sldChg>
      <pc:sldChg chg="add del">
        <pc:chgData name="Manuel Montrond" userId="3d746ec0db3500e1" providerId="LiveId" clId="{90CAEE00-A8EB-43CE-99FD-6FCA9184ADF6}" dt="2020-02-02T19:11:36.999" v="116" actId="47"/>
        <pc:sldMkLst>
          <pc:docMk/>
          <pc:sldMk cId="0" sldId="280"/>
        </pc:sldMkLst>
      </pc:sldChg>
      <pc:sldChg chg="add">
        <pc:chgData name="Manuel Montrond" userId="3d746ec0db3500e1" providerId="LiveId" clId="{90CAEE00-A8EB-43CE-99FD-6FCA9184ADF6}" dt="2020-02-02T15:07:51.341" v="0"/>
        <pc:sldMkLst>
          <pc:docMk/>
          <pc:sldMk cId="0" sldId="283"/>
        </pc:sldMkLst>
      </pc:sldChg>
      <pc:sldChg chg="add">
        <pc:chgData name="Manuel Montrond" userId="3d746ec0db3500e1" providerId="LiveId" clId="{90CAEE00-A8EB-43CE-99FD-6FCA9184ADF6}" dt="2020-02-02T15:07:51.341" v="0"/>
        <pc:sldMkLst>
          <pc:docMk/>
          <pc:sldMk cId="0" sldId="284"/>
        </pc:sldMkLst>
      </pc:sldChg>
      <pc:sldChg chg="add">
        <pc:chgData name="Manuel Montrond" userId="3d746ec0db3500e1" providerId="LiveId" clId="{90CAEE00-A8EB-43CE-99FD-6FCA9184ADF6}" dt="2020-02-02T15:07:51.341" v="0"/>
        <pc:sldMkLst>
          <pc:docMk/>
          <pc:sldMk cId="0" sldId="285"/>
        </pc:sldMkLst>
      </pc:sldChg>
      <pc:sldChg chg="add del">
        <pc:chgData name="Manuel Montrond" userId="3d746ec0db3500e1" providerId="LiveId" clId="{90CAEE00-A8EB-43CE-99FD-6FCA9184ADF6}" dt="2020-02-02T19:11:24.432" v="111" actId="47"/>
        <pc:sldMkLst>
          <pc:docMk/>
          <pc:sldMk cId="0" sldId="292"/>
        </pc:sldMkLst>
      </pc:sldChg>
      <pc:sldChg chg="modSp add modNotesTx">
        <pc:chgData name="Manuel Montrond" userId="3d746ec0db3500e1" providerId="LiveId" clId="{90CAEE00-A8EB-43CE-99FD-6FCA9184ADF6}" dt="2020-02-02T20:52:20.270" v="184" actId="14100"/>
        <pc:sldMkLst>
          <pc:docMk/>
          <pc:sldMk cId="0" sldId="293"/>
        </pc:sldMkLst>
        <pc:picChg chg="mod">
          <ac:chgData name="Manuel Montrond" userId="3d746ec0db3500e1" providerId="LiveId" clId="{90CAEE00-A8EB-43CE-99FD-6FCA9184ADF6}" dt="2020-02-02T20:52:20.270" v="184" actId="14100"/>
          <ac:picMkLst>
            <pc:docMk/>
            <pc:sldMk cId="0" sldId="293"/>
            <ac:picMk id="40964" creationId="{029444EB-B62D-4A23-B8AC-70BC03FDEDAF}"/>
          </ac:picMkLst>
        </pc:picChg>
      </pc:sldChg>
      <pc:sldChg chg="modSp add modAnim">
        <pc:chgData name="Manuel Montrond" userId="3d746ec0db3500e1" providerId="LiveId" clId="{90CAEE00-A8EB-43CE-99FD-6FCA9184ADF6}" dt="2020-02-02T19:08:35.679" v="98"/>
        <pc:sldMkLst>
          <pc:docMk/>
          <pc:sldMk cId="0" sldId="295"/>
        </pc:sldMkLst>
        <pc:spChg chg="mod">
          <ac:chgData name="Manuel Montrond" userId="3d746ec0db3500e1" providerId="LiveId" clId="{90CAEE00-A8EB-43CE-99FD-6FCA9184ADF6}" dt="2020-02-02T19:08:31.414" v="96" actId="14100"/>
          <ac:spMkLst>
            <pc:docMk/>
            <pc:sldMk cId="0" sldId="295"/>
            <ac:spMk id="276482" creationId="{4261BEA8-BB27-4E8D-9741-82D1B6DF6921}"/>
          </ac:spMkLst>
        </pc:spChg>
        <pc:spChg chg="mod">
          <ac:chgData name="Manuel Montrond" userId="3d746ec0db3500e1" providerId="LiveId" clId="{90CAEE00-A8EB-43CE-99FD-6FCA9184ADF6}" dt="2020-02-02T19:08:28.887" v="95" actId="14100"/>
          <ac:spMkLst>
            <pc:docMk/>
            <pc:sldMk cId="0" sldId="295"/>
            <ac:spMk id="276483" creationId="{7F5BB94B-5500-4C18-BB2D-A08E4850800E}"/>
          </ac:spMkLst>
        </pc:spChg>
      </pc:sldChg>
      <pc:sldChg chg="add">
        <pc:chgData name="Manuel Montrond" userId="3d746ec0db3500e1" providerId="LiveId" clId="{90CAEE00-A8EB-43CE-99FD-6FCA9184ADF6}" dt="2020-02-02T15:07:51.341" v="0"/>
        <pc:sldMkLst>
          <pc:docMk/>
          <pc:sldMk cId="0" sldId="296"/>
        </pc:sldMkLst>
      </pc:sldChg>
      <pc:sldChg chg="add">
        <pc:chgData name="Manuel Montrond" userId="3d746ec0db3500e1" providerId="LiveId" clId="{90CAEE00-A8EB-43CE-99FD-6FCA9184ADF6}" dt="2020-02-02T15:07:51.341" v="0"/>
        <pc:sldMkLst>
          <pc:docMk/>
          <pc:sldMk cId="0" sldId="297"/>
        </pc:sldMkLst>
      </pc:sldChg>
      <pc:sldChg chg="modSp add">
        <pc:chgData name="Manuel Montrond" userId="3d746ec0db3500e1" providerId="LiveId" clId="{90CAEE00-A8EB-43CE-99FD-6FCA9184ADF6}" dt="2020-02-02T19:14:52.670" v="135" actId="14100"/>
        <pc:sldMkLst>
          <pc:docMk/>
          <pc:sldMk cId="0" sldId="298"/>
        </pc:sldMkLst>
        <pc:spChg chg="mod">
          <ac:chgData name="Manuel Montrond" userId="3d746ec0db3500e1" providerId="LiveId" clId="{90CAEE00-A8EB-43CE-99FD-6FCA9184ADF6}" dt="2020-02-02T19:14:52.670" v="135" actId="14100"/>
          <ac:spMkLst>
            <pc:docMk/>
            <pc:sldMk cId="0" sldId="298"/>
            <ac:spMk id="253954" creationId="{1AC791DE-8790-49E4-B691-47B5E3140296}"/>
          </ac:spMkLst>
        </pc:spChg>
        <pc:spChg chg="mod">
          <ac:chgData name="Manuel Montrond" userId="3d746ec0db3500e1" providerId="LiveId" clId="{90CAEE00-A8EB-43CE-99FD-6FCA9184ADF6}" dt="2020-02-02T19:14:50.410" v="134" actId="27636"/>
          <ac:spMkLst>
            <pc:docMk/>
            <pc:sldMk cId="0" sldId="298"/>
            <ac:spMk id="253955" creationId="{EA01052D-6DBB-49D3-9CBD-BDE3FFD8FAC0}"/>
          </ac:spMkLst>
        </pc:spChg>
      </pc:sldChg>
      <pc:sldChg chg="modSp add del">
        <pc:chgData name="Manuel Montrond" userId="3d746ec0db3500e1" providerId="LiveId" clId="{90CAEE00-A8EB-43CE-99FD-6FCA9184ADF6}" dt="2020-02-02T19:15:38.222" v="138" actId="47"/>
        <pc:sldMkLst>
          <pc:docMk/>
          <pc:sldMk cId="0" sldId="300"/>
        </pc:sldMkLst>
        <pc:spChg chg="mod">
          <ac:chgData name="Manuel Montrond" userId="3d746ec0db3500e1" providerId="LiveId" clId="{90CAEE00-A8EB-43CE-99FD-6FCA9184ADF6}" dt="2020-02-02T19:15:05.679" v="136" actId="14100"/>
          <ac:spMkLst>
            <pc:docMk/>
            <pc:sldMk cId="0" sldId="300"/>
            <ac:spMk id="263171" creationId="{8A244061-7AB4-4214-B9BB-56D3901C9D12}"/>
          </ac:spMkLst>
        </pc:spChg>
      </pc:sldChg>
      <pc:sldChg chg="add modAnim">
        <pc:chgData name="Manuel Montrond" userId="3d746ec0db3500e1" providerId="LiveId" clId="{90CAEE00-A8EB-43CE-99FD-6FCA9184ADF6}" dt="2020-02-02T19:01:06.394" v="51"/>
        <pc:sldMkLst>
          <pc:docMk/>
          <pc:sldMk cId="0" sldId="305"/>
        </pc:sldMkLst>
      </pc:sldChg>
      <pc:sldChg chg="modSp add">
        <pc:chgData name="Manuel Montrond" userId="3d746ec0db3500e1" providerId="LiveId" clId="{90CAEE00-A8EB-43CE-99FD-6FCA9184ADF6}" dt="2020-02-02T20:44:06.454" v="178" actId="207"/>
        <pc:sldMkLst>
          <pc:docMk/>
          <pc:sldMk cId="0" sldId="306"/>
        </pc:sldMkLst>
        <pc:spChg chg="mod">
          <ac:chgData name="Manuel Montrond" userId="3d746ec0db3500e1" providerId="LiveId" clId="{90CAEE00-A8EB-43CE-99FD-6FCA9184ADF6}" dt="2020-02-02T20:44:06.454" v="178" actId="207"/>
          <ac:spMkLst>
            <pc:docMk/>
            <pc:sldMk cId="0" sldId="306"/>
            <ac:spMk id="2" creationId="{4E3601DE-C84C-40B6-9861-E4B73C220556}"/>
          </ac:spMkLst>
        </pc:spChg>
        <pc:spChg chg="mod">
          <ac:chgData name="Manuel Montrond" userId="3d746ec0db3500e1" providerId="LiveId" clId="{90CAEE00-A8EB-43CE-99FD-6FCA9184ADF6}" dt="2020-02-02T20:44:06.454" v="178" actId="207"/>
          <ac:spMkLst>
            <pc:docMk/>
            <pc:sldMk cId="0" sldId="306"/>
            <ac:spMk id="4" creationId="{A3D0C524-40DE-4E0B-8AE7-40476E3D444B}"/>
          </ac:spMkLst>
        </pc:spChg>
        <pc:spChg chg="mod">
          <ac:chgData name="Manuel Montrond" userId="3d746ec0db3500e1" providerId="LiveId" clId="{90CAEE00-A8EB-43CE-99FD-6FCA9184ADF6}" dt="2020-02-02T20:44:06.454" v="178" actId="207"/>
          <ac:spMkLst>
            <pc:docMk/>
            <pc:sldMk cId="0" sldId="306"/>
            <ac:spMk id="28677" creationId="{7AF20A25-D54C-486F-BC23-4FE5D1A88DF2}"/>
          </ac:spMkLst>
        </pc:spChg>
        <pc:picChg chg="mod">
          <ac:chgData name="Manuel Montrond" userId="3d746ec0db3500e1" providerId="LiveId" clId="{90CAEE00-A8EB-43CE-99FD-6FCA9184ADF6}" dt="2020-02-02T20:44:06.454" v="178" actId="207"/>
          <ac:picMkLst>
            <pc:docMk/>
            <pc:sldMk cId="0" sldId="306"/>
            <ac:picMk id="28675" creationId="{30161F3D-FE57-4637-A41E-992D82BD3B40}"/>
          </ac:picMkLst>
        </pc:picChg>
      </pc:sldChg>
      <pc:sldChg chg="modSp add">
        <pc:chgData name="Manuel Montrond" userId="3d746ec0db3500e1" providerId="LiveId" clId="{90CAEE00-A8EB-43CE-99FD-6FCA9184ADF6}" dt="2020-02-02T15:09:15.530" v="9" actId="207"/>
        <pc:sldMkLst>
          <pc:docMk/>
          <pc:sldMk cId="0" sldId="307"/>
        </pc:sldMkLst>
        <pc:spChg chg="mod">
          <ac:chgData name="Manuel Montrond" userId="3d746ec0db3500e1" providerId="LiveId" clId="{90CAEE00-A8EB-43CE-99FD-6FCA9184ADF6}" dt="2020-02-02T15:09:15.530" v="9" actId="207"/>
          <ac:spMkLst>
            <pc:docMk/>
            <pc:sldMk cId="0" sldId="307"/>
            <ac:spMk id="2" creationId="{41367D77-C054-47B3-95F7-9F19A733DDD7}"/>
          </ac:spMkLst>
        </pc:spChg>
      </pc:sldChg>
      <pc:sldChg chg="add">
        <pc:chgData name="Manuel Montrond" userId="3d746ec0db3500e1" providerId="LiveId" clId="{90CAEE00-A8EB-43CE-99FD-6FCA9184ADF6}" dt="2020-02-02T15:07:51.341" v="0"/>
        <pc:sldMkLst>
          <pc:docMk/>
          <pc:sldMk cId="0" sldId="309"/>
        </pc:sldMkLst>
      </pc:sldChg>
      <pc:sldChg chg="modSp add">
        <pc:chgData name="Manuel Montrond" userId="3d746ec0db3500e1" providerId="LiveId" clId="{90CAEE00-A8EB-43CE-99FD-6FCA9184ADF6}" dt="2020-02-02T19:19:24.719" v="162" actId="14100"/>
        <pc:sldMkLst>
          <pc:docMk/>
          <pc:sldMk cId="0" sldId="312"/>
        </pc:sldMkLst>
        <pc:spChg chg="mod">
          <ac:chgData name="Manuel Montrond" userId="3d746ec0db3500e1" providerId="LiveId" clId="{90CAEE00-A8EB-43CE-99FD-6FCA9184ADF6}" dt="2020-02-02T19:19:24.719" v="162" actId="14100"/>
          <ac:spMkLst>
            <pc:docMk/>
            <pc:sldMk cId="0" sldId="312"/>
            <ac:spMk id="3" creationId="{608134BC-0EEE-4D4B-A369-F3C37EE0418A}"/>
          </ac:spMkLst>
        </pc:spChg>
      </pc:sldChg>
      <pc:sldChg chg="modSp add">
        <pc:chgData name="Manuel Montrond" userId="3d746ec0db3500e1" providerId="LiveId" clId="{90CAEE00-A8EB-43CE-99FD-6FCA9184ADF6}" dt="2020-02-02T19:22:47.741" v="173" actId="14100"/>
        <pc:sldMkLst>
          <pc:docMk/>
          <pc:sldMk cId="0" sldId="313"/>
        </pc:sldMkLst>
        <pc:spChg chg="mod">
          <ac:chgData name="Manuel Montrond" userId="3d746ec0db3500e1" providerId="LiveId" clId="{90CAEE00-A8EB-43CE-99FD-6FCA9184ADF6}" dt="2020-02-02T19:22:47.741" v="173" actId="14100"/>
          <ac:spMkLst>
            <pc:docMk/>
            <pc:sldMk cId="0" sldId="313"/>
            <ac:spMk id="81924" creationId="{5D4414CF-BCAA-44B7-BBCA-3CC8A2A54F03}"/>
          </ac:spMkLst>
        </pc:spChg>
        <pc:picChg chg="mod">
          <ac:chgData name="Manuel Montrond" userId="3d746ec0db3500e1" providerId="LiveId" clId="{90CAEE00-A8EB-43CE-99FD-6FCA9184ADF6}" dt="2020-02-02T19:22:14.599" v="171" actId="14100"/>
          <ac:picMkLst>
            <pc:docMk/>
            <pc:sldMk cId="0" sldId="313"/>
            <ac:picMk id="81923" creationId="{C801C910-CD0E-4B02-8E94-DBA33069A999}"/>
          </ac:picMkLst>
        </pc:picChg>
      </pc:sldChg>
      <pc:sldChg chg="modSp add modNotesTx">
        <pc:chgData name="Manuel Montrond" userId="3d746ec0db3500e1" providerId="LiveId" clId="{90CAEE00-A8EB-43CE-99FD-6FCA9184ADF6}" dt="2020-02-02T19:10:56.407" v="108" actId="20577"/>
        <pc:sldMkLst>
          <pc:docMk/>
          <pc:sldMk cId="2842020331" sldId="315"/>
        </pc:sldMkLst>
        <pc:picChg chg="mod">
          <ac:chgData name="Manuel Montrond" userId="3d746ec0db3500e1" providerId="LiveId" clId="{90CAEE00-A8EB-43CE-99FD-6FCA9184ADF6}" dt="2020-02-02T19:10:42.838" v="107" actId="14100"/>
          <ac:picMkLst>
            <pc:docMk/>
            <pc:sldMk cId="2842020331" sldId="315"/>
            <ac:picMk id="36867" creationId="{AEF1334C-9D5E-423E-9C1F-53F4083A3653}"/>
          </ac:picMkLst>
        </pc:picChg>
      </pc:sldChg>
      <pc:sldChg chg="add del">
        <pc:chgData name="Manuel Montrond" userId="3d746ec0db3500e1" providerId="LiveId" clId="{90CAEE00-A8EB-43CE-99FD-6FCA9184ADF6}" dt="2020-02-02T19:11:28.386" v="112" actId="47"/>
        <pc:sldMkLst>
          <pc:docMk/>
          <pc:sldMk cId="0" sldId="316"/>
        </pc:sldMkLst>
      </pc:sldChg>
      <pc:sldChg chg="modSp add">
        <pc:chgData name="Manuel Montrond" userId="3d746ec0db3500e1" providerId="LiveId" clId="{90CAEE00-A8EB-43CE-99FD-6FCA9184ADF6}" dt="2020-02-02T15:10:35.379" v="14"/>
        <pc:sldMkLst>
          <pc:docMk/>
          <pc:sldMk cId="0" sldId="321"/>
        </pc:sldMkLst>
        <pc:spChg chg="mod">
          <ac:chgData name="Manuel Montrond" userId="3d746ec0db3500e1" providerId="LiveId" clId="{90CAEE00-A8EB-43CE-99FD-6FCA9184ADF6}" dt="2020-02-02T15:10:35.379" v="14"/>
          <ac:spMkLst>
            <pc:docMk/>
            <pc:sldMk cId="0" sldId="321"/>
            <ac:spMk id="4099" creationId="{65C99585-0B74-45C0-BA49-6AF94E47808A}"/>
          </ac:spMkLst>
        </pc:spChg>
      </pc:sldChg>
      <pc:sldChg chg="add del">
        <pc:chgData name="Manuel Montrond" userId="3d746ec0db3500e1" providerId="LiveId" clId="{90CAEE00-A8EB-43CE-99FD-6FCA9184ADF6}" dt="2020-02-02T18:58:54.333" v="40" actId="47"/>
        <pc:sldMkLst>
          <pc:docMk/>
          <pc:sldMk cId="3915358476" sldId="322"/>
        </pc:sldMkLst>
      </pc:sldChg>
      <pc:sldChg chg="add ord modAnim modNotesTx">
        <pc:chgData name="Manuel Montrond" userId="3d746ec0db3500e1" providerId="LiveId" clId="{90CAEE00-A8EB-43CE-99FD-6FCA9184ADF6}" dt="2020-02-02T18:59:05.519" v="41" actId="20577"/>
        <pc:sldMkLst>
          <pc:docMk/>
          <pc:sldMk cId="544700992" sldId="337"/>
        </pc:sldMkLst>
      </pc:sldChg>
      <pc:sldChg chg="add modAnim">
        <pc:chgData name="Manuel Montrond" userId="3d746ec0db3500e1" providerId="LiveId" clId="{90CAEE00-A8EB-43CE-99FD-6FCA9184ADF6}" dt="2020-02-02T19:08:56.906" v="102"/>
        <pc:sldMkLst>
          <pc:docMk/>
          <pc:sldMk cId="844310386" sldId="338"/>
        </pc:sldMkLst>
      </pc:sldChg>
      <pc:sldChg chg="add">
        <pc:chgData name="Manuel Montrond" userId="3d746ec0db3500e1" providerId="LiveId" clId="{90CAEE00-A8EB-43CE-99FD-6FCA9184ADF6}" dt="2020-02-02T19:12:08.175" v="119"/>
        <pc:sldMkLst>
          <pc:docMk/>
          <pc:sldMk cId="482122032" sldId="348"/>
        </pc:sldMkLst>
      </pc:sldChg>
      <pc:sldChg chg="add modAnim">
        <pc:chgData name="Manuel Montrond" userId="3d746ec0db3500e1" providerId="LiveId" clId="{90CAEE00-A8EB-43CE-99FD-6FCA9184ADF6}" dt="2020-02-02T19:13:13.229" v="124"/>
        <pc:sldMkLst>
          <pc:docMk/>
          <pc:sldMk cId="3392463006" sldId="351"/>
        </pc:sldMkLst>
      </pc:sldChg>
      <pc:sldChg chg="modSp add">
        <pc:chgData name="Manuel Montrond" userId="3d746ec0db3500e1" providerId="LiveId" clId="{90CAEE00-A8EB-43CE-99FD-6FCA9184ADF6}" dt="2020-02-02T19:13:52.766" v="131" actId="14100"/>
        <pc:sldMkLst>
          <pc:docMk/>
          <pc:sldMk cId="3200984126" sldId="352"/>
        </pc:sldMkLst>
        <pc:spChg chg="mod">
          <ac:chgData name="Manuel Montrond" userId="3d746ec0db3500e1" providerId="LiveId" clId="{90CAEE00-A8EB-43CE-99FD-6FCA9184ADF6}" dt="2020-02-02T19:13:52.766" v="131" actId="14100"/>
          <ac:spMkLst>
            <pc:docMk/>
            <pc:sldMk cId="3200984126" sldId="352"/>
            <ac:spMk id="3" creationId="{00000000-0000-0000-0000-000000000000}"/>
          </ac:spMkLst>
        </pc:spChg>
      </pc:sldChg>
      <pc:sldChg chg="modSp add modAnim modNotesTx">
        <pc:chgData name="Manuel Montrond" userId="3d746ec0db3500e1" providerId="LiveId" clId="{90CAEE00-A8EB-43CE-99FD-6FCA9184ADF6}" dt="2020-02-02T20:45:41.004" v="181" actId="33524"/>
        <pc:sldMkLst>
          <pc:docMk/>
          <pc:sldMk cId="3592710384" sldId="354"/>
        </pc:sldMkLst>
        <pc:spChg chg="mod">
          <ac:chgData name="Manuel Montrond" userId="3d746ec0db3500e1" providerId="LiveId" clId="{90CAEE00-A8EB-43CE-99FD-6FCA9184ADF6}" dt="2020-02-02T19:03:01.631" v="58" actId="14100"/>
          <ac:spMkLst>
            <pc:docMk/>
            <pc:sldMk cId="3592710384" sldId="354"/>
            <ac:spMk id="3" creationId="{00000000-0000-0000-0000-000000000000}"/>
          </ac:spMkLst>
        </pc:spChg>
      </pc:sldChg>
      <pc:sldChg chg="modSp add modAnim">
        <pc:chgData name="Manuel Montrond" userId="3d746ec0db3500e1" providerId="LiveId" clId="{90CAEE00-A8EB-43CE-99FD-6FCA9184ADF6}" dt="2020-02-02T20:46:26.430" v="182" actId="14100"/>
        <pc:sldMkLst>
          <pc:docMk/>
          <pc:sldMk cId="4110534527" sldId="355"/>
        </pc:sldMkLst>
        <pc:spChg chg="mod">
          <ac:chgData name="Manuel Montrond" userId="3d746ec0db3500e1" providerId="LiveId" clId="{90CAEE00-A8EB-43CE-99FD-6FCA9184ADF6}" dt="2020-02-02T20:46:26.430" v="182" actId="14100"/>
          <ac:spMkLst>
            <pc:docMk/>
            <pc:sldMk cId="4110534527" sldId="355"/>
            <ac:spMk id="3" creationId="{00000000-0000-0000-0000-000000000000}"/>
          </ac:spMkLst>
        </pc:spChg>
      </pc:sldChg>
      <pc:sldChg chg="modSp add">
        <pc:chgData name="Manuel Montrond" userId="3d746ec0db3500e1" providerId="LiveId" clId="{90CAEE00-A8EB-43CE-99FD-6FCA9184ADF6}" dt="2020-02-02T19:06:36.976" v="86" actId="20577"/>
        <pc:sldMkLst>
          <pc:docMk/>
          <pc:sldMk cId="2410242357" sldId="356"/>
        </pc:sldMkLst>
        <pc:spChg chg="mod">
          <ac:chgData name="Manuel Montrond" userId="3d746ec0db3500e1" providerId="LiveId" clId="{90CAEE00-A8EB-43CE-99FD-6FCA9184ADF6}" dt="2020-02-02T19:06:36.976" v="86" actId="20577"/>
          <ac:spMkLst>
            <pc:docMk/>
            <pc:sldMk cId="2410242357" sldId="356"/>
            <ac:spMk id="4" creationId="{00000000-0000-0000-0000-000000000000}"/>
          </ac:spMkLst>
        </pc:spChg>
      </pc:sldChg>
      <pc:sldChg chg="modSp add modAnim">
        <pc:chgData name="Manuel Montrond" userId="3d746ec0db3500e1" providerId="LiveId" clId="{90CAEE00-A8EB-43CE-99FD-6FCA9184ADF6}" dt="2020-02-02T19:07:15.328" v="90"/>
        <pc:sldMkLst>
          <pc:docMk/>
          <pc:sldMk cId="2163064012" sldId="357"/>
        </pc:sldMkLst>
        <pc:spChg chg="mod">
          <ac:chgData name="Manuel Montrond" userId="3d746ec0db3500e1" providerId="LiveId" clId="{90CAEE00-A8EB-43CE-99FD-6FCA9184ADF6}" dt="2020-02-02T19:07:12.223" v="88" actId="14100"/>
          <ac:spMkLst>
            <pc:docMk/>
            <pc:sldMk cId="2163064012" sldId="357"/>
            <ac:spMk id="3" creationId="{00000000-0000-0000-0000-000000000000}"/>
          </ac:spMkLst>
        </pc:spChg>
      </pc:sldChg>
      <pc:sldChg chg="modSp add modNotesTx">
        <pc:chgData name="Manuel Montrond" userId="3d746ec0db3500e1" providerId="LiveId" clId="{90CAEE00-A8EB-43CE-99FD-6FCA9184ADF6}" dt="2020-02-02T20:48:29.719" v="183" actId="313"/>
        <pc:sldMkLst>
          <pc:docMk/>
          <pc:sldMk cId="127980536" sldId="358"/>
        </pc:sldMkLst>
        <pc:spChg chg="mod">
          <ac:chgData name="Manuel Montrond" userId="3d746ec0db3500e1" providerId="LiveId" clId="{90CAEE00-A8EB-43CE-99FD-6FCA9184ADF6}" dt="2020-02-02T19:07:24.116" v="92" actId="14100"/>
          <ac:spMkLst>
            <pc:docMk/>
            <pc:sldMk cId="127980536" sldId="358"/>
            <ac:spMk id="4" creationId="{00000000-0000-0000-0000-000000000000}"/>
          </ac:spMkLst>
        </pc:spChg>
        <pc:picChg chg="mod">
          <ac:chgData name="Manuel Montrond" userId="3d746ec0db3500e1" providerId="LiveId" clId="{90CAEE00-A8EB-43CE-99FD-6FCA9184ADF6}" dt="2020-02-02T19:07:28.246" v="93" actId="14100"/>
          <ac:picMkLst>
            <pc:docMk/>
            <pc:sldMk cId="127980536" sldId="358"/>
            <ac:picMk id="6" creationId="{1109FA33-BB56-4BE1-BDB3-B7AB0B6A7216}"/>
          </ac:picMkLst>
        </pc:picChg>
      </pc:sldChg>
      <pc:sldChg chg="modSp add">
        <pc:chgData name="Manuel Montrond" userId="3d746ec0db3500e1" providerId="LiveId" clId="{90CAEE00-A8EB-43CE-99FD-6FCA9184ADF6}" dt="2020-02-02T19:10:18.823" v="106" actId="14100"/>
        <pc:sldMkLst>
          <pc:docMk/>
          <pc:sldMk cId="2432645770" sldId="359"/>
        </pc:sldMkLst>
        <pc:spChg chg="mod">
          <ac:chgData name="Manuel Montrond" userId="3d746ec0db3500e1" providerId="LiveId" clId="{90CAEE00-A8EB-43CE-99FD-6FCA9184ADF6}" dt="2020-02-02T19:10:18.823" v="106" actId="14100"/>
          <ac:spMkLst>
            <pc:docMk/>
            <pc:sldMk cId="2432645770" sldId="359"/>
            <ac:spMk id="4" creationId="{00000000-0000-0000-0000-000000000000}"/>
          </ac:spMkLst>
        </pc:spChg>
      </pc:sldChg>
      <pc:sldChg chg="add">
        <pc:chgData name="Manuel Montrond" userId="3d746ec0db3500e1" providerId="LiveId" clId="{90CAEE00-A8EB-43CE-99FD-6FCA9184ADF6}" dt="2020-02-02T19:07:41.262" v="94"/>
        <pc:sldMkLst>
          <pc:docMk/>
          <pc:sldMk cId="3457507279" sldId="361"/>
        </pc:sldMkLst>
      </pc:sldChg>
      <pc:sldChg chg="modSp add modAnim">
        <pc:chgData name="Manuel Montrond" userId="3d746ec0db3500e1" providerId="LiveId" clId="{90CAEE00-A8EB-43CE-99FD-6FCA9184ADF6}" dt="2020-02-02T19:16:26.728" v="150"/>
        <pc:sldMkLst>
          <pc:docMk/>
          <pc:sldMk cId="3260638230" sldId="365"/>
        </pc:sldMkLst>
        <pc:spChg chg="mod">
          <ac:chgData name="Manuel Montrond" userId="3d746ec0db3500e1" providerId="LiveId" clId="{90CAEE00-A8EB-43CE-99FD-6FCA9184ADF6}" dt="2020-02-02T19:15:44.759" v="139" actId="14100"/>
          <ac:spMkLst>
            <pc:docMk/>
            <pc:sldMk cId="3260638230" sldId="365"/>
            <ac:spMk id="3" creationId="{00000000-0000-0000-0000-000000000000}"/>
          </ac:spMkLst>
        </pc:spChg>
        <pc:spChg chg="mod">
          <ac:chgData name="Manuel Montrond" userId="3d746ec0db3500e1" providerId="LiveId" clId="{90CAEE00-A8EB-43CE-99FD-6FCA9184ADF6}" dt="2020-02-02T19:16:11.279" v="146"/>
          <ac:spMkLst>
            <pc:docMk/>
            <pc:sldMk cId="3260638230" sldId="365"/>
            <ac:spMk id="6" creationId="{00000000-0000-0000-0000-000000000000}"/>
          </ac:spMkLst>
        </pc:spChg>
        <pc:spChg chg="mod">
          <ac:chgData name="Manuel Montrond" userId="3d746ec0db3500e1" providerId="LiveId" clId="{90CAEE00-A8EB-43CE-99FD-6FCA9184ADF6}" dt="2020-02-02T19:16:05.183" v="145" actId="14100"/>
          <ac:spMkLst>
            <pc:docMk/>
            <pc:sldMk cId="3260638230" sldId="365"/>
            <ac:spMk id="7" creationId="{00000000-0000-0000-0000-000000000000}"/>
          </ac:spMkLst>
        </pc:spChg>
        <pc:picChg chg="mod">
          <ac:chgData name="Manuel Montrond" userId="3d746ec0db3500e1" providerId="LiveId" clId="{90CAEE00-A8EB-43CE-99FD-6FCA9184ADF6}" dt="2020-02-02T19:15:50.079" v="141" actId="1076"/>
          <ac:picMkLst>
            <pc:docMk/>
            <pc:sldMk cId="3260638230" sldId="365"/>
            <ac:picMk id="4" creationId="{00000000-0000-0000-0000-000000000000}"/>
          </ac:picMkLst>
        </pc:picChg>
        <pc:picChg chg="mod">
          <ac:chgData name="Manuel Montrond" userId="3d746ec0db3500e1" providerId="LiveId" clId="{90CAEE00-A8EB-43CE-99FD-6FCA9184ADF6}" dt="2020-02-02T19:16:03.198" v="144" actId="1076"/>
          <ac:picMkLst>
            <pc:docMk/>
            <pc:sldMk cId="3260638230" sldId="365"/>
            <ac:picMk id="5" creationId="{00000000-0000-0000-0000-000000000000}"/>
          </ac:picMkLst>
        </pc:picChg>
      </pc:sldChg>
      <pc:sldChg chg="modSp add modAnim">
        <pc:chgData name="Manuel Montrond" userId="3d746ec0db3500e1" providerId="LiveId" clId="{90CAEE00-A8EB-43CE-99FD-6FCA9184ADF6}" dt="2020-02-02T19:19:03.775" v="155"/>
        <pc:sldMkLst>
          <pc:docMk/>
          <pc:sldMk cId="2514162677" sldId="387"/>
        </pc:sldMkLst>
        <pc:spChg chg="mod">
          <ac:chgData name="Manuel Montrond" userId="3d746ec0db3500e1" providerId="LiveId" clId="{90CAEE00-A8EB-43CE-99FD-6FCA9184ADF6}" dt="2020-02-02T19:18:48.887" v="153" actId="14100"/>
          <ac:spMkLst>
            <pc:docMk/>
            <pc:sldMk cId="2514162677" sldId="387"/>
            <ac:spMk id="3" creationId="{00000000-0000-0000-0000-000000000000}"/>
          </ac:spMkLst>
        </pc:spChg>
      </pc:sldChg>
      <pc:sldChg chg="add modAnim">
        <pc:chgData name="Manuel Montrond" userId="3d746ec0db3500e1" providerId="LiveId" clId="{90CAEE00-A8EB-43CE-99FD-6FCA9184ADF6}" dt="2020-02-02T19:19:08.218" v="157"/>
        <pc:sldMkLst>
          <pc:docMk/>
          <pc:sldMk cId="3272263322" sldId="388"/>
        </pc:sldMkLst>
      </pc:sldChg>
      <pc:sldChg chg="modSp add modAnim">
        <pc:chgData name="Manuel Montrond" userId="3d746ec0db3500e1" providerId="LiveId" clId="{90CAEE00-A8EB-43CE-99FD-6FCA9184ADF6}" dt="2020-02-02T19:21:32.125" v="164" actId="403"/>
        <pc:sldMkLst>
          <pc:docMk/>
          <pc:sldMk cId="1066923981" sldId="389"/>
        </pc:sldMkLst>
        <pc:spChg chg="mod">
          <ac:chgData name="Manuel Montrond" userId="3d746ec0db3500e1" providerId="LiveId" clId="{90CAEE00-A8EB-43CE-99FD-6FCA9184ADF6}" dt="2020-02-02T19:21:32.125" v="164" actId="403"/>
          <ac:spMkLst>
            <pc:docMk/>
            <pc:sldMk cId="1066923981" sldId="389"/>
            <ac:spMk id="3" creationId="{00000000-0000-0000-0000-000000000000}"/>
          </ac:spMkLst>
        </pc:spChg>
      </pc:sldChg>
      <pc:sldChg chg="modSp add modAnim">
        <pc:chgData name="Manuel Montrond" userId="3d746ec0db3500e1" providerId="LiveId" clId="{90CAEE00-A8EB-43CE-99FD-6FCA9184ADF6}" dt="2020-02-02T19:21:37.950" v="165" actId="403"/>
        <pc:sldMkLst>
          <pc:docMk/>
          <pc:sldMk cId="2403395201" sldId="390"/>
        </pc:sldMkLst>
        <pc:spChg chg="mod">
          <ac:chgData name="Manuel Montrond" userId="3d746ec0db3500e1" providerId="LiveId" clId="{90CAEE00-A8EB-43CE-99FD-6FCA9184ADF6}" dt="2020-02-02T19:21:37.950" v="165" actId="403"/>
          <ac:spMkLst>
            <pc:docMk/>
            <pc:sldMk cId="2403395201" sldId="390"/>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0ED4B2-E705-436F-9102-41E54A297F60}" type="datetimeFigureOut">
              <a:rPr lang="en-US" smtClean="0"/>
              <a:t>10/20/2020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F61846-9FF1-4645-90B2-1097F3C6444B}" type="slidenum">
              <a:rPr lang="en-US" smtClean="0"/>
              <a:t>‹#›</a:t>
            </a:fld>
            <a:endParaRPr lang="en-US"/>
          </a:p>
        </p:txBody>
      </p:sp>
    </p:spTree>
    <p:extLst>
      <p:ext uri="{BB962C8B-B14F-4D97-AF65-F5344CB8AC3E}">
        <p14:creationId xmlns:p14="http://schemas.microsoft.com/office/powerpoint/2010/main" val="908747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420184D-B524-4EA0-BD50-FBF9DCC7FB25}"/>
              </a:ext>
            </a:extLst>
          </p:cNvPr>
          <p:cNvSpPr>
            <a:spLocks noGrp="1" noRot="1" noChangeAspect="1" noChangeArrowheads="1" noTextEdit="1"/>
          </p:cNvSpPr>
          <p:nvPr>
            <p:ph type="sldImg"/>
          </p:nvPr>
        </p:nvSpPr>
        <p:spPr>
          <a:xfrm>
            <a:off x="393700" y="692150"/>
            <a:ext cx="6070600" cy="3416300"/>
          </a:xfrm>
          <a:ln/>
        </p:spPr>
      </p:sp>
      <p:sp>
        <p:nvSpPr>
          <p:cNvPr id="5123" name="Rectangle 3">
            <a:extLst>
              <a:ext uri="{FF2B5EF4-FFF2-40B4-BE49-F238E27FC236}">
                <a16:creationId xmlns:a16="http://schemas.microsoft.com/office/drawing/2014/main" id="{FB9D86B8-0871-4442-92EF-DC27C5AAFAB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So far, we have covered conceptual, logical, and today we will cover physical database design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E7808396-92C2-4B42-9E28-60B9ADFB2F3B}"/>
              </a:ext>
            </a:extLst>
          </p:cNvPr>
          <p:cNvSpPr>
            <a:spLocks noGrp="1" noRot="1" noChangeAspect="1" noChangeArrowheads="1" noTextEdit="1"/>
          </p:cNvSpPr>
          <p:nvPr>
            <p:ph type="sldImg"/>
          </p:nvPr>
        </p:nvSpPr>
        <p:spPr>
          <a:xfrm>
            <a:off x="393700" y="692150"/>
            <a:ext cx="6070600" cy="3416300"/>
          </a:xfrm>
          <a:ln/>
        </p:spPr>
      </p:sp>
      <p:sp>
        <p:nvSpPr>
          <p:cNvPr id="29699" name="Notes Placeholder 2">
            <a:extLst>
              <a:ext uri="{FF2B5EF4-FFF2-40B4-BE49-F238E27FC236}">
                <a16:creationId xmlns:a16="http://schemas.microsoft.com/office/drawing/2014/main" id="{E653BFF5-E15C-4B4B-86F3-90289320036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A68B456C-9F1C-48EB-A06B-08F6300038FD}"/>
              </a:ext>
            </a:extLst>
          </p:cNvPr>
          <p:cNvSpPr>
            <a:spLocks noGrp="1" noRot="1" noChangeAspect="1" noChangeArrowheads="1" noTextEdit="1"/>
          </p:cNvSpPr>
          <p:nvPr>
            <p:ph type="sldImg"/>
          </p:nvPr>
        </p:nvSpPr>
        <p:spPr>
          <a:xfrm>
            <a:off x="393700" y="692150"/>
            <a:ext cx="6070600" cy="3416300"/>
          </a:xfrm>
          <a:ln/>
        </p:spPr>
      </p:sp>
      <p:sp>
        <p:nvSpPr>
          <p:cNvPr id="33795" name="Notes Placeholder 2">
            <a:extLst>
              <a:ext uri="{FF2B5EF4-FFF2-40B4-BE49-F238E27FC236}">
                <a16:creationId xmlns:a16="http://schemas.microsoft.com/office/drawing/2014/main" id="{44F8BBCE-4C83-40E1-84DD-659D2FFD41B7}"/>
              </a:ext>
            </a:extLst>
          </p:cNvPr>
          <p:cNvSpPr>
            <a:spLocks noGrp="1"/>
          </p:cNvSpPr>
          <p:nvPr>
            <p:ph type="body" idx="1"/>
          </p:nvPr>
        </p:nvSpPr>
        <p:spPr>
          <a:ln w="9525"/>
        </p:spPr>
        <p:txBody>
          <a:bodyPr/>
          <a:lstStyle/>
          <a:p>
            <a:pPr marL="609600" indent="-609600" eaLnBrk="1" hangingPunct="1">
              <a:lnSpc>
                <a:spcPct val="90000"/>
              </a:lnSpc>
              <a:defRPr/>
            </a:pPr>
            <a:r>
              <a:rPr lang="en-US" dirty="0">
                <a:solidFill>
                  <a:srgbClr val="000000"/>
                </a:solidFill>
                <a:effectLst>
                  <a:outerShdw blurRad="38100" dist="38100" dir="2700000" algn="tl">
                    <a:srgbClr val="FFFFFF"/>
                  </a:outerShdw>
                </a:effectLst>
              </a:rPr>
              <a:t>How do you ensure only the data types that you want are stored in your tables?</a:t>
            </a:r>
          </a:p>
          <a:p>
            <a:pPr marL="609600" indent="-609600" eaLnBrk="1" hangingPunct="1">
              <a:lnSpc>
                <a:spcPct val="90000"/>
              </a:lnSpc>
              <a:defRPr/>
            </a:pPr>
            <a:endParaRPr lang="en-US" dirty="0">
              <a:solidFill>
                <a:srgbClr val="000000"/>
              </a:solidFill>
              <a:effectLst>
                <a:outerShdw blurRad="38100" dist="38100" dir="2700000" algn="tl">
                  <a:srgbClr val="FFFFFF"/>
                </a:outerShdw>
              </a:effectLst>
            </a:endParaRPr>
          </a:p>
          <a:p>
            <a:pPr marL="609600" indent="-609600" eaLnBrk="1" hangingPunct="1">
              <a:lnSpc>
                <a:spcPct val="90000"/>
              </a:lnSpc>
              <a:defRPr/>
            </a:pPr>
            <a:r>
              <a:rPr lang="en-US" dirty="0">
                <a:solidFill>
                  <a:srgbClr val="000000"/>
                </a:solidFill>
                <a:effectLst>
                  <a:outerShdw blurRad="38100" dist="38100" dir="2700000" algn="tl">
                    <a:srgbClr val="FFFFFF"/>
                  </a:outerShdw>
                </a:effectLst>
              </a:rPr>
              <a:t>Default value– when not provided by users, it is defaulted to a specific value.</a:t>
            </a:r>
          </a:p>
          <a:p>
            <a:pPr marL="609600" indent="-609600" eaLnBrk="1" hangingPunct="1">
              <a:lnSpc>
                <a:spcPct val="90000"/>
              </a:lnSpc>
              <a:defRPr/>
            </a:pPr>
            <a:r>
              <a:rPr lang="en-US" dirty="0">
                <a:solidFill>
                  <a:srgbClr val="000000"/>
                </a:solidFill>
                <a:effectLst>
                  <a:outerShdw blurRad="38100" dist="38100" dir="2700000" algn="tl">
                    <a:srgbClr val="FFFFFF"/>
                  </a:outerShdw>
                </a:effectLst>
              </a:rPr>
              <a:t>Range control–allowable value limitations  -  maybe you only allow a score from 0-5.</a:t>
            </a:r>
          </a:p>
          <a:p>
            <a:pPr marL="609600" indent="-609600" eaLnBrk="1" hangingPunct="1">
              <a:lnSpc>
                <a:spcPct val="90000"/>
              </a:lnSpc>
              <a:defRPr/>
            </a:pPr>
            <a:r>
              <a:rPr lang="en-US" dirty="0">
                <a:solidFill>
                  <a:srgbClr val="000000"/>
                </a:solidFill>
                <a:effectLst>
                  <a:outerShdw blurRad="38100" dist="38100" dir="2700000" algn="tl">
                    <a:srgbClr val="FFFFFF"/>
                  </a:outerShdw>
                </a:effectLst>
              </a:rPr>
              <a:t>Null value control–allowing or prohibiting empty fields. Required field vs. non-required field</a:t>
            </a:r>
          </a:p>
          <a:p>
            <a:pPr marL="609600" indent="-609600" eaLnBrk="1" hangingPunct="1">
              <a:lnSpc>
                <a:spcPct val="90000"/>
              </a:lnSpc>
              <a:defRPr/>
            </a:pPr>
            <a:r>
              <a:rPr lang="en-US" dirty="0">
                <a:solidFill>
                  <a:srgbClr val="000000"/>
                </a:solidFill>
                <a:effectLst>
                  <a:outerShdw blurRad="38100" dist="38100" dir="2700000" algn="tl">
                    <a:srgbClr val="FFFFFF"/>
                  </a:outerShdw>
                </a:effectLst>
              </a:rPr>
              <a:t>Referential integrity–range control (and null value allowances) for foreign-key to primary-key match-ups.</a:t>
            </a:r>
          </a:p>
          <a:p>
            <a:pPr eaLnBrk="1" hangingPunct="1">
              <a:defRPr/>
            </a:pPr>
            <a:endParaRPr lang="en-US" altLang="en-US" dirty="0">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AE87CF0C-4C43-4DF8-9434-B23EA103F02A}"/>
              </a:ext>
            </a:extLst>
          </p:cNvPr>
          <p:cNvSpPr>
            <a:spLocks noGrp="1" noRot="1" noChangeAspect="1" noChangeArrowheads="1" noTextEdit="1"/>
          </p:cNvSpPr>
          <p:nvPr>
            <p:ph type="sldImg"/>
          </p:nvPr>
        </p:nvSpPr>
        <p:spPr>
          <a:xfrm>
            <a:off x="393700" y="692150"/>
            <a:ext cx="6070600" cy="3416300"/>
          </a:xfrm>
          <a:ln/>
        </p:spPr>
      </p:sp>
      <p:sp>
        <p:nvSpPr>
          <p:cNvPr id="31747" name="Notes Placeholder 2">
            <a:extLst>
              <a:ext uri="{FF2B5EF4-FFF2-40B4-BE49-F238E27FC236}">
                <a16:creationId xmlns:a16="http://schemas.microsoft.com/office/drawing/2014/main" id="{55FA3161-F134-4B93-AB50-CA19E56259FD}"/>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Other way to optimize a field:</a:t>
            </a:r>
          </a:p>
          <a:p>
            <a:pPr eaLnBrk="1" hangingPunct="1"/>
            <a:r>
              <a:rPr lang="en-US" altLang="en-US">
                <a:cs typeface="Arial" panose="020B0604020202020204" pitchFamily="34" charset="0"/>
              </a:rPr>
              <a:t>When you have large tables, it is always a good idea to use look up tables instead of values directly into that table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We’ve been talking about relational database structures, involving tables,</a:t>
            </a:r>
            <a:r>
              <a:rPr lang="en-US" altLang="en-US" baseline="0" dirty="0">
                <a:cs typeface="Arial" pitchFamily="34" charset="0"/>
              </a:rPr>
              <a:t> columns, and primary and foreign keys, as if this is in fact the way data is stored on disk. But it is not. At the operating system level, we are always talking about files. Databases are just one kind of file. The table/column/key idea is really an abstraction. At a lower implementation level, these database files (like all physical files) are constructed via different file formats, which will be discussed in the next few slides.</a:t>
            </a:r>
          </a:p>
          <a:p>
            <a:pPr eaLnBrk="1" hangingPunct="1"/>
            <a:endParaRPr lang="en-US" altLang="en-US" baseline="0" dirty="0">
              <a:cs typeface="Arial" pitchFamily="34" charset="0"/>
            </a:endParaRPr>
          </a:p>
          <a:p>
            <a:r>
              <a:rPr lang="en-US" sz="1200" b="0" i="0" u="none" strike="noStrike" kern="1200" cap="none" baseline="0" dirty="0">
                <a:solidFill>
                  <a:schemeClr val="tx1"/>
                </a:solidFill>
                <a:latin typeface="Times New Roman" pitchFamily="18" charset="0"/>
                <a:ea typeface="Arial"/>
                <a:cs typeface="Arial" charset="0"/>
                <a:sym typeface="Arial"/>
              </a:rPr>
              <a:t>Most database management systems store many kinds of data in one operating system file. By an </a:t>
            </a:r>
            <a:r>
              <a:rPr lang="en-US" sz="1200" b="0" i="1" u="none" strike="noStrike" kern="1200" cap="none" baseline="0" dirty="0">
                <a:solidFill>
                  <a:schemeClr val="tx1"/>
                </a:solidFill>
                <a:latin typeface="Times New Roman" pitchFamily="18" charset="0"/>
                <a:ea typeface="Arial"/>
                <a:cs typeface="Arial" charset="0"/>
                <a:sym typeface="Arial"/>
              </a:rPr>
              <a:t>operating system file</a:t>
            </a:r>
            <a:r>
              <a:rPr lang="en-US" sz="1200" b="0" i="0" u="none" strike="noStrike" kern="1200" cap="none" baseline="0" dirty="0">
                <a:solidFill>
                  <a:schemeClr val="tx1"/>
                </a:solidFill>
                <a:latin typeface="Times New Roman" pitchFamily="18" charset="0"/>
                <a:ea typeface="Arial"/>
                <a:cs typeface="Arial" charset="0"/>
                <a:sym typeface="Arial"/>
              </a:rPr>
              <a:t>, we mean a named file that would appear on a disk directory listing (e.g., a listing of the files in a folder on the C: drive of your personal computer).</a:t>
            </a:r>
          </a:p>
          <a:p>
            <a:endParaRPr lang="en-US" altLang="en-US" sz="1200" b="0" i="0" u="none" strike="noStrike" kern="1200" cap="none" baseline="0" dirty="0">
              <a:solidFill>
                <a:schemeClr val="tx1"/>
              </a:solidFill>
              <a:latin typeface="Times New Roman" pitchFamily="18" charset="0"/>
              <a:cs typeface="Arial" charset="0"/>
              <a:sym typeface="Arial"/>
            </a:endParaRPr>
          </a:p>
          <a:p>
            <a:r>
              <a:rPr lang="en-US" altLang="en-US" sz="1200" b="0" i="0" u="none" strike="noStrike" kern="1200" cap="none" baseline="0" dirty="0">
                <a:solidFill>
                  <a:schemeClr val="tx1"/>
                </a:solidFill>
                <a:latin typeface="Times New Roman" pitchFamily="18" charset="0"/>
                <a:cs typeface="Arial" charset="0"/>
                <a:sym typeface="Arial"/>
              </a:rPr>
              <a:t>OS smallest unit is bytes, Databases uses their own units of storage and it is called data blocks. </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29391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5510398C-B22E-4C7E-9EAA-6FC5E2F0BD8F}"/>
              </a:ext>
            </a:extLst>
          </p:cNvPr>
          <p:cNvSpPr>
            <a:spLocks noGrp="1" noRot="1" noChangeAspect="1" noChangeArrowheads="1" noTextEdit="1"/>
          </p:cNvSpPr>
          <p:nvPr>
            <p:ph type="sldImg"/>
          </p:nvPr>
        </p:nvSpPr>
        <p:spPr>
          <a:xfrm>
            <a:off x="393700" y="692150"/>
            <a:ext cx="6070600" cy="3416300"/>
          </a:xfrm>
          <a:ln/>
        </p:spPr>
      </p:sp>
      <p:sp>
        <p:nvSpPr>
          <p:cNvPr id="35843" name="Notes Placeholder 2">
            <a:extLst>
              <a:ext uri="{FF2B5EF4-FFF2-40B4-BE49-F238E27FC236}">
                <a16:creationId xmlns:a16="http://schemas.microsoft.com/office/drawing/2014/main" id="{28D8D2B1-B484-4F70-9673-BF58A009A77D}"/>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Physical record are stored in together is disks as a unit.</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Page: in one I/O operation, the amount of data that is read or written.</a:t>
            </a:r>
          </a:p>
          <a:p>
            <a:pPr eaLnBrk="1" hangingPunct="1"/>
            <a:r>
              <a:rPr lang="en-US" altLang="en-US" dirty="0">
                <a:cs typeface="Arial" panose="020B0604020202020204" pitchFamily="34" charset="0"/>
              </a:rPr>
              <a:t>Blocking factor: number of physical records per page</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Some database systems, nowadays all databases systems stores frequently accessed data into RAM ( it your server had adequate) or what’s called page files. </a:t>
            </a:r>
          </a:p>
        </p:txBody>
      </p:sp>
    </p:spTree>
    <p:extLst>
      <p:ext uri="{BB962C8B-B14F-4D97-AF65-F5344CB8AC3E}">
        <p14:creationId xmlns:p14="http://schemas.microsoft.com/office/powerpoint/2010/main" val="4282292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08CE591B-7094-4479-A430-45D8B1ACC373}"/>
              </a:ext>
            </a:extLst>
          </p:cNvPr>
          <p:cNvSpPr>
            <a:spLocks noGrp="1" noRot="1" noChangeAspect="1" noChangeArrowheads="1" noTextEdit="1"/>
          </p:cNvSpPr>
          <p:nvPr>
            <p:ph type="sldImg"/>
          </p:nvPr>
        </p:nvSpPr>
        <p:spPr>
          <a:xfrm>
            <a:off x="393700" y="692150"/>
            <a:ext cx="6070600" cy="3416300"/>
          </a:xfrm>
          <a:ln/>
        </p:spPr>
      </p:sp>
      <p:sp>
        <p:nvSpPr>
          <p:cNvPr id="37891" name="Notes Placeholder 2">
            <a:extLst>
              <a:ext uri="{FF2B5EF4-FFF2-40B4-BE49-F238E27FC236}">
                <a16:creationId xmlns:a16="http://schemas.microsoft.com/office/drawing/2014/main" id="{B8DDFEC5-ED98-4D99-A637-A2E58344C07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cs typeface="Arial" panose="020B0604020202020204" pitchFamily="34" charset="0"/>
              </a:rPr>
              <a:t>A SQL Server page is 8K -&gt; 8 contiguous group 64k called an extend</a:t>
            </a:r>
          </a:p>
          <a:p>
            <a:pPr eaLnBrk="1" hangingPunct="1"/>
            <a:r>
              <a:rPr lang="en-US" altLang="en-US" dirty="0">
                <a:cs typeface="Arial" panose="020B0604020202020204" pitchFamily="34" charset="0"/>
              </a:rPr>
              <a:t>When design a database, you must allocate memory for your database – allocate the actual disk storage</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Tablespaces/ FILEGROUP for SQL is the named set of disks where your physical tables are stored</a:t>
            </a:r>
          </a:p>
          <a:p>
            <a:pPr eaLnBrk="1" hangingPunct="1"/>
            <a:r>
              <a:rPr lang="en-US" altLang="en-US" dirty="0">
                <a:cs typeface="Arial" panose="020B0604020202020204" pitchFamily="34" charset="0"/>
              </a:rPr>
              <a:t>A SQL Server page is 8K -&gt; 8 contiguous group 64k called an extend</a:t>
            </a:r>
          </a:p>
          <a:p>
            <a:endParaRPr lang="en-US" altLang="en-US" dirty="0">
              <a:cs typeface="Arial" panose="020B0604020202020204" pitchFamily="34" charset="0"/>
            </a:endParaRPr>
          </a:p>
        </p:txBody>
      </p:sp>
    </p:spTree>
    <p:extLst>
      <p:ext uri="{BB962C8B-B14F-4D97-AF65-F5344CB8AC3E}">
        <p14:creationId xmlns:p14="http://schemas.microsoft.com/office/powerpoint/2010/main" val="3406059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A file organization is a technique for physically arranging the records of a file on secondary storage devices. Typical</a:t>
            </a:r>
            <a:r>
              <a:rPr lang="en-US" altLang="en-US" baseline="0" dirty="0">
                <a:cs typeface="Arial" pitchFamily="34" charset="0"/>
              </a:rPr>
              <a:t> file organizations include sequential, indexed, and hashed, which we will see in the next few slides. Another possibility is something called a “heap”, but this has no order and is not ideal for quick access. Imagine a telephone book where people were in no particular order. You’d potentially have to search through each and every name before finding what you need. The other file organizations are designed to bring quick access and/or optimize insertion, modification, and removal of data items.</a:t>
            </a:r>
          </a:p>
          <a:p>
            <a:pPr eaLnBrk="1" hangingPunct="1"/>
            <a:endParaRPr lang="en-US" altLang="en-US" baseline="0" dirty="0">
              <a:cs typeface="Arial" pitchFamily="34" charset="0"/>
            </a:endParaRPr>
          </a:p>
          <a:p>
            <a:pPr eaLnBrk="1" hangingPunct="1"/>
            <a:r>
              <a:rPr lang="en-US" altLang="en-US" dirty="0">
                <a:cs typeface="Arial" pitchFamily="34" charset="0"/>
              </a:rPr>
              <a:t>With modern relational DBMSs, you don’t need to design file organizations, but you may be allowed to select an organization and its parameters for a table or physical file. Here are some factors to consider.</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724014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altLang="en-US" baseline="0" dirty="0">
              <a:cs typeface="Arial" pitchFamily="34" charset="0"/>
            </a:endParaRPr>
          </a:p>
          <a:p>
            <a:pPr eaLnBrk="1" hangingPunct="1"/>
            <a:r>
              <a:rPr lang="en-US" altLang="en-US" dirty="0">
                <a:cs typeface="Arial" pitchFamily="34" charset="0"/>
              </a:rPr>
              <a:t>With modern relational DBMSs, you don’t need to design file organizations, but you may be allowed to select an organization and its parameters for a table or physical file. Here are some factors to consider.</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36212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baseline="0" dirty="0">
                <a:cs typeface="Arial" pitchFamily="34" charset="0"/>
              </a:rPr>
              <a:t>In essence, when data is arranged sequentially, you can cut the search space in half each time you look. For example, suppose you wanted to find the Flyers? First, look at the middle item the list (suppose it was Hoosiers). Since Flyers come before Hoosiers, you know it has to be in the group before Hoosiers. So, then look in the middle of that group (suppose this item was Devils. At this point, you know it has to be between Devils and Hoosiers. </a:t>
            </a:r>
            <a:endParaRPr lang="en-US" altLang="en-US" dirty="0">
              <a:cs typeface="Arial" pitchFamily="34" charset="0"/>
            </a:endParaRPr>
          </a:p>
          <a:p>
            <a:pPr eaLnBrk="1" hangingPunct="1"/>
            <a:endParaRPr lang="en-US" altLang="en-US" dirty="0">
              <a:cs typeface="Arial"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cs typeface="Arial" pitchFamily="34" charset="0"/>
              </a:rPr>
              <a:t>So, the speed of accessing a desired record (knowing the primary key) in a sequential</a:t>
            </a:r>
            <a:r>
              <a:rPr lang="en-US" altLang="en-US" baseline="0" dirty="0">
                <a:cs typeface="Arial" pitchFamily="34" charset="0"/>
              </a:rPr>
              <a:t> file</a:t>
            </a:r>
            <a:r>
              <a:rPr lang="en-US" altLang="en-US" dirty="0">
                <a:cs typeface="Arial" pitchFamily="34" charset="0"/>
              </a:rPr>
              <a:t> is much, much faster than accessing</a:t>
            </a:r>
            <a:r>
              <a:rPr lang="en-US" altLang="en-US" baseline="0" dirty="0">
                <a:cs typeface="Arial" pitchFamily="34" charset="0"/>
              </a:rPr>
              <a:t> it in an unordered file (heap).</a:t>
            </a:r>
            <a:endParaRPr lang="en-US" altLang="en-US" dirty="0">
              <a:cs typeface="Arial" pitchFamily="34" charset="0"/>
            </a:endParaRPr>
          </a:p>
          <a:p>
            <a:pPr eaLnBrk="1" hangingPunct="1"/>
            <a:endParaRPr lang="en-US" altLang="en-US" dirty="0">
              <a:cs typeface="Arial" pitchFamily="34" charset="0"/>
            </a:endParaRPr>
          </a:p>
          <a:p>
            <a:pPr eaLnBrk="1" hangingPunct="1"/>
            <a:r>
              <a:rPr lang="en-US" altLang="en-US" dirty="0">
                <a:cs typeface="Arial" pitchFamily="34" charset="0"/>
              </a:rPr>
              <a:t>But, sequential file organization always requires data to be sorted</a:t>
            </a:r>
            <a:r>
              <a:rPr lang="en-US" altLang="en-US" baseline="0" dirty="0">
                <a:cs typeface="Arial" pitchFamily="34" charset="0"/>
              </a:rPr>
              <a:t>. Therefore, such a file must be resorted every time new items are inserted, or if any existing items are changed. So, the speed of access comes with a significant maintenance cost.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787280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In an indexed file organization, the records are stored either sequentially or nonsequentially, and an index is created that allows the application software to locate individual records (see Figure 8-7b). Like a card catalog in a library, an index is a table that is used to determine in a file the location of records that satisfy some condition. Each index entry matches a key value with one or more records. An index can point to unique records (a primary key index, such as on the </a:t>
            </a:r>
            <a:r>
              <a:rPr lang="en-US" altLang="en-US" dirty="0" err="1">
                <a:cs typeface="Arial" pitchFamily="34" charset="0"/>
              </a:rPr>
              <a:t>ProductID</a:t>
            </a:r>
            <a:r>
              <a:rPr lang="en-US" altLang="en-US" dirty="0">
                <a:cs typeface="Arial" pitchFamily="34" charset="0"/>
              </a:rPr>
              <a:t> field of a product record) or to potentially more than one record. An index that allows each entry to point to more than one record is called a secondary key index.</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32897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629C6047-0F9A-4FC6-ADFF-ED70FC101A47}"/>
              </a:ext>
            </a:extLst>
          </p:cNvPr>
          <p:cNvSpPr>
            <a:spLocks noGrp="1" noRot="1" noChangeAspect="1" noChangeArrowheads="1" noTextEdit="1"/>
          </p:cNvSpPr>
          <p:nvPr>
            <p:ph type="sldImg"/>
          </p:nvPr>
        </p:nvSpPr>
        <p:spPr>
          <a:xfrm>
            <a:off x="393700" y="692150"/>
            <a:ext cx="6070600" cy="3416300"/>
          </a:xfrm>
          <a:ln/>
        </p:spPr>
      </p:sp>
      <p:sp>
        <p:nvSpPr>
          <p:cNvPr id="7171" name="Notes Placeholder 2">
            <a:extLst>
              <a:ext uri="{FF2B5EF4-FFF2-40B4-BE49-F238E27FC236}">
                <a16:creationId xmlns:a16="http://schemas.microsoft.com/office/drawing/2014/main" id="{0B4A185E-D5F1-408E-BB89-9069195F5D5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An advantage of the indexed file organization over the sequential is that it is easier to insert and delete data. Because</a:t>
            </a:r>
            <a:r>
              <a:rPr lang="en-US" altLang="en-US" baseline="0" dirty="0">
                <a:cs typeface="Arial" pitchFamily="34" charset="0"/>
              </a:rPr>
              <a:t> the index is composed of many smaller lists of actual data items (seen in the bottom of the tree), then sorting an individual cluster is much less costly than sorting the whole file. Also, if you keep the individual lists small enough, then even if they are unsorted, the search time is not so bad.</a:t>
            </a:r>
          </a:p>
          <a:p>
            <a:pPr eaLnBrk="1" hangingPunct="1"/>
            <a:endParaRPr lang="en-US" altLang="en-US" baseline="0" dirty="0">
              <a:cs typeface="Arial" pitchFamily="34" charset="0"/>
            </a:endParaRPr>
          </a:p>
          <a:p>
            <a:pPr eaLnBrk="1" hangingPunct="1"/>
            <a:r>
              <a:rPr lang="en-US" altLang="en-US" baseline="0" dirty="0">
                <a:cs typeface="Arial" pitchFamily="34" charset="0"/>
              </a:rPr>
              <a:t>The trick is indexing, and specifically keeping an optimal number of levels within the index. In this case we see two levels of indexing, below which are the sub lists of data items.</a:t>
            </a:r>
          </a:p>
          <a:p>
            <a:pPr eaLnBrk="1" hangingPunct="1"/>
            <a:endParaRPr lang="en-US" altLang="en-US" baseline="0" dirty="0">
              <a:cs typeface="Arial" pitchFamily="34" charset="0"/>
            </a:endParaRPr>
          </a:p>
          <a:p>
            <a:pPr eaLnBrk="1" hangingPunct="1"/>
            <a:r>
              <a:rPr lang="en-US" altLang="en-US" baseline="0" dirty="0">
                <a:cs typeface="Arial" pitchFamily="34" charset="0"/>
              </a:rPr>
              <a:t>The index organization in this figure splits at the top level into three groups. Any team name starting with A-F goes in the first group, those with G-P in the second, and those with Q-Z in the third. Within each group there is a second split into three subgroups each. </a:t>
            </a:r>
          </a:p>
          <a:p>
            <a:pPr eaLnBrk="1" hangingPunct="1"/>
            <a:endParaRPr lang="en-US" altLang="en-US" baseline="0" dirty="0">
              <a:cs typeface="Arial" pitchFamily="34" charset="0"/>
            </a:endParaRPr>
          </a:p>
          <a:p>
            <a:pPr eaLnBrk="1" hangingPunct="1"/>
            <a:r>
              <a:rPr lang="en-US" altLang="en-US" baseline="0" dirty="0">
                <a:cs typeface="Arial" pitchFamily="34" charset="0"/>
              </a:rPr>
              <a:t>Indexed file organization is often used with attributes that are likely to be frequently used in queries. Part of the physical design process involves choosing which columns of a table to index, as we’ll see later.</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605528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A hashing algorithm is a routine that converts a primary key value into a record address. Although there are several variations of hashed files, in most cases the records are located nonsequentially, as dictated by the hashing algorithm. Thus, sequential data processing is impractical.</a:t>
            </a:r>
          </a:p>
          <a:p>
            <a:pPr eaLnBrk="1" hangingPunct="1"/>
            <a:endParaRPr lang="en-US" altLang="en-US" dirty="0">
              <a:cs typeface="Arial" pitchFamily="34" charset="0"/>
            </a:endParaRPr>
          </a:p>
          <a:p>
            <a:pPr eaLnBrk="1" hangingPunct="1"/>
            <a:r>
              <a:rPr lang="en-US" altLang="en-US" dirty="0">
                <a:cs typeface="Arial" pitchFamily="34" charset="0"/>
              </a:rPr>
              <a:t>A typical hashing algorithm uses the technique of dividing each primary key value by a suitable prime number and then using the remainder of the division as the relative storage location. For example, suppose that an organization has a set of approximately 1,000 employee records to be stored on magnetic disk. A suitable prime number would be 997, because it is close to 1,000. Now consider the record for employee ID</a:t>
            </a:r>
            <a:r>
              <a:rPr lang="en-US" altLang="en-US" baseline="0" dirty="0">
                <a:cs typeface="Arial" pitchFamily="34" charset="0"/>
              </a:rPr>
              <a:t> </a:t>
            </a:r>
            <a:r>
              <a:rPr lang="en-US" altLang="en-US" dirty="0">
                <a:cs typeface="Arial" pitchFamily="34" charset="0"/>
              </a:rPr>
              <a:t>12396. When we divide this number by 997, the remainder is 432. Thus, this record is stored at location 432 in the file.</a:t>
            </a:r>
          </a:p>
          <a:p>
            <a:pPr eaLnBrk="1" hangingPunct="1"/>
            <a:endParaRPr lang="en-US" altLang="en-US" dirty="0">
              <a:cs typeface="Arial" pitchFamily="34" charset="0"/>
            </a:endParaRPr>
          </a:p>
          <a:p>
            <a:pPr eaLnBrk="1" hangingPunct="1"/>
            <a:r>
              <a:rPr lang="en-US" altLang="en-US" dirty="0">
                <a:cs typeface="Arial" pitchFamily="34" charset="0"/>
              </a:rPr>
              <a:t>Hashing algorithms could potentially map two different primary keys to the same location. If that happens, there will be a list at that location, similar to the lists in the indexed file organization described earlier.</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770848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Part of the physical design process is to decide which fields need indexing. Primary</a:t>
            </a:r>
            <a:r>
              <a:rPr lang="en-US" baseline="0" dirty="0"/>
              <a:t> keys are normally indexed by default. The database designer typically chooses which other fields to index, based on expected usage of those fields in queries and inserts. If the fields are used a lot as conditions in queries, this increases the importance of indexing. But indexing comes at a cost, which involves maintaining the index. Indexes are costly for fields that get updated a lot.</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740463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It might seem counterintuitive that a database designer would want to </a:t>
            </a:r>
            <a:r>
              <a:rPr lang="en-US" altLang="en-US" dirty="0" err="1">
                <a:cs typeface="Arial" pitchFamily="34" charset="0"/>
              </a:rPr>
              <a:t>denormalize</a:t>
            </a:r>
            <a:r>
              <a:rPr lang="en-US" altLang="en-US" dirty="0">
                <a:cs typeface="Arial" pitchFamily="34" charset="0"/>
              </a:rPr>
              <a:t> a previously normalized (well structured) set of relations. After all, we</a:t>
            </a:r>
            <a:r>
              <a:rPr lang="en-US" altLang="en-US" baseline="0" dirty="0">
                <a:cs typeface="Arial" pitchFamily="34" charset="0"/>
              </a:rPr>
              <a:t> spent considerable effort towards conceptual modeling (E-R/ EER) in order to ensure well-structured logical design. And, when faced with poorly structured relations, we normalized them in our logical design. Why </a:t>
            </a:r>
            <a:r>
              <a:rPr lang="en-US" altLang="en-US" baseline="0" dirty="0" err="1">
                <a:cs typeface="Arial" pitchFamily="34" charset="0"/>
              </a:rPr>
              <a:t>denormalize</a:t>
            </a:r>
            <a:r>
              <a:rPr lang="en-US" altLang="en-US" baseline="0" dirty="0">
                <a:cs typeface="Arial" pitchFamily="34" charset="0"/>
              </a:rPr>
              <a:t> now?</a:t>
            </a:r>
          </a:p>
          <a:p>
            <a:pPr eaLnBrk="1" hangingPunct="1"/>
            <a:endParaRPr lang="en-US" altLang="en-US" baseline="0" dirty="0">
              <a:cs typeface="Arial" pitchFamily="34" charset="0"/>
            </a:endParaRPr>
          </a:p>
          <a:p>
            <a:pPr eaLnBrk="1" hangingPunct="1"/>
            <a:r>
              <a:rPr lang="en-US" altLang="en-US" baseline="0" dirty="0">
                <a:cs typeface="Arial" pitchFamily="34" charset="0"/>
              </a:rPr>
              <a:t>The answer is performance. When you normalize, you split data into separate tables in order to eliminate or at least reduce data duplication. This helps to ensure data integrity. But, it comes at a cost. It is much more computationally efficient to query a single table than to query multiple tables. </a:t>
            </a:r>
          </a:p>
          <a:p>
            <a:pPr eaLnBrk="1" hangingPunct="1"/>
            <a:endParaRPr lang="en-US" altLang="en-US" baseline="0" dirty="0">
              <a:cs typeface="Arial" pitchFamily="34" charset="0"/>
            </a:endParaRPr>
          </a:p>
          <a:p>
            <a:pPr eaLnBrk="1" hangingPunct="1"/>
            <a:r>
              <a:rPr lang="en-US" altLang="en-US" baseline="0" dirty="0">
                <a:cs typeface="Arial" pitchFamily="34" charset="0"/>
              </a:rPr>
              <a:t>Therefore, it makes sense to, in a controlled way, back off from perfect normalization. In the next few slides, we’ll see some examples.</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048382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D61577E3-38FA-4705-B2FE-4A176BEEE966}"/>
              </a:ext>
            </a:extLst>
          </p:cNvPr>
          <p:cNvSpPr>
            <a:spLocks noGrp="1" noRot="1" noChangeAspect="1" noChangeArrowheads="1" noTextEdit="1"/>
          </p:cNvSpPr>
          <p:nvPr>
            <p:ph type="sldImg"/>
          </p:nvPr>
        </p:nvSpPr>
        <p:spPr>
          <a:xfrm>
            <a:off x="393700" y="692150"/>
            <a:ext cx="6070600" cy="3416300"/>
          </a:xfrm>
          <a:ln/>
        </p:spPr>
      </p:sp>
      <p:sp>
        <p:nvSpPr>
          <p:cNvPr id="58371" name="Notes Placeholder 2">
            <a:extLst>
              <a:ext uri="{FF2B5EF4-FFF2-40B4-BE49-F238E27FC236}">
                <a16:creationId xmlns:a16="http://schemas.microsoft.com/office/drawing/2014/main" id="{5F2C6AF8-EEDD-46D5-A1C0-67BF4A8BF111}"/>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1F6F19F7-898D-49F5-AA76-95A3BFB70A57}"/>
              </a:ext>
            </a:extLst>
          </p:cNvPr>
          <p:cNvSpPr>
            <a:spLocks noGrp="1" noRot="1" noChangeAspect="1" noChangeArrowheads="1" noTextEdit="1"/>
          </p:cNvSpPr>
          <p:nvPr>
            <p:ph type="sldImg"/>
          </p:nvPr>
        </p:nvSpPr>
        <p:spPr>
          <a:xfrm>
            <a:off x="393700" y="692150"/>
            <a:ext cx="6070600" cy="3416300"/>
          </a:xfrm>
          <a:ln/>
        </p:spPr>
      </p:sp>
      <p:sp>
        <p:nvSpPr>
          <p:cNvPr id="60419" name="Notes Placeholder 2">
            <a:extLst>
              <a:ext uri="{FF2B5EF4-FFF2-40B4-BE49-F238E27FC236}">
                <a16:creationId xmlns:a16="http://schemas.microsoft.com/office/drawing/2014/main" id="{6495E4FB-823F-480B-9208-85247E72AA52}"/>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4DFCDA06-873E-4E6C-919D-AA23147CB660}"/>
              </a:ext>
            </a:extLst>
          </p:cNvPr>
          <p:cNvSpPr>
            <a:spLocks noGrp="1" noRot="1" noChangeAspect="1" noChangeArrowheads="1" noTextEdit="1"/>
          </p:cNvSpPr>
          <p:nvPr>
            <p:ph type="sldImg"/>
          </p:nvPr>
        </p:nvSpPr>
        <p:spPr>
          <a:xfrm>
            <a:off x="393700" y="692150"/>
            <a:ext cx="6070600" cy="3416300"/>
          </a:xfrm>
          <a:ln/>
        </p:spPr>
      </p:sp>
      <p:sp>
        <p:nvSpPr>
          <p:cNvPr id="62467" name="Notes Placeholder 2">
            <a:extLst>
              <a:ext uri="{FF2B5EF4-FFF2-40B4-BE49-F238E27FC236}">
                <a16:creationId xmlns:a16="http://schemas.microsoft.com/office/drawing/2014/main" id="{CA851FAE-2D71-4A46-AAAF-2832BB7EFB2A}"/>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Note that denormalization</a:t>
            </a:r>
            <a:r>
              <a:rPr lang="en-US" altLang="en-US" baseline="0" dirty="0">
                <a:cs typeface="Arial" pitchFamily="34" charset="0"/>
              </a:rPr>
              <a:t> is most beneficial and least harmful in relations where there is a minimal amount of updates that would occur to the duplicated attributes. In Chapter 9, we will discuss the concept of “data warehouses”. A data warehouse is generally for the sole purpose of performing complex queries to assist with managerial decision making. These are never updated, except at specified intervals of data integration. Therefore, data warehouses are often non-normalized.</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537913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You can also have combinations of Horizontal and Vertical.</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solidFill>
                <a:srgbClr val="000000"/>
              </a:solidFill>
            </a:endParaRPr>
          </a:p>
          <a:p>
            <a:r>
              <a:rPr lang="en-US" sz="1200" b="0" i="0" u="none" strike="noStrike" kern="1200" cap="none" baseline="0" dirty="0">
                <a:solidFill>
                  <a:schemeClr val="tx1"/>
                </a:solidFill>
                <a:latin typeface="Times New Roman" pitchFamily="18" charset="0"/>
                <a:ea typeface="Arial"/>
                <a:cs typeface="Arial" charset="0"/>
                <a:sym typeface="Arial"/>
              </a:rPr>
              <a:t>The previous denormalization examples all deal with combining tables to avoid doing joins. Another form of denormalization involves the creation of more tables by partitioning a relation into multiple physical tables.</a:t>
            </a:r>
          </a:p>
          <a:p>
            <a:endParaRPr lang="en-US" altLang="en-US" sz="1200" b="0" i="0" u="none" strike="noStrike" kern="1200" cap="none" baseline="0" dirty="0">
              <a:solidFill>
                <a:schemeClr val="tx1"/>
              </a:solidFill>
              <a:latin typeface="Times New Roman" pitchFamily="18" charset="0"/>
              <a:ea typeface="Arial"/>
              <a:cs typeface="Arial" charset="0"/>
              <a:sym typeface="Arial"/>
            </a:endParaRPr>
          </a:p>
          <a:p>
            <a:r>
              <a:rPr lang="en-US" altLang="en-US" sz="1200" b="0" i="0" u="none" strike="noStrike" kern="1200" cap="none" baseline="0" dirty="0">
                <a:solidFill>
                  <a:schemeClr val="tx1"/>
                </a:solidFill>
                <a:latin typeface="Times New Roman" pitchFamily="18" charset="0"/>
                <a:ea typeface="Arial"/>
                <a:cs typeface="Arial" charset="0"/>
                <a:sym typeface="Arial"/>
              </a:rPr>
              <a:t>In other words, we purposely duplicate (copy) relations or portions of relations and store these copies in multiple storage locations. </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924742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480CC13D-B1F4-446E-91C6-4F208F1A8571}"/>
              </a:ext>
            </a:extLst>
          </p:cNvPr>
          <p:cNvSpPr>
            <a:spLocks noGrp="1" noRot="1" noChangeAspect="1" noChangeArrowheads="1" noTextEdit="1"/>
          </p:cNvSpPr>
          <p:nvPr>
            <p:ph type="sldImg"/>
          </p:nvPr>
        </p:nvSpPr>
        <p:spPr>
          <a:xfrm>
            <a:off x="393700" y="692150"/>
            <a:ext cx="6070600" cy="3416300"/>
          </a:xfrm>
          <a:ln/>
        </p:spPr>
      </p:sp>
      <p:sp>
        <p:nvSpPr>
          <p:cNvPr id="71683" name="Notes Placeholder 2">
            <a:extLst>
              <a:ext uri="{FF2B5EF4-FFF2-40B4-BE49-F238E27FC236}">
                <a16:creationId xmlns:a16="http://schemas.microsoft.com/office/drawing/2014/main" id="{BFE44A6D-C625-475C-B4B4-FCFBE5885662}"/>
              </a:ext>
            </a:extLst>
          </p:cNvPr>
          <p:cNvSpPr>
            <a:spLocks noGrp="1" noChangeArrowheads="1"/>
          </p:cNvSpPr>
          <p:nvPr>
            <p:ph type="body" idx="1"/>
          </p:nvPr>
        </p:nvSpPr>
        <p:spPr>
          <a:ln w="9525"/>
        </p:spPr>
        <p:txBody>
          <a:bodyPr/>
          <a:lstStyle/>
          <a:p>
            <a:pPr>
              <a:defRPr/>
            </a:pPr>
            <a:r>
              <a:rPr lang="en-US" altLang="en-US" dirty="0">
                <a:cs typeface="Arial" panose="020B0604020202020204" pitchFamily="34" charset="0"/>
              </a:rPr>
              <a:t>What are  the advantages of partitioning :</a:t>
            </a:r>
          </a:p>
          <a:p>
            <a:pPr lvl="1" eaLnBrk="1" hangingPunct="1">
              <a:lnSpc>
                <a:spcPct val="80000"/>
              </a:lnSpc>
              <a:defRPr/>
            </a:pPr>
            <a:r>
              <a:rPr lang="en-US" sz="2000" dirty="0">
                <a:solidFill>
                  <a:srgbClr val="000000"/>
                </a:solidFill>
                <a:effectLst>
                  <a:outerShdw blurRad="38100" dist="38100" dir="2700000" algn="tl">
                    <a:srgbClr val="FFFFFF"/>
                  </a:outerShdw>
                </a:effectLst>
              </a:rPr>
              <a:t>Efficiency: Records used together are grouped together</a:t>
            </a:r>
          </a:p>
          <a:p>
            <a:pPr lvl="1" eaLnBrk="1" hangingPunct="1">
              <a:lnSpc>
                <a:spcPct val="80000"/>
              </a:lnSpc>
              <a:defRPr/>
            </a:pPr>
            <a:r>
              <a:rPr lang="en-US" sz="2000" dirty="0">
                <a:solidFill>
                  <a:srgbClr val="000000"/>
                </a:solidFill>
                <a:effectLst>
                  <a:outerShdw blurRad="38100" dist="38100" dir="2700000" algn="tl">
                    <a:srgbClr val="FFFFFF"/>
                  </a:outerShdw>
                </a:effectLst>
              </a:rPr>
              <a:t>Local optimization: Each partition can be optimized for performance</a:t>
            </a:r>
          </a:p>
          <a:p>
            <a:pPr lvl="1" eaLnBrk="1" hangingPunct="1">
              <a:lnSpc>
                <a:spcPct val="80000"/>
              </a:lnSpc>
              <a:defRPr/>
            </a:pPr>
            <a:r>
              <a:rPr lang="en-US" sz="2000" dirty="0">
                <a:solidFill>
                  <a:srgbClr val="000000"/>
                </a:solidFill>
                <a:effectLst>
                  <a:outerShdw blurRad="38100" dist="38100" dir="2700000" algn="tl">
                    <a:srgbClr val="FFFFFF"/>
                  </a:outerShdw>
                </a:effectLst>
              </a:rPr>
              <a:t>Security: data not relevant to users are segregated</a:t>
            </a:r>
          </a:p>
          <a:p>
            <a:pPr lvl="1" eaLnBrk="1" hangingPunct="1">
              <a:lnSpc>
                <a:spcPct val="80000"/>
              </a:lnSpc>
              <a:defRPr/>
            </a:pPr>
            <a:r>
              <a:rPr lang="en-US" sz="2000" dirty="0">
                <a:solidFill>
                  <a:srgbClr val="000000"/>
                </a:solidFill>
                <a:effectLst>
                  <a:outerShdw blurRad="38100" dist="38100" dir="2700000" algn="tl">
                    <a:srgbClr val="FFFFFF"/>
                  </a:outerShdw>
                </a:effectLst>
              </a:rPr>
              <a:t>Recovery and uptime: smaller files take less time to back up</a:t>
            </a:r>
          </a:p>
          <a:p>
            <a:pPr lvl="1" eaLnBrk="1" hangingPunct="1">
              <a:lnSpc>
                <a:spcPct val="80000"/>
              </a:lnSpc>
              <a:defRPr/>
            </a:pPr>
            <a:r>
              <a:rPr lang="en-US" sz="2000" dirty="0">
                <a:solidFill>
                  <a:srgbClr val="000000"/>
                </a:solidFill>
                <a:effectLst>
                  <a:outerShdw blurRad="38100" dist="38100" dir="2700000" algn="tl">
                    <a:srgbClr val="FFFFFF"/>
                  </a:outerShdw>
                </a:effectLst>
              </a:rPr>
              <a:t>Load balancing: Partitions stored on different disks, reduces contention</a:t>
            </a:r>
          </a:p>
          <a:p>
            <a:pPr lvl="1" eaLnBrk="1" hangingPunct="1">
              <a:lnSpc>
                <a:spcPct val="80000"/>
              </a:lnSpc>
              <a:defRPr/>
            </a:pPr>
            <a:endParaRPr lang="en-US" sz="2000" dirty="0">
              <a:solidFill>
                <a:srgbClr val="000000"/>
              </a:solidFill>
              <a:effectLst>
                <a:outerShdw blurRad="38100" dist="38100" dir="2700000" algn="tl">
                  <a:srgbClr val="FFFFFF"/>
                </a:outerShdw>
              </a:effectLst>
            </a:endParaRPr>
          </a:p>
          <a:p>
            <a:pPr eaLnBrk="1" hangingPunct="1">
              <a:lnSpc>
                <a:spcPct val="80000"/>
              </a:lnSpc>
              <a:defRPr/>
            </a:pPr>
            <a:r>
              <a:rPr lang="en-US" sz="2800" dirty="0">
                <a:solidFill>
                  <a:srgbClr val="000000"/>
                </a:solidFill>
                <a:effectLst>
                  <a:outerShdw blurRad="38100" dist="38100" dir="2700000" algn="tl">
                    <a:srgbClr val="FFFFFF"/>
                  </a:outerShdw>
                </a:effectLst>
              </a:rPr>
              <a:t>Disadvantages of Partitioning:</a:t>
            </a:r>
          </a:p>
          <a:p>
            <a:pPr lvl="1" eaLnBrk="1" hangingPunct="1">
              <a:lnSpc>
                <a:spcPct val="80000"/>
              </a:lnSpc>
              <a:defRPr/>
            </a:pPr>
            <a:r>
              <a:rPr lang="en-US" sz="2000" dirty="0">
                <a:solidFill>
                  <a:srgbClr val="000000"/>
                </a:solidFill>
                <a:effectLst>
                  <a:outerShdw blurRad="38100" dist="38100" dir="2700000" algn="tl">
                    <a:srgbClr val="FFFFFF"/>
                  </a:outerShdw>
                </a:effectLst>
              </a:rPr>
              <a:t>Inconsistent access speed: Slow retrievals across partitions</a:t>
            </a:r>
          </a:p>
          <a:p>
            <a:pPr lvl="1" eaLnBrk="1" hangingPunct="1">
              <a:lnSpc>
                <a:spcPct val="80000"/>
              </a:lnSpc>
              <a:defRPr/>
            </a:pPr>
            <a:r>
              <a:rPr lang="en-US" sz="2000" dirty="0">
                <a:solidFill>
                  <a:srgbClr val="000000"/>
                </a:solidFill>
                <a:effectLst>
                  <a:outerShdw blurRad="38100" dist="38100" dir="2700000" algn="tl">
                    <a:srgbClr val="FFFFFF"/>
                  </a:outerShdw>
                </a:effectLst>
              </a:rPr>
              <a:t>Complexity: Non-transparent partitioning</a:t>
            </a:r>
          </a:p>
          <a:p>
            <a:pPr lvl="1" eaLnBrk="1" hangingPunct="1">
              <a:lnSpc>
                <a:spcPct val="80000"/>
              </a:lnSpc>
              <a:defRPr/>
            </a:pPr>
            <a:r>
              <a:rPr lang="en-US" sz="2000" dirty="0">
                <a:solidFill>
                  <a:srgbClr val="000000"/>
                </a:solidFill>
                <a:effectLst>
                  <a:outerShdw blurRad="38100" dist="38100" dir="2700000" algn="tl">
                    <a:srgbClr val="FFFFFF"/>
                  </a:outerShdw>
                </a:effectLst>
              </a:rPr>
              <a:t>Extra space or update time: Duplicate data; access from multiple partitions</a:t>
            </a:r>
          </a:p>
          <a:p>
            <a:pPr lvl="1" eaLnBrk="1" hangingPunct="1">
              <a:lnSpc>
                <a:spcPct val="80000"/>
              </a:lnSpc>
              <a:defRPr/>
            </a:pPr>
            <a:endParaRPr lang="en-US" sz="2000" dirty="0">
              <a:solidFill>
                <a:srgbClr val="000000"/>
              </a:solidFill>
              <a:effectLst>
                <a:outerShdw blurRad="38100" dist="38100" dir="2700000" algn="tl">
                  <a:srgbClr val="FFFFFF"/>
                </a:outerShdw>
              </a:effectLst>
            </a:endParaRPr>
          </a:p>
          <a:p>
            <a:pPr>
              <a:defRPr/>
            </a:pPr>
            <a:endParaRPr lang="en-US" altLang="en-US" dirty="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5A391EE6-E183-4C5B-94F7-A55773E28822}"/>
              </a:ext>
            </a:extLst>
          </p:cNvPr>
          <p:cNvSpPr>
            <a:spLocks noGrp="1" noRot="1" noChangeAspect="1" noChangeArrowheads="1" noTextEdit="1"/>
          </p:cNvSpPr>
          <p:nvPr>
            <p:ph type="sldImg"/>
          </p:nvPr>
        </p:nvSpPr>
        <p:spPr>
          <a:xfrm>
            <a:off x="393700" y="692150"/>
            <a:ext cx="6070600" cy="3416300"/>
          </a:xfrm>
          <a:ln/>
        </p:spPr>
      </p:sp>
      <p:sp>
        <p:nvSpPr>
          <p:cNvPr id="9219" name="Notes Placeholder 2">
            <a:extLst>
              <a:ext uri="{FF2B5EF4-FFF2-40B4-BE49-F238E27FC236}">
                <a16:creationId xmlns:a16="http://schemas.microsoft.com/office/drawing/2014/main" id="{B6C4CBA5-391F-4F01-BD25-A0BD60152A2C}"/>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Purpose is to achieve optimal performance . In the age of big data, and terabytes, petabyte </a:t>
            </a:r>
            <a:r>
              <a:rPr lang="en-US" altLang="en-US" dirty="0" err="1">
                <a:cs typeface="Arial" panose="020B0604020202020204" pitchFamily="34" charset="0"/>
              </a:rPr>
              <a:t>db</a:t>
            </a:r>
            <a:r>
              <a:rPr lang="en-US" altLang="en-US" dirty="0">
                <a:cs typeface="Arial" panose="020B0604020202020204" pitchFamily="34" charset="0"/>
              </a:rPr>
              <a:t>, it is important to have an optimal physical database design.</a:t>
            </a:r>
          </a:p>
          <a:p>
            <a:pPr eaLnBrk="1" hangingPunct="1"/>
            <a:endParaRPr lang="en-US" altLang="en-US" dirty="0">
              <a:cs typeface="Arial" panose="020B0604020202020204" pitchFamily="34" charset="0"/>
            </a:endParaRPr>
          </a:p>
          <a:p>
            <a:pPr eaLnBrk="1" hangingPunct="1"/>
            <a:endParaRPr lang="en-US" altLang="en-US" dirty="0">
              <a:cs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4B80C597-9E40-4785-9A44-7580B90B9AA9}"/>
              </a:ext>
            </a:extLst>
          </p:cNvPr>
          <p:cNvSpPr>
            <a:spLocks noGrp="1" noRot="1" noChangeAspect="1" noChangeArrowheads="1" noTextEdit="1"/>
          </p:cNvSpPr>
          <p:nvPr>
            <p:ph type="sldImg"/>
          </p:nvPr>
        </p:nvSpPr>
        <p:spPr>
          <a:xfrm>
            <a:off x="393700" y="692150"/>
            <a:ext cx="6070600" cy="3416300"/>
          </a:xfrm>
          <a:ln/>
        </p:spPr>
      </p:sp>
      <p:sp>
        <p:nvSpPr>
          <p:cNvPr id="68611" name="Notes Placeholder 2">
            <a:extLst>
              <a:ext uri="{FF2B5EF4-FFF2-40B4-BE49-F238E27FC236}">
                <a16:creationId xmlns:a16="http://schemas.microsoft.com/office/drawing/2014/main" id="{973BBB32-FB0A-4496-9CFB-6362D9DBB23D}"/>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4B80C597-9E40-4785-9A44-7580B90B9AA9}"/>
              </a:ext>
            </a:extLst>
          </p:cNvPr>
          <p:cNvSpPr>
            <a:spLocks noGrp="1" noRot="1" noChangeAspect="1" noChangeArrowheads="1" noTextEdit="1"/>
          </p:cNvSpPr>
          <p:nvPr>
            <p:ph type="sldImg"/>
          </p:nvPr>
        </p:nvSpPr>
        <p:spPr>
          <a:xfrm>
            <a:off x="393700" y="692150"/>
            <a:ext cx="6070600" cy="3416300"/>
          </a:xfrm>
          <a:ln/>
        </p:spPr>
      </p:sp>
      <p:sp>
        <p:nvSpPr>
          <p:cNvPr id="68611" name="Notes Placeholder 2">
            <a:extLst>
              <a:ext uri="{FF2B5EF4-FFF2-40B4-BE49-F238E27FC236}">
                <a16:creationId xmlns:a16="http://schemas.microsoft.com/office/drawing/2014/main" id="{973BBB32-FB0A-4496-9CFB-6362D9DBB23D}"/>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21106511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E3CC8F49-6264-45CE-A653-9E1B4D8D70F2}"/>
              </a:ext>
            </a:extLst>
          </p:cNvPr>
          <p:cNvSpPr>
            <a:spLocks noGrp="1" noRot="1" noChangeAspect="1" noChangeArrowheads="1" noTextEdit="1"/>
          </p:cNvSpPr>
          <p:nvPr>
            <p:ph type="sldImg"/>
          </p:nvPr>
        </p:nvSpPr>
        <p:spPr>
          <a:xfrm>
            <a:off x="393700" y="692150"/>
            <a:ext cx="6070600" cy="3416300"/>
          </a:xfrm>
          <a:ln/>
        </p:spPr>
      </p:sp>
      <p:sp>
        <p:nvSpPr>
          <p:cNvPr id="70659" name="Notes Placeholder 2">
            <a:extLst>
              <a:ext uri="{FF2B5EF4-FFF2-40B4-BE49-F238E27FC236}">
                <a16:creationId xmlns:a16="http://schemas.microsoft.com/office/drawing/2014/main" id="{2EA4B423-0ADC-4FB8-B7D7-F050A0F195F6}"/>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AA00E8FF-4EE2-4C77-96E6-0DDABBB9CF06}"/>
              </a:ext>
            </a:extLst>
          </p:cNvPr>
          <p:cNvSpPr>
            <a:spLocks noGrp="1" noRot="1" noChangeAspect="1" noChangeArrowheads="1" noTextEdit="1"/>
          </p:cNvSpPr>
          <p:nvPr>
            <p:ph type="sldImg"/>
          </p:nvPr>
        </p:nvSpPr>
        <p:spPr>
          <a:xfrm>
            <a:off x="393700" y="692150"/>
            <a:ext cx="6070600" cy="3416300"/>
          </a:xfrm>
          <a:ln/>
        </p:spPr>
      </p:sp>
      <p:sp>
        <p:nvSpPr>
          <p:cNvPr id="72707" name="Notes Placeholder 2">
            <a:extLst>
              <a:ext uri="{FF2B5EF4-FFF2-40B4-BE49-F238E27FC236}">
                <a16:creationId xmlns:a16="http://schemas.microsoft.com/office/drawing/2014/main" id="{023B746D-161C-4BB8-8118-6E9608A13C83}"/>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Cluster -&gt; data stored in the same disk area to improve operations. </a:t>
            </a:r>
          </a:p>
          <a:p>
            <a:pPr eaLnBrk="1" hangingPunct="1"/>
            <a:r>
              <a:rPr lang="en-US" altLang="en-US" dirty="0">
                <a:cs typeface="Arial" panose="020B0604020202020204" pitchFamily="34" charset="0"/>
              </a:rPr>
              <a:t>This is rare. But it is a tool that exists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5DF5BFDD-4098-48CA-926C-710E7B6BDADA}"/>
              </a:ext>
            </a:extLst>
          </p:cNvPr>
          <p:cNvSpPr>
            <a:spLocks noGrp="1" noRot="1" noChangeAspect="1" noChangeArrowheads="1" noTextEdit="1"/>
          </p:cNvSpPr>
          <p:nvPr>
            <p:ph type="sldImg"/>
          </p:nvPr>
        </p:nvSpPr>
        <p:spPr>
          <a:xfrm>
            <a:off x="393700" y="692150"/>
            <a:ext cx="6070600" cy="3416300"/>
          </a:xfrm>
          <a:ln/>
        </p:spPr>
      </p:sp>
      <p:sp>
        <p:nvSpPr>
          <p:cNvPr id="74755" name="Notes Placeholder 2">
            <a:extLst>
              <a:ext uri="{FF2B5EF4-FFF2-40B4-BE49-F238E27FC236}">
                <a16:creationId xmlns:a16="http://schemas.microsoft.com/office/drawing/2014/main" id="{776EA616-9895-4BFA-B452-BBA700151758}"/>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156A1023-F07C-4F91-9625-87C24D5D7EB4}"/>
              </a:ext>
            </a:extLst>
          </p:cNvPr>
          <p:cNvSpPr>
            <a:spLocks noGrp="1" noRot="1" noChangeAspect="1" noChangeArrowheads="1" noTextEdit="1"/>
          </p:cNvSpPr>
          <p:nvPr>
            <p:ph type="sldImg"/>
          </p:nvPr>
        </p:nvSpPr>
        <p:spPr>
          <a:xfrm>
            <a:off x="393700" y="692150"/>
            <a:ext cx="6070600" cy="3416300"/>
          </a:xfrm>
          <a:ln/>
        </p:spPr>
      </p:sp>
      <p:sp>
        <p:nvSpPr>
          <p:cNvPr id="76803" name="Notes Placeholder 2">
            <a:extLst>
              <a:ext uri="{FF2B5EF4-FFF2-40B4-BE49-F238E27FC236}">
                <a16:creationId xmlns:a16="http://schemas.microsoft.com/office/drawing/2014/main" id="{ADDA7F20-B286-496D-8197-F9270FFB17CC}"/>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Is it a good idea to create index on every column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Much of the input to the physical design comes from outputs from requirements analysis</a:t>
            </a:r>
            <a:r>
              <a:rPr lang="en-US" baseline="0" dirty="0"/>
              <a:t> and logical design. Others stem from business security concerns and regulatory compliance, while still others stem from predictions of demand and performance analysis. </a:t>
            </a:r>
          </a:p>
          <a:p>
            <a:r>
              <a:rPr lang="en-US" altLang="en-US" dirty="0">
                <a:cs typeface="Arial" panose="020B0604020202020204" pitchFamily="34" charset="0"/>
              </a:rPr>
              <a:t>At the point where you need to design a physical </a:t>
            </a:r>
            <a:r>
              <a:rPr lang="en-US" altLang="en-US" dirty="0" err="1">
                <a:cs typeface="Arial" panose="020B0604020202020204" pitchFamily="34" charset="0"/>
              </a:rPr>
              <a:t>db</a:t>
            </a:r>
            <a:r>
              <a:rPr lang="en-US" altLang="en-US" dirty="0">
                <a:cs typeface="Arial" panose="020B0604020202020204" pitchFamily="34" charset="0"/>
              </a:rPr>
              <a:t>:</a:t>
            </a:r>
          </a:p>
          <a:p>
            <a:pPr eaLnBrk="1" hangingPunct="1">
              <a:spcBef>
                <a:spcPct val="50000"/>
              </a:spcBef>
              <a:buClr>
                <a:srgbClr val="0066FF"/>
              </a:buClr>
              <a:buSzPct val="80000"/>
              <a:buFont typeface="Wingdings" panose="05000000000000000000" pitchFamily="2" charset="2"/>
              <a:buChar char="l"/>
            </a:pPr>
            <a:r>
              <a:rPr lang="en-US" altLang="en-US" dirty="0">
                <a:solidFill>
                  <a:srgbClr val="000000"/>
                </a:solidFill>
                <a:cs typeface="Arial" panose="020B0604020202020204" pitchFamily="34" charset="0"/>
              </a:rPr>
              <a:t>Normalized relations -&gt; if it is a relational system, 3NF, Volume estimates: GB, PB </a:t>
            </a:r>
            <a:r>
              <a:rPr lang="en-US" altLang="en-US" dirty="0" err="1">
                <a:solidFill>
                  <a:srgbClr val="000000"/>
                </a:solidFill>
                <a:cs typeface="Arial" panose="020B0604020202020204" pitchFamily="34" charset="0"/>
              </a:rPr>
              <a:t>etc</a:t>
            </a:r>
            <a:endParaRPr lang="en-US" altLang="en-US" dirty="0">
              <a:solidFill>
                <a:srgbClr val="000000"/>
              </a:solidFill>
              <a:cs typeface="Arial" panose="020B0604020202020204" pitchFamily="34" charset="0"/>
            </a:endParaRPr>
          </a:p>
          <a:p>
            <a:pPr eaLnBrk="1" hangingPunct="1">
              <a:spcBef>
                <a:spcPct val="50000"/>
              </a:spcBef>
              <a:buClr>
                <a:srgbClr val="0066FF"/>
              </a:buClr>
              <a:buSzPct val="80000"/>
              <a:buFont typeface="Wingdings" panose="05000000000000000000" pitchFamily="2" charset="2"/>
              <a:buChar char="l"/>
            </a:pPr>
            <a:r>
              <a:rPr lang="en-US" altLang="en-US" dirty="0">
                <a:solidFill>
                  <a:srgbClr val="000000"/>
                </a:solidFill>
                <a:cs typeface="Arial" panose="020B0604020202020204" pitchFamily="34" charset="0"/>
              </a:rPr>
              <a:t>Attribute definitions</a:t>
            </a:r>
          </a:p>
          <a:p>
            <a:pPr eaLnBrk="1" hangingPunct="1">
              <a:spcBef>
                <a:spcPct val="50000"/>
              </a:spcBef>
              <a:buClr>
                <a:srgbClr val="0066FF"/>
              </a:buClr>
              <a:buSzPct val="80000"/>
              <a:buFont typeface="Wingdings" panose="05000000000000000000" pitchFamily="2" charset="2"/>
              <a:buChar char="l"/>
            </a:pPr>
            <a:r>
              <a:rPr lang="en-US" altLang="en-US" dirty="0">
                <a:solidFill>
                  <a:srgbClr val="000000"/>
                </a:solidFill>
                <a:cs typeface="Arial" panose="020B0604020202020204" pitchFamily="34" charset="0"/>
              </a:rPr>
              <a:t>Response time expectations: Business requirements </a:t>
            </a:r>
          </a:p>
          <a:p>
            <a:pPr eaLnBrk="1" hangingPunct="1">
              <a:spcBef>
                <a:spcPct val="50000"/>
              </a:spcBef>
              <a:buClr>
                <a:srgbClr val="0066FF"/>
              </a:buClr>
              <a:buSzPct val="80000"/>
              <a:buFont typeface="Wingdings" panose="05000000000000000000" pitchFamily="2" charset="2"/>
              <a:buChar char="l"/>
            </a:pPr>
            <a:r>
              <a:rPr lang="en-US" altLang="en-US" dirty="0">
                <a:solidFill>
                  <a:srgbClr val="000000"/>
                </a:solidFill>
                <a:cs typeface="Arial" panose="020B0604020202020204" pitchFamily="34" charset="0"/>
              </a:rPr>
              <a:t>Data security needs: Are there regulations you need to keep in mind. Security data such as CC, SS#, which encryption algorithm</a:t>
            </a:r>
          </a:p>
          <a:p>
            <a:pPr eaLnBrk="1" hangingPunct="1">
              <a:spcBef>
                <a:spcPct val="50000"/>
              </a:spcBef>
              <a:buClr>
                <a:srgbClr val="0066FF"/>
              </a:buClr>
              <a:buSzPct val="80000"/>
              <a:buFont typeface="Wingdings" panose="05000000000000000000" pitchFamily="2" charset="2"/>
              <a:buChar char="l"/>
            </a:pPr>
            <a:r>
              <a:rPr lang="en-US" altLang="en-US" dirty="0">
                <a:solidFill>
                  <a:srgbClr val="000000"/>
                </a:solidFill>
                <a:cs typeface="Arial" panose="020B0604020202020204" pitchFamily="34" charset="0"/>
              </a:rPr>
              <a:t>Backup/recovery needs: daily, incremental </a:t>
            </a:r>
            <a:r>
              <a:rPr lang="en-US" altLang="en-US" dirty="0" err="1">
                <a:solidFill>
                  <a:srgbClr val="000000"/>
                </a:solidFill>
                <a:cs typeface="Arial" panose="020B0604020202020204" pitchFamily="34" charset="0"/>
              </a:rPr>
              <a:t>etc</a:t>
            </a:r>
            <a:endParaRPr lang="en-US" altLang="en-US" dirty="0">
              <a:solidFill>
                <a:srgbClr val="000000"/>
              </a:solidFill>
              <a:cs typeface="Arial" panose="020B0604020202020204" pitchFamily="34" charset="0"/>
            </a:endParaRPr>
          </a:p>
          <a:p>
            <a:pPr eaLnBrk="1" hangingPunct="1">
              <a:spcBef>
                <a:spcPct val="50000"/>
              </a:spcBef>
              <a:buClr>
                <a:srgbClr val="0066FF"/>
              </a:buClr>
              <a:buSzPct val="80000"/>
              <a:buFont typeface="Wingdings" panose="05000000000000000000" pitchFamily="2" charset="2"/>
              <a:buChar char="l"/>
            </a:pPr>
            <a:r>
              <a:rPr lang="en-US" altLang="en-US" dirty="0">
                <a:solidFill>
                  <a:srgbClr val="000000"/>
                </a:solidFill>
                <a:cs typeface="Arial" panose="020B0604020202020204" pitchFamily="34" charset="0"/>
              </a:rPr>
              <a:t>Integrity expectations</a:t>
            </a:r>
          </a:p>
          <a:p>
            <a:pPr eaLnBrk="1" hangingPunct="1">
              <a:spcBef>
                <a:spcPct val="50000"/>
              </a:spcBef>
              <a:buClr>
                <a:srgbClr val="0066FF"/>
              </a:buClr>
              <a:buSzPct val="80000"/>
              <a:buFont typeface="Wingdings" panose="05000000000000000000" pitchFamily="2" charset="2"/>
              <a:buChar char="l"/>
            </a:pPr>
            <a:r>
              <a:rPr lang="en-US" altLang="en-US" dirty="0">
                <a:solidFill>
                  <a:srgbClr val="000000"/>
                </a:solidFill>
                <a:cs typeface="Arial" panose="020B0604020202020204" pitchFamily="34" charset="0"/>
              </a:rPr>
              <a:t>DBMS technology used: Oracle, DB2, </a:t>
            </a:r>
            <a:r>
              <a:rPr lang="en-US" altLang="en-US" dirty="0" err="1">
                <a:solidFill>
                  <a:srgbClr val="000000"/>
                </a:solidFill>
                <a:cs typeface="Arial" panose="020B0604020202020204" pitchFamily="34" charset="0"/>
              </a:rPr>
              <a:t>Postgress</a:t>
            </a:r>
            <a:r>
              <a:rPr lang="en-US" altLang="en-US" dirty="0">
                <a:solidFill>
                  <a:srgbClr val="000000"/>
                </a:solidFill>
                <a:cs typeface="Arial" panose="020B0604020202020204" pitchFamily="34" charset="0"/>
              </a:rPr>
              <a:t>, MySQL, SQL Server</a:t>
            </a:r>
          </a:p>
          <a:p>
            <a:pPr eaLnBrk="1" hangingPunct="1">
              <a:spcBef>
                <a:spcPct val="50000"/>
              </a:spcBef>
              <a:buClr>
                <a:srgbClr val="0066FF"/>
              </a:buClr>
              <a:buSzPct val="80000"/>
              <a:buFont typeface="Wingdings" panose="05000000000000000000" pitchFamily="2" charset="2"/>
              <a:buChar char="l"/>
            </a:pPr>
            <a:endParaRPr lang="en-US" altLang="en-US" dirty="0">
              <a:solidFill>
                <a:srgbClr val="000000"/>
              </a:solidFill>
              <a:cs typeface="Arial" panose="020B0604020202020204" pitchFamily="34" charset="0"/>
            </a:endParaRPr>
          </a:p>
          <a:p>
            <a:pPr eaLnBrk="1" hangingPunct="1">
              <a:spcBef>
                <a:spcPct val="50000"/>
              </a:spcBef>
              <a:buClr>
                <a:srgbClr val="0066FF"/>
              </a:buClr>
              <a:buSzPct val="80000"/>
              <a:buFont typeface="Wingdings" panose="05000000000000000000" pitchFamily="2" charset="2"/>
              <a:buNone/>
            </a:pPr>
            <a:r>
              <a:rPr lang="en-US" altLang="en-US" dirty="0">
                <a:solidFill>
                  <a:srgbClr val="000000"/>
                </a:solidFill>
                <a:cs typeface="Arial" panose="020B0604020202020204" pitchFamily="34" charset="0"/>
              </a:rPr>
              <a:t>Decision during database physical DB design :</a:t>
            </a:r>
          </a:p>
          <a:p>
            <a:pPr eaLnBrk="1" hangingPunct="1">
              <a:spcBef>
                <a:spcPct val="50000"/>
              </a:spcBef>
              <a:buClr>
                <a:srgbClr val="0066FF"/>
              </a:buClr>
              <a:buSzPct val="80000"/>
              <a:buFont typeface="Wingdings" panose="05000000000000000000" pitchFamily="2" charset="2"/>
              <a:buChar char="l"/>
            </a:pPr>
            <a:r>
              <a:rPr lang="en-US" altLang="en-US" dirty="0">
                <a:solidFill>
                  <a:srgbClr val="000000"/>
                </a:solidFill>
                <a:cs typeface="Arial" panose="020B0604020202020204" pitchFamily="34" charset="0"/>
              </a:rPr>
              <a:t>Attribute data types  --- what type of data types. ASCII, Unicode ( international customers…  Primary key int 32 bit vs 64 bit</a:t>
            </a:r>
          </a:p>
          <a:p>
            <a:pPr eaLnBrk="1" hangingPunct="1">
              <a:spcBef>
                <a:spcPct val="50000"/>
              </a:spcBef>
              <a:buClr>
                <a:srgbClr val="0066FF"/>
              </a:buClr>
              <a:buSzPct val="80000"/>
              <a:buFont typeface="Wingdings" panose="05000000000000000000" pitchFamily="2" charset="2"/>
              <a:buChar char="l"/>
            </a:pPr>
            <a:r>
              <a:rPr lang="en-US" altLang="en-US" dirty="0">
                <a:solidFill>
                  <a:srgbClr val="000000"/>
                </a:solidFill>
                <a:cs typeface="Arial" panose="020B0604020202020204" pitchFamily="34" charset="0"/>
              </a:rPr>
              <a:t>Physical record descriptions   	()</a:t>
            </a:r>
          </a:p>
          <a:p>
            <a:pPr eaLnBrk="1" hangingPunct="1">
              <a:spcBef>
                <a:spcPct val="50000"/>
              </a:spcBef>
              <a:buClr>
                <a:srgbClr val="0066FF"/>
              </a:buClr>
              <a:buSzPct val="80000"/>
              <a:buFont typeface="Wingdings" panose="05000000000000000000" pitchFamily="2" charset="2"/>
              <a:buChar char="l"/>
            </a:pPr>
            <a:r>
              <a:rPr lang="en-US" altLang="en-US" dirty="0">
                <a:solidFill>
                  <a:srgbClr val="000000"/>
                </a:solidFill>
                <a:cs typeface="Arial" panose="020B0604020202020204" pitchFamily="34" charset="0"/>
              </a:rPr>
              <a:t>File organizations : for large </a:t>
            </a:r>
            <a:r>
              <a:rPr lang="en-US" altLang="en-US" dirty="0" err="1">
                <a:solidFill>
                  <a:srgbClr val="000000"/>
                </a:solidFill>
                <a:cs typeface="Arial" panose="020B0604020202020204" pitchFamily="34" charset="0"/>
              </a:rPr>
              <a:t>dbs</a:t>
            </a:r>
            <a:r>
              <a:rPr lang="en-US" altLang="en-US" dirty="0">
                <a:solidFill>
                  <a:srgbClr val="000000"/>
                </a:solidFill>
                <a:cs typeface="Arial" panose="020B0604020202020204" pitchFamily="34" charset="0"/>
              </a:rPr>
              <a:t> it is important </a:t>
            </a:r>
          </a:p>
          <a:p>
            <a:pPr eaLnBrk="1" hangingPunct="1">
              <a:spcBef>
                <a:spcPct val="50000"/>
              </a:spcBef>
              <a:buClr>
                <a:srgbClr val="0066FF"/>
              </a:buClr>
              <a:buSzPct val="80000"/>
              <a:buFont typeface="Wingdings" panose="05000000000000000000" pitchFamily="2" charset="2"/>
              <a:buChar char="l"/>
            </a:pPr>
            <a:r>
              <a:rPr lang="en-US" altLang="en-US" dirty="0">
                <a:solidFill>
                  <a:srgbClr val="000000"/>
                </a:solidFill>
                <a:cs typeface="Arial" panose="020B0604020202020204" pitchFamily="34" charset="0"/>
              </a:rPr>
              <a:t>Indexes and database :  used for optimal reads</a:t>
            </a:r>
          </a:p>
          <a:p>
            <a:pPr eaLnBrk="1" hangingPunct="1">
              <a:spcBef>
                <a:spcPct val="50000"/>
              </a:spcBef>
              <a:buClr>
                <a:srgbClr val="0066FF"/>
              </a:buClr>
              <a:buSzPct val="80000"/>
              <a:buFont typeface="Wingdings" panose="05000000000000000000" pitchFamily="2" charset="2"/>
              <a:buChar char="l"/>
            </a:pPr>
            <a:r>
              <a:rPr lang="en-US" altLang="en-US" dirty="0">
                <a:solidFill>
                  <a:srgbClr val="000000"/>
                </a:solidFill>
                <a:cs typeface="Arial" panose="020B0604020202020204" pitchFamily="34" charset="0"/>
              </a:rPr>
              <a:t>Query optimization: how do you optimize your query to run fast</a:t>
            </a:r>
          </a:p>
          <a:p>
            <a:pPr eaLnBrk="1" hangingPunct="1">
              <a:spcBef>
                <a:spcPct val="50000"/>
              </a:spcBef>
              <a:buClr>
                <a:srgbClr val="0066FF"/>
              </a:buClr>
              <a:buSzPct val="80000"/>
              <a:buFont typeface="Wingdings" panose="05000000000000000000" pitchFamily="2" charset="2"/>
              <a:buNone/>
            </a:pPr>
            <a:endParaRPr lang="en-US" altLang="en-US" dirty="0">
              <a:solidFill>
                <a:srgbClr val="000000"/>
              </a:solidFill>
              <a:cs typeface="Arial" panose="020B0604020202020204" pitchFamily="34" charset="0"/>
            </a:endParaRPr>
          </a:p>
          <a:p>
            <a:endParaRPr lang="en-US" altLang="en-US" dirty="0">
              <a:cs typeface="Arial" panose="020B0604020202020204" pitchFamily="34" charset="0"/>
            </a:endParaRPr>
          </a:p>
          <a:p>
            <a:endParaRPr lang="en-US" altLang="en-US" dirty="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86769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The primary goal of physical database design is data processing efficiency.</a:t>
            </a:r>
            <a:endParaRPr lang="en-US" dirty="0"/>
          </a:p>
          <a:p>
            <a:endParaRPr lang="en-US" altLang="en-US" dirty="0">
              <a:cs typeface="Arial" panose="020B0604020202020204" pitchFamily="34" charset="0"/>
            </a:endParaRPr>
          </a:p>
          <a:p>
            <a:r>
              <a:rPr lang="en-US" sz="1200" b="0" i="0" u="none" strike="noStrike" kern="1200" cap="none" baseline="0" dirty="0">
                <a:solidFill>
                  <a:schemeClr val="dk1"/>
                </a:solidFill>
                <a:latin typeface="Arial"/>
                <a:ea typeface="Arial"/>
                <a:cs typeface="Arial"/>
                <a:sym typeface="Arial"/>
              </a:rPr>
              <a:t>The organizational role that typically has the primary responsibility for physical database design is called the database administrator (DBA). More about database administration in Chapter 12.</a:t>
            </a:r>
            <a:endParaRPr lang="en-US" altLang="en-US" dirty="0">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54825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baseline="0" dirty="0">
                <a:cs typeface="Arial" pitchFamily="34" charset="0"/>
              </a:rPr>
              <a:t>We create usage maps by modifying EER diagrams to include information regarding sizes of entities (e.g. numbers of instances) as well as frequencies of use of these entities. In this way, we come to an understanding of the storage needs, as well as the computational demand of the system. Usage analysis should be an ongoing activity.</a:t>
            </a:r>
          </a:p>
          <a:p>
            <a:pPr eaLnBrk="1" hangingPunct="1"/>
            <a:endParaRPr lang="en-US" altLang="en-US" baseline="0" dirty="0">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anose="020B0604020202020204" pitchFamily="34" charset="0"/>
              </a:rPr>
              <a:t>Data volume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anose="020B0604020202020204" pitchFamily="34" charset="0"/>
              </a:rPr>
              <a:t>Here we see an expectation of 3000 parts, subdivided into</a:t>
            </a:r>
            <a:r>
              <a:rPr lang="en-US" altLang="en-US" baseline="0" dirty="0">
                <a:cs typeface="Arial" pitchFamily="34" charset="0"/>
              </a:rPr>
              <a:t> manufactured and purchased. We also see 150 suppliers, and we see 6000 associations, each of which describe a particular supplier providing a particular purchased part (referred to in the next slides as a quotation). You can think of each entity as a table containing that number of rows (records).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baseline="0" dirty="0">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solidFill>
                  <a:srgbClr val="990000"/>
                </a:solidFill>
                <a:latin typeface="Times New Roman" pitchFamily="18" charset="0"/>
              </a:rPr>
              <a:t>Access Frequencies (per hour)</a:t>
            </a:r>
          </a:p>
          <a:p>
            <a:r>
              <a:rPr lang="en-US" sz="1200" b="0" i="0" u="none" strike="noStrike" kern="1200" cap="none" baseline="0" dirty="0">
                <a:solidFill>
                  <a:schemeClr val="tx1"/>
                </a:solidFill>
                <a:latin typeface="Times New Roman" pitchFamily="18" charset="0"/>
                <a:ea typeface="Arial"/>
                <a:cs typeface="Arial" charset="0"/>
                <a:sym typeface="Arial"/>
              </a:rPr>
              <a:t>The volume and frequency statistics are generated during the systems analysis phase of the systems development process when systems analysts are studying current and proposed data processing and business activities. The data volume statistics represent the size of the business and should be calculated assuming business growth over a period of at least several years. The access frequencies are estimated from the timing of events, transaction volumes, the number of concurrent users, and reporting and querying activities.</a:t>
            </a:r>
          </a:p>
          <a:p>
            <a:endParaRPr lang="en-US" altLang="en-US" sz="1200" b="0" i="0" u="none" strike="noStrike" kern="1200" cap="none" baseline="0" dirty="0">
              <a:solidFill>
                <a:schemeClr val="tx1"/>
              </a:solidFill>
              <a:latin typeface="Times New Roman" pitchFamily="18" charset="0"/>
              <a:ea typeface="Arial"/>
              <a:cs typeface="Arial" charset="0"/>
              <a:sym typeface="Arial"/>
            </a:endParaRPr>
          </a:p>
          <a:p>
            <a:pPr eaLnBrk="1" hangingPunct="1">
              <a:spcBef>
                <a:spcPct val="20000"/>
              </a:spcBef>
              <a:buClr>
                <a:schemeClr val="accent2"/>
              </a:buClr>
              <a:buSzPct val="80000"/>
              <a:buFont typeface="Wingdings" pitchFamily="2" charset="2"/>
              <a:buNone/>
            </a:pPr>
            <a:r>
              <a:rPr lang="en-US" altLang="en-US" sz="1800" dirty="0">
                <a:solidFill>
                  <a:srgbClr val="990000"/>
                </a:solidFill>
                <a:latin typeface="Times New Roman" pitchFamily="18" charset="0"/>
              </a:rPr>
              <a:t>Usage analysis:</a:t>
            </a:r>
          </a:p>
          <a:p>
            <a:pPr eaLnBrk="1" hangingPunct="1">
              <a:spcBef>
                <a:spcPct val="20000"/>
              </a:spcBef>
              <a:buClr>
                <a:schemeClr val="accent2"/>
              </a:buClr>
              <a:buSzPct val="80000"/>
              <a:buFont typeface="Wingdings" pitchFamily="2" charset="2"/>
              <a:buNone/>
            </a:pPr>
            <a:r>
              <a:rPr lang="en-US" altLang="en-US" sz="1200" dirty="0">
                <a:solidFill>
                  <a:srgbClr val="990000"/>
                </a:solidFill>
                <a:latin typeface="Times New Roman" pitchFamily="18" charset="0"/>
              </a:rPr>
              <a:t>14,000 purchased parts accessed per hour</a:t>
            </a:r>
            <a:r>
              <a:rPr lang="en-US" altLang="en-US" sz="1200" dirty="0">
                <a:solidFill>
                  <a:srgbClr val="990000"/>
                </a:solidFill>
                <a:latin typeface="Times New Roman" pitchFamily="18" charset="0"/>
                <a:sym typeface="Wingdings" pitchFamily="2" charset="2"/>
              </a:rPr>
              <a:t> </a:t>
            </a:r>
          </a:p>
          <a:p>
            <a:pPr eaLnBrk="1" hangingPunct="1">
              <a:spcBef>
                <a:spcPct val="20000"/>
              </a:spcBef>
              <a:buClr>
                <a:schemeClr val="accent2"/>
              </a:buClr>
              <a:buSzPct val="80000"/>
              <a:buFont typeface="Wingdings" pitchFamily="2" charset="2"/>
              <a:buNone/>
            </a:pPr>
            <a:r>
              <a:rPr lang="en-US" altLang="en-US" sz="1200" dirty="0">
                <a:solidFill>
                  <a:srgbClr val="990000"/>
                </a:solidFill>
                <a:latin typeface="Times New Roman" pitchFamily="18" charset="0"/>
                <a:sym typeface="Wingdings" pitchFamily="2" charset="2"/>
              </a:rPr>
              <a:t>8000 supplies accessed from these 14,000 purchased part accesses </a:t>
            </a:r>
          </a:p>
          <a:p>
            <a:pPr eaLnBrk="1" hangingPunct="1">
              <a:spcBef>
                <a:spcPct val="20000"/>
              </a:spcBef>
              <a:buClr>
                <a:schemeClr val="accent2"/>
              </a:buClr>
              <a:buSzPct val="80000"/>
              <a:buFont typeface="Wingdings" pitchFamily="2" charset="2"/>
              <a:buNone/>
            </a:pPr>
            <a:r>
              <a:rPr lang="en-US" altLang="en-US" sz="1200" dirty="0">
                <a:solidFill>
                  <a:srgbClr val="990000"/>
                </a:solidFill>
                <a:latin typeface="Times New Roman" pitchFamily="18" charset="0"/>
                <a:sym typeface="Wingdings" pitchFamily="2" charset="2"/>
              </a:rPr>
              <a:t>7000 suppliers accessed from these 8000 supplies accesses</a:t>
            </a:r>
          </a:p>
          <a:p>
            <a:pPr eaLnBrk="1" hangingPunct="1">
              <a:spcBef>
                <a:spcPct val="20000"/>
              </a:spcBef>
              <a:buClr>
                <a:schemeClr val="accent2"/>
              </a:buClr>
              <a:buSzPct val="80000"/>
              <a:buFont typeface="Wingdings" pitchFamily="2" charset="2"/>
              <a:buNone/>
            </a:pPr>
            <a:endParaRPr lang="en-US" altLang="en-US" sz="1200" dirty="0">
              <a:solidFill>
                <a:srgbClr val="990000"/>
              </a:solidFill>
              <a:latin typeface="Times New Roman" pitchFamily="18" charset="0"/>
              <a:sym typeface="Wingdings" pitchFamily="2" charset="2"/>
            </a:endParaRPr>
          </a:p>
          <a:p>
            <a:pPr marL="0" marR="0" lvl="0" indent="0" algn="l" defTabSz="457200" rtl="0" eaLnBrk="1" fontAlgn="auto" latinLnBrk="0" hangingPunct="1">
              <a:lnSpc>
                <a:spcPct val="100000"/>
              </a:lnSpc>
              <a:spcBef>
                <a:spcPct val="20000"/>
              </a:spcBef>
              <a:spcAft>
                <a:spcPts val="0"/>
              </a:spcAft>
              <a:buClr>
                <a:schemeClr val="accent2"/>
              </a:buClr>
              <a:buSzPct val="80000"/>
              <a:buFont typeface="Wingdings" pitchFamily="2" charset="2"/>
              <a:buNone/>
              <a:tabLst/>
              <a:defRPr/>
            </a:pPr>
            <a:r>
              <a:rPr lang="en-US" altLang="en-US" dirty="0">
                <a:cs typeface="Arial" pitchFamily="34" charset="0"/>
              </a:rPr>
              <a:t>Note that the access of data from one table</a:t>
            </a:r>
            <a:r>
              <a:rPr lang="en-US" altLang="en-US" baseline="0" dirty="0">
                <a:cs typeface="Arial" pitchFamily="34" charset="0"/>
              </a:rPr>
              <a:t> may trigger the need for further accesses in other tables. Usage analysis includes providing a representation of this expected flow of access requests.</a:t>
            </a:r>
            <a:endParaRPr lang="en-US" altLang="en-US" dirty="0">
              <a:cs typeface="Arial" pitchFamily="34" charset="0"/>
            </a:endParaRPr>
          </a:p>
          <a:p>
            <a:pPr eaLnBrk="1" hangingPunct="1">
              <a:spcBef>
                <a:spcPct val="20000"/>
              </a:spcBef>
              <a:buClr>
                <a:schemeClr val="accent2"/>
              </a:buClr>
              <a:buSzPct val="80000"/>
              <a:buFont typeface="Wingdings" pitchFamily="2" charset="2"/>
              <a:buNone/>
            </a:pPr>
            <a:endParaRPr lang="en-US" altLang="en-US" sz="1200" dirty="0">
              <a:solidFill>
                <a:srgbClr val="990000"/>
              </a:solidFill>
              <a:latin typeface="Times New Roman" pitchFamily="18" charset="0"/>
              <a:sym typeface="Wingdings" pitchFamily="2" charset="2"/>
            </a:endParaRPr>
          </a:p>
          <a:p>
            <a:pPr eaLnBrk="1" hangingPunct="1">
              <a:spcBef>
                <a:spcPct val="20000"/>
              </a:spcBef>
              <a:buClr>
                <a:schemeClr val="accent2"/>
              </a:buClr>
              <a:buSzPct val="80000"/>
              <a:buFont typeface="Wingdings" pitchFamily="2" charset="2"/>
              <a:buNone/>
            </a:pPr>
            <a:r>
              <a:rPr lang="en-US" altLang="en-US" sz="1800" dirty="0">
                <a:solidFill>
                  <a:srgbClr val="990000"/>
                </a:solidFill>
                <a:latin typeface="Times New Roman" pitchFamily="18" charset="0"/>
              </a:rPr>
              <a:t>Usage analysis:</a:t>
            </a:r>
          </a:p>
          <a:p>
            <a:pPr eaLnBrk="1" hangingPunct="1">
              <a:spcBef>
                <a:spcPct val="20000"/>
              </a:spcBef>
              <a:buClr>
                <a:schemeClr val="accent2"/>
              </a:buClr>
              <a:buSzPct val="80000"/>
              <a:buFont typeface="Wingdings" pitchFamily="2" charset="2"/>
              <a:buNone/>
            </a:pPr>
            <a:r>
              <a:rPr lang="en-US" altLang="en-US" sz="1200" dirty="0">
                <a:solidFill>
                  <a:srgbClr val="990000"/>
                </a:solidFill>
                <a:latin typeface="Times New Roman" pitchFamily="18" charset="0"/>
              </a:rPr>
              <a:t>7500 suppliers accessed per hour</a:t>
            </a:r>
            <a:r>
              <a:rPr lang="en-US" altLang="en-US" sz="1200" dirty="0">
                <a:solidFill>
                  <a:srgbClr val="990000"/>
                </a:solidFill>
                <a:latin typeface="Times New Roman" pitchFamily="18" charset="0"/>
                <a:sym typeface="Wingdings" pitchFamily="2" charset="2"/>
              </a:rPr>
              <a:t> </a:t>
            </a:r>
          </a:p>
          <a:p>
            <a:pPr eaLnBrk="1" hangingPunct="1">
              <a:spcBef>
                <a:spcPct val="20000"/>
              </a:spcBef>
              <a:buClr>
                <a:schemeClr val="accent2"/>
              </a:buClr>
              <a:buSzPct val="80000"/>
              <a:buFont typeface="Wingdings" pitchFamily="2" charset="2"/>
              <a:buNone/>
            </a:pPr>
            <a:r>
              <a:rPr lang="en-US" altLang="en-US" sz="1200" dirty="0">
                <a:solidFill>
                  <a:srgbClr val="990000"/>
                </a:solidFill>
                <a:latin typeface="Times New Roman" pitchFamily="18" charset="0"/>
                <a:sym typeface="Wingdings" pitchFamily="2" charset="2"/>
              </a:rPr>
              <a:t>4000 supplies accessed from these 7500 supplier accesses </a:t>
            </a:r>
          </a:p>
          <a:p>
            <a:pPr eaLnBrk="1" hangingPunct="1">
              <a:spcBef>
                <a:spcPct val="20000"/>
              </a:spcBef>
              <a:buClr>
                <a:schemeClr val="accent2"/>
              </a:buClr>
              <a:buSzPct val="80000"/>
              <a:buFont typeface="Wingdings" pitchFamily="2" charset="2"/>
              <a:buNone/>
            </a:pPr>
            <a:r>
              <a:rPr lang="en-US" altLang="en-US" sz="1200" dirty="0">
                <a:solidFill>
                  <a:srgbClr val="990000"/>
                </a:solidFill>
                <a:latin typeface="Times New Roman" pitchFamily="18" charset="0"/>
                <a:sym typeface="Wingdings" pitchFamily="2" charset="2"/>
              </a:rPr>
              <a:t>4000 purchased parts accessed from these 4000 supplies accesses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cs typeface="Arial" panose="020B0604020202020204" pitchFamily="34" charset="0"/>
            </a:endParaRPr>
          </a:p>
          <a:p>
            <a:pPr eaLnBrk="1" hangingPunct="1"/>
            <a:r>
              <a:rPr lang="en-US" altLang="en-US" dirty="0">
                <a:cs typeface="Arial" panose="020B0604020202020204" pitchFamily="34" charset="0"/>
              </a:rPr>
              <a:t>The flow can go in different directions. In</a:t>
            </a:r>
            <a:r>
              <a:rPr lang="en-US" altLang="en-US" baseline="0" dirty="0">
                <a:cs typeface="Arial" pitchFamily="34" charset="0"/>
              </a:rPr>
              <a:t> the previous slide the flow was triggered by accesses to parts and flowed through purchased part, supplies (associations), and finally suppliers. In this slide we see a flow in the opposite direction, triggered by initial access requests for suppliers.</a:t>
            </a:r>
          </a:p>
          <a:p>
            <a:pPr eaLnBrk="1" hangingPunct="1"/>
            <a:endParaRPr lang="en-US" altLang="en-US" baseline="0" dirty="0">
              <a:cs typeface="Arial" pitchFamily="34" charset="0"/>
            </a:endParaRPr>
          </a:p>
          <a:p>
            <a:pPr eaLnBrk="1" hangingPunct="1"/>
            <a:r>
              <a:rPr lang="en-US" altLang="en-US" baseline="0" dirty="0">
                <a:cs typeface="Arial" pitchFamily="34" charset="0"/>
              </a:rPr>
              <a:t>These access requests could be queries which retrieve data or updates which manipulate the data. Each of these imposes some demand on computing resources, so this type of modeling helps to express that demand.</a:t>
            </a:r>
            <a:endParaRPr lang="en-US" altLang="en-US" dirty="0">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95802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B21527AC-2848-4230-8BD6-EBD47BD8D6D1}"/>
              </a:ext>
            </a:extLst>
          </p:cNvPr>
          <p:cNvSpPr>
            <a:spLocks noGrp="1" noRot="1" noChangeAspect="1" noChangeArrowheads="1" noTextEdit="1"/>
          </p:cNvSpPr>
          <p:nvPr>
            <p:ph type="sldImg"/>
          </p:nvPr>
        </p:nvSpPr>
        <p:spPr>
          <a:xfrm>
            <a:off x="393700" y="692150"/>
            <a:ext cx="6070600" cy="3416300"/>
          </a:xfrm>
          <a:ln/>
        </p:spPr>
      </p:sp>
      <p:sp>
        <p:nvSpPr>
          <p:cNvPr id="23555" name="Notes Placeholder 2">
            <a:extLst>
              <a:ext uri="{FF2B5EF4-FFF2-40B4-BE49-F238E27FC236}">
                <a16:creationId xmlns:a16="http://schemas.microsoft.com/office/drawing/2014/main" id="{A04E4ADA-D6DF-452B-9025-7E9665E6342E}"/>
              </a:ext>
            </a:extLst>
          </p:cNvPr>
          <p:cNvSpPr>
            <a:spLocks noGrp="1"/>
          </p:cNvSpPr>
          <p:nvPr>
            <p:ph type="body" idx="1"/>
          </p:nvPr>
        </p:nvSpPr>
        <p:spPr>
          <a:ln w="9525"/>
        </p:spPr>
        <p:txBody>
          <a:bodyPr/>
          <a:lstStyle/>
          <a:p>
            <a:pPr eaLnBrk="1" hangingPunct="1">
              <a:defRPr/>
            </a:pPr>
            <a:r>
              <a:rPr lang="en-US" altLang="en-US" dirty="0">
                <a:cs typeface="Arial" panose="020B0604020202020204" pitchFamily="34" charset="0"/>
              </a:rPr>
              <a:t>After compiling the volume and usage analysis estimates.</a:t>
            </a:r>
          </a:p>
          <a:p>
            <a:pPr eaLnBrk="1" hangingPunct="1">
              <a:defRPr/>
            </a:pPr>
            <a:endParaRPr lang="en-US" altLang="en-US" dirty="0">
              <a:cs typeface="Arial" panose="020B0604020202020204" pitchFamily="34" charset="0"/>
            </a:endParaRPr>
          </a:p>
          <a:p>
            <a:pPr eaLnBrk="1" hangingPunct="1">
              <a:defRPr/>
            </a:pPr>
            <a:r>
              <a:rPr lang="en-US" altLang="en-US" dirty="0">
                <a:cs typeface="Arial" panose="020B0604020202020204" pitchFamily="34" charset="0"/>
              </a:rPr>
              <a:t>You need to design the fields, or the columns associated in for each relation in our data model!</a:t>
            </a:r>
          </a:p>
          <a:p>
            <a:pPr eaLnBrk="1" hangingPunct="1">
              <a:defRPr/>
            </a:pPr>
            <a:r>
              <a:rPr lang="en-US" altLang="en-US" dirty="0">
                <a:cs typeface="Arial" panose="020B0604020202020204" pitchFamily="34" charset="0"/>
              </a:rPr>
              <a:t>3 important aspect of the fields:</a:t>
            </a:r>
          </a:p>
          <a:p>
            <a:pPr lvl="1" eaLnBrk="1" hangingPunct="1">
              <a:defRPr/>
            </a:pPr>
            <a:r>
              <a:rPr lang="en-US" sz="3600" dirty="0">
                <a:solidFill>
                  <a:srgbClr val="000000"/>
                </a:solidFill>
                <a:effectLst>
                  <a:outerShdw blurRad="38100" dist="38100" dir="2700000" algn="tl">
                    <a:srgbClr val="FFFFFF"/>
                  </a:outerShdw>
                </a:effectLst>
              </a:rPr>
              <a:t>Choosing data type</a:t>
            </a:r>
          </a:p>
          <a:p>
            <a:pPr lvl="1" eaLnBrk="1" hangingPunct="1">
              <a:defRPr/>
            </a:pPr>
            <a:r>
              <a:rPr lang="en-US" sz="3600" dirty="0">
                <a:solidFill>
                  <a:srgbClr val="000000"/>
                </a:solidFill>
                <a:effectLst>
                  <a:outerShdw blurRad="38100" dist="38100" dir="2700000" algn="tl">
                    <a:srgbClr val="FFFFFF"/>
                  </a:outerShdw>
                </a:effectLst>
              </a:rPr>
              <a:t>Coding, compression, encryption</a:t>
            </a:r>
          </a:p>
          <a:p>
            <a:pPr lvl="1" eaLnBrk="1" hangingPunct="1">
              <a:defRPr/>
            </a:pPr>
            <a:r>
              <a:rPr lang="en-US" sz="3600" dirty="0">
                <a:solidFill>
                  <a:srgbClr val="000000"/>
                </a:solidFill>
                <a:effectLst>
                  <a:outerShdw blurRad="38100" dist="38100" dir="2700000" algn="tl">
                    <a:srgbClr val="FFFFFF"/>
                  </a:outerShdw>
                </a:effectLst>
              </a:rPr>
              <a:t>Controlling data integrity</a:t>
            </a:r>
          </a:p>
          <a:p>
            <a:pPr eaLnBrk="1" hangingPunct="1">
              <a:defRPr/>
            </a:pPr>
            <a:endParaRPr lang="en-US" altLang="en-US" dirty="0">
              <a:cs typeface="Arial" panose="020B0604020202020204" pitchFamily="34" charset="0"/>
            </a:endParaRPr>
          </a:p>
          <a:p>
            <a:pPr eaLnBrk="1" hangingPunct="1">
              <a:defRPr/>
            </a:pPr>
            <a:endParaRPr lang="en-US" altLang="en-US" dirty="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C60D8379-733F-471D-99F0-40225AA97AE5}"/>
              </a:ext>
            </a:extLst>
          </p:cNvPr>
          <p:cNvSpPr>
            <a:spLocks noGrp="1" noRot="1" noChangeAspect="1" noChangeArrowheads="1" noTextEdit="1"/>
          </p:cNvSpPr>
          <p:nvPr>
            <p:ph type="sldImg"/>
          </p:nvPr>
        </p:nvSpPr>
        <p:spPr>
          <a:xfrm>
            <a:off x="393700" y="692150"/>
            <a:ext cx="6070600" cy="3416300"/>
          </a:xfrm>
          <a:ln/>
        </p:spPr>
      </p:sp>
      <p:sp>
        <p:nvSpPr>
          <p:cNvPr id="25603" name="Notes Placeholder 2">
            <a:extLst>
              <a:ext uri="{FF2B5EF4-FFF2-40B4-BE49-F238E27FC236}">
                <a16:creationId xmlns:a16="http://schemas.microsoft.com/office/drawing/2014/main" id="{A70C673D-CFAD-40BF-B0ED-47D871315812}"/>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Below are examples of data types</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What data type would you choose for FirstName,</a:t>
            </a:r>
          </a:p>
          <a:p>
            <a:pPr eaLnBrk="1" hangingPunct="1"/>
            <a:r>
              <a:rPr lang="en-US" altLang="en-US" dirty="0">
                <a:cs typeface="Arial" panose="020B0604020202020204" pitchFamily="34" charset="0"/>
              </a:rPr>
              <a:t>What type of data type would you choose for student ID?</a:t>
            </a:r>
          </a:p>
          <a:p>
            <a:pPr eaLnBrk="1" hangingPunct="1"/>
            <a:r>
              <a:rPr lang="en-US" altLang="en-US" dirty="0">
                <a:cs typeface="Arial" panose="020B0604020202020204" pitchFamily="34" charset="0"/>
              </a:rPr>
              <a:t>What type of datatype would you choose a song?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5D94AC5E-607A-4FAB-ABE6-07C3DDD21877}"/>
              </a:ext>
            </a:extLst>
          </p:cNvPr>
          <p:cNvSpPr>
            <a:spLocks noGrp="1" noRot="1" noChangeAspect="1" noChangeArrowheads="1" noTextEdit="1"/>
          </p:cNvSpPr>
          <p:nvPr>
            <p:ph type="sldImg"/>
          </p:nvPr>
        </p:nvSpPr>
        <p:spPr>
          <a:xfrm>
            <a:off x="393700" y="692150"/>
            <a:ext cx="6070600" cy="3416300"/>
          </a:xfrm>
          <a:ln/>
        </p:spPr>
      </p:sp>
      <p:sp>
        <p:nvSpPr>
          <p:cNvPr id="27651" name="Notes Placeholder 2">
            <a:extLst>
              <a:ext uri="{FF2B5EF4-FFF2-40B4-BE49-F238E27FC236}">
                <a16:creationId xmlns:a16="http://schemas.microsoft.com/office/drawing/2014/main" id="{8B242276-9854-4BDA-9256-DCB42BFCAB96}"/>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Some of these data types can vary from db to 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F8B43-B584-461E-A072-E6334E4A0D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F8A56D-54E8-4A08-BB09-5430D7794B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70CF22-98FB-4F99-AAE4-F3D8DD6135AD}"/>
              </a:ext>
            </a:extLst>
          </p:cNvPr>
          <p:cNvSpPr>
            <a:spLocks noGrp="1"/>
          </p:cNvSpPr>
          <p:nvPr>
            <p:ph type="dt" sz="half" idx="10"/>
          </p:nvPr>
        </p:nvSpPr>
        <p:spPr/>
        <p:txBody>
          <a:bodyPr/>
          <a:lstStyle/>
          <a:p>
            <a:fld id="{40A4B74F-200C-43CA-977C-19A4453D509E}" type="datetimeFigureOut">
              <a:rPr lang="en-US" smtClean="0"/>
              <a:t>10/20/2020</a:t>
            </a:fld>
            <a:endParaRPr lang="en-US"/>
          </a:p>
        </p:txBody>
      </p:sp>
      <p:sp>
        <p:nvSpPr>
          <p:cNvPr id="5" name="Footer Placeholder 4">
            <a:extLst>
              <a:ext uri="{FF2B5EF4-FFF2-40B4-BE49-F238E27FC236}">
                <a16:creationId xmlns:a16="http://schemas.microsoft.com/office/drawing/2014/main" id="{401214A9-1B0F-49FA-B62F-2471C2FE45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6E3775-B474-4454-83F7-D6F65D7316A4}"/>
              </a:ext>
            </a:extLst>
          </p:cNvPr>
          <p:cNvSpPr>
            <a:spLocks noGrp="1"/>
          </p:cNvSpPr>
          <p:nvPr>
            <p:ph type="sldNum" sz="quarter" idx="12"/>
          </p:nvPr>
        </p:nvSpPr>
        <p:spPr/>
        <p:txBody>
          <a:bodyPr/>
          <a:lstStyle/>
          <a:p>
            <a:fld id="{0F688E44-7897-4256-9FAB-40CEDDF19D5C}" type="slidenum">
              <a:rPr lang="en-US" smtClean="0"/>
              <a:t>‹#›</a:t>
            </a:fld>
            <a:endParaRPr lang="en-US"/>
          </a:p>
        </p:txBody>
      </p:sp>
    </p:spTree>
    <p:extLst>
      <p:ext uri="{BB962C8B-B14F-4D97-AF65-F5344CB8AC3E}">
        <p14:creationId xmlns:p14="http://schemas.microsoft.com/office/powerpoint/2010/main" val="3655391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22640-CD23-4AE2-A2DB-D84E22DF97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986D2D-D17E-4B7F-922A-33722ED64E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9069B9-172F-4641-9307-617FA02F771A}"/>
              </a:ext>
            </a:extLst>
          </p:cNvPr>
          <p:cNvSpPr>
            <a:spLocks noGrp="1"/>
          </p:cNvSpPr>
          <p:nvPr>
            <p:ph type="dt" sz="half" idx="10"/>
          </p:nvPr>
        </p:nvSpPr>
        <p:spPr/>
        <p:txBody>
          <a:bodyPr/>
          <a:lstStyle/>
          <a:p>
            <a:fld id="{40A4B74F-200C-43CA-977C-19A4453D509E}" type="datetimeFigureOut">
              <a:rPr lang="en-US" smtClean="0"/>
              <a:t>10/20/2020</a:t>
            </a:fld>
            <a:endParaRPr lang="en-US"/>
          </a:p>
        </p:txBody>
      </p:sp>
      <p:sp>
        <p:nvSpPr>
          <p:cNvPr id="5" name="Footer Placeholder 4">
            <a:extLst>
              <a:ext uri="{FF2B5EF4-FFF2-40B4-BE49-F238E27FC236}">
                <a16:creationId xmlns:a16="http://schemas.microsoft.com/office/drawing/2014/main" id="{1EC5E9D9-9694-45D3-A914-9E304982BA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D86C3D-09F2-4E04-8999-952F1AACE010}"/>
              </a:ext>
            </a:extLst>
          </p:cNvPr>
          <p:cNvSpPr>
            <a:spLocks noGrp="1"/>
          </p:cNvSpPr>
          <p:nvPr>
            <p:ph type="sldNum" sz="quarter" idx="12"/>
          </p:nvPr>
        </p:nvSpPr>
        <p:spPr/>
        <p:txBody>
          <a:bodyPr/>
          <a:lstStyle/>
          <a:p>
            <a:fld id="{0F688E44-7897-4256-9FAB-40CEDDF19D5C}" type="slidenum">
              <a:rPr lang="en-US" smtClean="0"/>
              <a:t>‹#›</a:t>
            </a:fld>
            <a:endParaRPr lang="en-US"/>
          </a:p>
        </p:txBody>
      </p:sp>
    </p:spTree>
    <p:extLst>
      <p:ext uri="{BB962C8B-B14F-4D97-AF65-F5344CB8AC3E}">
        <p14:creationId xmlns:p14="http://schemas.microsoft.com/office/powerpoint/2010/main" val="1142370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93DFAF-546F-4AC1-A2E7-4C8B62A8EA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2C7C3F-AAA0-417C-96B7-03247159BA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765D8F-F9D4-442E-8AA3-158D809EEF4D}"/>
              </a:ext>
            </a:extLst>
          </p:cNvPr>
          <p:cNvSpPr>
            <a:spLocks noGrp="1"/>
          </p:cNvSpPr>
          <p:nvPr>
            <p:ph type="dt" sz="half" idx="10"/>
          </p:nvPr>
        </p:nvSpPr>
        <p:spPr/>
        <p:txBody>
          <a:bodyPr/>
          <a:lstStyle/>
          <a:p>
            <a:fld id="{40A4B74F-200C-43CA-977C-19A4453D509E}" type="datetimeFigureOut">
              <a:rPr lang="en-US" smtClean="0"/>
              <a:t>10/20/2020</a:t>
            </a:fld>
            <a:endParaRPr lang="en-US"/>
          </a:p>
        </p:txBody>
      </p:sp>
      <p:sp>
        <p:nvSpPr>
          <p:cNvPr id="5" name="Footer Placeholder 4">
            <a:extLst>
              <a:ext uri="{FF2B5EF4-FFF2-40B4-BE49-F238E27FC236}">
                <a16:creationId xmlns:a16="http://schemas.microsoft.com/office/drawing/2014/main" id="{7DC2856B-7CB6-4F44-8EAC-F8A44B741B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7627B1-5883-487E-8DB4-39AA858AC472}"/>
              </a:ext>
            </a:extLst>
          </p:cNvPr>
          <p:cNvSpPr>
            <a:spLocks noGrp="1"/>
          </p:cNvSpPr>
          <p:nvPr>
            <p:ph type="sldNum" sz="quarter" idx="12"/>
          </p:nvPr>
        </p:nvSpPr>
        <p:spPr/>
        <p:txBody>
          <a:bodyPr/>
          <a:lstStyle/>
          <a:p>
            <a:fld id="{0F688E44-7897-4256-9FAB-40CEDDF19D5C}" type="slidenum">
              <a:rPr lang="en-US" smtClean="0"/>
              <a:t>‹#›</a:t>
            </a:fld>
            <a:endParaRPr lang="en-US"/>
          </a:p>
        </p:txBody>
      </p:sp>
    </p:spTree>
    <p:extLst>
      <p:ext uri="{BB962C8B-B14F-4D97-AF65-F5344CB8AC3E}">
        <p14:creationId xmlns:p14="http://schemas.microsoft.com/office/powerpoint/2010/main" val="1035322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609600" y="16002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609600" y="39624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lt1"/>
                </a:solidFill>
                <a:latin typeface="Arial"/>
                <a:ea typeface="Arial"/>
                <a:cs typeface="Arial"/>
                <a:sym typeface="Arial"/>
              </a:rPr>
              <a:pPr>
                <a:buSzPct val="25000"/>
              </a:pPr>
              <a:t>‹#›</a:t>
            </a:fld>
            <a:endParaRPr lang="en-US" sz="900">
              <a:solidFill>
                <a:schemeClr val="lt1"/>
              </a:solidFill>
              <a:latin typeface="Arial"/>
              <a:ea typeface="Arial"/>
              <a:cs typeface="Arial"/>
              <a:sym typeface="Arial"/>
            </a:endParaRPr>
          </a:p>
        </p:txBody>
      </p:sp>
    </p:spTree>
    <p:extLst>
      <p:ext uri="{BB962C8B-B14F-4D97-AF65-F5344CB8AC3E}">
        <p14:creationId xmlns:p14="http://schemas.microsoft.com/office/powerpoint/2010/main" val="17669001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609600" y="1600201"/>
            <a:ext cx="109728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609600" y="2278063"/>
            <a:ext cx="109728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609601" y="2954338"/>
            <a:ext cx="10977033"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609600" y="3733801"/>
            <a:ext cx="109728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609600" y="4427538"/>
            <a:ext cx="109728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609600" y="5181601"/>
            <a:ext cx="109728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885782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AFE08-7C74-4710-AC84-4B94D3E7EB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EEF0D3-70CE-420E-8D07-35E249E9C4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F4409D-76CF-4AEA-B478-84DFC7F73293}"/>
              </a:ext>
            </a:extLst>
          </p:cNvPr>
          <p:cNvSpPr>
            <a:spLocks noGrp="1"/>
          </p:cNvSpPr>
          <p:nvPr>
            <p:ph type="dt" sz="half" idx="10"/>
          </p:nvPr>
        </p:nvSpPr>
        <p:spPr/>
        <p:txBody>
          <a:bodyPr/>
          <a:lstStyle/>
          <a:p>
            <a:fld id="{40A4B74F-200C-43CA-977C-19A4453D509E}" type="datetimeFigureOut">
              <a:rPr lang="en-US" smtClean="0"/>
              <a:t>10/20/2020</a:t>
            </a:fld>
            <a:endParaRPr lang="en-US"/>
          </a:p>
        </p:txBody>
      </p:sp>
      <p:sp>
        <p:nvSpPr>
          <p:cNvPr id="5" name="Footer Placeholder 4">
            <a:extLst>
              <a:ext uri="{FF2B5EF4-FFF2-40B4-BE49-F238E27FC236}">
                <a16:creationId xmlns:a16="http://schemas.microsoft.com/office/drawing/2014/main" id="{837DF710-5105-4B76-BDAA-851C0CDB36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85EE4-8EB8-4C15-B68F-66022E1AAABE}"/>
              </a:ext>
            </a:extLst>
          </p:cNvPr>
          <p:cNvSpPr>
            <a:spLocks noGrp="1"/>
          </p:cNvSpPr>
          <p:nvPr>
            <p:ph type="sldNum" sz="quarter" idx="12"/>
          </p:nvPr>
        </p:nvSpPr>
        <p:spPr/>
        <p:txBody>
          <a:bodyPr/>
          <a:lstStyle/>
          <a:p>
            <a:fld id="{0F688E44-7897-4256-9FAB-40CEDDF19D5C}" type="slidenum">
              <a:rPr lang="en-US" smtClean="0"/>
              <a:t>‹#›</a:t>
            </a:fld>
            <a:endParaRPr lang="en-US"/>
          </a:p>
        </p:txBody>
      </p:sp>
    </p:spTree>
    <p:extLst>
      <p:ext uri="{BB962C8B-B14F-4D97-AF65-F5344CB8AC3E}">
        <p14:creationId xmlns:p14="http://schemas.microsoft.com/office/powerpoint/2010/main" val="2855724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3D892-2F54-4453-A197-C15FD5B786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B1834A-DFA7-48F3-B9D9-9EECE06534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A19880-C258-4AAD-AAD9-52902CC82C65}"/>
              </a:ext>
            </a:extLst>
          </p:cNvPr>
          <p:cNvSpPr>
            <a:spLocks noGrp="1"/>
          </p:cNvSpPr>
          <p:nvPr>
            <p:ph type="dt" sz="half" idx="10"/>
          </p:nvPr>
        </p:nvSpPr>
        <p:spPr/>
        <p:txBody>
          <a:bodyPr/>
          <a:lstStyle/>
          <a:p>
            <a:fld id="{40A4B74F-200C-43CA-977C-19A4453D509E}" type="datetimeFigureOut">
              <a:rPr lang="en-US" smtClean="0"/>
              <a:t>10/20/2020</a:t>
            </a:fld>
            <a:endParaRPr lang="en-US"/>
          </a:p>
        </p:txBody>
      </p:sp>
      <p:sp>
        <p:nvSpPr>
          <p:cNvPr id="5" name="Footer Placeholder 4">
            <a:extLst>
              <a:ext uri="{FF2B5EF4-FFF2-40B4-BE49-F238E27FC236}">
                <a16:creationId xmlns:a16="http://schemas.microsoft.com/office/drawing/2014/main" id="{BE39DE3E-4AC6-4FC8-B6F5-9A51E1CBA5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A34E6A-BBDC-4926-8B25-423D1DF91025}"/>
              </a:ext>
            </a:extLst>
          </p:cNvPr>
          <p:cNvSpPr>
            <a:spLocks noGrp="1"/>
          </p:cNvSpPr>
          <p:nvPr>
            <p:ph type="sldNum" sz="quarter" idx="12"/>
          </p:nvPr>
        </p:nvSpPr>
        <p:spPr/>
        <p:txBody>
          <a:bodyPr/>
          <a:lstStyle/>
          <a:p>
            <a:fld id="{0F688E44-7897-4256-9FAB-40CEDDF19D5C}" type="slidenum">
              <a:rPr lang="en-US" smtClean="0"/>
              <a:t>‹#›</a:t>
            </a:fld>
            <a:endParaRPr lang="en-US"/>
          </a:p>
        </p:txBody>
      </p:sp>
    </p:spTree>
    <p:extLst>
      <p:ext uri="{BB962C8B-B14F-4D97-AF65-F5344CB8AC3E}">
        <p14:creationId xmlns:p14="http://schemas.microsoft.com/office/powerpoint/2010/main" val="537583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307E-98A3-4A78-A2DE-F7F6ACCB39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6D97A1-D777-4D7A-9F0C-5D4827A3B1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9FF717-4064-4E35-825C-8F030A5CF9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9A33CA-EE96-46DB-B44F-D94F8DF961D8}"/>
              </a:ext>
            </a:extLst>
          </p:cNvPr>
          <p:cNvSpPr>
            <a:spLocks noGrp="1"/>
          </p:cNvSpPr>
          <p:nvPr>
            <p:ph type="dt" sz="half" idx="10"/>
          </p:nvPr>
        </p:nvSpPr>
        <p:spPr/>
        <p:txBody>
          <a:bodyPr/>
          <a:lstStyle/>
          <a:p>
            <a:fld id="{40A4B74F-200C-43CA-977C-19A4453D509E}" type="datetimeFigureOut">
              <a:rPr lang="en-US" smtClean="0"/>
              <a:t>10/20/2020</a:t>
            </a:fld>
            <a:endParaRPr lang="en-US"/>
          </a:p>
        </p:txBody>
      </p:sp>
      <p:sp>
        <p:nvSpPr>
          <p:cNvPr id="6" name="Footer Placeholder 5">
            <a:extLst>
              <a:ext uri="{FF2B5EF4-FFF2-40B4-BE49-F238E27FC236}">
                <a16:creationId xmlns:a16="http://schemas.microsoft.com/office/drawing/2014/main" id="{76BAEFC8-C152-4E5F-B797-1A4C328847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8B5EEF-8B0D-4B11-87E0-39148B9C91AD}"/>
              </a:ext>
            </a:extLst>
          </p:cNvPr>
          <p:cNvSpPr>
            <a:spLocks noGrp="1"/>
          </p:cNvSpPr>
          <p:nvPr>
            <p:ph type="sldNum" sz="quarter" idx="12"/>
          </p:nvPr>
        </p:nvSpPr>
        <p:spPr/>
        <p:txBody>
          <a:bodyPr/>
          <a:lstStyle/>
          <a:p>
            <a:fld id="{0F688E44-7897-4256-9FAB-40CEDDF19D5C}" type="slidenum">
              <a:rPr lang="en-US" smtClean="0"/>
              <a:t>‹#›</a:t>
            </a:fld>
            <a:endParaRPr lang="en-US"/>
          </a:p>
        </p:txBody>
      </p:sp>
    </p:spTree>
    <p:extLst>
      <p:ext uri="{BB962C8B-B14F-4D97-AF65-F5344CB8AC3E}">
        <p14:creationId xmlns:p14="http://schemas.microsoft.com/office/powerpoint/2010/main" val="1607292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96DA3-CD5C-4D42-A0D5-3C70907CC4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B74032-AD46-4CF5-BCA5-A237DEE3CF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15956B-CF5C-4390-A8A5-F6F368496C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89CF87-9C95-4B69-A691-FBE6BBD8D1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7520ED-324D-43CB-8D2A-7F2FE0EF25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E881CB-B3E7-4C49-8E54-67B3EB647325}"/>
              </a:ext>
            </a:extLst>
          </p:cNvPr>
          <p:cNvSpPr>
            <a:spLocks noGrp="1"/>
          </p:cNvSpPr>
          <p:nvPr>
            <p:ph type="dt" sz="half" idx="10"/>
          </p:nvPr>
        </p:nvSpPr>
        <p:spPr/>
        <p:txBody>
          <a:bodyPr/>
          <a:lstStyle/>
          <a:p>
            <a:fld id="{40A4B74F-200C-43CA-977C-19A4453D509E}" type="datetimeFigureOut">
              <a:rPr lang="en-US" smtClean="0"/>
              <a:t>10/20/2020</a:t>
            </a:fld>
            <a:endParaRPr lang="en-US"/>
          </a:p>
        </p:txBody>
      </p:sp>
      <p:sp>
        <p:nvSpPr>
          <p:cNvPr id="8" name="Footer Placeholder 7">
            <a:extLst>
              <a:ext uri="{FF2B5EF4-FFF2-40B4-BE49-F238E27FC236}">
                <a16:creationId xmlns:a16="http://schemas.microsoft.com/office/drawing/2014/main" id="{7B9A593B-4348-496C-B88B-9788F6FA49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E0072A-6901-4161-86F6-05B9365EC367}"/>
              </a:ext>
            </a:extLst>
          </p:cNvPr>
          <p:cNvSpPr>
            <a:spLocks noGrp="1"/>
          </p:cNvSpPr>
          <p:nvPr>
            <p:ph type="sldNum" sz="quarter" idx="12"/>
          </p:nvPr>
        </p:nvSpPr>
        <p:spPr/>
        <p:txBody>
          <a:bodyPr/>
          <a:lstStyle/>
          <a:p>
            <a:fld id="{0F688E44-7897-4256-9FAB-40CEDDF19D5C}" type="slidenum">
              <a:rPr lang="en-US" smtClean="0"/>
              <a:t>‹#›</a:t>
            </a:fld>
            <a:endParaRPr lang="en-US"/>
          </a:p>
        </p:txBody>
      </p:sp>
    </p:spTree>
    <p:extLst>
      <p:ext uri="{BB962C8B-B14F-4D97-AF65-F5344CB8AC3E}">
        <p14:creationId xmlns:p14="http://schemas.microsoft.com/office/powerpoint/2010/main" val="2116135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7CF2E-BC0F-48B7-A1A8-C1C25CF20F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7CF516-4755-462B-8804-136CB71CBF4D}"/>
              </a:ext>
            </a:extLst>
          </p:cNvPr>
          <p:cNvSpPr>
            <a:spLocks noGrp="1"/>
          </p:cNvSpPr>
          <p:nvPr>
            <p:ph type="dt" sz="half" idx="10"/>
          </p:nvPr>
        </p:nvSpPr>
        <p:spPr/>
        <p:txBody>
          <a:bodyPr/>
          <a:lstStyle/>
          <a:p>
            <a:fld id="{40A4B74F-200C-43CA-977C-19A4453D509E}" type="datetimeFigureOut">
              <a:rPr lang="en-US" smtClean="0"/>
              <a:t>10/20/2020</a:t>
            </a:fld>
            <a:endParaRPr lang="en-US"/>
          </a:p>
        </p:txBody>
      </p:sp>
      <p:sp>
        <p:nvSpPr>
          <p:cNvPr id="4" name="Footer Placeholder 3">
            <a:extLst>
              <a:ext uri="{FF2B5EF4-FFF2-40B4-BE49-F238E27FC236}">
                <a16:creationId xmlns:a16="http://schemas.microsoft.com/office/drawing/2014/main" id="{A28E0D4A-9571-4C38-A7A1-F1307B9B94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C3E749-2D19-4859-9787-9037566DBA66}"/>
              </a:ext>
            </a:extLst>
          </p:cNvPr>
          <p:cNvSpPr>
            <a:spLocks noGrp="1"/>
          </p:cNvSpPr>
          <p:nvPr>
            <p:ph type="sldNum" sz="quarter" idx="12"/>
          </p:nvPr>
        </p:nvSpPr>
        <p:spPr/>
        <p:txBody>
          <a:bodyPr/>
          <a:lstStyle/>
          <a:p>
            <a:fld id="{0F688E44-7897-4256-9FAB-40CEDDF19D5C}" type="slidenum">
              <a:rPr lang="en-US" smtClean="0"/>
              <a:t>‹#›</a:t>
            </a:fld>
            <a:endParaRPr lang="en-US"/>
          </a:p>
        </p:txBody>
      </p:sp>
    </p:spTree>
    <p:extLst>
      <p:ext uri="{BB962C8B-B14F-4D97-AF65-F5344CB8AC3E}">
        <p14:creationId xmlns:p14="http://schemas.microsoft.com/office/powerpoint/2010/main" val="3305570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622508-4768-4DE7-A5F3-2B9C03B1F663}"/>
              </a:ext>
            </a:extLst>
          </p:cNvPr>
          <p:cNvSpPr>
            <a:spLocks noGrp="1"/>
          </p:cNvSpPr>
          <p:nvPr>
            <p:ph type="dt" sz="half" idx="10"/>
          </p:nvPr>
        </p:nvSpPr>
        <p:spPr/>
        <p:txBody>
          <a:bodyPr/>
          <a:lstStyle/>
          <a:p>
            <a:fld id="{40A4B74F-200C-43CA-977C-19A4453D509E}" type="datetimeFigureOut">
              <a:rPr lang="en-US" smtClean="0"/>
              <a:t>10/20/2020</a:t>
            </a:fld>
            <a:endParaRPr lang="en-US"/>
          </a:p>
        </p:txBody>
      </p:sp>
      <p:sp>
        <p:nvSpPr>
          <p:cNvPr id="3" name="Footer Placeholder 2">
            <a:extLst>
              <a:ext uri="{FF2B5EF4-FFF2-40B4-BE49-F238E27FC236}">
                <a16:creationId xmlns:a16="http://schemas.microsoft.com/office/drawing/2014/main" id="{B665AAA1-0053-46AF-B709-1D203D38EC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4967B6-A007-4D40-AC64-F4DA56A1C764}"/>
              </a:ext>
            </a:extLst>
          </p:cNvPr>
          <p:cNvSpPr>
            <a:spLocks noGrp="1"/>
          </p:cNvSpPr>
          <p:nvPr>
            <p:ph type="sldNum" sz="quarter" idx="12"/>
          </p:nvPr>
        </p:nvSpPr>
        <p:spPr/>
        <p:txBody>
          <a:bodyPr/>
          <a:lstStyle/>
          <a:p>
            <a:fld id="{0F688E44-7897-4256-9FAB-40CEDDF19D5C}" type="slidenum">
              <a:rPr lang="en-US" smtClean="0"/>
              <a:t>‹#›</a:t>
            </a:fld>
            <a:endParaRPr lang="en-US"/>
          </a:p>
        </p:txBody>
      </p:sp>
    </p:spTree>
    <p:extLst>
      <p:ext uri="{BB962C8B-B14F-4D97-AF65-F5344CB8AC3E}">
        <p14:creationId xmlns:p14="http://schemas.microsoft.com/office/powerpoint/2010/main" val="2417667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5A823-16C7-4E60-857F-2C08F0D975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37A077-7D20-448F-BB37-C7CD2D38D0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782B6E-8072-4B6E-AD54-D0E2875E2E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C92DAA-870D-406C-B642-CC755EAC365F}"/>
              </a:ext>
            </a:extLst>
          </p:cNvPr>
          <p:cNvSpPr>
            <a:spLocks noGrp="1"/>
          </p:cNvSpPr>
          <p:nvPr>
            <p:ph type="dt" sz="half" idx="10"/>
          </p:nvPr>
        </p:nvSpPr>
        <p:spPr/>
        <p:txBody>
          <a:bodyPr/>
          <a:lstStyle/>
          <a:p>
            <a:fld id="{40A4B74F-200C-43CA-977C-19A4453D509E}" type="datetimeFigureOut">
              <a:rPr lang="en-US" smtClean="0"/>
              <a:t>10/20/2020</a:t>
            </a:fld>
            <a:endParaRPr lang="en-US"/>
          </a:p>
        </p:txBody>
      </p:sp>
      <p:sp>
        <p:nvSpPr>
          <p:cNvPr id="6" name="Footer Placeholder 5">
            <a:extLst>
              <a:ext uri="{FF2B5EF4-FFF2-40B4-BE49-F238E27FC236}">
                <a16:creationId xmlns:a16="http://schemas.microsoft.com/office/drawing/2014/main" id="{0998ECCC-ADB6-438F-A876-A7084B97DE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175DDD-5597-460B-AB50-6FA6E2DA9336}"/>
              </a:ext>
            </a:extLst>
          </p:cNvPr>
          <p:cNvSpPr>
            <a:spLocks noGrp="1"/>
          </p:cNvSpPr>
          <p:nvPr>
            <p:ph type="sldNum" sz="quarter" idx="12"/>
          </p:nvPr>
        </p:nvSpPr>
        <p:spPr/>
        <p:txBody>
          <a:bodyPr/>
          <a:lstStyle/>
          <a:p>
            <a:fld id="{0F688E44-7897-4256-9FAB-40CEDDF19D5C}" type="slidenum">
              <a:rPr lang="en-US" smtClean="0"/>
              <a:t>‹#›</a:t>
            </a:fld>
            <a:endParaRPr lang="en-US"/>
          </a:p>
        </p:txBody>
      </p:sp>
    </p:spTree>
    <p:extLst>
      <p:ext uri="{BB962C8B-B14F-4D97-AF65-F5344CB8AC3E}">
        <p14:creationId xmlns:p14="http://schemas.microsoft.com/office/powerpoint/2010/main" val="3639942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B1C91-77A1-482D-9B66-F6F8E8295C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04BC4A-DB4C-49E6-B580-313DF97EB3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9C1385-2FB7-4144-9E24-427261BD7C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7C56C6-2857-4558-91AA-0275EB3C96E0}"/>
              </a:ext>
            </a:extLst>
          </p:cNvPr>
          <p:cNvSpPr>
            <a:spLocks noGrp="1"/>
          </p:cNvSpPr>
          <p:nvPr>
            <p:ph type="dt" sz="half" idx="10"/>
          </p:nvPr>
        </p:nvSpPr>
        <p:spPr/>
        <p:txBody>
          <a:bodyPr/>
          <a:lstStyle/>
          <a:p>
            <a:fld id="{40A4B74F-200C-43CA-977C-19A4453D509E}" type="datetimeFigureOut">
              <a:rPr lang="en-US" smtClean="0"/>
              <a:t>10/20/2020</a:t>
            </a:fld>
            <a:endParaRPr lang="en-US"/>
          </a:p>
        </p:txBody>
      </p:sp>
      <p:sp>
        <p:nvSpPr>
          <p:cNvPr id="6" name="Footer Placeholder 5">
            <a:extLst>
              <a:ext uri="{FF2B5EF4-FFF2-40B4-BE49-F238E27FC236}">
                <a16:creationId xmlns:a16="http://schemas.microsoft.com/office/drawing/2014/main" id="{847B26A2-0E5A-4610-BAE5-414851FC39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115DD8-6D85-44E5-87C5-E50B7064F8AA}"/>
              </a:ext>
            </a:extLst>
          </p:cNvPr>
          <p:cNvSpPr>
            <a:spLocks noGrp="1"/>
          </p:cNvSpPr>
          <p:nvPr>
            <p:ph type="sldNum" sz="quarter" idx="12"/>
          </p:nvPr>
        </p:nvSpPr>
        <p:spPr/>
        <p:txBody>
          <a:bodyPr/>
          <a:lstStyle/>
          <a:p>
            <a:fld id="{0F688E44-7897-4256-9FAB-40CEDDF19D5C}" type="slidenum">
              <a:rPr lang="en-US" smtClean="0"/>
              <a:t>‹#›</a:t>
            </a:fld>
            <a:endParaRPr lang="en-US"/>
          </a:p>
        </p:txBody>
      </p:sp>
    </p:spTree>
    <p:extLst>
      <p:ext uri="{BB962C8B-B14F-4D97-AF65-F5344CB8AC3E}">
        <p14:creationId xmlns:p14="http://schemas.microsoft.com/office/powerpoint/2010/main" val="2529623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3E805E-A4B0-4367-BBCF-2D983B2411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070C2D-061E-44E7-9C41-1B678DC698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BA31EA-1FE6-4099-B851-0FDFF6C496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A4B74F-200C-43CA-977C-19A4453D509E}" type="datetimeFigureOut">
              <a:rPr lang="en-US" smtClean="0"/>
              <a:t>10/20/2020</a:t>
            </a:fld>
            <a:endParaRPr lang="en-US"/>
          </a:p>
        </p:txBody>
      </p:sp>
      <p:sp>
        <p:nvSpPr>
          <p:cNvPr id="5" name="Footer Placeholder 4">
            <a:extLst>
              <a:ext uri="{FF2B5EF4-FFF2-40B4-BE49-F238E27FC236}">
                <a16:creationId xmlns:a16="http://schemas.microsoft.com/office/drawing/2014/main" id="{D05DA010-9C3E-4CB9-9190-BDBF83BC54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AEE219-8944-43C3-9D9C-AD8119E2B5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688E44-7897-4256-9FAB-40CEDDF19D5C}" type="slidenum">
              <a:rPr lang="en-US" smtClean="0"/>
              <a:t>‹#›</a:t>
            </a:fld>
            <a:endParaRPr lang="en-US"/>
          </a:p>
        </p:txBody>
      </p:sp>
    </p:spTree>
    <p:extLst>
      <p:ext uri="{BB962C8B-B14F-4D97-AF65-F5344CB8AC3E}">
        <p14:creationId xmlns:p14="http://schemas.microsoft.com/office/powerpoint/2010/main" val="3724163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a:extLst>
              <a:ext uri="{FF2B5EF4-FFF2-40B4-BE49-F238E27FC236}">
                <a16:creationId xmlns:a16="http://schemas.microsoft.com/office/drawing/2014/main" id="{65C99585-0B74-45C0-BA49-6AF94E47808A}"/>
              </a:ext>
            </a:extLst>
          </p:cNvPr>
          <p:cNvSpPr>
            <a:spLocks noGrp="1" noChangeArrowheads="1"/>
          </p:cNvSpPr>
          <p:nvPr>
            <p:ph sz="half" idx="1"/>
          </p:nvPr>
        </p:nvSpPr>
        <p:spPr bwMode="auto">
          <a:xfrm>
            <a:off x="609600" y="1981200"/>
            <a:ext cx="5384800" cy="3910314"/>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normAutofit/>
          </a:bodyPr>
          <a:lstStyle/>
          <a:p>
            <a:pPr marL="0" indent="0" algn="ctr">
              <a:buNone/>
              <a:defRPr/>
            </a:pPr>
            <a:r>
              <a:rPr lang="en-US" dirty="0">
                <a:solidFill>
                  <a:srgbClr val="000000"/>
                </a:solidFill>
                <a:effectLst>
                  <a:outerShdw blurRad="38100" dist="38100" dir="2700000" algn="tl">
                    <a:srgbClr val="FFFFFF"/>
                  </a:outerShdw>
                </a:effectLst>
              </a:rPr>
              <a:t>Chapter 5:</a:t>
            </a:r>
            <a:br>
              <a:rPr lang="en-US" dirty="0">
                <a:solidFill>
                  <a:srgbClr val="000000"/>
                </a:solidFill>
                <a:effectLst>
                  <a:outerShdw blurRad="38100" dist="38100" dir="2700000" algn="tl">
                    <a:srgbClr val="FFFFFF"/>
                  </a:outerShdw>
                </a:effectLst>
              </a:rPr>
            </a:br>
            <a:r>
              <a:rPr lang="en-US" dirty="0">
                <a:solidFill>
                  <a:srgbClr val="000000"/>
                </a:solidFill>
                <a:effectLst>
                  <a:outerShdw blurRad="38100" dist="38100" dir="2700000" algn="tl">
                    <a:srgbClr val="FFFFFF"/>
                  </a:outerShdw>
                </a:effectLst>
              </a:rPr>
              <a:t>Physical Database Design and Performance</a:t>
            </a:r>
            <a:endParaRPr lang="en-US" dirty="0">
              <a:effectLst/>
            </a:endParaRPr>
          </a:p>
        </p:txBody>
      </p:sp>
      <p:pic>
        <p:nvPicPr>
          <p:cNvPr id="7" name="Picture 6">
            <a:extLst>
              <a:ext uri="{FF2B5EF4-FFF2-40B4-BE49-F238E27FC236}">
                <a16:creationId xmlns:a16="http://schemas.microsoft.com/office/drawing/2014/main" id="{39BBF66E-39A4-453B-BBFC-6EE5D724B2C7}"/>
              </a:ext>
            </a:extLst>
          </p:cNvPr>
          <p:cNvPicPr>
            <a:picLocks noChangeAspect="1"/>
          </p:cNvPicPr>
          <p:nvPr/>
        </p:nvPicPr>
        <p:blipFill>
          <a:blip r:embed="rId3"/>
          <a:stretch>
            <a:fillRect/>
          </a:stretch>
        </p:blipFill>
        <p:spPr>
          <a:xfrm>
            <a:off x="6262235" y="1776714"/>
            <a:ext cx="3455530" cy="4114800"/>
          </a:xfrm>
          <a:prstGeom prst="rect">
            <a:avLst/>
          </a:prstGeom>
          <a:noFill/>
        </p:spPr>
      </p:pic>
      <p:sp>
        <p:nvSpPr>
          <p:cNvPr id="6" name="Rectangle 6">
            <a:extLst>
              <a:ext uri="{FF2B5EF4-FFF2-40B4-BE49-F238E27FC236}">
                <a16:creationId xmlns:a16="http://schemas.microsoft.com/office/drawing/2014/main" id="{7E9470F8-37DD-43AE-A7B1-B21A67897BB5}"/>
              </a:ext>
            </a:extLst>
          </p:cNvPr>
          <p:cNvSpPr>
            <a:spLocks noGrp="1" noChangeArrowheads="1"/>
          </p:cNvSpPr>
          <p:nvPr>
            <p:ph type="sldNum" sz="quarter" idx="10"/>
          </p:nvPr>
        </p:nvSpPr>
        <p:spPr bwMode="auto">
          <a:xfrm>
            <a:off x="8737600" y="6245225"/>
            <a:ext cx="2844800" cy="476250"/>
          </a:xfrm>
          <a:prstGeom prst="rect">
            <a:avLst/>
          </a:prstGeom>
          <a:noFill/>
          <a:ln w="9525">
            <a:noFill/>
            <a:miter lim="800000"/>
            <a:headEnd/>
            <a:tailEnd/>
          </a:ln>
          <a:effectLst/>
        </p:spPr>
        <p:txBody>
          <a:bodyPr wrap="square" anchor="b">
            <a:norm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spcAft>
                <a:spcPts val="600"/>
              </a:spcAft>
              <a:defRPr/>
            </a:pPr>
            <a:fld id="{266FD798-9C09-4A98-9F42-1E096653A419}" type="slidenum">
              <a:rPr lang="en-US" altLang="en-US" smtClean="0">
                <a:solidFill>
                  <a:srgbClr val="000000"/>
                </a:solidFill>
              </a:rPr>
              <a:pPr eaLnBrk="1" hangingPunct="1">
                <a:spcAft>
                  <a:spcPts val="600"/>
                </a:spcAft>
                <a:defRPr/>
              </a:pPr>
              <a:t>1</a:t>
            </a:fld>
            <a:endParaRPr lang="en-US" altLang="en-US">
              <a:solidFill>
                <a:srgbClr val="000000"/>
              </a:solidFill>
            </a:endParaRPr>
          </a:p>
        </p:txBody>
      </p:sp>
      <p:sp>
        <p:nvSpPr>
          <p:cNvPr id="5" name="Rectangle 5">
            <a:extLst>
              <a:ext uri="{FF2B5EF4-FFF2-40B4-BE49-F238E27FC236}">
                <a16:creationId xmlns:a16="http://schemas.microsoft.com/office/drawing/2014/main" id="{246E446F-C381-47A9-A188-64CAE3605F44}"/>
              </a:ext>
            </a:extLst>
          </p:cNvPr>
          <p:cNvSpPr>
            <a:spLocks noGrp="1" noChangeArrowheads="1"/>
          </p:cNvSpPr>
          <p:nvPr>
            <p:ph type="ftr" sz="quarter" idx="11"/>
          </p:nvPr>
        </p:nvSpPr>
        <p:spPr>
          <a:xfrm>
            <a:off x="2736851" y="6203950"/>
            <a:ext cx="6386513" cy="476250"/>
          </a:xfrm>
        </p:spPr>
        <p:txBody>
          <a:bodyPr/>
          <a:lstStyle/>
          <a:p>
            <a:pPr>
              <a:spcAft>
                <a:spcPts val="600"/>
              </a:spcAft>
              <a:defRPr/>
            </a:pPr>
            <a:r>
              <a:rPr lang="en-US" sz="1800" dirty="0">
                <a:latin typeface="Tahoma" pitchFamily="34" charset="0"/>
              </a:rPr>
              <a:t>© 2011 Pearson Education, Inc.  Publishing as Prentice Hall</a:t>
            </a:r>
            <a:endParaRPr lang="en-US" sz="1800">
              <a:latin typeface="Tahoma" pitchFamily="3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601DE-C84C-40B6-9861-E4B73C220556}"/>
              </a:ext>
            </a:extLst>
          </p:cNvPr>
          <p:cNvSpPr>
            <a:spLocks noGrp="1"/>
          </p:cNvSpPr>
          <p:nvPr>
            <p:ph type="title"/>
          </p:nvPr>
        </p:nvSpPr>
        <p:spPr/>
        <p:txBody>
          <a:bodyPr/>
          <a:lstStyle/>
          <a:p>
            <a:pPr>
              <a:defRPr/>
            </a:pPr>
            <a:r>
              <a:rPr lang="en-US" dirty="0"/>
              <a:t>SQL Server/Oracle Data Types</a:t>
            </a:r>
          </a:p>
        </p:txBody>
      </p:sp>
      <p:pic>
        <p:nvPicPr>
          <p:cNvPr id="28675" name="Content Placeholder 4">
            <a:extLst>
              <a:ext uri="{FF2B5EF4-FFF2-40B4-BE49-F238E27FC236}">
                <a16:creationId xmlns:a16="http://schemas.microsoft.com/office/drawing/2014/main" id="{30161F3D-FE57-4637-A41E-992D82BD3B4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209800" y="689941"/>
            <a:ext cx="5956300" cy="5666409"/>
          </a:xfrm>
        </p:spPr>
      </p:pic>
      <p:sp>
        <p:nvSpPr>
          <p:cNvPr id="4" name="Slide Number Placeholder 3">
            <a:extLst>
              <a:ext uri="{FF2B5EF4-FFF2-40B4-BE49-F238E27FC236}">
                <a16:creationId xmlns:a16="http://schemas.microsoft.com/office/drawing/2014/main" id="{A3D0C524-40DE-4E0B-8AE7-40476E3D444B}"/>
              </a:ext>
            </a:extLst>
          </p:cNvPr>
          <p:cNvSpPr>
            <a:spLocks noGrp="1"/>
          </p:cNvSpPr>
          <p:nvPr>
            <p:ph type="sldNum" sz="quarter" idx="10"/>
          </p:nvPr>
        </p:nvSpPr>
        <p:spPr/>
        <p:txBody>
          <a:bodyPr/>
          <a:lstStyle/>
          <a:p>
            <a:pPr>
              <a:defRPr/>
            </a:pPr>
            <a:fld id="{AC1D26AF-AD2A-4F35-80A7-F0B9F5BC1443}" type="slidenum">
              <a:rPr lang="en-US" altLang="en-US">
                <a:solidFill>
                  <a:schemeClr val="tx1"/>
                </a:solidFill>
              </a:rPr>
              <a:pPr>
                <a:defRPr/>
              </a:pPr>
              <a:t>10</a:t>
            </a:fld>
            <a:endParaRPr lang="en-US" altLang="en-US">
              <a:solidFill>
                <a:schemeClr val="tx1"/>
              </a:solidFill>
            </a:endParaRPr>
          </a:p>
        </p:txBody>
      </p:sp>
      <p:sp>
        <p:nvSpPr>
          <p:cNvPr id="28677" name="TextBox 5">
            <a:extLst>
              <a:ext uri="{FF2B5EF4-FFF2-40B4-BE49-F238E27FC236}">
                <a16:creationId xmlns:a16="http://schemas.microsoft.com/office/drawing/2014/main" id="{7AF20A25-D54C-486F-BC23-4FE5D1A88DF2}"/>
              </a:ext>
            </a:extLst>
          </p:cNvPr>
          <p:cNvSpPr txBox="1">
            <a:spLocks noChangeArrowheads="1"/>
          </p:cNvSpPr>
          <p:nvPr/>
        </p:nvSpPr>
        <p:spPr bwMode="auto">
          <a:xfrm>
            <a:off x="1714500" y="6351588"/>
            <a:ext cx="10007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dirty="0"/>
              <a:t>https://blog.sqlauthority.com/2016/06/14/sql-server-oracle-numeric-datatype-mapping/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7E535F5B-0181-4C4A-BDCA-CD62EFEADFB7}"/>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B540119E-F4CC-4854-901F-F42C55B22538}" type="slidenum">
              <a:rPr lang="en-US" altLang="en-US" smtClean="0">
                <a:solidFill>
                  <a:srgbClr val="000000"/>
                </a:solidFill>
                <a:latin typeface="Arial" panose="020B0604020202020204" pitchFamily="34" charset="0"/>
              </a:rPr>
              <a:pPr eaLnBrk="1" hangingPunct="1">
                <a:defRPr/>
              </a:pPr>
              <a:t>11</a:t>
            </a:fld>
            <a:endParaRPr lang="en-US" altLang="en-US">
              <a:solidFill>
                <a:srgbClr val="000000"/>
              </a:solidFill>
              <a:latin typeface="Arial" panose="020B0604020202020204" pitchFamily="34" charset="0"/>
            </a:endParaRPr>
          </a:p>
        </p:txBody>
      </p:sp>
      <p:sp>
        <p:nvSpPr>
          <p:cNvPr id="247810" name="Rectangle 2">
            <a:extLst>
              <a:ext uri="{FF2B5EF4-FFF2-40B4-BE49-F238E27FC236}">
                <a16:creationId xmlns:a16="http://schemas.microsoft.com/office/drawing/2014/main" id="{DBC02695-4415-4186-B860-5B45A82ECBC4}"/>
              </a:ext>
            </a:extLst>
          </p:cNvPr>
          <p:cNvSpPr>
            <a:spLocks noGrp="1" noChangeArrowheads="1"/>
          </p:cNvSpPr>
          <p:nvPr>
            <p:ph type="title"/>
          </p:nvPr>
        </p:nvSpPr>
        <p:spPr/>
        <p:txBody>
          <a:bodyPr/>
          <a:lstStyle/>
          <a:p>
            <a:pPr eaLnBrk="1" hangingPunct="1">
              <a:defRPr/>
            </a:pPr>
            <a:r>
              <a:rPr lang="en-US">
                <a:solidFill>
                  <a:srgbClr val="000000"/>
                </a:solidFill>
                <a:effectLst>
                  <a:outerShdw blurRad="38100" dist="38100" dir="2700000" algn="tl">
                    <a:srgbClr val="FFFFFF"/>
                  </a:outerShdw>
                </a:effectLst>
              </a:rPr>
              <a:t>Field Data Integrity</a:t>
            </a:r>
          </a:p>
        </p:txBody>
      </p:sp>
      <p:sp>
        <p:nvSpPr>
          <p:cNvPr id="247811" name="Rectangle 3">
            <a:extLst>
              <a:ext uri="{FF2B5EF4-FFF2-40B4-BE49-F238E27FC236}">
                <a16:creationId xmlns:a16="http://schemas.microsoft.com/office/drawing/2014/main" id="{A5BB6B25-3E6E-405F-9045-C0459A2E399F}"/>
              </a:ext>
            </a:extLst>
          </p:cNvPr>
          <p:cNvSpPr>
            <a:spLocks noGrp="1" noChangeArrowheads="1"/>
          </p:cNvSpPr>
          <p:nvPr>
            <p:ph type="body" idx="1"/>
          </p:nvPr>
        </p:nvSpPr>
        <p:spPr>
          <a:xfrm>
            <a:off x="990600" y="1523999"/>
            <a:ext cx="9753600" cy="4191001"/>
          </a:xfrm>
        </p:spPr>
        <p:txBody>
          <a:bodyPr/>
          <a:lstStyle/>
          <a:p>
            <a:pPr marL="609600" indent="-609600">
              <a:defRPr/>
            </a:pPr>
            <a:r>
              <a:rPr lang="en-US" sz="3200" dirty="0">
                <a:solidFill>
                  <a:srgbClr val="000000"/>
                </a:solidFill>
                <a:effectLst>
                  <a:outerShdw blurRad="38100" dist="38100" dir="2700000" algn="tl">
                    <a:srgbClr val="FFFFFF"/>
                  </a:outerShdw>
                </a:effectLst>
              </a:rPr>
              <a:t>Default value–assumed value if no explicit value</a:t>
            </a:r>
          </a:p>
          <a:p>
            <a:pPr marL="609600" indent="-609600">
              <a:defRPr/>
            </a:pPr>
            <a:r>
              <a:rPr lang="en-US" sz="3200" dirty="0">
                <a:solidFill>
                  <a:srgbClr val="000000"/>
                </a:solidFill>
                <a:effectLst>
                  <a:outerShdw blurRad="38100" dist="38100" dir="2700000" algn="tl">
                    <a:srgbClr val="FFFFFF"/>
                  </a:outerShdw>
                </a:effectLst>
              </a:rPr>
              <a:t>Range control–allowable value limitations (constraints or validation rules)</a:t>
            </a:r>
          </a:p>
          <a:p>
            <a:pPr marL="609600" indent="-609600">
              <a:defRPr/>
            </a:pPr>
            <a:r>
              <a:rPr lang="en-US" sz="3200" dirty="0">
                <a:solidFill>
                  <a:srgbClr val="000000"/>
                </a:solidFill>
                <a:effectLst>
                  <a:outerShdw blurRad="38100" dist="38100" dir="2700000" algn="tl">
                    <a:srgbClr val="FFFFFF"/>
                  </a:outerShdw>
                </a:effectLst>
              </a:rPr>
              <a:t>Null value control–allowing or prohibiting empty fields</a:t>
            </a:r>
          </a:p>
          <a:p>
            <a:pPr marL="609600" indent="-609600">
              <a:defRPr/>
            </a:pPr>
            <a:r>
              <a:rPr lang="en-US" sz="3200" dirty="0">
                <a:solidFill>
                  <a:srgbClr val="000000"/>
                </a:solidFill>
                <a:effectLst>
                  <a:outerShdw blurRad="38100" dist="38100" dir="2700000" algn="tl">
                    <a:srgbClr val="FFFFFF"/>
                  </a:outerShdw>
                </a:effectLst>
              </a:rPr>
              <a:t>Referential integrity–range control (and null value allowances) for foreign-key to primary-key match-ups</a:t>
            </a:r>
          </a:p>
          <a:p>
            <a:pPr marL="609600" indent="-609600">
              <a:buClr>
                <a:schemeClr val="tx1"/>
              </a:buClr>
              <a:defRPr/>
            </a:pPr>
            <a:endParaRPr lang="en-US" dirty="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7811">
                                            <p:txEl>
                                              <p:pRg st="0" end="0"/>
                                            </p:txEl>
                                          </p:spTgt>
                                        </p:tgtEl>
                                        <p:attrNameLst>
                                          <p:attrName>style.visibility</p:attrName>
                                        </p:attrNameLst>
                                      </p:cBhvr>
                                      <p:to>
                                        <p:strVal val="visible"/>
                                      </p:to>
                                    </p:set>
                                    <p:animEffect transition="in" filter="fade">
                                      <p:cBhvr>
                                        <p:cTn id="7" dur="1000"/>
                                        <p:tgtEl>
                                          <p:spTgt spid="247811">
                                            <p:txEl>
                                              <p:pRg st="0" end="0"/>
                                            </p:txEl>
                                          </p:spTgt>
                                        </p:tgtEl>
                                      </p:cBhvr>
                                    </p:animEffect>
                                    <p:anim calcmode="lin" valueType="num">
                                      <p:cBhvr>
                                        <p:cTn id="8" dur="1000" fill="hold"/>
                                        <p:tgtEl>
                                          <p:spTgt spid="2478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478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47811">
                                            <p:txEl>
                                              <p:pRg st="1" end="1"/>
                                            </p:txEl>
                                          </p:spTgt>
                                        </p:tgtEl>
                                        <p:attrNameLst>
                                          <p:attrName>style.visibility</p:attrName>
                                        </p:attrNameLst>
                                      </p:cBhvr>
                                      <p:to>
                                        <p:strVal val="visible"/>
                                      </p:to>
                                    </p:set>
                                    <p:animEffect transition="in" filter="fade">
                                      <p:cBhvr>
                                        <p:cTn id="14" dur="1000"/>
                                        <p:tgtEl>
                                          <p:spTgt spid="247811">
                                            <p:txEl>
                                              <p:pRg st="1" end="1"/>
                                            </p:txEl>
                                          </p:spTgt>
                                        </p:tgtEl>
                                      </p:cBhvr>
                                    </p:animEffect>
                                    <p:anim calcmode="lin" valueType="num">
                                      <p:cBhvr>
                                        <p:cTn id="15" dur="1000" fill="hold"/>
                                        <p:tgtEl>
                                          <p:spTgt spid="2478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478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47811">
                                            <p:txEl>
                                              <p:pRg st="2" end="2"/>
                                            </p:txEl>
                                          </p:spTgt>
                                        </p:tgtEl>
                                        <p:attrNameLst>
                                          <p:attrName>style.visibility</p:attrName>
                                        </p:attrNameLst>
                                      </p:cBhvr>
                                      <p:to>
                                        <p:strVal val="visible"/>
                                      </p:to>
                                    </p:set>
                                    <p:animEffect transition="in" filter="fade">
                                      <p:cBhvr>
                                        <p:cTn id="21" dur="1000"/>
                                        <p:tgtEl>
                                          <p:spTgt spid="247811">
                                            <p:txEl>
                                              <p:pRg st="2" end="2"/>
                                            </p:txEl>
                                          </p:spTgt>
                                        </p:tgtEl>
                                      </p:cBhvr>
                                    </p:animEffect>
                                    <p:anim calcmode="lin" valueType="num">
                                      <p:cBhvr>
                                        <p:cTn id="22" dur="1000" fill="hold"/>
                                        <p:tgtEl>
                                          <p:spTgt spid="24781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478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47811">
                                            <p:txEl>
                                              <p:pRg st="3" end="3"/>
                                            </p:txEl>
                                          </p:spTgt>
                                        </p:tgtEl>
                                        <p:attrNameLst>
                                          <p:attrName>style.visibility</p:attrName>
                                        </p:attrNameLst>
                                      </p:cBhvr>
                                      <p:to>
                                        <p:strVal val="visible"/>
                                      </p:to>
                                    </p:set>
                                    <p:animEffect transition="in" filter="fade">
                                      <p:cBhvr>
                                        <p:cTn id="28" dur="1000"/>
                                        <p:tgtEl>
                                          <p:spTgt spid="247811">
                                            <p:txEl>
                                              <p:pRg st="3" end="3"/>
                                            </p:txEl>
                                          </p:spTgt>
                                        </p:tgtEl>
                                      </p:cBhvr>
                                    </p:animEffect>
                                    <p:anim calcmode="lin" valueType="num">
                                      <p:cBhvr>
                                        <p:cTn id="29" dur="1000" fill="hold"/>
                                        <p:tgtEl>
                                          <p:spTgt spid="24781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4781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5">
            <a:extLst>
              <a:ext uri="{FF2B5EF4-FFF2-40B4-BE49-F238E27FC236}">
                <a16:creationId xmlns:a16="http://schemas.microsoft.com/office/drawing/2014/main" id="{C942B01F-2ABE-45C2-B230-853ED0AD6D3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524000"/>
            <a:ext cx="8656638"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1">
            <a:extLst>
              <a:ext uri="{FF2B5EF4-FFF2-40B4-BE49-F238E27FC236}">
                <a16:creationId xmlns:a16="http://schemas.microsoft.com/office/drawing/2014/main" id="{C7330F16-1C73-4250-A3EE-4C8A1FF86068}"/>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3D18DD82-E27C-4665-94FB-70C12AE74215}" type="slidenum">
              <a:rPr lang="en-US" altLang="en-US" smtClean="0">
                <a:solidFill>
                  <a:srgbClr val="000000"/>
                </a:solidFill>
                <a:latin typeface="Arial" panose="020B0604020202020204" pitchFamily="34" charset="0"/>
              </a:rPr>
              <a:pPr eaLnBrk="1" hangingPunct="1">
                <a:defRPr/>
              </a:pPr>
              <a:t>12</a:t>
            </a:fld>
            <a:endParaRPr lang="en-US" altLang="en-US">
              <a:solidFill>
                <a:srgbClr val="000000"/>
              </a:solidFill>
              <a:latin typeface="Arial" panose="020B0604020202020204" pitchFamily="34" charset="0"/>
            </a:endParaRPr>
          </a:p>
        </p:txBody>
      </p:sp>
      <p:sp>
        <p:nvSpPr>
          <p:cNvPr id="30724" name="Text Box 2">
            <a:extLst>
              <a:ext uri="{FF2B5EF4-FFF2-40B4-BE49-F238E27FC236}">
                <a16:creationId xmlns:a16="http://schemas.microsoft.com/office/drawing/2014/main" id="{9079DA3D-C84B-4B0A-8F86-92ACF87BA9AE}"/>
              </a:ext>
            </a:extLst>
          </p:cNvPr>
          <p:cNvSpPr txBox="1">
            <a:spLocks noChangeArrowheads="1"/>
          </p:cNvSpPr>
          <p:nvPr/>
        </p:nvSpPr>
        <p:spPr bwMode="auto">
          <a:xfrm>
            <a:off x="1828800" y="450851"/>
            <a:ext cx="60340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dirty="0">
                <a:solidFill>
                  <a:srgbClr val="000000"/>
                </a:solidFill>
                <a:latin typeface="Arial" panose="020B0604020202020204" pitchFamily="34" charset="0"/>
              </a:rPr>
              <a:t>Figure 5-2 </a:t>
            </a:r>
            <a:r>
              <a:rPr lang="en-US" altLang="en-US" sz="2400" dirty="0">
                <a:solidFill>
                  <a:srgbClr val="000000"/>
                </a:solidFill>
              </a:rPr>
              <a:t>Example of a code look-up table</a:t>
            </a:r>
            <a:endParaRPr lang="en-US" altLang="en-US" sz="2400" dirty="0">
              <a:solidFill>
                <a:srgbClr val="000000"/>
              </a:solidFill>
              <a:latin typeface="Arial" panose="020B0604020202020204" pitchFamily="34" charset="0"/>
            </a:endParaRPr>
          </a:p>
          <a:p>
            <a:pPr>
              <a:spcBef>
                <a:spcPct val="0"/>
              </a:spcBef>
              <a:buClrTx/>
              <a:buSzTx/>
              <a:buFontTx/>
              <a:buNone/>
            </a:pPr>
            <a:r>
              <a:rPr lang="en-US" altLang="en-US" sz="2400" dirty="0">
                <a:solidFill>
                  <a:srgbClr val="000000"/>
                </a:solidFill>
                <a:latin typeface="Arial" panose="020B0604020202020204" pitchFamily="34" charset="0"/>
              </a:rPr>
              <a:t>	(Pine Valley Furniture Company)</a:t>
            </a:r>
          </a:p>
        </p:txBody>
      </p:sp>
      <p:sp>
        <p:nvSpPr>
          <p:cNvPr id="30725" name="Text Box 4">
            <a:extLst>
              <a:ext uri="{FF2B5EF4-FFF2-40B4-BE49-F238E27FC236}">
                <a16:creationId xmlns:a16="http://schemas.microsoft.com/office/drawing/2014/main" id="{AB094166-30E5-4B52-ADA6-00FCC5909AE0}"/>
              </a:ext>
            </a:extLst>
          </p:cNvPr>
          <p:cNvSpPr txBox="1">
            <a:spLocks noChangeArrowheads="1"/>
          </p:cNvSpPr>
          <p:nvPr/>
        </p:nvSpPr>
        <p:spPr bwMode="auto">
          <a:xfrm>
            <a:off x="7299326" y="4572001"/>
            <a:ext cx="29876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buClr>
                <a:schemeClr val="accent2"/>
              </a:buClr>
              <a:buSzPct val="80000"/>
              <a:buFont typeface="Wingdings" panose="05000000000000000000" pitchFamily="2" charset="2"/>
              <a:buNone/>
            </a:pPr>
            <a:r>
              <a:rPr lang="en-US" altLang="en-US" sz="2000">
                <a:solidFill>
                  <a:srgbClr val="990000"/>
                </a:solidFill>
                <a:latin typeface="Times New Roman" panose="02020603050405020304" pitchFamily="18" charset="0"/>
              </a:rPr>
              <a:t>Code saves space, but costs an additional lookup to obtain actual value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Physical Database Files</a:t>
            </a:r>
          </a:p>
        </p:txBody>
      </p:sp>
      <p:sp>
        <p:nvSpPr>
          <p:cNvPr id="3" name="Text Placeholder 2"/>
          <p:cNvSpPr>
            <a:spLocks noGrp="1"/>
          </p:cNvSpPr>
          <p:nvPr>
            <p:ph type="body" idx="1"/>
          </p:nvPr>
        </p:nvSpPr>
        <p:spPr>
          <a:xfrm>
            <a:off x="749300" y="1600200"/>
            <a:ext cx="9461500" cy="4203699"/>
          </a:xfrm>
        </p:spPr>
        <p:txBody>
          <a:bodyPr/>
          <a:lstStyle/>
          <a:p>
            <a:pPr>
              <a:defRPr/>
            </a:pPr>
            <a:r>
              <a:rPr lang="en-US" sz="2400" dirty="0">
                <a:solidFill>
                  <a:srgbClr val="000000"/>
                </a:solidFill>
              </a:rPr>
              <a:t>Physical File</a:t>
            </a:r>
          </a:p>
          <a:p>
            <a:pPr lvl="1">
              <a:defRPr/>
            </a:pPr>
            <a:r>
              <a:rPr lang="en-US" dirty="0">
                <a:solidFill>
                  <a:srgbClr val="000000"/>
                </a:solidFill>
              </a:rPr>
              <a:t>A named portion of secondary memory allocated for the purpose of storing physical records</a:t>
            </a:r>
          </a:p>
          <a:p>
            <a:pPr lvl="1">
              <a:defRPr/>
            </a:pPr>
            <a:r>
              <a:rPr lang="en-US" dirty="0">
                <a:solidFill>
                  <a:srgbClr val="000000"/>
                </a:solidFill>
              </a:rPr>
              <a:t>Tablespace – named logical storage unit in which data from multiple tables/views/objects can be stored</a:t>
            </a:r>
          </a:p>
          <a:p>
            <a:pPr>
              <a:defRPr/>
            </a:pPr>
            <a:r>
              <a:rPr lang="en-US" sz="2400" dirty="0">
                <a:solidFill>
                  <a:srgbClr val="000000"/>
                </a:solidFill>
              </a:rPr>
              <a:t>Tablespace components</a:t>
            </a:r>
          </a:p>
          <a:p>
            <a:pPr lvl="1">
              <a:defRPr/>
            </a:pPr>
            <a:r>
              <a:rPr lang="en-US" dirty="0">
                <a:solidFill>
                  <a:srgbClr val="000000"/>
                </a:solidFill>
              </a:rPr>
              <a:t>Segment – a table, index, or partition</a:t>
            </a:r>
          </a:p>
          <a:p>
            <a:pPr lvl="1">
              <a:defRPr/>
            </a:pPr>
            <a:r>
              <a:rPr lang="en-US" dirty="0">
                <a:solidFill>
                  <a:srgbClr val="000000"/>
                </a:solidFill>
              </a:rPr>
              <a:t>Extent – contiguous section of disk space</a:t>
            </a:r>
          </a:p>
          <a:p>
            <a:pPr lvl="1">
              <a:defRPr/>
            </a:pPr>
            <a:r>
              <a:rPr lang="en-US" dirty="0">
                <a:solidFill>
                  <a:srgbClr val="000000"/>
                </a:solidFill>
              </a:rPr>
              <a:t>Data block – smallest unit of storage</a:t>
            </a:r>
          </a:p>
        </p:txBody>
      </p:sp>
    </p:spTree>
    <p:extLst>
      <p:ext uri="{BB962C8B-B14F-4D97-AF65-F5344CB8AC3E}">
        <p14:creationId xmlns:p14="http://schemas.microsoft.com/office/powerpoint/2010/main" val="3592710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arn(inVertic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1CDB3B-2AAD-4039-87DC-787557C7B4C7}"/>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68130603-B3ED-41D1-B482-E32B7624D52D}" type="slidenum">
              <a:rPr lang="en-US" altLang="en-US" smtClean="0">
                <a:solidFill>
                  <a:srgbClr val="000000"/>
                </a:solidFill>
                <a:latin typeface="Arial" panose="020B0604020202020204" pitchFamily="34" charset="0"/>
              </a:rPr>
              <a:pPr eaLnBrk="1" hangingPunct="1">
                <a:defRPr/>
              </a:pPr>
              <a:t>14</a:t>
            </a:fld>
            <a:endParaRPr lang="en-US" altLang="en-US">
              <a:solidFill>
                <a:srgbClr val="000000"/>
              </a:solidFill>
              <a:latin typeface="Arial" panose="020B0604020202020204" pitchFamily="34" charset="0"/>
            </a:endParaRPr>
          </a:p>
        </p:txBody>
      </p:sp>
      <p:sp>
        <p:nvSpPr>
          <p:cNvPr id="249858" name="Rectangle 2">
            <a:extLst>
              <a:ext uri="{FF2B5EF4-FFF2-40B4-BE49-F238E27FC236}">
                <a16:creationId xmlns:a16="http://schemas.microsoft.com/office/drawing/2014/main" id="{80AE051F-F296-4423-9222-F2EC1125E6F2}"/>
              </a:ext>
            </a:extLst>
          </p:cNvPr>
          <p:cNvSpPr>
            <a:spLocks noGrp="1" noChangeArrowheads="1"/>
          </p:cNvSpPr>
          <p:nvPr>
            <p:ph type="title"/>
          </p:nvPr>
        </p:nvSpPr>
        <p:spPr/>
        <p:txBody>
          <a:bodyPr vert="horz" lIns="90488" tIns="44450" rIns="90488" bIns="44450" rtlCol="0" anchor="ctr">
            <a:normAutofit/>
          </a:bodyPr>
          <a:lstStyle/>
          <a:p>
            <a:pPr eaLnBrk="1" hangingPunct="1">
              <a:defRPr/>
            </a:pPr>
            <a:r>
              <a:rPr lang="en-US">
                <a:solidFill>
                  <a:srgbClr val="000000"/>
                </a:solidFill>
                <a:effectLst>
                  <a:outerShdw blurRad="38100" dist="38100" dir="2700000" algn="tl">
                    <a:srgbClr val="FFFFFF"/>
                  </a:outerShdw>
                </a:effectLst>
              </a:rPr>
              <a:t>Physical Records</a:t>
            </a:r>
          </a:p>
        </p:txBody>
      </p:sp>
      <p:sp>
        <p:nvSpPr>
          <p:cNvPr id="249859" name="Rectangle 3">
            <a:extLst>
              <a:ext uri="{FF2B5EF4-FFF2-40B4-BE49-F238E27FC236}">
                <a16:creationId xmlns:a16="http://schemas.microsoft.com/office/drawing/2014/main" id="{54130384-C2DC-4425-9D74-8F1382C37CBE}"/>
              </a:ext>
            </a:extLst>
          </p:cNvPr>
          <p:cNvSpPr>
            <a:spLocks noGrp="1" noChangeArrowheads="1"/>
          </p:cNvSpPr>
          <p:nvPr>
            <p:ph type="body" idx="1"/>
          </p:nvPr>
        </p:nvSpPr>
        <p:spPr>
          <a:xfrm>
            <a:off x="685800" y="1676400"/>
            <a:ext cx="9296400" cy="3873500"/>
          </a:xfrm>
        </p:spPr>
        <p:txBody>
          <a:bodyPr vert="horz" lIns="90488" tIns="44450" rIns="90488" bIns="44450" rtlCol="0">
            <a:normAutofit/>
          </a:bodyPr>
          <a:lstStyle/>
          <a:p>
            <a:pPr eaLnBrk="1" hangingPunct="1">
              <a:defRPr/>
            </a:pPr>
            <a:r>
              <a:rPr lang="en-US" dirty="0">
                <a:solidFill>
                  <a:srgbClr val="000000"/>
                </a:solidFill>
                <a:effectLst>
                  <a:outerShdw blurRad="38100" dist="38100" dir="2700000" algn="tl">
                    <a:srgbClr val="FFFFFF"/>
                  </a:outerShdw>
                </a:effectLst>
              </a:rPr>
              <a:t>Physical Record: A group of fields stored in adjacent memory locations and retrieved together as a unit</a:t>
            </a:r>
          </a:p>
          <a:p>
            <a:pPr eaLnBrk="1" hangingPunct="1">
              <a:defRPr/>
            </a:pPr>
            <a:r>
              <a:rPr lang="en-US" dirty="0">
                <a:solidFill>
                  <a:srgbClr val="000000"/>
                </a:solidFill>
                <a:effectLst>
                  <a:outerShdw blurRad="38100" dist="38100" dir="2700000" algn="tl">
                    <a:srgbClr val="FFFFFF"/>
                  </a:outerShdw>
                </a:effectLst>
              </a:rPr>
              <a:t>Page: The amount of data read or written in one I/O operation</a:t>
            </a:r>
          </a:p>
          <a:p>
            <a:pPr eaLnBrk="1" hangingPunct="1">
              <a:defRPr/>
            </a:pPr>
            <a:r>
              <a:rPr lang="en-US" dirty="0">
                <a:solidFill>
                  <a:srgbClr val="000000"/>
                </a:solidFill>
                <a:effectLst>
                  <a:outerShdw blurRad="38100" dist="38100" dir="2700000" algn="tl">
                    <a:srgbClr val="FFFFFF"/>
                  </a:outerShdw>
                </a:effectLst>
              </a:rPr>
              <a:t>Blocking Factor: The number of physical records per page</a:t>
            </a:r>
          </a:p>
        </p:txBody>
      </p:sp>
    </p:spTree>
    <p:extLst>
      <p:ext uri="{BB962C8B-B14F-4D97-AF65-F5344CB8AC3E}">
        <p14:creationId xmlns:p14="http://schemas.microsoft.com/office/powerpoint/2010/main" val="18288473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9859">
                                            <p:txEl>
                                              <p:pRg st="0" end="0"/>
                                            </p:txEl>
                                          </p:spTgt>
                                        </p:tgtEl>
                                        <p:attrNameLst>
                                          <p:attrName>style.visibility</p:attrName>
                                        </p:attrNameLst>
                                      </p:cBhvr>
                                      <p:to>
                                        <p:strVal val="visible"/>
                                      </p:to>
                                    </p:set>
                                    <p:animEffect transition="in" filter="fade">
                                      <p:cBhvr>
                                        <p:cTn id="7" dur="1000"/>
                                        <p:tgtEl>
                                          <p:spTgt spid="249859">
                                            <p:txEl>
                                              <p:pRg st="0" end="0"/>
                                            </p:txEl>
                                          </p:spTgt>
                                        </p:tgtEl>
                                      </p:cBhvr>
                                    </p:animEffect>
                                    <p:anim calcmode="lin" valueType="num">
                                      <p:cBhvr>
                                        <p:cTn id="8" dur="1000" fill="hold"/>
                                        <p:tgtEl>
                                          <p:spTgt spid="24985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4985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49859">
                                            <p:txEl>
                                              <p:pRg st="1" end="1"/>
                                            </p:txEl>
                                          </p:spTgt>
                                        </p:tgtEl>
                                        <p:attrNameLst>
                                          <p:attrName>style.visibility</p:attrName>
                                        </p:attrNameLst>
                                      </p:cBhvr>
                                      <p:to>
                                        <p:strVal val="visible"/>
                                      </p:to>
                                    </p:set>
                                    <p:animEffect transition="in" filter="fade">
                                      <p:cBhvr>
                                        <p:cTn id="14" dur="1000"/>
                                        <p:tgtEl>
                                          <p:spTgt spid="249859">
                                            <p:txEl>
                                              <p:pRg st="1" end="1"/>
                                            </p:txEl>
                                          </p:spTgt>
                                        </p:tgtEl>
                                      </p:cBhvr>
                                    </p:animEffect>
                                    <p:anim calcmode="lin" valueType="num">
                                      <p:cBhvr>
                                        <p:cTn id="15" dur="1000" fill="hold"/>
                                        <p:tgtEl>
                                          <p:spTgt spid="24985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4985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49859">
                                            <p:txEl>
                                              <p:pRg st="2" end="2"/>
                                            </p:txEl>
                                          </p:spTgt>
                                        </p:tgtEl>
                                        <p:attrNameLst>
                                          <p:attrName>style.visibility</p:attrName>
                                        </p:attrNameLst>
                                      </p:cBhvr>
                                      <p:to>
                                        <p:strVal val="visible"/>
                                      </p:to>
                                    </p:set>
                                    <p:animEffect transition="in" filter="fade">
                                      <p:cBhvr>
                                        <p:cTn id="21" dur="1000"/>
                                        <p:tgtEl>
                                          <p:spTgt spid="249859">
                                            <p:txEl>
                                              <p:pRg st="2" end="2"/>
                                            </p:txEl>
                                          </p:spTgt>
                                        </p:tgtEl>
                                      </p:cBhvr>
                                    </p:animEffect>
                                    <p:anim calcmode="lin" valueType="num">
                                      <p:cBhvr>
                                        <p:cTn id="22" dur="1000" fill="hold"/>
                                        <p:tgtEl>
                                          <p:spTgt spid="24985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4985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C7650EC1-10CA-4335-B4E8-F67D857E0D76}"/>
              </a:ext>
            </a:extLst>
          </p:cNvPr>
          <p:cNvSpPr>
            <a:spLocks noGrp="1" noChangeArrowheads="1"/>
          </p:cNvSpPr>
          <p:nvPr>
            <p:ph type="title"/>
          </p:nvPr>
        </p:nvSpPr>
        <p:spPr>
          <a:xfrm>
            <a:off x="1981200" y="381000"/>
            <a:ext cx="8229600" cy="1047750"/>
          </a:xfrm>
        </p:spPr>
        <p:txBody>
          <a:bodyPr/>
          <a:lstStyle/>
          <a:p>
            <a:r>
              <a:rPr lang="en-US" altLang="en-US" b="1">
                <a:solidFill>
                  <a:schemeClr val="bg2"/>
                </a:solidFill>
                <a:effectLst/>
              </a:rPr>
              <a:t>Page File</a:t>
            </a:r>
          </a:p>
        </p:txBody>
      </p:sp>
      <p:pic>
        <p:nvPicPr>
          <p:cNvPr id="36867" name="Content Placeholder 5" descr="A screenshot of a cell phone&#10;&#10;Description automatically generated">
            <a:extLst>
              <a:ext uri="{FF2B5EF4-FFF2-40B4-BE49-F238E27FC236}">
                <a16:creationId xmlns:a16="http://schemas.microsoft.com/office/drawing/2014/main" id="{AEF1334C-9D5E-423E-9C1F-53F4083A365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765300" y="804184"/>
            <a:ext cx="7050088" cy="5333091"/>
          </a:xfrm>
        </p:spPr>
      </p:pic>
      <p:sp>
        <p:nvSpPr>
          <p:cNvPr id="4" name="Slide Number Placeholder 3">
            <a:extLst>
              <a:ext uri="{FF2B5EF4-FFF2-40B4-BE49-F238E27FC236}">
                <a16:creationId xmlns:a16="http://schemas.microsoft.com/office/drawing/2014/main" id="{865139DA-BDF7-4E08-B960-10320CFEBC21}"/>
              </a:ext>
            </a:extLst>
          </p:cNvPr>
          <p:cNvSpPr>
            <a:spLocks noGrp="1"/>
          </p:cNvSpPr>
          <p:nvPr>
            <p:ph type="sldNum" sz="quarter" idx="10"/>
          </p:nvPr>
        </p:nvSpPr>
        <p:spPr/>
        <p:txBody>
          <a:bodyPr/>
          <a:lstStyle/>
          <a:p>
            <a:pPr>
              <a:defRPr/>
            </a:pPr>
            <a:fld id="{D7804D69-003C-467E-928F-5626BC52E7A8}" type="slidenum">
              <a:rPr lang="en-US" altLang="en-US" smtClean="0"/>
              <a:pPr>
                <a:defRPr/>
              </a:pPr>
              <a:t>15</a:t>
            </a:fld>
            <a:endParaRPr lang="en-US" altLang="en-US"/>
          </a:p>
        </p:txBody>
      </p:sp>
    </p:spTree>
    <p:extLst>
      <p:ext uri="{BB962C8B-B14F-4D97-AF65-F5344CB8AC3E}">
        <p14:creationId xmlns:p14="http://schemas.microsoft.com/office/powerpoint/2010/main" val="2842020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File Organizations</a:t>
            </a:r>
          </a:p>
        </p:txBody>
      </p:sp>
      <p:sp>
        <p:nvSpPr>
          <p:cNvPr id="3" name="Text Placeholder 2"/>
          <p:cNvSpPr>
            <a:spLocks noGrp="1"/>
          </p:cNvSpPr>
          <p:nvPr>
            <p:ph type="body" idx="1"/>
          </p:nvPr>
        </p:nvSpPr>
        <p:spPr>
          <a:xfrm>
            <a:off x="723900" y="1460500"/>
            <a:ext cx="10629900" cy="4716463"/>
          </a:xfrm>
        </p:spPr>
        <p:txBody>
          <a:bodyPr>
            <a:normAutofit/>
          </a:bodyPr>
          <a:lstStyle/>
          <a:p>
            <a:pPr>
              <a:defRPr/>
            </a:pPr>
            <a:r>
              <a:rPr lang="en-US" sz="4000" dirty="0">
                <a:solidFill>
                  <a:srgbClr val="000000"/>
                </a:solidFill>
              </a:rPr>
              <a:t>Heap – no order</a:t>
            </a:r>
          </a:p>
          <a:p>
            <a:pPr>
              <a:defRPr/>
            </a:pPr>
            <a:r>
              <a:rPr lang="en-US" sz="4000" dirty="0">
                <a:solidFill>
                  <a:srgbClr val="000000"/>
                </a:solidFill>
              </a:rPr>
              <a:t>Sequential</a:t>
            </a:r>
          </a:p>
          <a:p>
            <a:pPr>
              <a:defRPr/>
            </a:pPr>
            <a:r>
              <a:rPr lang="en-US" sz="4000" dirty="0">
                <a:solidFill>
                  <a:srgbClr val="000000"/>
                </a:solidFill>
              </a:rPr>
              <a:t>Indexed</a:t>
            </a:r>
          </a:p>
          <a:p>
            <a:pPr>
              <a:defRPr/>
            </a:pPr>
            <a:r>
              <a:rPr lang="en-US" sz="4000" dirty="0">
                <a:solidFill>
                  <a:srgbClr val="000000"/>
                </a:solidFill>
              </a:rPr>
              <a:t>Hashed</a:t>
            </a:r>
          </a:p>
        </p:txBody>
      </p:sp>
    </p:spTree>
    <p:extLst>
      <p:ext uri="{BB962C8B-B14F-4D97-AF65-F5344CB8AC3E}">
        <p14:creationId xmlns:p14="http://schemas.microsoft.com/office/powerpoint/2010/main" val="194740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000000"/>
                </a:solidFill>
              </a:rPr>
              <a:t>Factors for selecting file organization</a:t>
            </a:r>
          </a:p>
        </p:txBody>
      </p:sp>
      <p:sp>
        <p:nvSpPr>
          <p:cNvPr id="3" name="Text Placeholder 2"/>
          <p:cNvSpPr>
            <a:spLocks noGrp="1"/>
          </p:cNvSpPr>
          <p:nvPr>
            <p:ph type="body" idx="1"/>
          </p:nvPr>
        </p:nvSpPr>
        <p:spPr>
          <a:xfrm>
            <a:off x="723900" y="1460500"/>
            <a:ext cx="10629900" cy="4716463"/>
          </a:xfrm>
        </p:spPr>
        <p:txBody>
          <a:bodyPr>
            <a:normAutofit/>
          </a:bodyPr>
          <a:lstStyle/>
          <a:p>
            <a:pPr>
              <a:defRPr/>
            </a:pPr>
            <a:r>
              <a:rPr lang="en-US" sz="3200" dirty="0">
                <a:solidFill>
                  <a:srgbClr val="000000"/>
                </a:solidFill>
              </a:rPr>
              <a:t>Fast data retrieval and throughput</a:t>
            </a:r>
          </a:p>
          <a:p>
            <a:pPr>
              <a:defRPr/>
            </a:pPr>
            <a:r>
              <a:rPr lang="en-US" sz="3200" dirty="0">
                <a:solidFill>
                  <a:srgbClr val="000000"/>
                </a:solidFill>
              </a:rPr>
              <a:t>Efficient storage space utilization</a:t>
            </a:r>
          </a:p>
          <a:p>
            <a:pPr>
              <a:defRPr/>
            </a:pPr>
            <a:r>
              <a:rPr lang="en-US" sz="3200" dirty="0">
                <a:solidFill>
                  <a:srgbClr val="000000"/>
                </a:solidFill>
              </a:rPr>
              <a:t>Protection from failure and data loss</a:t>
            </a:r>
          </a:p>
          <a:p>
            <a:pPr>
              <a:defRPr/>
            </a:pPr>
            <a:r>
              <a:rPr lang="en-US" sz="3200" dirty="0">
                <a:solidFill>
                  <a:srgbClr val="000000"/>
                </a:solidFill>
              </a:rPr>
              <a:t>Minimizing need for reorganization</a:t>
            </a:r>
          </a:p>
          <a:p>
            <a:pPr>
              <a:defRPr/>
            </a:pPr>
            <a:r>
              <a:rPr lang="en-US" sz="3200" dirty="0">
                <a:solidFill>
                  <a:srgbClr val="000000"/>
                </a:solidFill>
              </a:rPr>
              <a:t>Accommodating growth</a:t>
            </a:r>
          </a:p>
          <a:p>
            <a:pPr>
              <a:defRPr/>
            </a:pPr>
            <a:r>
              <a:rPr lang="en-US" sz="3200" dirty="0">
                <a:solidFill>
                  <a:srgbClr val="000000"/>
                </a:solidFill>
              </a:rPr>
              <a:t>Security from unauthorized use</a:t>
            </a:r>
          </a:p>
        </p:txBody>
      </p:sp>
    </p:spTree>
    <p:extLst>
      <p:ext uri="{BB962C8B-B14F-4D97-AF65-F5344CB8AC3E}">
        <p14:creationId xmlns:p14="http://schemas.microsoft.com/office/powerpoint/2010/main" val="4110534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z="3200" dirty="0"/>
              <a:t>Comparison of File Organizations</a:t>
            </a:r>
          </a:p>
        </p:txBody>
      </p:sp>
      <p:sp>
        <p:nvSpPr>
          <p:cNvPr id="5" name="Text Placeholder 4"/>
          <p:cNvSpPr>
            <a:spLocks noGrp="1"/>
          </p:cNvSpPr>
          <p:nvPr>
            <p:ph type="body" idx="1"/>
          </p:nvPr>
        </p:nvSpPr>
        <p:spPr>
          <a:xfrm>
            <a:off x="1981200" y="1600201"/>
            <a:ext cx="8229600" cy="420624"/>
          </a:xfrm>
        </p:spPr>
        <p:txBody>
          <a:bodyPr/>
          <a:lstStyle/>
          <a:p>
            <a:pPr marL="0" indent="0">
              <a:buNone/>
            </a:pPr>
            <a:r>
              <a:rPr lang="en-US" sz="2000" dirty="0"/>
              <a:t>a) Sequential</a:t>
            </a:r>
          </a:p>
        </p:txBody>
      </p:sp>
      <p:pic>
        <p:nvPicPr>
          <p:cNvPr id="6" name="Picture 5" descr="An illustration of a sequential file organization. The drawing lists records in a vertical order, where scanning starts from the first file on top and proceeds downwards until the desired file is located. The records are listed in the following order, with the desired record highlighted in blue. Aces, Boilermakers, Devils, Flyers, highlighted in blue, Hawkeyes, Hoosiers, Miners, Panthers, Seminoles.">
            <a:extLst>
              <a:ext uri="{FF2B5EF4-FFF2-40B4-BE49-F238E27FC236}">
                <a16:creationId xmlns:a16="http://schemas.microsoft.com/office/drawing/2014/main" id="{95CB180E-F66D-4446-ABEF-89EE4E25D7EA}"/>
              </a:ext>
            </a:extLst>
          </p:cNvPr>
          <p:cNvPicPr>
            <a:picLocks noChangeAspect="1"/>
          </p:cNvPicPr>
          <p:nvPr/>
        </p:nvPicPr>
        <p:blipFill>
          <a:blip r:embed="rId3"/>
          <a:stretch>
            <a:fillRect/>
          </a:stretch>
        </p:blipFill>
        <p:spPr>
          <a:xfrm>
            <a:off x="2844568" y="2308377"/>
            <a:ext cx="6502865" cy="3773685"/>
          </a:xfrm>
          <a:prstGeom prst="rect">
            <a:avLst/>
          </a:prstGeom>
        </p:spPr>
      </p:pic>
    </p:spTree>
    <p:extLst>
      <p:ext uri="{BB962C8B-B14F-4D97-AF65-F5344CB8AC3E}">
        <p14:creationId xmlns:p14="http://schemas.microsoft.com/office/powerpoint/2010/main" val="2410242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Indexed File Organizations</a:t>
            </a:r>
          </a:p>
        </p:txBody>
      </p:sp>
      <p:sp>
        <p:nvSpPr>
          <p:cNvPr id="3" name="Text Placeholder 2"/>
          <p:cNvSpPr>
            <a:spLocks noGrp="1"/>
          </p:cNvSpPr>
          <p:nvPr>
            <p:ph type="body" idx="1"/>
          </p:nvPr>
        </p:nvSpPr>
        <p:spPr>
          <a:xfrm>
            <a:off x="1130300" y="1600201"/>
            <a:ext cx="9080500" cy="4356099"/>
          </a:xfrm>
        </p:spPr>
        <p:txBody>
          <a:bodyPr/>
          <a:lstStyle/>
          <a:p>
            <a:pPr>
              <a:defRPr/>
            </a:pPr>
            <a:r>
              <a:rPr lang="en-US" sz="2400" dirty="0">
                <a:solidFill>
                  <a:srgbClr val="000000"/>
                </a:solidFill>
              </a:rPr>
              <a:t>Storage of records sequentially or nonsequentially with an index that allows software to locate individual records</a:t>
            </a:r>
          </a:p>
          <a:p>
            <a:pPr>
              <a:defRPr/>
            </a:pPr>
            <a:r>
              <a:rPr lang="en-US" sz="2400" dirty="0">
                <a:solidFill>
                  <a:srgbClr val="000000"/>
                </a:solidFill>
              </a:rPr>
              <a:t>Index: a table or other data structure used to determine in a file the location of records that satisfy some condition</a:t>
            </a:r>
          </a:p>
          <a:p>
            <a:pPr>
              <a:defRPr/>
            </a:pPr>
            <a:r>
              <a:rPr lang="en-US" sz="2400" dirty="0">
                <a:solidFill>
                  <a:srgbClr val="000000"/>
                </a:solidFill>
              </a:rPr>
              <a:t>Primary keys are automatically indexed</a:t>
            </a:r>
          </a:p>
          <a:p>
            <a:pPr>
              <a:defRPr/>
            </a:pPr>
            <a:r>
              <a:rPr lang="en-US" sz="2400" dirty="0">
                <a:solidFill>
                  <a:srgbClr val="000000"/>
                </a:solidFill>
              </a:rPr>
              <a:t>Other fields or combinations of fields can also be indexed; these are called secondary keys (or nonunique keys)</a:t>
            </a:r>
          </a:p>
        </p:txBody>
      </p:sp>
    </p:spTree>
    <p:extLst>
      <p:ext uri="{BB962C8B-B14F-4D97-AF65-F5344CB8AC3E}">
        <p14:creationId xmlns:p14="http://schemas.microsoft.com/office/powerpoint/2010/main" val="216306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265D6A-D026-4A74-9DE0-2C30C7E0DA32}"/>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73307D1B-2A98-40EC-AFDB-96EAF37B96A2}" type="slidenum">
              <a:rPr lang="en-US" altLang="en-US" smtClean="0">
                <a:solidFill>
                  <a:srgbClr val="000000"/>
                </a:solidFill>
                <a:latin typeface="Arial" panose="020B0604020202020204" pitchFamily="34" charset="0"/>
              </a:rPr>
              <a:pPr eaLnBrk="1" hangingPunct="1">
                <a:defRPr/>
              </a:pPr>
              <a:t>2</a:t>
            </a:fld>
            <a:endParaRPr lang="en-US" altLang="en-US">
              <a:solidFill>
                <a:srgbClr val="000000"/>
              </a:solidFill>
              <a:latin typeface="Arial" panose="020B0604020202020204" pitchFamily="34" charset="0"/>
            </a:endParaRPr>
          </a:p>
        </p:txBody>
      </p:sp>
      <p:sp>
        <p:nvSpPr>
          <p:cNvPr id="276482" name="Rectangle 2">
            <a:extLst>
              <a:ext uri="{FF2B5EF4-FFF2-40B4-BE49-F238E27FC236}">
                <a16:creationId xmlns:a16="http://schemas.microsoft.com/office/drawing/2014/main" id="{4261BEA8-BB27-4E8D-9741-82D1B6DF6921}"/>
              </a:ext>
            </a:extLst>
          </p:cNvPr>
          <p:cNvSpPr>
            <a:spLocks noGrp="1" noChangeArrowheads="1"/>
          </p:cNvSpPr>
          <p:nvPr>
            <p:ph type="title"/>
          </p:nvPr>
        </p:nvSpPr>
        <p:spPr>
          <a:xfrm>
            <a:off x="838200" y="228600"/>
            <a:ext cx="9372600" cy="1371600"/>
          </a:xfrm>
        </p:spPr>
        <p:txBody>
          <a:bodyPr/>
          <a:lstStyle/>
          <a:p>
            <a:pPr eaLnBrk="1" hangingPunct="1">
              <a:defRPr/>
            </a:pPr>
            <a:r>
              <a:rPr lang="en-US" dirty="0">
                <a:solidFill>
                  <a:srgbClr val="000000"/>
                </a:solidFill>
                <a:effectLst>
                  <a:outerShdw blurRad="38100" dist="38100" dir="2700000" algn="tl">
                    <a:srgbClr val="FFFFFF"/>
                  </a:outerShdw>
                </a:effectLst>
              </a:rPr>
              <a:t>Objectives</a:t>
            </a:r>
          </a:p>
        </p:txBody>
      </p:sp>
      <p:sp>
        <p:nvSpPr>
          <p:cNvPr id="276483" name="Rectangle 3">
            <a:extLst>
              <a:ext uri="{FF2B5EF4-FFF2-40B4-BE49-F238E27FC236}">
                <a16:creationId xmlns:a16="http://schemas.microsoft.com/office/drawing/2014/main" id="{7F5BB94B-5500-4C18-BB2D-A08E4850800E}"/>
              </a:ext>
            </a:extLst>
          </p:cNvPr>
          <p:cNvSpPr>
            <a:spLocks noGrp="1" noChangeArrowheads="1"/>
          </p:cNvSpPr>
          <p:nvPr>
            <p:ph type="body" idx="1"/>
          </p:nvPr>
        </p:nvSpPr>
        <p:spPr>
          <a:xfrm>
            <a:off x="1155700" y="1600200"/>
            <a:ext cx="9055100" cy="4368800"/>
          </a:xfrm>
        </p:spPr>
        <p:txBody>
          <a:bodyPr/>
          <a:lstStyle/>
          <a:p>
            <a:pPr eaLnBrk="1" hangingPunct="1">
              <a:lnSpc>
                <a:spcPct val="90000"/>
              </a:lnSpc>
              <a:defRPr/>
            </a:pPr>
            <a:r>
              <a:rPr lang="en-US" dirty="0">
                <a:solidFill>
                  <a:srgbClr val="000000"/>
                </a:solidFill>
                <a:effectLst>
                  <a:outerShdw blurRad="38100" dist="38100" dir="2700000" algn="tl">
                    <a:srgbClr val="FFFFFF"/>
                  </a:outerShdw>
                </a:effectLst>
              </a:rPr>
              <a:t>Define terms</a:t>
            </a:r>
          </a:p>
          <a:p>
            <a:pPr eaLnBrk="1" hangingPunct="1">
              <a:lnSpc>
                <a:spcPct val="90000"/>
              </a:lnSpc>
              <a:defRPr/>
            </a:pPr>
            <a:r>
              <a:rPr lang="en-US" dirty="0">
                <a:solidFill>
                  <a:srgbClr val="000000"/>
                </a:solidFill>
                <a:effectLst>
                  <a:outerShdw blurRad="38100" dist="38100" dir="2700000" algn="tl">
                    <a:srgbClr val="FFFFFF"/>
                  </a:outerShdw>
                </a:effectLst>
              </a:rPr>
              <a:t>Describe the physical database design process</a:t>
            </a:r>
          </a:p>
          <a:p>
            <a:pPr eaLnBrk="1" hangingPunct="1">
              <a:lnSpc>
                <a:spcPct val="90000"/>
              </a:lnSpc>
              <a:defRPr/>
            </a:pPr>
            <a:r>
              <a:rPr lang="en-US" dirty="0">
                <a:solidFill>
                  <a:srgbClr val="000000"/>
                </a:solidFill>
                <a:effectLst>
                  <a:outerShdw blurRad="38100" dist="38100" dir="2700000" algn="tl">
                    <a:srgbClr val="FFFFFF"/>
                  </a:outerShdw>
                </a:effectLst>
              </a:rPr>
              <a:t>Choose storage formats for attributes</a:t>
            </a:r>
          </a:p>
          <a:p>
            <a:pPr eaLnBrk="1" hangingPunct="1">
              <a:lnSpc>
                <a:spcPct val="90000"/>
              </a:lnSpc>
              <a:defRPr/>
            </a:pPr>
            <a:r>
              <a:rPr lang="en-US" dirty="0">
                <a:solidFill>
                  <a:srgbClr val="000000"/>
                </a:solidFill>
                <a:effectLst>
                  <a:outerShdw blurRad="38100" dist="38100" dir="2700000" algn="tl">
                    <a:srgbClr val="FFFFFF"/>
                  </a:outerShdw>
                </a:effectLst>
              </a:rPr>
              <a:t>Select appropriate file organizations</a:t>
            </a:r>
          </a:p>
          <a:p>
            <a:pPr eaLnBrk="1" hangingPunct="1">
              <a:lnSpc>
                <a:spcPct val="90000"/>
              </a:lnSpc>
              <a:defRPr/>
            </a:pPr>
            <a:r>
              <a:rPr lang="en-US" dirty="0">
                <a:solidFill>
                  <a:srgbClr val="000000"/>
                </a:solidFill>
                <a:effectLst>
                  <a:outerShdw blurRad="38100" dist="38100" dir="2700000" algn="tl">
                    <a:srgbClr val="FFFFFF"/>
                  </a:outerShdw>
                </a:effectLst>
              </a:rPr>
              <a:t>Describe three types of file organization</a:t>
            </a:r>
          </a:p>
          <a:p>
            <a:pPr eaLnBrk="1" hangingPunct="1">
              <a:lnSpc>
                <a:spcPct val="90000"/>
              </a:lnSpc>
              <a:defRPr/>
            </a:pPr>
            <a:r>
              <a:rPr lang="en-US" dirty="0">
                <a:solidFill>
                  <a:srgbClr val="000000"/>
                </a:solidFill>
                <a:effectLst>
                  <a:outerShdw blurRad="38100" dist="38100" dir="2700000" algn="tl">
                    <a:srgbClr val="FFFFFF"/>
                  </a:outerShdw>
                </a:effectLst>
              </a:rPr>
              <a:t>Describe indexes and their appropriate use</a:t>
            </a:r>
          </a:p>
          <a:p>
            <a:pPr eaLnBrk="1" hangingPunct="1">
              <a:lnSpc>
                <a:spcPct val="90000"/>
              </a:lnSpc>
              <a:defRPr/>
            </a:pPr>
            <a:r>
              <a:rPr lang="en-US" dirty="0">
                <a:solidFill>
                  <a:srgbClr val="000000"/>
                </a:solidFill>
                <a:effectLst>
                  <a:outerShdw blurRad="38100" dist="38100" dir="2700000" algn="tl">
                    <a:srgbClr val="FFFFFF"/>
                  </a:outerShdw>
                </a:effectLst>
              </a:rPr>
              <a:t>Translate a database model into efficient structures</a:t>
            </a:r>
          </a:p>
          <a:p>
            <a:pPr eaLnBrk="1" hangingPunct="1">
              <a:lnSpc>
                <a:spcPct val="90000"/>
              </a:lnSpc>
              <a:defRPr/>
            </a:pPr>
            <a:r>
              <a:rPr lang="en-US" dirty="0">
                <a:solidFill>
                  <a:srgbClr val="000000"/>
                </a:solidFill>
                <a:effectLst>
                  <a:outerShdw blurRad="38100" dist="38100" dir="2700000" algn="tl">
                    <a:srgbClr val="FFFFFF"/>
                  </a:outerShdw>
                </a:effectLst>
              </a:rPr>
              <a:t>Know when and how to use denormalization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483">
                                            <p:txEl>
                                              <p:pRg st="0" end="0"/>
                                            </p:txEl>
                                          </p:spTgt>
                                        </p:tgtEl>
                                        <p:attrNameLst>
                                          <p:attrName>style.visibility</p:attrName>
                                        </p:attrNameLst>
                                      </p:cBhvr>
                                      <p:to>
                                        <p:strVal val="visible"/>
                                      </p:to>
                                    </p:set>
                                    <p:anim calcmode="lin" valueType="num">
                                      <p:cBhvr additive="base">
                                        <p:cTn id="7" dur="500" fill="hold"/>
                                        <p:tgtEl>
                                          <p:spTgt spid="276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4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6483">
                                            <p:txEl>
                                              <p:pRg st="1" end="1"/>
                                            </p:txEl>
                                          </p:spTgt>
                                        </p:tgtEl>
                                        <p:attrNameLst>
                                          <p:attrName>style.visibility</p:attrName>
                                        </p:attrNameLst>
                                      </p:cBhvr>
                                      <p:to>
                                        <p:strVal val="visible"/>
                                      </p:to>
                                    </p:set>
                                    <p:anim calcmode="lin" valueType="num">
                                      <p:cBhvr additive="base">
                                        <p:cTn id="13" dur="500" fill="hold"/>
                                        <p:tgtEl>
                                          <p:spTgt spid="2764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4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6483">
                                            <p:txEl>
                                              <p:pRg st="2" end="2"/>
                                            </p:txEl>
                                          </p:spTgt>
                                        </p:tgtEl>
                                        <p:attrNameLst>
                                          <p:attrName>style.visibility</p:attrName>
                                        </p:attrNameLst>
                                      </p:cBhvr>
                                      <p:to>
                                        <p:strVal val="visible"/>
                                      </p:to>
                                    </p:set>
                                    <p:anim calcmode="lin" valueType="num">
                                      <p:cBhvr additive="base">
                                        <p:cTn id="19" dur="500" fill="hold"/>
                                        <p:tgtEl>
                                          <p:spTgt spid="2764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4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6483">
                                            <p:txEl>
                                              <p:pRg st="3" end="3"/>
                                            </p:txEl>
                                          </p:spTgt>
                                        </p:tgtEl>
                                        <p:attrNameLst>
                                          <p:attrName>style.visibility</p:attrName>
                                        </p:attrNameLst>
                                      </p:cBhvr>
                                      <p:to>
                                        <p:strVal val="visible"/>
                                      </p:to>
                                    </p:set>
                                    <p:anim calcmode="lin" valueType="num">
                                      <p:cBhvr additive="base">
                                        <p:cTn id="25" dur="500" fill="hold"/>
                                        <p:tgtEl>
                                          <p:spTgt spid="27648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4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76483">
                                            <p:txEl>
                                              <p:pRg st="4" end="4"/>
                                            </p:txEl>
                                          </p:spTgt>
                                        </p:tgtEl>
                                        <p:attrNameLst>
                                          <p:attrName>style.visibility</p:attrName>
                                        </p:attrNameLst>
                                      </p:cBhvr>
                                      <p:to>
                                        <p:strVal val="visible"/>
                                      </p:to>
                                    </p:set>
                                    <p:anim calcmode="lin" valueType="num">
                                      <p:cBhvr additive="base">
                                        <p:cTn id="31" dur="500" fill="hold"/>
                                        <p:tgtEl>
                                          <p:spTgt spid="27648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64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76483">
                                            <p:txEl>
                                              <p:pRg st="5" end="5"/>
                                            </p:txEl>
                                          </p:spTgt>
                                        </p:tgtEl>
                                        <p:attrNameLst>
                                          <p:attrName>style.visibility</p:attrName>
                                        </p:attrNameLst>
                                      </p:cBhvr>
                                      <p:to>
                                        <p:strVal val="visible"/>
                                      </p:to>
                                    </p:set>
                                    <p:anim calcmode="lin" valueType="num">
                                      <p:cBhvr additive="base">
                                        <p:cTn id="37" dur="500" fill="hold"/>
                                        <p:tgtEl>
                                          <p:spTgt spid="27648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764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76483">
                                            <p:txEl>
                                              <p:pRg st="6" end="6"/>
                                            </p:txEl>
                                          </p:spTgt>
                                        </p:tgtEl>
                                        <p:attrNameLst>
                                          <p:attrName>style.visibility</p:attrName>
                                        </p:attrNameLst>
                                      </p:cBhvr>
                                      <p:to>
                                        <p:strVal val="visible"/>
                                      </p:to>
                                    </p:set>
                                    <p:anim calcmode="lin" valueType="num">
                                      <p:cBhvr additive="base">
                                        <p:cTn id="43" dur="500" fill="hold"/>
                                        <p:tgtEl>
                                          <p:spTgt spid="27648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7648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76483">
                                            <p:txEl>
                                              <p:pRg st="7" end="7"/>
                                            </p:txEl>
                                          </p:spTgt>
                                        </p:tgtEl>
                                        <p:attrNameLst>
                                          <p:attrName>style.visibility</p:attrName>
                                        </p:attrNameLst>
                                      </p:cBhvr>
                                      <p:to>
                                        <p:strVal val="visible"/>
                                      </p:to>
                                    </p:set>
                                    <p:anim calcmode="lin" valueType="num">
                                      <p:cBhvr additive="base">
                                        <p:cTn id="49" dur="500" fill="hold"/>
                                        <p:tgtEl>
                                          <p:spTgt spid="27648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7648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82700" y="215372"/>
            <a:ext cx="9065260" cy="1384829"/>
          </a:xfrm>
        </p:spPr>
        <p:txBody>
          <a:bodyPr anchor="b"/>
          <a:lstStyle/>
          <a:p>
            <a:r>
              <a:rPr lang="en-US" sz="3000" dirty="0"/>
              <a:t>Comparison of File Organizations </a:t>
            </a:r>
            <a:r>
              <a:rPr lang="en-US" sz="2000" dirty="0"/>
              <a:t>(1 of 2)</a:t>
            </a:r>
          </a:p>
        </p:txBody>
      </p:sp>
      <p:sp>
        <p:nvSpPr>
          <p:cNvPr id="5" name="Text Placeholder 4"/>
          <p:cNvSpPr>
            <a:spLocks noGrp="1"/>
          </p:cNvSpPr>
          <p:nvPr>
            <p:ph type="body" idx="1"/>
          </p:nvPr>
        </p:nvSpPr>
        <p:spPr>
          <a:xfrm>
            <a:off x="1981200" y="1600201"/>
            <a:ext cx="8229600" cy="457200"/>
          </a:xfrm>
        </p:spPr>
        <p:txBody>
          <a:bodyPr/>
          <a:lstStyle/>
          <a:p>
            <a:pPr marL="0" indent="0">
              <a:buNone/>
            </a:pPr>
            <a:r>
              <a:rPr lang="en-US" sz="2000" dirty="0"/>
              <a:t>a) Indexed</a:t>
            </a:r>
          </a:p>
        </p:txBody>
      </p:sp>
      <p:pic>
        <p:nvPicPr>
          <p:cNvPr id="6" name="Picture 5" descr="An illustration of an indexed file organization. The figure shows an indexed file organization consisting of primary keys at the top, secondary keys below them, and the respective files in the secondary keys at the bottom. The file organization is as follow. F, B, Aces, Boilermakers, Devils, F, Flyers, P, H, Hawkeyes, Hoosiers, L, P, Miners, Panthers, Z, R, S, Seminoles, Z. ">
            <a:extLst>
              <a:ext uri="{FF2B5EF4-FFF2-40B4-BE49-F238E27FC236}">
                <a16:creationId xmlns:a16="http://schemas.microsoft.com/office/drawing/2014/main" id="{1109FA33-BB56-4BE1-BDB3-B7AB0B6A7216}"/>
              </a:ext>
            </a:extLst>
          </p:cNvPr>
          <p:cNvPicPr>
            <a:picLocks noChangeAspect="1"/>
          </p:cNvPicPr>
          <p:nvPr/>
        </p:nvPicPr>
        <p:blipFill>
          <a:blip r:embed="rId3"/>
          <a:stretch>
            <a:fillRect/>
          </a:stretch>
        </p:blipFill>
        <p:spPr>
          <a:xfrm>
            <a:off x="2400300" y="2148517"/>
            <a:ext cx="6932677" cy="4285652"/>
          </a:xfrm>
          <a:prstGeom prst="rect">
            <a:avLst/>
          </a:prstGeom>
        </p:spPr>
      </p:pic>
    </p:spTree>
    <p:extLst>
      <p:ext uri="{BB962C8B-B14F-4D97-AF65-F5344CB8AC3E}">
        <p14:creationId xmlns:p14="http://schemas.microsoft.com/office/powerpoint/2010/main" val="127980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215372"/>
            <a:ext cx="9272016" cy="1225089"/>
          </a:xfrm>
        </p:spPr>
        <p:txBody>
          <a:bodyPr anchor="b"/>
          <a:lstStyle/>
          <a:p>
            <a:r>
              <a:rPr lang="en-US" sz="3000" dirty="0"/>
              <a:t>Comparison of File Organizations </a:t>
            </a:r>
            <a:r>
              <a:rPr lang="en-US" sz="2000" dirty="0"/>
              <a:t>(2 of 2)</a:t>
            </a:r>
          </a:p>
        </p:txBody>
      </p:sp>
      <p:sp>
        <p:nvSpPr>
          <p:cNvPr id="5" name="Text Placeholder 4"/>
          <p:cNvSpPr>
            <a:spLocks noGrp="1"/>
          </p:cNvSpPr>
          <p:nvPr>
            <p:ph type="body" idx="1"/>
          </p:nvPr>
        </p:nvSpPr>
        <p:spPr>
          <a:xfrm>
            <a:off x="1981200" y="1600201"/>
            <a:ext cx="8229600" cy="429768"/>
          </a:xfrm>
        </p:spPr>
        <p:txBody>
          <a:bodyPr/>
          <a:lstStyle/>
          <a:p>
            <a:pPr marL="0" indent="0">
              <a:buNone/>
            </a:pPr>
            <a:r>
              <a:rPr lang="en-US" sz="2000" dirty="0"/>
              <a:t>a) Hashed</a:t>
            </a:r>
          </a:p>
        </p:txBody>
      </p:sp>
      <p:pic>
        <p:nvPicPr>
          <p:cNvPr id="6" name="Picture 5" descr="An illustration of a hashed file organization. The figure shows the hashed file organization where the key for Fliers points to a Hashing algorithm that further points to the relevant record number in a vertical arrangement of files, shown as follows. Miners, Hawkeyes, Aces, Hoosiers, Seminoles, Devils, Flyers, which is highlighted in blue, Panthers, and Boilermakers.">
            <a:extLst>
              <a:ext uri="{FF2B5EF4-FFF2-40B4-BE49-F238E27FC236}">
                <a16:creationId xmlns:a16="http://schemas.microsoft.com/office/drawing/2014/main" id="{9130365E-FFD9-46CC-99F2-F7E73056E8AE}"/>
              </a:ext>
            </a:extLst>
          </p:cNvPr>
          <p:cNvPicPr>
            <a:picLocks noChangeAspect="1"/>
          </p:cNvPicPr>
          <p:nvPr/>
        </p:nvPicPr>
        <p:blipFill>
          <a:blip r:embed="rId3"/>
          <a:stretch>
            <a:fillRect/>
          </a:stretch>
        </p:blipFill>
        <p:spPr>
          <a:xfrm>
            <a:off x="2493264" y="2189709"/>
            <a:ext cx="7205472" cy="3995818"/>
          </a:xfrm>
          <a:prstGeom prst="rect">
            <a:avLst/>
          </a:prstGeom>
        </p:spPr>
      </p:pic>
    </p:spTree>
    <p:extLst>
      <p:ext uri="{BB962C8B-B14F-4D97-AF65-F5344CB8AC3E}">
        <p14:creationId xmlns:p14="http://schemas.microsoft.com/office/powerpoint/2010/main" val="2432645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Unique and Non</a:t>
            </a:r>
            <a:r>
              <a:rPr lang="en-US" sz="100" dirty="0"/>
              <a:t> </a:t>
            </a:r>
            <a:r>
              <a:rPr lang="en-US" dirty="0"/>
              <a:t>unique Indexes</a:t>
            </a:r>
          </a:p>
        </p:txBody>
      </p:sp>
      <p:sp>
        <p:nvSpPr>
          <p:cNvPr id="3" name="Text Placeholder 2"/>
          <p:cNvSpPr>
            <a:spLocks noGrp="1"/>
          </p:cNvSpPr>
          <p:nvPr>
            <p:ph type="body" idx="1"/>
          </p:nvPr>
        </p:nvSpPr>
        <p:spPr/>
        <p:txBody>
          <a:bodyPr/>
          <a:lstStyle/>
          <a:p>
            <a:r>
              <a:rPr lang="en-US" sz="2400" dirty="0"/>
              <a:t>Unique (primary) Index</a:t>
            </a:r>
          </a:p>
          <a:p>
            <a:pPr lvl="1"/>
            <a:r>
              <a:rPr lang="en-US" sz="2400" dirty="0"/>
              <a:t>Typically done for primary keys, but could also apply to other unique fields</a:t>
            </a:r>
          </a:p>
          <a:p>
            <a:pPr lvl="1"/>
            <a:r>
              <a:rPr lang="en-US" sz="2400" dirty="0">
                <a:solidFill>
                  <a:schemeClr val="bg1"/>
                </a:solidFill>
              </a:rPr>
              <a:t>,</a:t>
            </a:r>
            <a:r>
              <a:rPr lang="en-US" sz="2400" dirty="0"/>
              <a:t> </a:t>
            </a:r>
          </a:p>
        </p:txBody>
      </p:sp>
      <p:pic>
        <p:nvPicPr>
          <p:cNvPr id="6" name="Picture 5" descr="A code has 2 lines and reads as follows. Line 1. Create unique index cust Index underscore P K On. Line 2. Customer underscore T left parenthesis customer I D right parenthesis semicolon."/>
          <p:cNvPicPr>
            <a:picLocks noChangeAspect="1"/>
          </p:cNvPicPr>
          <p:nvPr/>
        </p:nvPicPr>
        <p:blipFill rotWithShape="1">
          <a:blip r:embed="rId3"/>
          <a:srcRect l="6197" t="7751" b="14074"/>
          <a:stretch/>
        </p:blipFill>
        <p:spPr>
          <a:xfrm>
            <a:off x="2776728" y="2935224"/>
            <a:ext cx="6324892" cy="786385"/>
          </a:xfrm>
          <a:prstGeom prst="rect">
            <a:avLst/>
          </a:prstGeom>
        </p:spPr>
      </p:pic>
      <p:sp>
        <p:nvSpPr>
          <p:cNvPr id="4" name="Text Placeholder 3"/>
          <p:cNvSpPr>
            <a:spLocks noGrp="1"/>
          </p:cNvSpPr>
          <p:nvPr>
            <p:ph type="body" idx="2"/>
          </p:nvPr>
        </p:nvSpPr>
        <p:spPr>
          <a:xfrm>
            <a:off x="609600" y="3770377"/>
            <a:ext cx="9601200" cy="2163763"/>
          </a:xfrm>
        </p:spPr>
        <p:txBody>
          <a:bodyPr/>
          <a:lstStyle/>
          <a:p>
            <a:r>
              <a:rPr lang="en-US" sz="2400" dirty="0"/>
              <a:t>Non</a:t>
            </a:r>
            <a:r>
              <a:rPr lang="en-US" sz="100" dirty="0"/>
              <a:t> </a:t>
            </a:r>
            <a:r>
              <a:rPr lang="en-US" sz="2400" dirty="0"/>
              <a:t>unique (secondary) index</a:t>
            </a:r>
          </a:p>
          <a:p>
            <a:pPr lvl="1"/>
            <a:r>
              <a:rPr lang="en-US" sz="2400" dirty="0"/>
              <a:t>Done for fields that are often used to group individual entities (e.g., zip code, product category)</a:t>
            </a:r>
          </a:p>
          <a:p>
            <a:pPr lvl="1"/>
            <a:r>
              <a:rPr lang="en-US" sz="2400" dirty="0">
                <a:solidFill>
                  <a:schemeClr val="bg1"/>
                </a:solidFill>
              </a:rPr>
              <a:t>,</a:t>
            </a:r>
            <a:r>
              <a:rPr lang="en-US" sz="2400" dirty="0"/>
              <a:t> </a:t>
            </a:r>
          </a:p>
        </p:txBody>
      </p:sp>
      <p:pic>
        <p:nvPicPr>
          <p:cNvPr id="7" name="Picture 6" descr="A code has 2 lines and reads as follows. Line 1. Create index desc Index underscore F K on. Line 2. Product underscore T left parenthesis description right parenthesis semicolon."/>
          <p:cNvPicPr>
            <a:picLocks noChangeAspect="1"/>
          </p:cNvPicPr>
          <p:nvPr/>
        </p:nvPicPr>
        <p:blipFill rotWithShape="1">
          <a:blip r:embed="rId4"/>
          <a:srcRect l="6626" b="15462"/>
          <a:stretch/>
        </p:blipFill>
        <p:spPr>
          <a:xfrm>
            <a:off x="2721865" y="5020056"/>
            <a:ext cx="5157455" cy="850393"/>
          </a:xfrm>
          <a:prstGeom prst="rect">
            <a:avLst/>
          </a:prstGeom>
        </p:spPr>
      </p:pic>
    </p:spTree>
    <p:extLst>
      <p:ext uri="{BB962C8B-B14F-4D97-AF65-F5344CB8AC3E}">
        <p14:creationId xmlns:p14="http://schemas.microsoft.com/office/powerpoint/2010/main" val="3457507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arn(inVertical)">
                                      <p:cBhvr>
                                        <p:cTn id="10" dur="500"/>
                                        <p:tgtEl>
                                          <p:spTgt spid="3">
                                            <p:txEl>
                                              <p:pRg st="0" end="0"/>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arn(inVertical)">
                                      <p:cBhvr>
                                        <p:cTn id="13" dur="500"/>
                                        <p:tgtEl>
                                          <p:spTgt spid="3">
                                            <p:txEl>
                                              <p:pRg st="1" end="1"/>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arn(inVertical)">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barn(inVertical)">
                                      <p:cBhvr>
                                        <p:cTn id="21" dur="500"/>
                                        <p:tgtEl>
                                          <p:spTgt spid="4">
                                            <p:txEl>
                                              <p:pRg st="0" end="0"/>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barn(inVertical)">
                                      <p:cBhvr>
                                        <p:cTn id="24" dur="500"/>
                                        <p:tgtEl>
                                          <p:spTgt spid="4">
                                            <p:txEl>
                                              <p:pRg st="1" end="1"/>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barn(inVertical)">
                                      <p:cBhvr>
                                        <p:cTn id="27" dur="500"/>
                                        <p:tgtEl>
                                          <p:spTgt spid="4">
                                            <p:txEl>
                                              <p:pRg st="2" end="2"/>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barn(inVertical)">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Denormalization</a:t>
            </a:r>
          </a:p>
        </p:txBody>
      </p:sp>
      <p:sp>
        <p:nvSpPr>
          <p:cNvPr id="3" name="Text Placeholder 2"/>
          <p:cNvSpPr>
            <a:spLocks noGrp="1"/>
          </p:cNvSpPr>
          <p:nvPr>
            <p:ph type="body" idx="1"/>
          </p:nvPr>
        </p:nvSpPr>
        <p:spPr/>
        <p:txBody>
          <a:bodyPr/>
          <a:lstStyle/>
          <a:p>
            <a:pPr>
              <a:buSzTx/>
              <a:defRPr/>
            </a:pPr>
            <a:r>
              <a:rPr lang="en-US" sz="2400" dirty="0">
                <a:solidFill>
                  <a:srgbClr val="000000"/>
                </a:solidFill>
              </a:rPr>
              <a:t>Transforming normalized relations into non-normalized physical record specifications</a:t>
            </a:r>
          </a:p>
          <a:p>
            <a:pPr>
              <a:buSzTx/>
              <a:defRPr/>
            </a:pPr>
            <a:r>
              <a:rPr lang="en-US" sz="2400" dirty="0">
                <a:solidFill>
                  <a:srgbClr val="000000"/>
                </a:solidFill>
              </a:rPr>
              <a:t>Benefits:</a:t>
            </a:r>
          </a:p>
          <a:p>
            <a:pPr lvl="1">
              <a:buSzTx/>
              <a:defRPr/>
            </a:pPr>
            <a:r>
              <a:rPr lang="en-US" dirty="0">
                <a:solidFill>
                  <a:srgbClr val="000000"/>
                </a:solidFill>
              </a:rPr>
              <a:t>Can improve performance (speed) by reducing number of table lookups (i.e. reduce number of necessary join queries)</a:t>
            </a:r>
          </a:p>
          <a:p>
            <a:pPr>
              <a:buSzTx/>
              <a:defRPr/>
            </a:pPr>
            <a:r>
              <a:rPr lang="en-US" sz="2400" dirty="0">
                <a:solidFill>
                  <a:srgbClr val="000000"/>
                </a:solidFill>
              </a:rPr>
              <a:t>Costs (due to data duplication)</a:t>
            </a:r>
          </a:p>
          <a:p>
            <a:pPr lvl="1">
              <a:buSzTx/>
              <a:defRPr/>
            </a:pPr>
            <a:r>
              <a:rPr lang="en-US" dirty="0">
                <a:solidFill>
                  <a:srgbClr val="000000"/>
                </a:solidFill>
              </a:rPr>
              <a:t>Wasted storage space</a:t>
            </a:r>
          </a:p>
          <a:p>
            <a:pPr lvl="1">
              <a:buSzTx/>
              <a:defRPr/>
            </a:pPr>
            <a:r>
              <a:rPr lang="en-US" dirty="0">
                <a:solidFill>
                  <a:srgbClr val="000000"/>
                </a:solidFill>
              </a:rPr>
              <a:t>Data integrity/consistency threats</a:t>
            </a:r>
          </a:p>
        </p:txBody>
      </p:sp>
    </p:spTree>
    <p:extLst>
      <p:ext uri="{BB962C8B-B14F-4D97-AF65-F5344CB8AC3E}">
        <p14:creationId xmlns:p14="http://schemas.microsoft.com/office/powerpoint/2010/main" val="48212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F2CA2B65-8DAC-4271-9C3C-CE1EBFF506CA}"/>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34EA1FA5-0686-481B-95A1-1E29E13B827D}" type="slidenum">
              <a:rPr lang="en-US" altLang="en-US" smtClean="0">
                <a:solidFill>
                  <a:srgbClr val="000000"/>
                </a:solidFill>
                <a:latin typeface="Arial" panose="020B0604020202020204" pitchFamily="34" charset="0"/>
              </a:rPr>
              <a:pPr eaLnBrk="1" hangingPunct="1">
                <a:defRPr/>
              </a:pPr>
              <a:t>24</a:t>
            </a:fld>
            <a:endParaRPr lang="en-US" altLang="en-US">
              <a:solidFill>
                <a:srgbClr val="000000"/>
              </a:solidFill>
              <a:latin typeface="Arial" panose="020B0604020202020204" pitchFamily="34" charset="0"/>
            </a:endParaRPr>
          </a:p>
        </p:txBody>
      </p:sp>
      <p:sp>
        <p:nvSpPr>
          <p:cNvPr id="57347" name="Text Box 3">
            <a:extLst>
              <a:ext uri="{FF2B5EF4-FFF2-40B4-BE49-F238E27FC236}">
                <a16:creationId xmlns:a16="http://schemas.microsoft.com/office/drawing/2014/main" id="{7E9BE5BA-B03B-4154-8F2B-FF5DD94D5700}"/>
              </a:ext>
            </a:extLst>
          </p:cNvPr>
          <p:cNvSpPr txBox="1">
            <a:spLocks noChangeArrowheads="1"/>
          </p:cNvSpPr>
          <p:nvPr/>
        </p:nvSpPr>
        <p:spPr bwMode="auto">
          <a:xfrm>
            <a:off x="1981200" y="304800"/>
            <a:ext cx="838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5-3 </a:t>
            </a:r>
            <a:r>
              <a:rPr lang="en-US" altLang="en-US" sz="2000">
                <a:solidFill>
                  <a:srgbClr val="000000"/>
                </a:solidFill>
                <a:latin typeface="Arial" panose="020B0604020202020204" pitchFamily="34" charset="0"/>
              </a:rPr>
              <a:t>A possible denormalization situation: two entities with one-to-one relationship</a:t>
            </a:r>
          </a:p>
        </p:txBody>
      </p:sp>
      <p:pic>
        <p:nvPicPr>
          <p:cNvPr id="57348" name="Picture 4">
            <a:extLst>
              <a:ext uri="{FF2B5EF4-FFF2-40B4-BE49-F238E27FC236}">
                <a16:creationId xmlns:a16="http://schemas.microsoft.com/office/drawing/2014/main" id="{D63D4EE0-5226-43D6-9B06-12B7FC0CC63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6914" y="1214439"/>
            <a:ext cx="8258175"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6">
            <a:extLst>
              <a:ext uri="{FF2B5EF4-FFF2-40B4-BE49-F238E27FC236}">
                <a16:creationId xmlns:a16="http://schemas.microsoft.com/office/drawing/2014/main" id="{EF946A94-C0DD-4853-851C-8649D799097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00250" y="914401"/>
            <a:ext cx="8191500" cy="536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1">
            <a:extLst>
              <a:ext uri="{FF2B5EF4-FFF2-40B4-BE49-F238E27FC236}">
                <a16:creationId xmlns:a16="http://schemas.microsoft.com/office/drawing/2014/main" id="{0D4BC8C9-15C2-42C3-A6D1-557C045B2BC6}"/>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FAC7828B-4AC2-4E88-BC57-C833E86C44A6}" type="slidenum">
              <a:rPr lang="en-US" altLang="en-US" smtClean="0">
                <a:solidFill>
                  <a:srgbClr val="000000"/>
                </a:solidFill>
                <a:latin typeface="Arial" panose="020B0604020202020204" pitchFamily="34" charset="0"/>
              </a:rPr>
              <a:pPr eaLnBrk="1" hangingPunct="1">
                <a:defRPr/>
              </a:pPr>
              <a:t>25</a:t>
            </a:fld>
            <a:endParaRPr lang="en-US" altLang="en-US">
              <a:solidFill>
                <a:srgbClr val="000000"/>
              </a:solidFill>
              <a:latin typeface="Arial" panose="020B0604020202020204" pitchFamily="34" charset="0"/>
            </a:endParaRPr>
          </a:p>
        </p:txBody>
      </p:sp>
      <p:sp>
        <p:nvSpPr>
          <p:cNvPr id="59396" name="Text Box 3">
            <a:extLst>
              <a:ext uri="{FF2B5EF4-FFF2-40B4-BE49-F238E27FC236}">
                <a16:creationId xmlns:a16="http://schemas.microsoft.com/office/drawing/2014/main" id="{C6DA78E0-E34A-4AF0-AD2A-AFC7EB3F1ACF}"/>
              </a:ext>
            </a:extLst>
          </p:cNvPr>
          <p:cNvSpPr txBox="1">
            <a:spLocks noChangeArrowheads="1"/>
          </p:cNvSpPr>
          <p:nvPr/>
        </p:nvSpPr>
        <p:spPr bwMode="auto">
          <a:xfrm>
            <a:off x="2057400" y="127000"/>
            <a:ext cx="8153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5-4 </a:t>
            </a:r>
            <a:r>
              <a:rPr lang="en-US" altLang="en-US" sz="2000">
                <a:solidFill>
                  <a:srgbClr val="000000"/>
                </a:solidFill>
                <a:latin typeface="Arial" panose="020B0604020202020204" pitchFamily="34" charset="0"/>
              </a:rPr>
              <a:t>A possible denormalization situation: a many-to-many relationship with nonkey attributes</a:t>
            </a:r>
          </a:p>
        </p:txBody>
      </p:sp>
      <p:sp>
        <p:nvSpPr>
          <p:cNvPr id="59397" name="Text Box 4">
            <a:extLst>
              <a:ext uri="{FF2B5EF4-FFF2-40B4-BE49-F238E27FC236}">
                <a16:creationId xmlns:a16="http://schemas.microsoft.com/office/drawing/2014/main" id="{E06C53AA-2527-4E76-9976-CF6E0462A16A}"/>
              </a:ext>
            </a:extLst>
          </p:cNvPr>
          <p:cNvSpPr txBox="1">
            <a:spLocks noChangeArrowheads="1"/>
          </p:cNvSpPr>
          <p:nvPr/>
        </p:nvSpPr>
        <p:spPr bwMode="auto">
          <a:xfrm>
            <a:off x="8763001" y="3706814"/>
            <a:ext cx="13874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buClr>
                <a:schemeClr val="accent2"/>
              </a:buClr>
              <a:buSzPct val="80000"/>
              <a:buFont typeface="Wingdings" panose="05000000000000000000" pitchFamily="2" charset="2"/>
              <a:buNone/>
            </a:pPr>
            <a:r>
              <a:rPr lang="en-US" altLang="en-US" sz="1800">
                <a:solidFill>
                  <a:srgbClr val="990000"/>
                </a:solidFill>
                <a:latin typeface="Times New Roman" panose="02020603050405020304" pitchFamily="18" charset="0"/>
              </a:rPr>
              <a:t>Extra table access required </a:t>
            </a:r>
          </a:p>
        </p:txBody>
      </p:sp>
      <p:sp>
        <p:nvSpPr>
          <p:cNvPr id="59398" name="Text Box 5">
            <a:extLst>
              <a:ext uri="{FF2B5EF4-FFF2-40B4-BE49-F238E27FC236}">
                <a16:creationId xmlns:a16="http://schemas.microsoft.com/office/drawing/2014/main" id="{8B8B6C5F-0BF4-478E-8760-4E71147A2C87}"/>
              </a:ext>
            </a:extLst>
          </p:cNvPr>
          <p:cNvSpPr txBox="1">
            <a:spLocks noChangeArrowheads="1"/>
          </p:cNvSpPr>
          <p:nvPr/>
        </p:nvSpPr>
        <p:spPr bwMode="auto">
          <a:xfrm>
            <a:off x="7391400" y="5856288"/>
            <a:ext cx="2971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buClr>
                <a:schemeClr val="accent2"/>
              </a:buClr>
              <a:buSzPct val="80000"/>
              <a:buFont typeface="Wingdings" panose="05000000000000000000" pitchFamily="2" charset="2"/>
              <a:buNone/>
            </a:pPr>
            <a:r>
              <a:rPr lang="en-US" altLang="en-US" sz="1800">
                <a:solidFill>
                  <a:srgbClr val="990000"/>
                </a:solidFill>
                <a:latin typeface="Times New Roman" panose="02020603050405020304" pitchFamily="18" charset="0"/>
              </a:rPr>
              <a:t>Null description possible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6">
            <a:extLst>
              <a:ext uri="{FF2B5EF4-FFF2-40B4-BE49-F238E27FC236}">
                <a16:creationId xmlns:a16="http://schemas.microsoft.com/office/drawing/2014/main" id="{8B886975-7EDB-4B9E-B69B-6FF795D4F2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81451" y="381000"/>
            <a:ext cx="649922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1">
            <a:extLst>
              <a:ext uri="{FF2B5EF4-FFF2-40B4-BE49-F238E27FC236}">
                <a16:creationId xmlns:a16="http://schemas.microsoft.com/office/drawing/2014/main" id="{3FF37DFA-6211-476B-930C-DC09FAAE9140}"/>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36557261-D0B7-4EE6-A44D-92F4CE7AD71F}" type="slidenum">
              <a:rPr lang="en-US" altLang="en-US" smtClean="0">
                <a:solidFill>
                  <a:srgbClr val="000000"/>
                </a:solidFill>
                <a:latin typeface="Arial" panose="020B0604020202020204" pitchFamily="34" charset="0"/>
              </a:rPr>
              <a:pPr eaLnBrk="1" hangingPunct="1">
                <a:defRPr/>
              </a:pPr>
              <a:t>26</a:t>
            </a:fld>
            <a:endParaRPr lang="en-US" altLang="en-US">
              <a:solidFill>
                <a:srgbClr val="000000"/>
              </a:solidFill>
              <a:latin typeface="Arial" panose="020B0604020202020204" pitchFamily="34" charset="0"/>
            </a:endParaRPr>
          </a:p>
        </p:txBody>
      </p:sp>
      <p:sp>
        <p:nvSpPr>
          <p:cNvPr id="61444" name="Text Box 3">
            <a:extLst>
              <a:ext uri="{FF2B5EF4-FFF2-40B4-BE49-F238E27FC236}">
                <a16:creationId xmlns:a16="http://schemas.microsoft.com/office/drawing/2014/main" id="{6EA73D90-D5A6-4639-A994-32412D503435}"/>
              </a:ext>
            </a:extLst>
          </p:cNvPr>
          <p:cNvSpPr txBox="1">
            <a:spLocks noChangeArrowheads="1"/>
          </p:cNvSpPr>
          <p:nvPr/>
        </p:nvSpPr>
        <p:spPr bwMode="auto">
          <a:xfrm>
            <a:off x="1981200" y="304800"/>
            <a:ext cx="2362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5-5</a:t>
            </a:r>
          </a:p>
          <a:p>
            <a:pPr>
              <a:spcBef>
                <a:spcPct val="0"/>
              </a:spcBef>
              <a:buClrTx/>
              <a:buSzTx/>
              <a:buFontTx/>
              <a:buNone/>
            </a:pPr>
            <a:r>
              <a:rPr lang="en-US" altLang="en-US" sz="2000">
                <a:solidFill>
                  <a:srgbClr val="000000"/>
                </a:solidFill>
                <a:latin typeface="Arial" panose="020B0604020202020204" pitchFamily="34" charset="0"/>
              </a:rPr>
              <a:t>A possible denormalization situation:</a:t>
            </a:r>
          </a:p>
          <a:p>
            <a:pPr>
              <a:spcBef>
                <a:spcPct val="0"/>
              </a:spcBef>
              <a:buClrTx/>
              <a:buSzTx/>
              <a:buFontTx/>
              <a:buNone/>
            </a:pPr>
            <a:r>
              <a:rPr lang="en-US" altLang="en-US" sz="2000">
                <a:solidFill>
                  <a:srgbClr val="000000"/>
                </a:solidFill>
                <a:latin typeface="Arial" panose="020B0604020202020204" pitchFamily="34" charset="0"/>
              </a:rPr>
              <a:t>reference data</a:t>
            </a:r>
          </a:p>
        </p:txBody>
      </p:sp>
      <p:sp>
        <p:nvSpPr>
          <p:cNvPr id="61445" name="Text Box 4">
            <a:extLst>
              <a:ext uri="{FF2B5EF4-FFF2-40B4-BE49-F238E27FC236}">
                <a16:creationId xmlns:a16="http://schemas.microsoft.com/office/drawing/2014/main" id="{424E7DF0-710F-4327-ACAB-577DC03DE240}"/>
              </a:ext>
            </a:extLst>
          </p:cNvPr>
          <p:cNvSpPr txBox="1">
            <a:spLocks noChangeArrowheads="1"/>
          </p:cNvSpPr>
          <p:nvPr/>
        </p:nvSpPr>
        <p:spPr bwMode="auto">
          <a:xfrm>
            <a:off x="8610601" y="3581400"/>
            <a:ext cx="13874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buClr>
                <a:schemeClr val="accent2"/>
              </a:buClr>
              <a:buSzPct val="80000"/>
              <a:buFont typeface="Wingdings" panose="05000000000000000000" pitchFamily="2" charset="2"/>
              <a:buNone/>
            </a:pPr>
            <a:r>
              <a:rPr lang="en-US" altLang="en-US" sz="1800">
                <a:solidFill>
                  <a:srgbClr val="990000"/>
                </a:solidFill>
                <a:latin typeface="Times New Roman" panose="02020603050405020304" pitchFamily="18" charset="0"/>
              </a:rPr>
              <a:t>Extra table access required </a:t>
            </a:r>
          </a:p>
        </p:txBody>
      </p:sp>
      <p:sp>
        <p:nvSpPr>
          <p:cNvPr id="61446" name="Text Box 5">
            <a:extLst>
              <a:ext uri="{FF2B5EF4-FFF2-40B4-BE49-F238E27FC236}">
                <a16:creationId xmlns:a16="http://schemas.microsoft.com/office/drawing/2014/main" id="{B2F77ACD-0A82-49BE-9DB2-A057156B4210}"/>
              </a:ext>
            </a:extLst>
          </p:cNvPr>
          <p:cNvSpPr txBox="1">
            <a:spLocks noChangeArrowheads="1"/>
          </p:cNvSpPr>
          <p:nvPr/>
        </p:nvSpPr>
        <p:spPr bwMode="auto">
          <a:xfrm>
            <a:off x="7620001" y="5029201"/>
            <a:ext cx="21494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buClr>
                <a:schemeClr val="accent2"/>
              </a:buClr>
              <a:buSzPct val="80000"/>
              <a:buFont typeface="Wingdings" panose="05000000000000000000" pitchFamily="2" charset="2"/>
              <a:buNone/>
            </a:pPr>
            <a:r>
              <a:rPr lang="en-US" altLang="en-US" sz="1800">
                <a:solidFill>
                  <a:srgbClr val="990000"/>
                </a:solidFill>
                <a:latin typeface="Times New Roman" panose="02020603050405020304" pitchFamily="18" charset="0"/>
              </a:rPr>
              <a:t>Data duplication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Denormalize with Caution</a:t>
            </a:r>
          </a:p>
        </p:txBody>
      </p:sp>
      <p:sp>
        <p:nvSpPr>
          <p:cNvPr id="3" name="Text Placeholder 2"/>
          <p:cNvSpPr>
            <a:spLocks noGrp="1"/>
          </p:cNvSpPr>
          <p:nvPr>
            <p:ph type="body" idx="1"/>
          </p:nvPr>
        </p:nvSpPr>
        <p:spPr/>
        <p:txBody>
          <a:bodyPr/>
          <a:lstStyle/>
          <a:p>
            <a:pPr>
              <a:defRPr/>
            </a:pPr>
            <a:r>
              <a:rPr lang="en-US" sz="2400" dirty="0">
                <a:solidFill>
                  <a:srgbClr val="000000"/>
                </a:solidFill>
              </a:rPr>
              <a:t>Denormalization can</a:t>
            </a:r>
          </a:p>
          <a:p>
            <a:pPr lvl="1">
              <a:defRPr/>
            </a:pPr>
            <a:r>
              <a:rPr lang="en-US" dirty="0">
                <a:solidFill>
                  <a:srgbClr val="000000"/>
                </a:solidFill>
              </a:rPr>
              <a:t>Increase chance of errors and inconsistencies</a:t>
            </a:r>
          </a:p>
          <a:p>
            <a:pPr lvl="1">
              <a:defRPr/>
            </a:pPr>
            <a:r>
              <a:rPr lang="en-US" dirty="0">
                <a:solidFill>
                  <a:srgbClr val="000000"/>
                </a:solidFill>
              </a:rPr>
              <a:t>Reintroduce anomalies</a:t>
            </a:r>
          </a:p>
          <a:p>
            <a:pPr lvl="1">
              <a:defRPr/>
            </a:pPr>
            <a:r>
              <a:rPr lang="en-US" dirty="0">
                <a:solidFill>
                  <a:srgbClr val="000000"/>
                </a:solidFill>
              </a:rPr>
              <a:t>Force reprogramming when business rules change</a:t>
            </a:r>
          </a:p>
          <a:p>
            <a:pPr>
              <a:defRPr/>
            </a:pPr>
            <a:r>
              <a:rPr lang="en-US" sz="2400" dirty="0">
                <a:solidFill>
                  <a:srgbClr val="000000"/>
                </a:solidFill>
              </a:rPr>
              <a:t>Perhaps other methods could be used to improve performance of joins</a:t>
            </a:r>
          </a:p>
          <a:p>
            <a:pPr lvl="1">
              <a:defRPr/>
            </a:pPr>
            <a:r>
              <a:rPr lang="en-US" dirty="0">
                <a:solidFill>
                  <a:srgbClr val="000000"/>
                </a:solidFill>
              </a:rPr>
              <a:t>Organization of tables in the database (file organization and clustering)</a:t>
            </a:r>
          </a:p>
          <a:p>
            <a:pPr lvl="1">
              <a:defRPr/>
            </a:pPr>
            <a:r>
              <a:rPr lang="en-US" dirty="0">
                <a:solidFill>
                  <a:srgbClr val="000000"/>
                </a:solidFill>
              </a:rPr>
              <a:t>Proper query design and optimization</a:t>
            </a:r>
          </a:p>
        </p:txBody>
      </p:sp>
    </p:spTree>
    <p:extLst>
      <p:ext uri="{BB962C8B-B14F-4D97-AF65-F5344CB8AC3E}">
        <p14:creationId xmlns:p14="http://schemas.microsoft.com/office/powerpoint/2010/main" val="3392463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a:t>
            </a:r>
          </a:p>
        </p:txBody>
      </p:sp>
      <p:sp>
        <p:nvSpPr>
          <p:cNvPr id="3" name="Text Placeholder 2"/>
          <p:cNvSpPr>
            <a:spLocks noGrp="1"/>
          </p:cNvSpPr>
          <p:nvPr>
            <p:ph type="body" idx="1"/>
          </p:nvPr>
        </p:nvSpPr>
        <p:spPr>
          <a:xfrm>
            <a:off x="558800" y="1600200"/>
            <a:ext cx="9652000" cy="4762500"/>
          </a:xfrm>
        </p:spPr>
        <p:txBody>
          <a:bodyPr/>
          <a:lstStyle/>
          <a:p>
            <a:pPr>
              <a:defRPr/>
            </a:pPr>
            <a:r>
              <a:rPr lang="en-US" sz="2400" dirty="0">
                <a:solidFill>
                  <a:srgbClr val="000000"/>
                </a:solidFill>
              </a:rPr>
              <a:t>Horizontal Partitioning: Distributing the rows of a logical relation into several separate tables</a:t>
            </a:r>
          </a:p>
          <a:p>
            <a:pPr lvl="1">
              <a:defRPr/>
            </a:pPr>
            <a:r>
              <a:rPr lang="en-US" dirty="0">
                <a:solidFill>
                  <a:srgbClr val="000000"/>
                </a:solidFill>
              </a:rPr>
              <a:t>Useful for situations where different users need access to different rows</a:t>
            </a:r>
          </a:p>
          <a:p>
            <a:pPr lvl="1">
              <a:defRPr/>
            </a:pPr>
            <a:r>
              <a:rPr lang="en-US" dirty="0">
                <a:solidFill>
                  <a:srgbClr val="000000"/>
                </a:solidFill>
              </a:rPr>
              <a:t>Three types: Key Range Partitioning, Hash Partitioning, or Composite Partitioning</a:t>
            </a:r>
          </a:p>
          <a:p>
            <a:pPr>
              <a:defRPr/>
            </a:pPr>
            <a:r>
              <a:rPr lang="en-US" sz="2400" dirty="0">
                <a:solidFill>
                  <a:srgbClr val="000000"/>
                </a:solidFill>
              </a:rPr>
              <a:t>Vertical Partitioning: Distributing the columns of a logical relation into several separate physical tables</a:t>
            </a:r>
          </a:p>
          <a:p>
            <a:pPr lvl="1">
              <a:defRPr/>
            </a:pPr>
            <a:r>
              <a:rPr lang="en-US" dirty="0">
                <a:solidFill>
                  <a:srgbClr val="000000"/>
                </a:solidFill>
              </a:rPr>
              <a:t>Useful for situations where different users need access to different columns</a:t>
            </a:r>
          </a:p>
          <a:p>
            <a:pPr lvl="1">
              <a:defRPr/>
            </a:pPr>
            <a:r>
              <a:rPr lang="en-US" dirty="0">
                <a:solidFill>
                  <a:srgbClr val="000000"/>
                </a:solidFill>
              </a:rPr>
              <a:t>The primary key must be repeated in each file</a:t>
            </a:r>
          </a:p>
        </p:txBody>
      </p:sp>
    </p:spTree>
    <p:extLst>
      <p:ext uri="{BB962C8B-B14F-4D97-AF65-F5344CB8AC3E}">
        <p14:creationId xmlns:p14="http://schemas.microsoft.com/office/powerpoint/2010/main" val="320098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67D77-C054-47B3-95F7-9F19A733DDD7}"/>
              </a:ext>
            </a:extLst>
          </p:cNvPr>
          <p:cNvSpPr>
            <a:spLocks noGrp="1"/>
          </p:cNvSpPr>
          <p:nvPr>
            <p:ph type="title"/>
          </p:nvPr>
        </p:nvSpPr>
        <p:spPr/>
        <p:txBody>
          <a:bodyPr/>
          <a:lstStyle/>
          <a:p>
            <a:pPr>
              <a:defRPr/>
            </a:pPr>
            <a:r>
              <a:rPr lang="en-US" dirty="0"/>
              <a:t>Example of Horizontal Partitioning (range)</a:t>
            </a:r>
          </a:p>
        </p:txBody>
      </p:sp>
      <p:pic>
        <p:nvPicPr>
          <p:cNvPr id="65539" name="Content Placeholder 4">
            <a:extLst>
              <a:ext uri="{FF2B5EF4-FFF2-40B4-BE49-F238E27FC236}">
                <a16:creationId xmlns:a16="http://schemas.microsoft.com/office/drawing/2014/main" id="{CA2B2BDD-50E5-4FD1-85E6-2EED6E2AFAD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801814" y="2057400"/>
            <a:ext cx="8588375" cy="3511550"/>
          </a:xfrm>
        </p:spPr>
      </p:pic>
      <p:sp>
        <p:nvSpPr>
          <p:cNvPr id="4" name="Slide Number Placeholder 3">
            <a:extLst>
              <a:ext uri="{FF2B5EF4-FFF2-40B4-BE49-F238E27FC236}">
                <a16:creationId xmlns:a16="http://schemas.microsoft.com/office/drawing/2014/main" id="{67C6A8EB-1534-4B60-B44C-61E71A502D5B}"/>
              </a:ext>
            </a:extLst>
          </p:cNvPr>
          <p:cNvSpPr>
            <a:spLocks noGrp="1"/>
          </p:cNvSpPr>
          <p:nvPr>
            <p:ph type="sldNum" sz="quarter" idx="10"/>
          </p:nvPr>
        </p:nvSpPr>
        <p:spPr/>
        <p:txBody>
          <a:bodyPr/>
          <a:lstStyle/>
          <a:p>
            <a:pPr>
              <a:defRPr/>
            </a:pPr>
            <a:fld id="{09DB49B8-1E91-438F-A7A7-B1D61B181A3F}" type="slidenum">
              <a:rPr lang="en-US" altLang="en-US"/>
              <a:pPr>
                <a:defRPr/>
              </a:pPr>
              <a:t>29</a:t>
            </a:fld>
            <a:endParaRPr lang="en-US" altLang="en-US"/>
          </a:p>
        </p:txBody>
      </p:sp>
      <p:sp>
        <p:nvSpPr>
          <p:cNvPr id="65541" name="TextBox 5">
            <a:extLst>
              <a:ext uri="{FF2B5EF4-FFF2-40B4-BE49-F238E27FC236}">
                <a16:creationId xmlns:a16="http://schemas.microsoft.com/office/drawing/2014/main" id="{577EB119-3149-4177-AF49-18F68D8F70B8}"/>
              </a:ext>
            </a:extLst>
          </p:cNvPr>
          <p:cNvSpPr txBox="1">
            <a:spLocks noChangeArrowheads="1"/>
          </p:cNvSpPr>
          <p:nvPr/>
        </p:nvSpPr>
        <p:spPr bwMode="auto">
          <a:xfrm>
            <a:off x="2057401" y="5888039"/>
            <a:ext cx="84121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a:solidFill>
                  <a:schemeClr val="bg1"/>
                </a:solidFill>
              </a:rPr>
              <a:t>https://www.cathrinewilhelmsen.net/2015/04/12/table-partitioning-in-sql-server/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FF1E4A-89E4-4FF8-8D9B-F7D1514C5EA6}"/>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0D240CC3-CB5F-4097-9AA6-A5EE9B07B27B}" type="slidenum">
              <a:rPr lang="en-US" altLang="en-US" smtClean="0">
                <a:solidFill>
                  <a:srgbClr val="000000"/>
                </a:solidFill>
                <a:latin typeface="Arial" panose="020B0604020202020204" pitchFamily="34" charset="0"/>
              </a:rPr>
              <a:pPr eaLnBrk="1" hangingPunct="1">
                <a:defRPr/>
              </a:pPr>
              <a:t>3</a:t>
            </a:fld>
            <a:endParaRPr lang="en-US" altLang="en-US">
              <a:solidFill>
                <a:srgbClr val="000000"/>
              </a:solidFill>
              <a:latin typeface="Arial" panose="020B0604020202020204" pitchFamily="34" charset="0"/>
            </a:endParaRPr>
          </a:p>
        </p:txBody>
      </p:sp>
      <p:sp>
        <p:nvSpPr>
          <p:cNvPr id="237570" name="Rectangle 2">
            <a:extLst>
              <a:ext uri="{FF2B5EF4-FFF2-40B4-BE49-F238E27FC236}">
                <a16:creationId xmlns:a16="http://schemas.microsoft.com/office/drawing/2014/main" id="{1C0BABEB-9B76-408E-8CD6-7DA8E684AA93}"/>
              </a:ext>
            </a:extLst>
          </p:cNvPr>
          <p:cNvSpPr>
            <a:spLocks noGrp="1" noChangeArrowheads="1"/>
          </p:cNvSpPr>
          <p:nvPr>
            <p:ph type="title"/>
          </p:nvPr>
        </p:nvSpPr>
        <p:spPr/>
        <p:txBody>
          <a:bodyPr/>
          <a:lstStyle/>
          <a:p>
            <a:pPr eaLnBrk="1" hangingPunct="1">
              <a:defRPr/>
            </a:pPr>
            <a:r>
              <a:rPr lang="en-US" dirty="0">
                <a:solidFill>
                  <a:srgbClr val="000000"/>
                </a:solidFill>
                <a:effectLst>
                  <a:outerShdw blurRad="38100" dist="38100" dir="2700000" algn="tl">
                    <a:srgbClr val="FFFFFF"/>
                  </a:outerShdw>
                </a:effectLst>
              </a:rPr>
              <a:t>Physical Database Design</a:t>
            </a:r>
          </a:p>
        </p:txBody>
      </p:sp>
      <p:sp>
        <p:nvSpPr>
          <p:cNvPr id="237571" name="Rectangle 3">
            <a:extLst>
              <a:ext uri="{FF2B5EF4-FFF2-40B4-BE49-F238E27FC236}">
                <a16:creationId xmlns:a16="http://schemas.microsoft.com/office/drawing/2014/main" id="{8B39CDD6-95A2-415C-81D5-9B1DAE65004E}"/>
              </a:ext>
            </a:extLst>
          </p:cNvPr>
          <p:cNvSpPr>
            <a:spLocks noGrp="1" noChangeArrowheads="1"/>
          </p:cNvSpPr>
          <p:nvPr>
            <p:ph type="body" idx="1"/>
          </p:nvPr>
        </p:nvSpPr>
        <p:spPr/>
        <p:txBody>
          <a:bodyPr/>
          <a:lstStyle/>
          <a:p>
            <a:pPr eaLnBrk="1" hangingPunct="1">
              <a:defRPr/>
            </a:pPr>
            <a:r>
              <a:rPr lang="en-US" dirty="0">
                <a:solidFill>
                  <a:srgbClr val="000000"/>
                </a:solidFill>
                <a:effectLst>
                  <a:outerShdw blurRad="38100" dist="38100" dir="2700000" algn="tl">
                    <a:srgbClr val="FFFFFF"/>
                  </a:outerShdw>
                </a:effectLst>
              </a:rPr>
              <a:t>Purpose–translate the logical description of data into the </a:t>
            </a:r>
            <a:r>
              <a:rPr lang="en-US" b="1" i="1" dirty="0">
                <a:solidFill>
                  <a:srgbClr val="000000"/>
                </a:solidFill>
                <a:effectLst>
                  <a:outerShdw blurRad="38100" dist="38100" dir="2700000" algn="tl">
                    <a:srgbClr val="FFFFFF"/>
                  </a:outerShdw>
                </a:effectLst>
              </a:rPr>
              <a:t>technical specifications</a:t>
            </a:r>
            <a:r>
              <a:rPr lang="en-US" b="1" dirty="0">
                <a:solidFill>
                  <a:srgbClr val="000000"/>
                </a:solidFill>
                <a:effectLst>
                  <a:outerShdw blurRad="38100" dist="38100" dir="2700000" algn="tl">
                    <a:srgbClr val="FFFFFF"/>
                  </a:outerShdw>
                </a:effectLst>
              </a:rPr>
              <a:t> </a:t>
            </a:r>
            <a:r>
              <a:rPr lang="en-US" dirty="0">
                <a:solidFill>
                  <a:srgbClr val="000000"/>
                </a:solidFill>
                <a:effectLst>
                  <a:outerShdw blurRad="38100" dist="38100" dir="2700000" algn="tl">
                    <a:srgbClr val="FFFFFF"/>
                  </a:outerShdw>
                </a:effectLst>
              </a:rPr>
              <a:t>for </a:t>
            </a:r>
            <a:r>
              <a:rPr lang="en-US" b="1" dirty="0">
                <a:solidFill>
                  <a:srgbClr val="000000"/>
                </a:solidFill>
                <a:effectLst>
                  <a:outerShdw blurRad="38100" dist="38100" dir="2700000" algn="tl">
                    <a:srgbClr val="FFFFFF"/>
                  </a:outerShdw>
                </a:effectLst>
              </a:rPr>
              <a:t>storing and retrieving data</a:t>
            </a:r>
          </a:p>
          <a:p>
            <a:pPr marL="0" indent="0" eaLnBrk="1" hangingPunct="1">
              <a:buNone/>
              <a:defRPr/>
            </a:pPr>
            <a:endParaRPr lang="en-US" b="1" dirty="0">
              <a:solidFill>
                <a:srgbClr val="000000"/>
              </a:solidFill>
              <a:effectLst>
                <a:outerShdw blurRad="38100" dist="38100" dir="2700000" algn="tl">
                  <a:srgbClr val="FFFFFF"/>
                </a:outerShdw>
              </a:effectLst>
            </a:endParaRPr>
          </a:p>
          <a:p>
            <a:pPr eaLnBrk="1" hangingPunct="1">
              <a:defRPr/>
            </a:pPr>
            <a:r>
              <a:rPr lang="en-US" dirty="0">
                <a:solidFill>
                  <a:srgbClr val="000000"/>
                </a:solidFill>
                <a:effectLst>
                  <a:outerShdw blurRad="38100" dist="38100" dir="2700000" algn="tl">
                    <a:srgbClr val="FFFFFF"/>
                  </a:outerShdw>
                </a:effectLst>
              </a:rPr>
              <a:t>Goal–create a design for storing data that will provide </a:t>
            </a:r>
            <a:r>
              <a:rPr lang="en-US" i="1" dirty="0">
                <a:solidFill>
                  <a:srgbClr val="000000"/>
                </a:solidFill>
                <a:effectLst>
                  <a:outerShdw blurRad="38100" dist="38100" dir="2700000" algn="tl">
                    <a:srgbClr val="FFFFFF"/>
                  </a:outerShdw>
                </a:effectLst>
              </a:rPr>
              <a:t>adequate performance</a:t>
            </a:r>
            <a:r>
              <a:rPr lang="en-US" dirty="0">
                <a:solidFill>
                  <a:srgbClr val="000000"/>
                </a:solidFill>
                <a:effectLst>
                  <a:outerShdw blurRad="38100" dist="38100" dir="2700000" algn="tl">
                    <a:srgbClr val="FFFFFF"/>
                  </a:outerShdw>
                </a:effectLst>
              </a:rPr>
              <a:t> and ensure </a:t>
            </a:r>
            <a:r>
              <a:rPr lang="en-US" i="1" dirty="0">
                <a:solidFill>
                  <a:srgbClr val="000000"/>
                </a:solidFill>
                <a:effectLst>
                  <a:outerShdw blurRad="38100" dist="38100" dir="2700000" algn="tl">
                    <a:srgbClr val="FFFFFF"/>
                  </a:outerShdw>
                </a:effectLst>
              </a:rPr>
              <a:t>database integrity</a:t>
            </a:r>
            <a:r>
              <a:rPr lang="en-US" dirty="0">
                <a:solidFill>
                  <a:srgbClr val="000000"/>
                </a:solidFill>
                <a:effectLst>
                  <a:outerShdw blurRad="38100" dist="38100" dir="2700000" algn="tl">
                    <a:srgbClr val="FFFFFF"/>
                  </a:outerShdw>
                </a:effectLst>
              </a:rPr>
              <a:t>, </a:t>
            </a:r>
            <a:r>
              <a:rPr lang="en-US" i="1" dirty="0">
                <a:solidFill>
                  <a:srgbClr val="000000"/>
                </a:solidFill>
                <a:effectLst>
                  <a:outerShdw blurRad="38100" dist="38100" dir="2700000" algn="tl">
                    <a:srgbClr val="FFFFFF"/>
                  </a:outerShdw>
                </a:effectLst>
              </a:rPr>
              <a:t>security</a:t>
            </a:r>
            <a:r>
              <a:rPr lang="en-US" dirty="0">
                <a:solidFill>
                  <a:srgbClr val="000000"/>
                </a:solidFill>
                <a:effectLst>
                  <a:outerShdw blurRad="38100" dist="38100" dir="2700000" algn="tl">
                    <a:srgbClr val="FFFFFF"/>
                  </a:outerShdw>
                </a:effectLst>
              </a:rPr>
              <a:t>, and </a:t>
            </a:r>
            <a:r>
              <a:rPr lang="en-US" i="1" dirty="0">
                <a:solidFill>
                  <a:srgbClr val="000000"/>
                </a:solidFill>
                <a:effectLst>
                  <a:outerShdw blurRad="38100" dist="38100" dir="2700000" algn="tl">
                    <a:srgbClr val="FFFFFF"/>
                  </a:outerShdw>
                </a:effectLst>
              </a:rPr>
              <a:t>recoverability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37571">
                                            <p:txEl>
                                              <p:pRg st="0" end="0"/>
                                            </p:txEl>
                                          </p:spTgt>
                                        </p:tgtEl>
                                        <p:attrNameLst>
                                          <p:attrName>style.visibility</p:attrName>
                                        </p:attrNameLst>
                                      </p:cBhvr>
                                      <p:to>
                                        <p:strVal val="visible"/>
                                      </p:to>
                                    </p:set>
                                    <p:animEffect transition="in" filter="barn(inVertical)">
                                      <p:cBhvr>
                                        <p:cTn id="7" dur="500"/>
                                        <p:tgtEl>
                                          <p:spTgt spid="2375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37571">
                                            <p:txEl>
                                              <p:pRg st="2" end="2"/>
                                            </p:txEl>
                                          </p:spTgt>
                                        </p:tgtEl>
                                        <p:attrNameLst>
                                          <p:attrName>style.visibility</p:attrName>
                                        </p:attrNameLst>
                                      </p:cBhvr>
                                      <p:to>
                                        <p:strVal val="visible"/>
                                      </p:to>
                                    </p:set>
                                    <p:animEffect transition="in" filter="barn(inVertical)">
                                      <p:cBhvr>
                                        <p:cTn id="12" dur="500"/>
                                        <p:tgtEl>
                                          <p:spTgt spid="2375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EE1947-7671-46CB-9E49-14C2A161F0D3}"/>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EF861A31-FA68-4FD3-AA4A-85C302CE2CE5}" type="slidenum">
              <a:rPr lang="en-US" altLang="en-US" smtClean="0">
                <a:solidFill>
                  <a:srgbClr val="000000"/>
                </a:solidFill>
                <a:latin typeface="Arial" panose="020B0604020202020204" pitchFamily="34" charset="0"/>
              </a:rPr>
              <a:pPr eaLnBrk="1" hangingPunct="1">
                <a:defRPr/>
              </a:pPr>
              <a:t>30</a:t>
            </a:fld>
            <a:endParaRPr lang="en-US" altLang="en-US">
              <a:solidFill>
                <a:srgbClr val="000000"/>
              </a:solidFill>
              <a:latin typeface="Arial" panose="020B0604020202020204" pitchFamily="34" charset="0"/>
            </a:endParaRPr>
          </a:p>
        </p:txBody>
      </p:sp>
      <p:sp>
        <p:nvSpPr>
          <p:cNvPr id="253954" name="Rectangle 2">
            <a:extLst>
              <a:ext uri="{FF2B5EF4-FFF2-40B4-BE49-F238E27FC236}">
                <a16:creationId xmlns:a16="http://schemas.microsoft.com/office/drawing/2014/main" id="{98724CBF-4D08-40FF-B61D-56B56ADDB923}"/>
              </a:ext>
            </a:extLst>
          </p:cNvPr>
          <p:cNvSpPr>
            <a:spLocks noGrp="1" noChangeArrowheads="1"/>
          </p:cNvSpPr>
          <p:nvPr>
            <p:ph type="title"/>
          </p:nvPr>
        </p:nvSpPr>
        <p:spPr/>
        <p:txBody>
          <a:bodyPr vert="horz" lIns="90488" tIns="44450" rIns="90488" bIns="44450" rtlCol="0" anchor="ctr">
            <a:normAutofit/>
          </a:bodyPr>
          <a:lstStyle/>
          <a:p>
            <a:pPr>
              <a:defRPr/>
            </a:pPr>
            <a:r>
              <a:rPr lang="en-US" dirty="0">
                <a:solidFill>
                  <a:srgbClr val="000000"/>
                </a:solidFill>
                <a:effectLst>
                  <a:outerShdw blurRad="38100" dist="38100" dir="2700000" algn="tl">
                    <a:srgbClr val="FFFFFF"/>
                  </a:outerShdw>
                </a:effectLst>
              </a:rPr>
              <a:t>Advantages of Partitioning</a:t>
            </a:r>
          </a:p>
        </p:txBody>
      </p:sp>
      <p:sp>
        <p:nvSpPr>
          <p:cNvPr id="253955" name="Rectangle 3">
            <a:extLst>
              <a:ext uri="{FF2B5EF4-FFF2-40B4-BE49-F238E27FC236}">
                <a16:creationId xmlns:a16="http://schemas.microsoft.com/office/drawing/2014/main" id="{97899376-0D90-49AB-A323-BA929C019CE9}"/>
              </a:ext>
            </a:extLst>
          </p:cNvPr>
          <p:cNvSpPr>
            <a:spLocks noGrp="1" noChangeArrowheads="1"/>
          </p:cNvSpPr>
          <p:nvPr>
            <p:ph type="body" idx="1"/>
          </p:nvPr>
        </p:nvSpPr>
        <p:spPr>
          <a:xfrm>
            <a:off x="838200" y="1828800"/>
            <a:ext cx="9372600" cy="4216400"/>
          </a:xfrm>
        </p:spPr>
        <p:txBody>
          <a:bodyPr vert="horz" lIns="90488" tIns="44450" rIns="90488" bIns="44450" rtlCol="0">
            <a:normAutofit/>
          </a:bodyPr>
          <a:lstStyle/>
          <a:p>
            <a:pPr>
              <a:lnSpc>
                <a:spcPct val="80000"/>
              </a:lnSpc>
              <a:defRPr/>
            </a:pPr>
            <a:r>
              <a:rPr lang="en-US" dirty="0">
                <a:solidFill>
                  <a:srgbClr val="000000"/>
                </a:solidFill>
                <a:effectLst>
                  <a:outerShdw blurRad="38100" dist="38100" dir="2700000" algn="tl">
                    <a:srgbClr val="FFFFFF"/>
                  </a:outerShdw>
                </a:effectLst>
              </a:rPr>
              <a:t>Efficiency: Records used together are grouped together</a:t>
            </a:r>
          </a:p>
          <a:p>
            <a:pPr>
              <a:lnSpc>
                <a:spcPct val="80000"/>
              </a:lnSpc>
              <a:defRPr/>
            </a:pPr>
            <a:r>
              <a:rPr lang="en-US" dirty="0">
                <a:solidFill>
                  <a:srgbClr val="000000"/>
                </a:solidFill>
                <a:effectLst>
                  <a:outerShdw blurRad="38100" dist="38100" dir="2700000" algn="tl">
                    <a:srgbClr val="FFFFFF"/>
                  </a:outerShdw>
                </a:effectLst>
              </a:rPr>
              <a:t>Local optimization: Each partition can be optimized for performance</a:t>
            </a:r>
          </a:p>
          <a:p>
            <a:pPr>
              <a:lnSpc>
                <a:spcPct val="80000"/>
              </a:lnSpc>
              <a:defRPr/>
            </a:pPr>
            <a:r>
              <a:rPr lang="en-US" dirty="0">
                <a:solidFill>
                  <a:srgbClr val="000000"/>
                </a:solidFill>
                <a:effectLst>
                  <a:outerShdw blurRad="38100" dist="38100" dir="2700000" algn="tl">
                    <a:srgbClr val="FFFFFF"/>
                  </a:outerShdw>
                </a:effectLst>
              </a:rPr>
              <a:t>Security: data not relevant to users are segregated</a:t>
            </a:r>
          </a:p>
          <a:p>
            <a:pPr>
              <a:lnSpc>
                <a:spcPct val="80000"/>
              </a:lnSpc>
              <a:defRPr/>
            </a:pPr>
            <a:r>
              <a:rPr lang="en-US" dirty="0">
                <a:solidFill>
                  <a:srgbClr val="000000"/>
                </a:solidFill>
                <a:effectLst>
                  <a:outerShdw blurRad="38100" dist="38100" dir="2700000" algn="tl">
                    <a:srgbClr val="FFFFFF"/>
                  </a:outerShdw>
                </a:effectLst>
              </a:rPr>
              <a:t>Recovery and uptime: smaller files take less time to back up</a:t>
            </a:r>
          </a:p>
          <a:p>
            <a:pPr>
              <a:lnSpc>
                <a:spcPct val="80000"/>
              </a:lnSpc>
              <a:defRPr/>
            </a:pPr>
            <a:r>
              <a:rPr lang="en-US" dirty="0">
                <a:solidFill>
                  <a:srgbClr val="000000"/>
                </a:solidFill>
                <a:effectLst>
                  <a:outerShdw blurRad="38100" dist="38100" dir="2700000" algn="tl">
                    <a:srgbClr val="FFFFFF"/>
                  </a:outerShdw>
                </a:effectLst>
              </a:rPr>
              <a:t>Load balancing: Partitions stored on different disks, reduces contention</a:t>
            </a:r>
          </a:p>
          <a:p>
            <a:pPr lvl="1" eaLnBrk="1" hangingPunct="1">
              <a:lnSpc>
                <a:spcPct val="80000"/>
              </a:lnSpc>
              <a:buFont typeface="Wingdings" panose="05000000000000000000" pitchFamily="2" charset="2"/>
              <a:buNone/>
              <a:defRPr/>
            </a:pPr>
            <a:endParaRPr lang="en-US" sz="2000" dirty="0">
              <a:solidFill>
                <a:srgbClr val="000000"/>
              </a:solidFill>
              <a:effectLst>
                <a:outerShdw blurRad="38100" dist="38100" dir="2700000" algn="tl">
                  <a:srgbClr val="FFFFFF"/>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3955">
                                            <p:txEl>
                                              <p:pRg st="0" end="0"/>
                                            </p:txEl>
                                          </p:spTgt>
                                        </p:tgtEl>
                                        <p:attrNameLst>
                                          <p:attrName>style.visibility</p:attrName>
                                        </p:attrNameLst>
                                      </p:cBhvr>
                                      <p:to>
                                        <p:strVal val="visible"/>
                                      </p:to>
                                    </p:set>
                                    <p:animEffect transition="in" filter="fade">
                                      <p:cBhvr>
                                        <p:cTn id="7" dur="1000"/>
                                        <p:tgtEl>
                                          <p:spTgt spid="253955">
                                            <p:txEl>
                                              <p:pRg st="0" end="0"/>
                                            </p:txEl>
                                          </p:spTgt>
                                        </p:tgtEl>
                                      </p:cBhvr>
                                    </p:animEffect>
                                    <p:anim calcmode="lin" valueType="num">
                                      <p:cBhvr>
                                        <p:cTn id="8" dur="1000" fill="hold"/>
                                        <p:tgtEl>
                                          <p:spTgt spid="25395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5395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53955">
                                            <p:txEl>
                                              <p:pRg st="1" end="1"/>
                                            </p:txEl>
                                          </p:spTgt>
                                        </p:tgtEl>
                                        <p:attrNameLst>
                                          <p:attrName>style.visibility</p:attrName>
                                        </p:attrNameLst>
                                      </p:cBhvr>
                                      <p:to>
                                        <p:strVal val="visible"/>
                                      </p:to>
                                    </p:set>
                                    <p:animEffect transition="in" filter="fade">
                                      <p:cBhvr>
                                        <p:cTn id="14" dur="1000"/>
                                        <p:tgtEl>
                                          <p:spTgt spid="253955">
                                            <p:txEl>
                                              <p:pRg st="1" end="1"/>
                                            </p:txEl>
                                          </p:spTgt>
                                        </p:tgtEl>
                                      </p:cBhvr>
                                    </p:animEffect>
                                    <p:anim calcmode="lin" valueType="num">
                                      <p:cBhvr>
                                        <p:cTn id="15" dur="1000" fill="hold"/>
                                        <p:tgtEl>
                                          <p:spTgt spid="25395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5395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53955">
                                            <p:txEl>
                                              <p:pRg st="2" end="2"/>
                                            </p:txEl>
                                          </p:spTgt>
                                        </p:tgtEl>
                                        <p:attrNameLst>
                                          <p:attrName>style.visibility</p:attrName>
                                        </p:attrNameLst>
                                      </p:cBhvr>
                                      <p:to>
                                        <p:strVal val="visible"/>
                                      </p:to>
                                    </p:set>
                                    <p:animEffect transition="in" filter="fade">
                                      <p:cBhvr>
                                        <p:cTn id="21" dur="1000"/>
                                        <p:tgtEl>
                                          <p:spTgt spid="253955">
                                            <p:txEl>
                                              <p:pRg st="2" end="2"/>
                                            </p:txEl>
                                          </p:spTgt>
                                        </p:tgtEl>
                                      </p:cBhvr>
                                    </p:animEffect>
                                    <p:anim calcmode="lin" valueType="num">
                                      <p:cBhvr>
                                        <p:cTn id="22" dur="1000" fill="hold"/>
                                        <p:tgtEl>
                                          <p:spTgt spid="25395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5395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53955">
                                            <p:txEl>
                                              <p:pRg st="3" end="3"/>
                                            </p:txEl>
                                          </p:spTgt>
                                        </p:tgtEl>
                                        <p:attrNameLst>
                                          <p:attrName>style.visibility</p:attrName>
                                        </p:attrNameLst>
                                      </p:cBhvr>
                                      <p:to>
                                        <p:strVal val="visible"/>
                                      </p:to>
                                    </p:set>
                                    <p:animEffect transition="in" filter="fade">
                                      <p:cBhvr>
                                        <p:cTn id="28" dur="1000"/>
                                        <p:tgtEl>
                                          <p:spTgt spid="253955">
                                            <p:txEl>
                                              <p:pRg st="3" end="3"/>
                                            </p:txEl>
                                          </p:spTgt>
                                        </p:tgtEl>
                                      </p:cBhvr>
                                    </p:animEffect>
                                    <p:anim calcmode="lin" valueType="num">
                                      <p:cBhvr>
                                        <p:cTn id="29" dur="1000" fill="hold"/>
                                        <p:tgtEl>
                                          <p:spTgt spid="25395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5395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53955">
                                            <p:txEl>
                                              <p:pRg st="4" end="4"/>
                                            </p:txEl>
                                          </p:spTgt>
                                        </p:tgtEl>
                                        <p:attrNameLst>
                                          <p:attrName>style.visibility</p:attrName>
                                        </p:attrNameLst>
                                      </p:cBhvr>
                                      <p:to>
                                        <p:strVal val="visible"/>
                                      </p:to>
                                    </p:set>
                                    <p:animEffect transition="in" filter="fade">
                                      <p:cBhvr>
                                        <p:cTn id="35" dur="1000"/>
                                        <p:tgtEl>
                                          <p:spTgt spid="253955">
                                            <p:txEl>
                                              <p:pRg st="4" end="4"/>
                                            </p:txEl>
                                          </p:spTgt>
                                        </p:tgtEl>
                                      </p:cBhvr>
                                    </p:animEffect>
                                    <p:anim calcmode="lin" valueType="num">
                                      <p:cBhvr>
                                        <p:cTn id="36" dur="1000" fill="hold"/>
                                        <p:tgtEl>
                                          <p:spTgt spid="25395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5395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EE1947-7671-46CB-9E49-14C2A161F0D3}"/>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EF861A31-FA68-4FD3-AA4A-85C302CE2CE5}" type="slidenum">
              <a:rPr lang="en-US" altLang="en-US" smtClean="0">
                <a:solidFill>
                  <a:srgbClr val="000000"/>
                </a:solidFill>
                <a:latin typeface="Arial" panose="020B0604020202020204" pitchFamily="34" charset="0"/>
              </a:rPr>
              <a:pPr eaLnBrk="1" hangingPunct="1">
                <a:defRPr/>
              </a:pPr>
              <a:t>31</a:t>
            </a:fld>
            <a:endParaRPr lang="en-US" altLang="en-US">
              <a:solidFill>
                <a:srgbClr val="000000"/>
              </a:solidFill>
              <a:latin typeface="Arial" panose="020B0604020202020204" pitchFamily="34" charset="0"/>
            </a:endParaRPr>
          </a:p>
        </p:txBody>
      </p:sp>
      <p:sp>
        <p:nvSpPr>
          <p:cNvPr id="253954" name="Rectangle 2">
            <a:extLst>
              <a:ext uri="{FF2B5EF4-FFF2-40B4-BE49-F238E27FC236}">
                <a16:creationId xmlns:a16="http://schemas.microsoft.com/office/drawing/2014/main" id="{98724CBF-4D08-40FF-B61D-56B56ADDB923}"/>
              </a:ext>
            </a:extLst>
          </p:cNvPr>
          <p:cNvSpPr>
            <a:spLocks noGrp="1" noChangeArrowheads="1"/>
          </p:cNvSpPr>
          <p:nvPr>
            <p:ph type="title"/>
          </p:nvPr>
        </p:nvSpPr>
        <p:spPr/>
        <p:txBody>
          <a:bodyPr vert="horz" lIns="90488" tIns="44450" rIns="90488" bIns="44450" rtlCol="0" anchor="ctr">
            <a:normAutofit/>
          </a:bodyPr>
          <a:lstStyle/>
          <a:p>
            <a:pPr eaLnBrk="1" hangingPunct="1">
              <a:defRPr/>
            </a:pPr>
            <a:r>
              <a:rPr lang="en-US" sz="4400" dirty="0">
                <a:solidFill>
                  <a:srgbClr val="000000"/>
                </a:solidFill>
                <a:effectLst>
                  <a:outerShdw blurRad="38100" dist="38100" dir="2700000" algn="tl">
                    <a:srgbClr val="FFFFFF"/>
                  </a:outerShdw>
                </a:effectLst>
              </a:rPr>
              <a:t>Disadvantages of Partitioning</a:t>
            </a:r>
            <a:endParaRPr lang="en-US" dirty="0">
              <a:solidFill>
                <a:srgbClr val="000000"/>
              </a:solidFill>
              <a:effectLst>
                <a:outerShdw blurRad="38100" dist="38100" dir="2700000" algn="tl">
                  <a:srgbClr val="FFFFFF"/>
                </a:outerShdw>
              </a:effectLst>
            </a:endParaRPr>
          </a:p>
        </p:txBody>
      </p:sp>
      <p:sp>
        <p:nvSpPr>
          <p:cNvPr id="253955" name="Rectangle 3">
            <a:extLst>
              <a:ext uri="{FF2B5EF4-FFF2-40B4-BE49-F238E27FC236}">
                <a16:creationId xmlns:a16="http://schemas.microsoft.com/office/drawing/2014/main" id="{97899376-0D90-49AB-A323-BA929C019CE9}"/>
              </a:ext>
            </a:extLst>
          </p:cNvPr>
          <p:cNvSpPr>
            <a:spLocks noGrp="1" noChangeArrowheads="1"/>
          </p:cNvSpPr>
          <p:nvPr>
            <p:ph type="body" idx="1"/>
          </p:nvPr>
        </p:nvSpPr>
        <p:spPr>
          <a:xfrm>
            <a:off x="838200" y="1828800"/>
            <a:ext cx="9372600" cy="4216400"/>
          </a:xfrm>
        </p:spPr>
        <p:txBody>
          <a:bodyPr vert="horz" lIns="90488" tIns="44450" rIns="90488" bIns="44450" rtlCol="0">
            <a:normAutofit/>
          </a:bodyPr>
          <a:lstStyle/>
          <a:p>
            <a:pPr>
              <a:lnSpc>
                <a:spcPct val="80000"/>
              </a:lnSpc>
              <a:defRPr/>
            </a:pPr>
            <a:r>
              <a:rPr lang="en-US" sz="3200" dirty="0">
                <a:solidFill>
                  <a:srgbClr val="000000"/>
                </a:solidFill>
                <a:effectLst>
                  <a:outerShdw blurRad="38100" dist="38100" dir="2700000" algn="tl">
                    <a:srgbClr val="FFFFFF"/>
                  </a:outerShdw>
                </a:effectLst>
              </a:rPr>
              <a:t>Inconsistent access speed: Slow retrievals across partitions</a:t>
            </a:r>
          </a:p>
          <a:p>
            <a:pPr>
              <a:lnSpc>
                <a:spcPct val="80000"/>
              </a:lnSpc>
              <a:defRPr/>
            </a:pPr>
            <a:r>
              <a:rPr lang="en-US" sz="3200" dirty="0">
                <a:solidFill>
                  <a:srgbClr val="000000"/>
                </a:solidFill>
                <a:effectLst>
                  <a:outerShdw blurRad="38100" dist="38100" dir="2700000" algn="tl">
                    <a:srgbClr val="FFFFFF"/>
                  </a:outerShdw>
                </a:effectLst>
              </a:rPr>
              <a:t>Complexity: Non-transparent partitioning</a:t>
            </a:r>
          </a:p>
          <a:p>
            <a:pPr>
              <a:lnSpc>
                <a:spcPct val="80000"/>
              </a:lnSpc>
              <a:defRPr/>
            </a:pPr>
            <a:r>
              <a:rPr lang="en-US" sz="3200" dirty="0">
                <a:solidFill>
                  <a:srgbClr val="000000"/>
                </a:solidFill>
                <a:effectLst>
                  <a:outerShdw blurRad="38100" dist="38100" dir="2700000" algn="tl">
                    <a:srgbClr val="FFFFFF"/>
                  </a:outerShdw>
                </a:effectLst>
              </a:rPr>
              <a:t>Extra space or update time: Duplicate data; access from multiple partitions</a:t>
            </a:r>
          </a:p>
          <a:p>
            <a:pPr lvl="1" eaLnBrk="1" hangingPunct="1">
              <a:lnSpc>
                <a:spcPct val="80000"/>
              </a:lnSpc>
              <a:buFont typeface="Wingdings" panose="05000000000000000000" pitchFamily="2" charset="2"/>
              <a:buNone/>
              <a:defRPr/>
            </a:pPr>
            <a:endParaRPr lang="en-US" sz="2000"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33069094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3955">
                                            <p:txEl>
                                              <p:pRg st="0" end="0"/>
                                            </p:txEl>
                                          </p:spTgt>
                                        </p:tgtEl>
                                        <p:attrNameLst>
                                          <p:attrName>style.visibility</p:attrName>
                                        </p:attrNameLst>
                                      </p:cBhvr>
                                      <p:to>
                                        <p:strVal val="visible"/>
                                      </p:to>
                                    </p:set>
                                    <p:animEffect transition="in" filter="fade">
                                      <p:cBhvr>
                                        <p:cTn id="7" dur="1000"/>
                                        <p:tgtEl>
                                          <p:spTgt spid="253955">
                                            <p:txEl>
                                              <p:pRg st="0" end="0"/>
                                            </p:txEl>
                                          </p:spTgt>
                                        </p:tgtEl>
                                      </p:cBhvr>
                                    </p:animEffect>
                                    <p:anim calcmode="lin" valueType="num">
                                      <p:cBhvr>
                                        <p:cTn id="8" dur="1000" fill="hold"/>
                                        <p:tgtEl>
                                          <p:spTgt spid="25395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5395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53955">
                                            <p:txEl>
                                              <p:pRg st="1" end="1"/>
                                            </p:txEl>
                                          </p:spTgt>
                                        </p:tgtEl>
                                        <p:attrNameLst>
                                          <p:attrName>style.visibility</p:attrName>
                                        </p:attrNameLst>
                                      </p:cBhvr>
                                      <p:to>
                                        <p:strVal val="visible"/>
                                      </p:to>
                                    </p:set>
                                    <p:animEffect transition="in" filter="fade">
                                      <p:cBhvr>
                                        <p:cTn id="14" dur="1000"/>
                                        <p:tgtEl>
                                          <p:spTgt spid="253955">
                                            <p:txEl>
                                              <p:pRg st="1" end="1"/>
                                            </p:txEl>
                                          </p:spTgt>
                                        </p:tgtEl>
                                      </p:cBhvr>
                                    </p:animEffect>
                                    <p:anim calcmode="lin" valueType="num">
                                      <p:cBhvr>
                                        <p:cTn id="15" dur="1000" fill="hold"/>
                                        <p:tgtEl>
                                          <p:spTgt spid="25395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5395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53955">
                                            <p:txEl>
                                              <p:pRg st="2" end="2"/>
                                            </p:txEl>
                                          </p:spTgt>
                                        </p:tgtEl>
                                        <p:attrNameLst>
                                          <p:attrName>style.visibility</p:attrName>
                                        </p:attrNameLst>
                                      </p:cBhvr>
                                      <p:to>
                                        <p:strVal val="visible"/>
                                      </p:to>
                                    </p:set>
                                    <p:animEffect transition="in" filter="fade">
                                      <p:cBhvr>
                                        <p:cTn id="21" dur="1000"/>
                                        <p:tgtEl>
                                          <p:spTgt spid="253955">
                                            <p:txEl>
                                              <p:pRg st="2" end="2"/>
                                            </p:txEl>
                                          </p:spTgt>
                                        </p:tgtEl>
                                      </p:cBhvr>
                                    </p:animEffect>
                                    <p:anim calcmode="lin" valueType="num">
                                      <p:cBhvr>
                                        <p:cTn id="22" dur="1000" fill="hold"/>
                                        <p:tgtEl>
                                          <p:spTgt spid="25395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5395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7F1655-73BD-4850-8EDF-213AB85C8E64}"/>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84031115-F5A7-4FC1-B8B5-43B7A06E7343}" type="slidenum">
              <a:rPr lang="en-US" altLang="en-US" smtClean="0">
                <a:solidFill>
                  <a:srgbClr val="000000"/>
                </a:solidFill>
                <a:latin typeface="Arial" panose="020B0604020202020204" pitchFamily="34" charset="0"/>
              </a:rPr>
              <a:pPr eaLnBrk="1" hangingPunct="1">
                <a:defRPr/>
              </a:pPr>
              <a:t>32</a:t>
            </a:fld>
            <a:endParaRPr lang="en-US" altLang="en-US">
              <a:solidFill>
                <a:srgbClr val="000000"/>
              </a:solidFill>
              <a:latin typeface="Arial" panose="020B0604020202020204" pitchFamily="34" charset="0"/>
            </a:endParaRPr>
          </a:p>
        </p:txBody>
      </p:sp>
      <p:sp>
        <p:nvSpPr>
          <p:cNvPr id="253954" name="Rectangle 2">
            <a:extLst>
              <a:ext uri="{FF2B5EF4-FFF2-40B4-BE49-F238E27FC236}">
                <a16:creationId xmlns:a16="http://schemas.microsoft.com/office/drawing/2014/main" id="{1AC791DE-8790-49E4-B691-47B5E3140296}"/>
              </a:ext>
            </a:extLst>
          </p:cNvPr>
          <p:cNvSpPr>
            <a:spLocks noGrp="1" noChangeArrowheads="1"/>
          </p:cNvSpPr>
          <p:nvPr>
            <p:ph type="title"/>
          </p:nvPr>
        </p:nvSpPr>
        <p:spPr>
          <a:xfrm>
            <a:off x="228599" y="-76200"/>
            <a:ext cx="10551695" cy="1460500"/>
          </a:xfrm>
        </p:spPr>
        <p:txBody>
          <a:bodyPr vert="horz" lIns="90488" tIns="44450" rIns="90488" bIns="44450" rtlCol="0" anchor="ctr">
            <a:normAutofit/>
          </a:bodyPr>
          <a:lstStyle/>
          <a:p>
            <a:pPr eaLnBrk="1" hangingPunct="1">
              <a:defRPr/>
            </a:pPr>
            <a:r>
              <a:rPr lang="en-US" dirty="0">
                <a:solidFill>
                  <a:srgbClr val="000000"/>
                </a:solidFill>
                <a:effectLst>
                  <a:outerShdw blurRad="38100" dist="38100" dir="2700000" algn="tl">
                    <a:srgbClr val="FFFFFF"/>
                  </a:outerShdw>
                </a:effectLst>
              </a:rPr>
              <a:t>Oracle 11g Horizontal Partitioning Methods</a:t>
            </a:r>
          </a:p>
        </p:txBody>
      </p:sp>
      <p:sp>
        <p:nvSpPr>
          <p:cNvPr id="253955" name="Rectangle 3">
            <a:extLst>
              <a:ext uri="{FF2B5EF4-FFF2-40B4-BE49-F238E27FC236}">
                <a16:creationId xmlns:a16="http://schemas.microsoft.com/office/drawing/2014/main" id="{EA01052D-6DBB-49D3-9CBD-BDE3FFD8FAC0}"/>
              </a:ext>
            </a:extLst>
          </p:cNvPr>
          <p:cNvSpPr>
            <a:spLocks noGrp="1" noChangeArrowheads="1"/>
          </p:cNvSpPr>
          <p:nvPr>
            <p:ph type="body" idx="1"/>
          </p:nvPr>
        </p:nvSpPr>
        <p:spPr>
          <a:xfrm>
            <a:off x="773696" y="1641475"/>
            <a:ext cx="9461500" cy="4457700"/>
          </a:xfrm>
        </p:spPr>
        <p:txBody>
          <a:bodyPr vert="horz" lIns="90488" tIns="44450" rIns="90488" bIns="44450" rtlCol="0">
            <a:normAutofit lnSpcReduction="10000"/>
          </a:bodyPr>
          <a:lstStyle/>
          <a:p>
            <a:pPr eaLnBrk="1" hangingPunct="1">
              <a:lnSpc>
                <a:spcPct val="80000"/>
              </a:lnSpc>
              <a:defRPr/>
            </a:pPr>
            <a:r>
              <a:rPr lang="en-US" dirty="0">
                <a:solidFill>
                  <a:srgbClr val="000000"/>
                </a:solidFill>
                <a:effectLst>
                  <a:outerShdw blurRad="38100" dist="38100" dir="2700000" algn="tl">
                    <a:srgbClr val="FFFFFF"/>
                  </a:outerShdw>
                </a:effectLst>
              </a:rPr>
              <a:t>Range partitioning</a:t>
            </a:r>
          </a:p>
          <a:p>
            <a:pPr lvl="1" eaLnBrk="1" hangingPunct="1">
              <a:lnSpc>
                <a:spcPct val="80000"/>
              </a:lnSpc>
              <a:defRPr/>
            </a:pPr>
            <a:r>
              <a:rPr lang="en-US" dirty="0">
                <a:solidFill>
                  <a:srgbClr val="000000"/>
                </a:solidFill>
                <a:effectLst>
                  <a:outerShdw blurRad="38100" dist="38100" dir="2700000" algn="tl">
                    <a:srgbClr val="FFFFFF"/>
                  </a:outerShdw>
                </a:effectLst>
              </a:rPr>
              <a:t>Partitions defined by range of field values</a:t>
            </a:r>
          </a:p>
          <a:p>
            <a:pPr lvl="1" eaLnBrk="1" hangingPunct="1">
              <a:lnSpc>
                <a:spcPct val="80000"/>
              </a:lnSpc>
              <a:defRPr/>
            </a:pPr>
            <a:r>
              <a:rPr lang="en-US" dirty="0">
                <a:solidFill>
                  <a:srgbClr val="000000"/>
                </a:solidFill>
                <a:effectLst>
                  <a:outerShdw blurRad="38100" dist="38100" dir="2700000" algn="tl">
                    <a:srgbClr val="FFFFFF"/>
                  </a:outerShdw>
                </a:effectLst>
              </a:rPr>
              <a:t>Could result in unbalanced distribution of rows</a:t>
            </a:r>
          </a:p>
          <a:p>
            <a:pPr lvl="1" eaLnBrk="1" hangingPunct="1">
              <a:lnSpc>
                <a:spcPct val="80000"/>
              </a:lnSpc>
              <a:defRPr/>
            </a:pPr>
            <a:r>
              <a:rPr lang="en-US" dirty="0">
                <a:solidFill>
                  <a:srgbClr val="000000"/>
                </a:solidFill>
                <a:effectLst>
                  <a:outerShdw blurRad="38100" dist="38100" dir="2700000" algn="tl">
                    <a:srgbClr val="FFFFFF"/>
                  </a:outerShdw>
                </a:effectLst>
              </a:rPr>
              <a:t>Like-valued fields share partitions</a:t>
            </a:r>
          </a:p>
          <a:p>
            <a:pPr eaLnBrk="1" hangingPunct="1">
              <a:lnSpc>
                <a:spcPct val="80000"/>
              </a:lnSpc>
              <a:defRPr/>
            </a:pPr>
            <a:r>
              <a:rPr lang="en-US" dirty="0">
                <a:solidFill>
                  <a:srgbClr val="000000"/>
                </a:solidFill>
                <a:effectLst>
                  <a:outerShdw blurRad="38100" dist="38100" dir="2700000" algn="tl">
                    <a:srgbClr val="FFFFFF"/>
                  </a:outerShdw>
                </a:effectLst>
              </a:rPr>
              <a:t>Hash partitioning</a:t>
            </a:r>
          </a:p>
          <a:p>
            <a:pPr lvl="1" eaLnBrk="1" hangingPunct="1">
              <a:lnSpc>
                <a:spcPct val="80000"/>
              </a:lnSpc>
              <a:defRPr/>
            </a:pPr>
            <a:r>
              <a:rPr lang="en-US" dirty="0">
                <a:solidFill>
                  <a:srgbClr val="000000"/>
                </a:solidFill>
                <a:effectLst>
                  <a:outerShdw blurRad="38100" dist="38100" dir="2700000" algn="tl">
                    <a:srgbClr val="FFFFFF"/>
                  </a:outerShdw>
                </a:effectLst>
              </a:rPr>
              <a:t>Partitions defined via hash functions</a:t>
            </a:r>
          </a:p>
          <a:p>
            <a:pPr lvl="1" eaLnBrk="1" hangingPunct="1">
              <a:lnSpc>
                <a:spcPct val="80000"/>
              </a:lnSpc>
              <a:defRPr/>
            </a:pPr>
            <a:r>
              <a:rPr lang="en-US" dirty="0">
                <a:solidFill>
                  <a:srgbClr val="000000"/>
                </a:solidFill>
                <a:effectLst>
                  <a:outerShdw blurRad="38100" dist="38100" dir="2700000" algn="tl">
                    <a:srgbClr val="FFFFFF"/>
                  </a:outerShdw>
                </a:effectLst>
              </a:rPr>
              <a:t>Will guarantee balanced distribution of rows</a:t>
            </a:r>
          </a:p>
          <a:p>
            <a:pPr lvl="1" eaLnBrk="1" hangingPunct="1">
              <a:lnSpc>
                <a:spcPct val="80000"/>
              </a:lnSpc>
              <a:defRPr/>
            </a:pPr>
            <a:r>
              <a:rPr lang="en-US" dirty="0">
                <a:solidFill>
                  <a:srgbClr val="000000"/>
                </a:solidFill>
                <a:effectLst>
                  <a:outerShdw blurRad="38100" dist="38100" dir="2700000" algn="tl">
                    <a:srgbClr val="FFFFFF"/>
                  </a:outerShdw>
                </a:effectLst>
              </a:rPr>
              <a:t>Partition could contain widely varying valued fields</a:t>
            </a:r>
          </a:p>
          <a:p>
            <a:pPr eaLnBrk="1" hangingPunct="1">
              <a:lnSpc>
                <a:spcPct val="80000"/>
              </a:lnSpc>
              <a:defRPr/>
            </a:pPr>
            <a:r>
              <a:rPr lang="en-US" dirty="0">
                <a:solidFill>
                  <a:srgbClr val="000000"/>
                </a:solidFill>
                <a:effectLst>
                  <a:outerShdw blurRad="38100" dist="38100" dir="2700000" algn="tl">
                    <a:srgbClr val="FFFFFF"/>
                  </a:outerShdw>
                </a:effectLst>
              </a:rPr>
              <a:t>List partitioning</a:t>
            </a:r>
          </a:p>
          <a:p>
            <a:pPr lvl="1" eaLnBrk="1" hangingPunct="1">
              <a:lnSpc>
                <a:spcPct val="80000"/>
              </a:lnSpc>
              <a:defRPr/>
            </a:pPr>
            <a:r>
              <a:rPr lang="en-US" dirty="0">
                <a:solidFill>
                  <a:srgbClr val="000000"/>
                </a:solidFill>
                <a:effectLst>
                  <a:outerShdw blurRad="38100" dist="38100" dir="2700000" algn="tl">
                    <a:srgbClr val="FFFFFF"/>
                  </a:outerShdw>
                </a:effectLst>
              </a:rPr>
              <a:t>Based on predefined lists of values for the partitioning key</a:t>
            </a:r>
          </a:p>
          <a:p>
            <a:pPr eaLnBrk="1" hangingPunct="1">
              <a:lnSpc>
                <a:spcPct val="80000"/>
              </a:lnSpc>
              <a:defRPr/>
            </a:pPr>
            <a:r>
              <a:rPr lang="en-US" dirty="0">
                <a:solidFill>
                  <a:srgbClr val="000000"/>
                </a:solidFill>
                <a:effectLst>
                  <a:outerShdw blurRad="38100" dist="38100" dir="2700000" algn="tl">
                    <a:srgbClr val="FFFFFF"/>
                  </a:outerShdw>
                </a:effectLst>
              </a:rPr>
              <a:t>Composite partitioning</a:t>
            </a:r>
          </a:p>
          <a:p>
            <a:pPr lvl="1" eaLnBrk="1" hangingPunct="1">
              <a:lnSpc>
                <a:spcPct val="80000"/>
              </a:lnSpc>
              <a:defRPr/>
            </a:pPr>
            <a:r>
              <a:rPr lang="en-US" dirty="0">
                <a:solidFill>
                  <a:srgbClr val="000000"/>
                </a:solidFill>
                <a:effectLst>
                  <a:outerShdw blurRad="38100" dist="38100" dir="2700000" algn="tl">
                    <a:srgbClr val="FFFFFF"/>
                  </a:outerShdw>
                </a:effectLst>
              </a:rPr>
              <a:t>Combination of the other approaches</a:t>
            </a:r>
          </a:p>
          <a:p>
            <a:pPr lvl="1" eaLnBrk="1" hangingPunct="1">
              <a:lnSpc>
                <a:spcPct val="80000"/>
              </a:lnSpc>
              <a:buFont typeface="Wingdings" panose="05000000000000000000" pitchFamily="2" charset="2"/>
              <a:buNone/>
              <a:defRPr/>
            </a:pPr>
            <a:endParaRPr lang="en-US" sz="2000" dirty="0">
              <a:solidFill>
                <a:srgbClr val="000000"/>
              </a:solidFill>
              <a:effectLst>
                <a:outerShdw blurRad="38100" dist="38100" dir="2700000" algn="tl">
                  <a:srgbClr val="FFFFFF"/>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3955">
                                            <p:txEl>
                                              <p:pRg st="0" end="0"/>
                                            </p:txEl>
                                          </p:spTgt>
                                        </p:tgtEl>
                                        <p:attrNameLst>
                                          <p:attrName>style.visibility</p:attrName>
                                        </p:attrNameLst>
                                      </p:cBhvr>
                                      <p:to>
                                        <p:strVal val="visible"/>
                                      </p:to>
                                    </p:set>
                                    <p:animEffect transition="in" filter="wipe(down)">
                                      <p:cBhvr>
                                        <p:cTn id="7" dur="500"/>
                                        <p:tgtEl>
                                          <p:spTgt spid="253955">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53955">
                                            <p:txEl>
                                              <p:pRg st="1" end="1"/>
                                            </p:txEl>
                                          </p:spTgt>
                                        </p:tgtEl>
                                        <p:attrNameLst>
                                          <p:attrName>style.visibility</p:attrName>
                                        </p:attrNameLst>
                                      </p:cBhvr>
                                      <p:to>
                                        <p:strVal val="visible"/>
                                      </p:to>
                                    </p:set>
                                    <p:animEffect transition="in" filter="wipe(down)">
                                      <p:cBhvr>
                                        <p:cTn id="10" dur="500"/>
                                        <p:tgtEl>
                                          <p:spTgt spid="253955">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53955">
                                            <p:txEl>
                                              <p:pRg st="2" end="2"/>
                                            </p:txEl>
                                          </p:spTgt>
                                        </p:tgtEl>
                                        <p:attrNameLst>
                                          <p:attrName>style.visibility</p:attrName>
                                        </p:attrNameLst>
                                      </p:cBhvr>
                                      <p:to>
                                        <p:strVal val="visible"/>
                                      </p:to>
                                    </p:set>
                                    <p:animEffect transition="in" filter="wipe(down)">
                                      <p:cBhvr>
                                        <p:cTn id="13" dur="500"/>
                                        <p:tgtEl>
                                          <p:spTgt spid="253955">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53955">
                                            <p:txEl>
                                              <p:pRg st="3" end="3"/>
                                            </p:txEl>
                                          </p:spTgt>
                                        </p:tgtEl>
                                        <p:attrNameLst>
                                          <p:attrName>style.visibility</p:attrName>
                                        </p:attrNameLst>
                                      </p:cBhvr>
                                      <p:to>
                                        <p:strVal val="visible"/>
                                      </p:to>
                                    </p:set>
                                    <p:animEffect transition="in" filter="wipe(down)">
                                      <p:cBhvr>
                                        <p:cTn id="16" dur="500"/>
                                        <p:tgtEl>
                                          <p:spTgt spid="25395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53955">
                                            <p:txEl>
                                              <p:pRg st="4" end="4"/>
                                            </p:txEl>
                                          </p:spTgt>
                                        </p:tgtEl>
                                        <p:attrNameLst>
                                          <p:attrName>style.visibility</p:attrName>
                                        </p:attrNameLst>
                                      </p:cBhvr>
                                      <p:to>
                                        <p:strVal val="visible"/>
                                      </p:to>
                                    </p:set>
                                    <p:animEffect transition="in" filter="wipe(down)">
                                      <p:cBhvr>
                                        <p:cTn id="21" dur="500"/>
                                        <p:tgtEl>
                                          <p:spTgt spid="253955">
                                            <p:txEl>
                                              <p:pRg st="4" end="4"/>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53955">
                                            <p:txEl>
                                              <p:pRg st="5" end="5"/>
                                            </p:txEl>
                                          </p:spTgt>
                                        </p:tgtEl>
                                        <p:attrNameLst>
                                          <p:attrName>style.visibility</p:attrName>
                                        </p:attrNameLst>
                                      </p:cBhvr>
                                      <p:to>
                                        <p:strVal val="visible"/>
                                      </p:to>
                                    </p:set>
                                    <p:animEffect transition="in" filter="wipe(down)">
                                      <p:cBhvr>
                                        <p:cTn id="24" dur="500"/>
                                        <p:tgtEl>
                                          <p:spTgt spid="253955">
                                            <p:txEl>
                                              <p:pRg st="5" end="5"/>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253955">
                                            <p:txEl>
                                              <p:pRg st="6" end="6"/>
                                            </p:txEl>
                                          </p:spTgt>
                                        </p:tgtEl>
                                        <p:attrNameLst>
                                          <p:attrName>style.visibility</p:attrName>
                                        </p:attrNameLst>
                                      </p:cBhvr>
                                      <p:to>
                                        <p:strVal val="visible"/>
                                      </p:to>
                                    </p:set>
                                    <p:animEffect transition="in" filter="wipe(down)">
                                      <p:cBhvr>
                                        <p:cTn id="27" dur="500"/>
                                        <p:tgtEl>
                                          <p:spTgt spid="253955">
                                            <p:txEl>
                                              <p:pRg st="6" end="6"/>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53955">
                                            <p:txEl>
                                              <p:pRg st="7" end="7"/>
                                            </p:txEl>
                                          </p:spTgt>
                                        </p:tgtEl>
                                        <p:attrNameLst>
                                          <p:attrName>style.visibility</p:attrName>
                                        </p:attrNameLst>
                                      </p:cBhvr>
                                      <p:to>
                                        <p:strVal val="visible"/>
                                      </p:to>
                                    </p:set>
                                    <p:animEffect transition="in" filter="wipe(down)">
                                      <p:cBhvr>
                                        <p:cTn id="30" dur="500"/>
                                        <p:tgtEl>
                                          <p:spTgt spid="25395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53955">
                                            <p:txEl>
                                              <p:pRg st="8" end="8"/>
                                            </p:txEl>
                                          </p:spTgt>
                                        </p:tgtEl>
                                        <p:attrNameLst>
                                          <p:attrName>style.visibility</p:attrName>
                                        </p:attrNameLst>
                                      </p:cBhvr>
                                      <p:to>
                                        <p:strVal val="visible"/>
                                      </p:to>
                                    </p:set>
                                    <p:animEffect transition="in" filter="wipe(down)">
                                      <p:cBhvr>
                                        <p:cTn id="35" dur="500"/>
                                        <p:tgtEl>
                                          <p:spTgt spid="253955">
                                            <p:txEl>
                                              <p:pRg st="8" end="8"/>
                                            </p:txEl>
                                          </p:spTgt>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253955">
                                            <p:txEl>
                                              <p:pRg st="9" end="9"/>
                                            </p:txEl>
                                          </p:spTgt>
                                        </p:tgtEl>
                                        <p:attrNameLst>
                                          <p:attrName>style.visibility</p:attrName>
                                        </p:attrNameLst>
                                      </p:cBhvr>
                                      <p:to>
                                        <p:strVal val="visible"/>
                                      </p:to>
                                    </p:set>
                                    <p:animEffect transition="in" filter="wipe(down)">
                                      <p:cBhvr>
                                        <p:cTn id="38" dur="500"/>
                                        <p:tgtEl>
                                          <p:spTgt spid="253955">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253955">
                                            <p:txEl>
                                              <p:pRg st="10" end="10"/>
                                            </p:txEl>
                                          </p:spTgt>
                                        </p:tgtEl>
                                        <p:attrNameLst>
                                          <p:attrName>style.visibility</p:attrName>
                                        </p:attrNameLst>
                                      </p:cBhvr>
                                      <p:to>
                                        <p:strVal val="visible"/>
                                      </p:to>
                                    </p:set>
                                    <p:animEffect transition="in" filter="wipe(down)">
                                      <p:cBhvr>
                                        <p:cTn id="43" dur="500"/>
                                        <p:tgtEl>
                                          <p:spTgt spid="253955">
                                            <p:txEl>
                                              <p:pRg st="10" end="10"/>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53955">
                                            <p:txEl>
                                              <p:pRg st="11" end="11"/>
                                            </p:txEl>
                                          </p:spTgt>
                                        </p:tgtEl>
                                        <p:attrNameLst>
                                          <p:attrName>style.visibility</p:attrName>
                                        </p:attrNameLst>
                                      </p:cBhvr>
                                      <p:to>
                                        <p:strVal val="visible"/>
                                      </p:to>
                                    </p:set>
                                    <p:animEffect transition="in" filter="wipe(down)">
                                      <p:cBhvr>
                                        <p:cTn id="46" dur="500"/>
                                        <p:tgtEl>
                                          <p:spTgt spid="25395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6AF9D3B-4264-44A6-8CFE-11B729DCD254}"/>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CE566DE9-4ED2-45CC-914B-6BD52728C529}" type="slidenum">
              <a:rPr lang="en-US" altLang="en-US" smtClean="0">
                <a:solidFill>
                  <a:srgbClr val="000000"/>
                </a:solidFill>
                <a:latin typeface="Arial" panose="020B0604020202020204" pitchFamily="34" charset="0"/>
              </a:rPr>
              <a:pPr eaLnBrk="1" hangingPunct="1">
                <a:defRPr/>
              </a:pPr>
              <a:t>33</a:t>
            </a:fld>
            <a:endParaRPr lang="en-US" altLang="en-US">
              <a:solidFill>
                <a:srgbClr val="000000"/>
              </a:solidFill>
              <a:latin typeface="Arial" panose="020B0604020202020204" pitchFamily="34" charset="0"/>
            </a:endParaRPr>
          </a:p>
        </p:txBody>
      </p:sp>
      <p:sp>
        <p:nvSpPr>
          <p:cNvPr id="263170" name="Rectangle 2">
            <a:extLst>
              <a:ext uri="{FF2B5EF4-FFF2-40B4-BE49-F238E27FC236}">
                <a16:creationId xmlns:a16="http://schemas.microsoft.com/office/drawing/2014/main" id="{505CA5E9-0FEF-42AD-83B7-05D56D46C3D4}"/>
              </a:ext>
            </a:extLst>
          </p:cNvPr>
          <p:cNvSpPr>
            <a:spLocks noGrp="1" noChangeArrowheads="1"/>
          </p:cNvSpPr>
          <p:nvPr>
            <p:ph type="title"/>
          </p:nvPr>
        </p:nvSpPr>
        <p:spPr/>
        <p:txBody>
          <a:bodyPr vert="horz" lIns="90488" tIns="44450" rIns="90488" bIns="44450" rtlCol="0" anchor="ctr">
            <a:normAutofit/>
          </a:bodyPr>
          <a:lstStyle/>
          <a:p>
            <a:pPr eaLnBrk="1" hangingPunct="1">
              <a:defRPr/>
            </a:pPr>
            <a:r>
              <a:rPr lang="en-US">
                <a:solidFill>
                  <a:srgbClr val="000000"/>
                </a:solidFill>
                <a:effectLst>
                  <a:outerShdw blurRad="38100" dist="38100" dir="2700000" algn="tl">
                    <a:srgbClr val="FFFFFF"/>
                  </a:outerShdw>
                </a:effectLst>
              </a:rPr>
              <a:t>Clustering Files</a:t>
            </a:r>
          </a:p>
        </p:txBody>
      </p:sp>
      <p:sp>
        <p:nvSpPr>
          <p:cNvPr id="263171" name="Rectangle 3">
            <a:extLst>
              <a:ext uri="{FF2B5EF4-FFF2-40B4-BE49-F238E27FC236}">
                <a16:creationId xmlns:a16="http://schemas.microsoft.com/office/drawing/2014/main" id="{3B2753B5-8C33-4556-A765-2B77B88C6806}"/>
              </a:ext>
            </a:extLst>
          </p:cNvPr>
          <p:cNvSpPr>
            <a:spLocks noGrp="1" noChangeArrowheads="1"/>
          </p:cNvSpPr>
          <p:nvPr>
            <p:ph type="body" idx="1"/>
          </p:nvPr>
        </p:nvSpPr>
        <p:spPr/>
        <p:txBody>
          <a:bodyPr vert="horz" lIns="90488" tIns="44450" rIns="90488" bIns="44450" rtlCol="0">
            <a:normAutofit/>
          </a:bodyPr>
          <a:lstStyle/>
          <a:p>
            <a:pPr eaLnBrk="1" hangingPunct="1">
              <a:lnSpc>
                <a:spcPct val="90000"/>
              </a:lnSpc>
              <a:defRPr/>
            </a:pPr>
            <a:r>
              <a:rPr lang="en-US" dirty="0">
                <a:solidFill>
                  <a:srgbClr val="000000"/>
                </a:solidFill>
                <a:effectLst>
                  <a:outerShdw blurRad="38100" dist="38100" dir="2700000" algn="tl">
                    <a:srgbClr val="FFFFFF"/>
                  </a:outerShdw>
                </a:effectLst>
              </a:rPr>
              <a:t>In some relational DBMSs, related records from different tables can be stored together in the same disk area</a:t>
            </a:r>
          </a:p>
          <a:p>
            <a:pPr eaLnBrk="1" hangingPunct="1">
              <a:lnSpc>
                <a:spcPct val="90000"/>
              </a:lnSpc>
              <a:defRPr/>
            </a:pPr>
            <a:r>
              <a:rPr lang="en-US" dirty="0">
                <a:solidFill>
                  <a:srgbClr val="000000"/>
                </a:solidFill>
                <a:effectLst>
                  <a:outerShdw blurRad="38100" dist="38100" dir="2700000" algn="tl">
                    <a:srgbClr val="FFFFFF"/>
                  </a:outerShdw>
                </a:effectLst>
              </a:rPr>
              <a:t>Useful for improving performance of join operations</a:t>
            </a:r>
          </a:p>
          <a:p>
            <a:pPr eaLnBrk="1" hangingPunct="1">
              <a:lnSpc>
                <a:spcPct val="90000"/>
              </a:lnSpc>
              <a:defRPr/>
            </a:pPr>
            <a:r>
              <a:rPr lang="en-US" dirty="0">
                <a:solidFill>
                  <a:srgbClr val="000000"/>
                </a:solidFill>
                <a:effectLst>
                  <a:outerShdw blurRad="38100" dist="38100" dir="2700000" algn="tl">
                    <a:srgbClr val="FFFFFF"/>
                  </a:outerShdw>
                </a:effectLst>
              </a:rPr>
              <a:t>Primary key records of the main table are stored adjacent to associated foreign key records of the dependent table</a:t>
            </a:r>
          </a:p>
          <a:p>
            <a:pPr eaLnBrk="1" hangingPunct="1">
              <a:lnSpc>
                <a:spcPct val="90000"/>
              </a:lnSpc>
              <a:defRPr/>
            </a:pPr>
            <a:r>
              <a:rPr lang="en-US" dirty="0">
                <a:solidFill>
                  <a:srgbClr val="000000"/>
                </a:solidFill>
                <a:effectLst>
                  <a:outerShdw blurRad="38100" dist="38100" dir="2700000" algn="tl">
                    <a:srgbClr val="FFFFFF"/>
                  </a:outerShdw>
                </a:effectLst>
              </a:rPr>
              <a:t>e.g. Oracle has a CREATE CLUSTER command, SQL Server does not!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3171">
                                            <p:txEl>
                                              <p:pRg st="0" end="0"/>
                                            </p:txEl>
                                          </p:spTgt>
                                        </p:tgtEl>
                                        <p:attrNameLst>
                                          <p:attrName>style.visibility</p:attrName>
                                        </p:attrNameLst>
                                      </p:cBhvr>
                                      <p:to>
                                        <p:strVal val="visible"/>
                                      </p:to>
                                    </p:set>
                                    <p:animEffect transition="in" filter="wipe(down)">
                                      <p:cBhvr>
                                        <p:cTn id="7" dur="500"/>
                                        <p:tgtEl>
                                          <p:spTgt spid="263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63171">
                                            <p:txEl>
                                              <p:pRg st="1" end="1"/>
                                            </p:txEl>
                                          </p:spTgt>
                                        </p:tgtEl>
                                        <p:attrNameLst>
                                          <p:attrName>style.visibility</p:attrName>
                                        </p:attrNameLst>
                                      </p:cBhvr>
                                      <p:to>
                                        <p:strVal val="visible"/>
                                      </p:to>
                                    </p:set>
                                    <p:animEffect transition="in" filter="wipe(down)">
                                      <p:cBhvr>
                                        <p:cTn id="12" dur="500"/>
                                        <p:tgtEl>
                                          <p:spTgt spid="263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63171">
                                            <p:txEl>
                                              <p:pRg st="2" end="2"/>
                                            </p:txEl>
                                          </p:spTgt>
                                        </p:tgtEl>
                                        <p:attrNameLst>
                                          <p:attrName>style.visibility</p:attrName>
                                        </p:attrNameLst>
                                      </p:cBhvr>
                                      <p:to>
                                        <p:strVal val="visible"/>
                                      </p:to>
                                    </p:set>
                                    <p:animEffect transition="in" filter="wipe(down)">
                                      <p:cBhvr>
                                        <p:cTn id="17" dur="500"/>
                                        <p:tgtEl>
                                          <p:spTgt spid="263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63171">
                                            <p:txEl>
                                              <p:pRg st="3" end="3"/>
                                            </p:txEl>
                                          </p:spTgt>
                                        </p:tgtEl>
                                        <p:attrNameLst>
                                          <p:attrName>style.visibility</p:attrName>
                                        </p:attrNameLst>
                                      </p:cBhvr>
                                      <p:to>
                                        <p:strVal val="visible"/>
                                      </p:to>
                                    </p:set>
                                    <p:animEffect transition="in" filter="wipe(down)">
                                      <p:cBhvr>
                                        <p:cTn id="22" dur="500"/>
                                        <p:tgtEl>
                                          <p:spTgt spid="263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1"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14F80B0-21F7-4073-94F2-E38C84602203}"/>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F7A4DD84-4631-46BD-B3F7-C203CA917FBC}" type="slidenum">
              <a:rPr lang="en-US" altLang="en-US" smtClean="0">
                <a:solidFill>
                  <a:srgbClr val="000000"/>
                </a:solidFill>
                <a:latin typeface="Arial" panose="020B0604020202020204" pitchFamily="34" charset="0"/>
              </a:rPr>
              <a:pPr eaLnBrk="1" hangingPunct="1">
                <a:defRPr/>
              </a:pPr>
              <a:t>34</a:t>
            </a:fld>
            <a:endParaRPr lang="en-US" altLang="en-US">
              <a:solidFill>
                <a:srgbClr val="000000"/>
              </a:solidFill>
              <a:latin typeface="Arial" panose="020B0604020202020204" pitchFamily="34" charset="0"/>
            </a:endParaRPr>
          </a:p>
        </p:txBody>
      </p:sp>
      <p:sp>
        <p:nvSpPr>
          <p:cNvPr id="264194" name="Rectangle 2">
            <a:extLst>
              <a:ext uri="{FF2B5EF4-FFF2-40B4-BE49-F238E27FC236}">
                <a16:creationId xmlns:a16="http://schemas.microsoft.com/office/drawing/2014/main" id="{9DCA6BD4-6FE3-467F-8784-0AE102478E5E}"/>
              </a:ext>
            </a:extLst>
          </p:cNvPr>
          <p:cNvSpPr>
            <a:spLocks noGrp="1" noChangeArrowheads="1"/>
          </p:cNvSpPr>
          <p:nvPr>
            <p:ph type="title"/>
          </p:nvPr>
        </p:nvSpPr>
        <p:spPr/>
        <p:txBody>
          <a:bodyPr vert="horz" lIns="90488" tIns="44450" rIns="90488" bIns="44450" rtlCol="0" anchor="ctr">
            <a:normAutofit/>
          </a:bodyPr>
          <a:lstStyle/>
          <a:p>
            <a:pPr eaLnBrk="1" hangingPunct="1">
              <a:defRPr/>
            </a:pPr>
            <a:r>
              <a:rPr lang="en-US">
                <a:solidFill>
                  <a:srgbClr val="000000"/>
                </a:solidFill>
                <a:effectLst>
                  <a:outerShdw blurRad="38100" dist="38100" dir="2700000" algn="tl">
                    <a:srgbClr val="FFFFFF"/>
                  </a:outerShdw>
                </a:effectLst>
              </a:rPr>
              <a:t>Rules for Using Indexes</a:t>
            </a:r>
          </a:p>
        </p:txBody>
      </p:sp>
      <p:sp>
        <p:nvSpPr>
          <p:cNvPr id="264195" name="Rectangle 3">
            <a:extLst>
              <a:ext uri="{FF2B5EF4-FFF2-40B4-BE49-F238E27FC236}">
                <a16:creationId xmlns:a16="http://schemas.microsoft.com/office/drawing/2014/main" id="{F782AF19-7509-4BE5-9F66-6E04D7A3633E}"/>
              </a:ext>
            </a:extLst>
          </p:cNvPr>
          <p:cNvSpPr>
            <a:spLocks noGrp="1" noChangeArrowheads="1"/>
          </p:cNvSpPr>
          <p:nvPr>
            <p:ph type="body" idx="1"/>
          </p:nvPr>
        </p:nvSpPr>
        <p:spPr/>
        <p:txBody>
          <a:bodyPr vert="horz" lIns="90488" tIns="44450" rIns="90488" bIns="44450" rtlCol="0">
            <a:normAutofit/>
          </a:bodyPr>
          <a:lstStyle/>
          <a:p>
            <a:pPr marL="609600" indent="-609600">
              <a:buSzPct val="95000"/>
              <a:buFont typeface="Wingdings" panose="05000000000000000000" pitchFamily="2" charset="2"/>
              <a:buAutoNum type="arabicPeriod"/>
              <a:defRPr/>
            </a:pPr>
            <a:r>
              <a:rPr lang="en-US" dirty="0">
                <a:solidFill>
                  <a:srgbClr val="000000"/>
                </a:solidFill>
                <a:effectLst>
                  <a:outerShdw blurRad="38100" dist="38100" dir="2700000" algn="tl">
                    <a:srgbClr val="FFFFFF"/>
                  </a:outerShdw>
                </a:effectLst>
              </a:rPr>
              <a:t>Use on larger tables</a:t>
            </a:r>
          </a:p>
          <a:p>
            <a:pPr marL="609600" indent="-609600">
              <a:buSzPct val="95000"/>
              <a:buFont typeface="Wingdings" panose="05000000000000000000" pitchFamily="2" charset="2"/>
              <a:buAutoNum type="arabicPeriod"/>
              <a:defRPr/>
            </a:pPr>
            <a:r>
              <a:rPr lang="en-US" dirty="0">
                <a:solidFill>
                  <a:srgbClr val="000000"/>
                </a:solidFill>
                <a:effectLst>
                  <a:outerShdw blurRad="38100" dist="38100" dir="2700000" algn="tl">
                    <a:srgbClr val="FFFFFF"/>
                  </a:outerShdw>
                </a:effectLst>
              </a:rPr>
              <a:t>Index the primary key of each table</a:t>
            </a:r>
          </a:p>
          <a:p>
            <a:pPr marL="609600" indent="-609600">
              <a:buSzPct val="95000"/>
              <a:buFont typeface="Wingdings" panose="05000000000000000000" pitchFamily="2" charset="2"/>
              <a:buAutoNum type="arabicPeriod"/>
              <a:defRPr/>
            </a:pPr>
            <a:r>
              <a:rPr lang="en-US" dirty="0">
                <a:solidFill>
                  <a:srgbClr val="000000"/>
                </a:solidFill>
                <a:effectLst>
                  <a:outerShdw blurRad="38100" dist="38100" dir="2700000" algn="tl">
                    <a:srgbClr val="FFFFFF"/>
                  </a:outerShdw>
                </a:effectLst>
              </a:rPr>
              <a:t>Index search fields (fields frequently in WHERE clause)</a:t>
            </a:r>
          </a:p>
          <a:p>
            <a:pPr marL="609600" indent="-609600">
              <a:buSzPct val="95000"/>
              <a:buFont typeface="Wingdings" panose="05000000000000000000" pitchFamily="2" charset="2"/>
              <a:buAutoNum type="arabicPeriod"/>
              <a:defRPr/>
            </a:pPr>
            <a:r>
              <a:rPr lang="en-US" dirty="0">
                <a:solidFill>
                  <a:srgbClr val="000000"/>
                </a:solidFill>
                <a:effectLst>
                  <a:outerShdw blurRad="38100" dist="38100" dir="2700000" algn="tl">
                    <a:srgbClr val="FFFFFF"/>
                  </a:outerShdw>
                </a:effectLst>
              </a:rPr>
              <a:t>Fields in SQL ORDER BY and GROUP BY commands</a:t>
            </a:r>
          </a:p>
          <a:p>
            <a:pPr marL="609600" indent="-609600">
              <a:buSzPct val="95000"/>
              <a:buFont typeface="Wingdings" panose="05000000000000000000" pitchFamily="2" charset="2"/>
              <a:buAutoNum type="arabicPeriod"/>
              <a:defRPr/>
            </a:pPr>
            <a:r>
              <a:rPr lang="en-US" dirty="0">
                <a:solidFill>
                  <a:srgbClr val="000000"/>
                </a:solidFill>
                <a:effectLst>
                  <a:outerShdw blurRad="38100" dist="38100" dir="2700000" algn="tl">
                    <a:srgbClr val="FFFFFF"/>
                  </a:outerShdw>
                </a:effectLst>
              </a:rPr>
              <a:t>When there are &gt;100 values but not when there are &lt;30 values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animEffect transition="in" filter="barn(inVertical)">
                                      <p:cBhvr>
                                        <p:cTn id="7" dur="500"/>
                                        <p:tgtEl>
                                          <p:spTgt spid="264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64195">
                                            <p:txEl>
                                              <p:pRg st="1" end="1"/>
                                            </p:txEl>
                                          </p:spTgt>
                                        </p:tgtEl>
                                        <p:attrNameLst>
                                          <p:attrName>style.visibility</p:attrName>
                                        </p:attrNameLst>
                                      </p:cBhvr>
                                      <p:to>
                                        <p:strVal val="visible"/>
                                      </p:to>
                                    </p:set>
                                    <p:animEffect transition="in" filter="barn(inVertical)">
                                      <p:cBhvr>
                                        <p:cTn id="12" dur="500"/>
                                        <p:tgtEl>
                                          <p:spTgt spid="264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64195">
                                            <p:txEl>
                                              <p:pRg st="2" end="2"/>
                                            </p:txEl>
                                          </p:spTgt>
                                        </p:tgtEl>
                                        <p:attrNameLst>
                                          <p:attrName>style.visibility</p:attrName>
                                        </p:attrNameLst>
                                      </p:cBhvr>
                                      <p:to>
                                        <p:strVal val="visible"/>
                                      </p:to>
                                    </p:set>
                                    <p:animEffect transition="in" filter="barn(inVertical)">
                                      <p:cBhvr>
                                        <p:cTn id="17" dur="500"/>
                                        <p:tgtEl>
                                          <p:spTgt spid="264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64195">
                                            <p:txEl>
                                              <p:pRg st="3" end="3"/>
                                            </p:txEl>
                                          </p:spTgt>
                                        </p:tgtEl>
                                        <p:attrNameLst>
                                          <p:attrName>style.visibility</p:attrName>
                                        </p:attrNameLst>
                                      </p:cBhvr>
                                      <p:to>
                                        <p:strVal val="visible"/>
                                      </p:to>
                                    </p:set>
                                    <p:animEffect transition="in" filter="barn(inVertical)">
                                      <p:cBhvr>
                                        <p:cTn id="22" dur="500"/>
                                        <p:tgtEl>
                                          <p:spTgt spid="2641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64195">
                                            <p:txEl>
                                              <p:pRg st="4" end="4"/>
                                            </p:txEl>
                                          </p:spTgt>
                                        </p:tgtEl>
                                        <p:attrNameLst>
                                          <p:attrName>style.visibility</p:attrName>
                                        </p:attrNameLst>
                                      </p:cBhvr>
                                      <p:to>
                                        <p:strVal val="visible"/>
                                      </p:to>
                                    </p:set>
                                    <p:animEffect transition="in" filter="barn(inVertical)">
                                      <p:cBhvr>
                                        <p:cTn id="27" dur="500"/>
                                        <p:tgtEl>
                                          <p:spTgt spid="264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8EAB78-F2F0-496C-BC94-27E3A942245D}"/>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2BA598E5-23E4-4F1E-887E-BEDA621E4E34}" type="slidenum">
              <a:rPr lang="en-US" altLang="en-US" smtClean="0">
                <a:solidFill>
                  <a:srgbClr val="000000"/>
                </a:solidFill>
                <a:latin typeface="Arial" panose="020B0604020202020204" pitchFamily="34" charset="0"/>
              </a:rPr>
              <a:pPr eaLnBrk="1" hangingPunct="1">
                <a:defRPr/>
              </a:pPr>
              <a:t>35</a:t>
            </a:fld>
            <a:endParaRPr lang="en-US" altLang="en-US">
              <a:solidFill>
                <a:srgbClr val="000000"/>
              </a:solidFill>
              <a:latin typeface="Arial" panose="020B0604020202020204" pitchFamily="34" charset="0"/>
            </a:endParaRPr>
          </a:p>
        </p:txBody>
      </p:sp>
      <p:sp>
        <p:nvSpPr>
          <p:cNvPr id="265218" name="Rectangle 2">
            <a:extLst>
              <a:ext uri="{FF2B5EF4-FFF2-40B4-BE49-F238E27FC236}">
                <a16:creationId xmlns:a16="http://schemas.microsoft.com/office/drawing/2014/main" id="{61AB6015-6FE1-45B3-A6FD-2BEF0FBB582B}"/>
              </a:ext>
            </a:extLst>
          </p:cNvPr>
          <p:cNvSpPr>
            <a:spLocks noGrp="1" noChangeArrowheads="1"/>
          </p:cNvSpPr>
          <p:nvPr>
            <p:ph type="title"/>
          </p:nvPr>
        </p:nvSpPr>
        <p:spPr>
          <a:xfrm>
            <a:off x="2057400" y="304800"/>
            <a:ext cx="8077200" cy="1143000"/>
          </a:xfrm>
        </p:spPr>
        <p:txBody>
          <a:bodyPr vert="horz" lIns="90488" tIns="44450" rIns="90488" bIns="44450" rtlCol="0" anchor="ctr">
            <a:normAutofit/>
          </a:bodyPr>
          <a:lstStyle/>
          <a:p>
            <a:pPr eaLnBrk="1" hangingPunct="1">
              <a:defRPr/>
            </a:pPr>
            <a:r>
              <a:rPr lang="en-US">
                <a:solidFill>
                  <a:srgbClr val="000000"/>
                </a:solidFill>
                <a:effectLst>
                  <a:outerShdw blurRad="38100" dist="38100" dir="2700000" algn="tl">
                    <a:srgbClr val="FFFFFF"/>
                  </a:outerShdw>
                </a:effectLst>
              </a:rPr>
              <a:t>Rules for Using Indexes (cont.)</a:t>
            </a:r>
          </a:p>
        </p:txBody>
      </p:sp>
      <p:sp>
        <p:nvSpPr>
          <p:cNvPr id="265219" name="Rectangle 3">
            <a:extLst>
              <a:ext uri="{FF2B5EF4-FFF2-40B4-BE49-F238E27FC236}">
                <a16:creationId xmlns:a16="http://schemas.microsoft.com/office/drawing/2014/main" id="{447E201B-CF23-4380-8D25-D6DE75DBD069}"/>
              </a:ext>
            </a:extLst>
          </p:cNvPr>
          <p:cNvSpPr>
            <a:spLocks noGrp="1" noChangeArrowheads="1"/>
          </p:cNvSpPr>
          <p:nvPr>
            <p:ph type="body" idx="1"/>
          </p:nvPr>
        </p:nvSpPr>
        <p:spPr>
          <a:xfrm>
            <a:off x="2209800" y="1447800"/>
            <a:ext cx="7772400" cy="4114800"/>
          </a:xfrm>
        </p:spPr>
        <p:txBody>
          <a:bodyPr vert="horz" lIns="90488" tIns="44450" rIns="90488" bIns="44450" rtlCol="0">
            <a:normAutofit/>
          </a:bodyPr>
          <a:lstStyle/>
          <a:p>
            <a:pPr marL="609600" indent="-609600">
              <a:buSzPct val="95000"/>
              <a:buFont typeface="Wingdings" panose="05000000000000000000" pitchFamily="2" charset="2"/>
              <a:buAutoNum type="arabicPeriod" startAt="6"/>
              <a:defRPr/>
            </a:pPr>
            <a:r>
              <a:rPr lang="en-US" dirty="0">
                <a:solidFill>
                  <a:srgbClr val="000000"/>
                </a:solidFill>
                <a:effectLst>
                  <a:outerShdw blurRad="38100" dist="38100" dir="2700000" algn="tl">
                    <a:srgbClr val="FFFFFF"/>
                  </a:outerShdw>
                </a:effectLst>
              </a:rPr>
              <a:t>Avoid use of indexes for fields with long values; perhaps compress values first</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Query Optimization</a:t>
            </a:r>
          </a:p>
        </p:txBody>
      </p:sp>
      <p:sp>
        <p:nvSpPr>
          <p:cNvPr id="3" name="Text Placeholder 2"/>
          <p:cNvSpPr>
            <a:spLocks noGrp="1"/>
          </p:cNvSpPr>
          <p:nvPr>
            <p:ph type="body" idx="1"/>
          </p:nvPr>
        </p:nvSpPr>
        <p:spPr>
          <a:xfrm>
            <a:off x="508000" y="1600201"/>
            <a:ext cx="9702800" cy="2212847"/>
          </a:xfrm>
        </p:spPr>
        <p:txBody>
          <a:bodyPr/>
          <a:lstStyle/>
          <a:p>
            <a:pPr>
              <a:defRPr/>
            </a:pPr>
            <a:r>
              <a:rPr lang="en-US" sz="2200" dirty="0">
                <a:solidFill>
                  <a:srgbClr val="000000"/>
                </a:solidFill>
              </a:rPr>
              <a:t>Parallel query processing – possible when working in multiprocessor systems</a:t>
            </a:r>
          </a:p>
          <a:p>
            <a:pPr>
              <a:defRPr/>
            </a:pPr>
            <a:r>
              <a:rPr lang="en-US" sz="2200" dirty="0">
                <a:solidFill>
                  <a:srgbClr val="000000"/>
                </a:solidFill>
              </a:rPr>
              <a:t>Overriding automatic query optimization allows for query writers to preempt the automated optimization</a:t>
            </a:r>
          </a:p>
          <a:p>
            <a:pPr>
              <a:defRPr/>
            </a:pPr>
            <a:r>
              <a:rPr lang="en-US" sz="2200" dirty="0">
                <a:solidFill>
                  <a:srgbClr val="000000"/>
                </a:solidFill>
              </a:rPr>
              <a:t>Oracle example:</a:t>
            </a:r>
          </a:p>
        </p:txBody>
      </p:sp>
      <p:pic>
        <p:nvPicPr>
          <p:cNvPr id="4" name="Picture 3" descr="A code has 4 lines and reads as follows. Line 1. Select slash asterisks plus symbol full left parenthesis order underscore T right parenthesis parallel left parenthesis order underscore T comma 3 right parenthesis astersisk slash. Line 2. Count left parenthesis asterisks right parenthesis. Line 3. From orer underscore T. Line 4. Where salesperson equals symbol double quotes smith double quotes semicolon."/>
          <p:cNvPicPr>
            <a:picLocks noChangeAspect="1"/>
          </p:cNvPicPr>
          <p:nvPr/>
        </p:nvPicPr>
        <p:blipFill rotWithShape="1">
          <a:blip r:embed="rId2"/>
          <a:srcRect l="5503" t="4774" r="1504" b="11072"/>
          <a:stretch/>
        </p:blipFill>
        <p:spPr>
          <a:xfrm>
            <a:off x="1041400" y="3377702"/>
            <a:ext cx="8348473" cy="1649498"/>
          </a:xfrm>
          <a:prstGeom prst="rect">
            <a:avLst/>
          </a:prstGeom>
        </p:spPr>
      </p:pic>
      <p:sp>
        <p:nvSpPr>
          <p:cNvPr id="6" name="Content Placeholder 5"/>
          <p:cNvSpPr>
            <a:spLocks noGrp="1"/>
          </p:cNvSpPr>
          <p:nvPr>
            <p:ph sz="quarter" idx="13"/>
          </p:nvPr>
        </p:nvSpPr>
        <p:spPr>
          <a:xfrm>
            <a:off x="1981200" y="5268151"/>
            <a:ext cx="475488" cy="558800"/>
          </a:xfrm>
        </p:spPr>
        <p:txBody>
          <a:bodyPr/>
          <a:lstStyle/>
          <a:p>
            <a:r>
              <a:rPr lang="en-US" sz="2200" dirty="0"/>
              <a:t> </a:t>
            </a:r>
          </a:p>
        </p:txBody>
      </p:sp>
      <p:pic>
        <p:nvPicPr>
          <p:cNvPr id="5" name="Picture 4" descr="slash asterisks asterisks slash."/>
          <p:cNvPicPr>
            <a:picLocks noChangeAspect="1"/>
          </p:cNvPicPr>
          <p:nvPr/>
        </p:nvPicPr>
        <p:blipFill rotWithShape="1">
          <a:blip r:embed="rId3"/>
          <a:srcRect l="33236" t="14437" r="8532" b="32991"/>
          <a:stretch/>
        </p:blipFill>
        <p:spPr>
          <a:xfrm>
            <a:off x="948900" y="5128186"/>
            <a:ext cx="877824" cy="452212"/>
          </a:xfrm>
          <a:prstGeom prst="rect">
            <a:avLst/>
          </a:prstGeom>
        </p:spPr>
      </p:pic>
      <p:sp>
        <p:nvSpPr>
          <p:cNvPr id="7" name="Content Placeholder 6"/>
          <p:cNvSpPr>
            <a:spLocks noGrp="1"/>
          </p:cNvSpPr>
          <p:nvPr>
            <p:ph sz="quarter" idx="14"/>
          </p:nvPr>
        </p:nvSpPr>
        <p:spPr>
          <a:xfrm>
            <a:off x="2209800" y="5270417"/>
            <a:ext cx="7416800" cy="452212"/>
          </a:xfrm>
        </p:spPr>
        <p:txBody>
          <a:bodyPr/>
          <a:lstStyle/>
          <a:p>
            <a:pPr marL="432" indent="0">
              <a:buNone/>
            </a:pPr>
            <a:r>
              <a:rPr lang="en-US" sz="2200" dirty="0">
                <a:solidFill>
                  <a:srgbClr val="000000"/>
                </a:solidFill>
              </a:rPr>
              <a:t>clause is a hint to override Oracle’s default query plan</a:t>
            </a:r>
            <a:endParaRPr lang="en-US" sz="2200" dirty="0"/>
          </a:p>
        </p:txBody>
      </p:sp>
    </p:spTree>
    <p:extLst>
      <p:ext uri="{BB962C8B-B14F-4D97-AF65-F5344CB8AC3E}">
        <p14:creationId xmlns:p14="http://schemas.microsoft.com/office/powerpoint/2010/main" val="3260638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arn(inVertical)">
                                      <p:cBhvr>
                                        <p:cTn id="28" dur="500"/>
                                        <p:tgtEl>
                                          <p:spTgt spid="4"/>
                                        </p:tgtEl>
                                      </p:cBhvr>
                                    </p:animEffect>
                                  </p:childTnLst>
                                </p:cTn>
                              </p:par>
                              <p:par>
                                <p:cTn id="29" presetID="16" presetClass="entr" presetSubtype="21"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arn(inVertical)">
                                      <p:cBhvr>
                                        <p:cTn id="31" dur="500"/>
                                        <p:tgtEl>
                                          <p:spTgt spid="5"/>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Effect transition="in" filter="barn(inVertical)">
                                      <p:cBhvr>
                                        <p:cTn id="34" dur="500"/>
                                        <p:tgtEl>
                                          <p:spTgt spid="6">
                                            <p:txEl>
                                              <p:pRg st="0" end="0"/>
                                            </p:txEl>
                                          </p:spTgt>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barn(inVertical)">
                                      <p:cBhvr>
                                        <p:cTn id="3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Needed for Physical Design</a:t>
            </a:r>
          </a:p>
        </p:txBody>
      </p:sp>
      <p:sp>
        <p:nvSpPr>
          <p:cNvPr id="3" name="Text Placeholder 2"/>
          <p:cNvSpPr>
            <a:spLocks noGrp="1"/>
          </p:cNvSpPr>
          <p:nvPr>
            <p:ph type="body" idx="1"/>
          </p:nvPr>
        </p:nvSpPr>
        <p:spPr/>
        <p:txBody>
          <a:bodyPr/>
          <a:lstStyle/>
          <a:p>
            <a:pPr>
              <a:defRPr/>
            </a:pPr>
            <a:r>
              <a:rPr lang="en-US" sz="2200" dirty="0">
                <a:solidFill>
                  <a:srgbClr val="000000"/>
                </a:solidFill>
              </a:rPr>
              <a:t>Normalized relations, including estimates for the range of the number of rows in each table</a:t>
            </a:r>
          </a:p>
          <a:p>
            <a:pPr>
              <a:defRPr/>
            </a:pPr>
            <a:r>
              <a:rPr lang="en-US" sz="2200" dirty="0">
                <a:solidFill>
                  <a:srgbClr val="000000"/>
                </a:solidFill>
              </a:rPr>
              <a:t>Definitions of each attribute, along with physical specifications such as maximum possible length</a:t>
            </a:r>
          </a:p>
          <a:p>
            <a:pPr>
              <a:defRPr/>
            </a:pPr>
            <a:r>
              <a:rPr lang="en-US" sz="2200" dirty="0">
                <a:solidFill>
                  <a:srgbClr val="000000"/>
                </a:solidFill>
              </a:rPr>
              <a:t>Descriptions of where and when data are used in various ways (entered, retrieved, deleted, and updated), including typical frequencies of these events</a:t>
            </a:r>
          </a:p>
          <a:p>
            <a:pPr>
              <a:defRPr/>
            </a:pPr>
            <a:r>
              <a:rPr lang="en-US" sz="2200" dirty="0">
                <a:solidFill>
                  <a:srgbClr val="000000"/>
                </a:solidFill>
              </a:rPr>
              <a:t>Expectations or requirements for response time and data security, backup, recovery, retention, and integrity</a:t>
            </a:r>
          </a:p>
          <a:p>
            <a:pPr>
              <a:defRPr/>
            </a:pPr>
            <a:r>
              <a:rPr lang="en-US" sz="2200" dirty="0">
                <a:solidFill>
                  <a:srgbClr val="000000"/>
                </a:solidFill>
              </a:rPr>
              <a:t>Descriptions of the technologies (database management systems) used for implementing the database</a:t>
            </a:r>
          </a:p>
        </p:txBody>
      </p:sp>
    </p:spTree>
    <p:extLst>
      <p:ext uri="{BB962C8B-B14F-4D97-AF65-F5344CB8AC3E}">
        <p14:creationId xmlns:p14="http://schemas.microsoft.com/office/powerpoint/2010/main" val="544700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Decisions for Physical Design</a:t>
            </a:r>
          </a:p>
        </p:txBody>
      </p:sp>
      <p:sp>
        <p:nvSpPr>
          <p:cNvPr id="3" name="Text Placeholder 2"/>
          <p:cNvSpPr>
            <a:spLocks noGrp="1"/>
          </p:cNvSpPr>
          <p:nvPr>
            <p:ph type="body" idx="1"/>
          </p:nvPr>
        </p:nvSpPr>
        <p:spPr/>
        <p:txBody>
          <a:bodyPr/>
          <a:lstStyle/>
          <a:p>
            <a:pPr>
              <a:defRPr/>
            </a:pPr>
            <a:r>
              <a:rPr lang="en-US" sz="2200" dirty="0">
                <a:solidFill>
                  <a:srgbClr val="000000"/>
                </a:solidFill>
              </a:rPr>
              <a:t>Choosing the storage format (called data type) for each attribute from the logical data model</a:t>
            </a:r>
          </a:p>
          <a:p>
            <a:pPr>
              <a:defRPr/>
            </a:pPr>
            <a:r>
              <a:rPr lang="en-US" sz="2200" dirty="0">
                <a:solidFill>
                  <a:srgbClr val="000000"/>
                </a:solidFill>
              </a:rPr>
              <a:t>Giving the D</a:t>
            </a:r>
            <a:r>
              <a:rPr lang="en-US" sz="100" dirty="0">
                <a:solidFill>
                  <a:srgbClr val="000000"/>
                </a:solidFill>
              </a:rPr>
              <a:t> </a:t>
            </a:r>
            <a:r>
              <a:rPr lang="en-US" sz="2200" dirty="0">
                <a:solidFill>
                  <a:srgbClr val="000000"/>
                </a:solidFill>
              </a:rPr>
              <a:t>B</a:t>
            </a:r>
            <a:r>
              <a:rPr lang="en-US" sz="100" dirty="0">
                <a:solidFill>
                  <a:srgbClr val="000000"/>
                </a:solidFill>
              </a:rPr>
              <a:t> </a:t>
            </a:r>
            <a:r>
              <a:rPr lang="en-US" sz="2200" dirty="0">
                <a:solidFill>
                  <a:srgbClr val="000000"/>
                </a:solidFill>
              </a:rPr>
              <a:t>M</a:t>
            </a:r>
            <a:r>
              <a:rPr lang="en-US" sz="100" dirty="0">
                <a:solidFill>
                  <a:srgbClr val="000000"/>
                </a:solidFill>
              </a:rPr>
              <a:t> </a:t>
            </a:r>
            <a:r>
              <a:rPr lang="en-US" sz="2200" dirty="0">
                <a:solidFill>
                  <a:srgbClr val="000000"/>
                </a:solidFill>
              </a:rPr>
              <a:t>S guidance regarding how to group attributes from the logical data model into physical records</a:t>
            </a:r>
          </a:p>
          <a:p>
            <a:pPr>
              <a:defRPr/>
            </a:pPr>
            <a:r>
              <a:rPr lang="en-US" sz="2200" dirty="0">
                <a:solidFill>
                  <a:srgbClr val="000000"/>
                </a:solidFill>
              </a:rPr>
              <a:t>Giving the D</a:t>
            </a:r>
            <a:r>
              <a:rPr lang="en-US" sz="100" dirty="0">
                <a:solidFill>
                  <a:srgbClr val="000000"/>
                </a:solidFill>
              </a:rPr>
              <a:t> </a:t>
            </a:r>
            <a:r>
              <a:rPr lang="en-US" sz="2200" dirty="0">
                <a:solidFill>
                  <a:srgbClr val="000000"/>
                </a:solidFill>
              </a:rPr>
              <a:t>B</a:t>
            </a:r>
            <a:r>
              <a:rPr lang="en-US" sz="100" dirty="0">
                <a:solidFill>
                  <a:srgbClr val="000000"/>
                </a:solidFill>
              </a:rPr>
              <a:t> </a:t>
            </a:r>
            <a:r>
              <a:rPr lang="en-US" sz="2200" dirty="0">
                <a:solidFill>
                  <a:srgbClr val="000000"/>
                </a:solidFill>
              </a:rPr>
              <a:t>M</a:t>
            </a:r>
            <a:r>
              <a:rPr lang="en-US" sz="100" dirty="0">
                <a:solidFill>
                  <a:srgbClr val="000000"/>
                </a:solidFill>
              </a:rPr>
              <a:t> </a:t>
            </a:r>
            <a:r>
              <a:rPr lang="en-US" sz="2200" dirty="0">
                <a:solidFill>
                  <a:srgbClr val="000000"/>
                </a:solidFill>
              </a:rPr>
              <a:t>S guidance on how to arrange similarly structured records in secondary memory (file organization)</a:t>
            </a:r>
          </a:p>
          <a:p>
            <a:pPr>
              <a:defRPr/>
            </a:pPr>
            <a:r>
              <a:rPr lang="en-US" sz="2200" dirty="0">
                <a:solidFill>
                  <a:srgbClr val="000000"/>
                </a:solidFill>
              </a:rPr>
              <a:t>Selecting structures (including indexes and the overall database architecture) for storing and connecting files to make retrieving related data more efficient</a:t>
            </a:r>
          </a:p>
          <a:p>
            <a:pPr>
              <a:defRPr/>
            </a:pPr>
            <a:r>
              <a:rPr lang="en-US" sz="2200" dirty="0">
                <a:solidFill>
                  <a:srgbClr val="000000"/>
                </a:solidFill>
              </a:rPr>
              <a:t>Preparing strategies for handling queries against the database that will optimize performance (query optimization)</a:t>
            </a:r>
          </a:p>
        </p:txBody>
      </p:sp>
    </p:spTree>
    <p:extLst>
      <p:ext uri="{BB962C8B-B14F-4D97-AF65-F5344CB8AC3E}">
        <p14:creationId xmlns:p14="http://schemas.microsoft.com/office/powerpoint/2010/main" val="84431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a:t>Composite Usage Map (Pine Valley Furniture Company)</a:t>
            </a:r>
          </a:p>
        </p:txBody>
      </p:sp>
      <p:pic>
        <p:nvPicPr>
          <p:cNvPr id="6" name="Picture 5" descr="The drawing shows a composite usage map with data volume and access frequencies for Pine Valley Manufacturing Company. The drawing shows a PART super type having two subtypes, labeled as MANUFACTURED PART and PURCHASED PART, with total specialization and overlap constraint defining their relationship. The data for these three entity types is marked as 3,000 PARTs, 1,200 MANUFACTURED PARTs at 40%, and 2,100 PURCHASED PARTs at 70%. Two more entity types, SUPPLIER and SUPPLIES, are shown to the right. SUPPLIER, with a data figure of 150 forms a mandatory single to optional many relationship with SUPPLIES which has a data figure of 6,000. And PURCHASED PART subtype forms a mandatory single to mandatory many relationship with SUPPLIES. The following access frequencies are indicated for the entity types through broken line arrows, PART, 20,000. PURCHASED PART, 14,000 through the super type subtype relation; 6,000 direct access. PURCHASED PART and SUPPLIES, 4,000 and 8000. SUPPLIER, 7,500, SUPPLIER and SUPPLIES, 7,000 and 4,000.">
            <a:extLst>
              <a:ext uri="{FF2B5EF4-FFF2-40B4-BE49-F238E27FC236}">
                <a16:creationId xmlns:a16="http://schemas.microsoft.com/office/drawing/2014/main" id="{945AE2D8-396E-4835-A40C-0FD771AF108C}"/>
              </a:ext>
            </a:extLst>
          </p:cNvPr>
          <p:cNvPicPr>
            <a:picLocks noChangeAspect="1"/>
          </p:cNvPicPr>
          <p:nvPr/>
        </p:nvPicPr>
        <p:blipFill>
          <a:blip r:embed="rId3"/>
          <a:stretch>
            <a:fillRect/>
          </a:stretch>
        </p:blipFill>
        <p:spPr>
          <a:xfrm>
            <a:off x="2497769" y="1774680"/>
            <a:ext cx="7196463" cy="3996505"/>
          </a:xfrm>
          <a:prstGeom prst="rect">
            <a:avLst/>
          </a:prstGeom>
        </p:spPr>
      </p:pic>
    </p:spTree>
    <p:extLst>
      <p:ext uri="{BB962C8B-B14F-4D97-AF65-F5344CB8AC3E}">
        <p14:creationId xmlns:p14="http://schemas.microsoft.com/office/powerpoint/2010/main" val="2040704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FF01DA3-5402-42BF-8928-4A5E44BC3BB7}"/>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6FD1D904-DE23-4F12-8330-DB8A6EB2F5F0}" type="slidenum">
              <a:rPr lang="en-US" altLang="en-US" smtClean="0">
                <a:solidFill>
                  <a:srgbClr val="000000"/>
                </a:solidFill>
                <a:latin typeface="Arial" panose="020B0604020202020204" pitchFamily="34" charset="0"/>
              </a:rPr>
              <a:pPr eaLnBrk="1" hangingPunct="1">
                <a:defRPr/>
              </a:pPr>
              <a:t>7</a:t>
            </a:fld>
            <a:endParaRPr lang="en-US" altLang="en-US">
              <a:solidFill>
                <a:srgbClr val="000000"/>
              </a:solidFill>
              <a:latin typeface="Arial" panose="020B0604020202020204" pitchFamily="34" charset="0"/>
            </a:endParaRPr>
          </a:p>
        </p:txBody>
      </p:sp>
      <p:sp>
        <p:nvSpPr>
          <p:cNvPr id="244738" name="Rectangle 2">
            <a:extLst>
              <a:ext uri="{FF2B5EF4-FFF2-40B4-BE49-F238E27FC236}">
                <a16:creationId xmlns:a16="http://schemas.microsoft.com/office/drawing/2014/main" id="{73B3677D-65CA-4A97-8208-6871B891D8CF}"/>
              </a:ext>
            </a:extLst>
          </p:cNvPr>
          <p:cNvSpPr>
            <a:spLocks noGrp="1" noChangeArrowheads="1"/>
          </p:cNvSpPr>
          <p:nvPr>
            <p:ph type="title"/>
          </p:nvPr>
        </p:nvSpPr>
        <p:spPr/>
        <p:txBody>
          <a:bodyPr/>
          <a:lstStyle/>
          <a:p>
            <a:pPr eaLnBrk="1" hangingPunct="1">
              <a:defRPr/>
            </a:pPr>
            <a:r>
              <a:rPr lang="en-US" dirty="0">
                <a:solidFill>
                  <a:srgbClr val="000000"/>
                </a:solidFill>
                <a:effectLst>
                  <a:outerShdw blurRad="38100" dist="38100" dir="2700000" algn="tl">
                    <a:srgbClr val="FFFFFF"/>
                  </a:outerShdw>
                </a:effectLst>
              </a:rPr>
              <a:t>Designing Fields</a:t>
            </a:r>
          </a:p>
        </p:txBody>
      </p:sp>
      <p:sp>
        <p:nvSpPr>
          <p:cNvPr id="244739" name="Rectangle 3">
            <a:extLst>
              <a:ext uri="{FF2B5EF4-FFF2-40B4-BE49-F238E27FC236}">
                <a16:creationId xmlns:a16="http://schemas.microsoft.com/office/drawing/2014/main" id="{6E3F653D-117D-42B3-B04B-90B1D426A804}"/>
              </a:ext>
            </a:extLst>
          </p:cNvPr>
          <p:cNvSpPr>
            <a:spLocks noGrp="1" noChangeArrowheads="1"/>
          </p:cNvSpPr>
          <p:nvPr>
            <p:ph type="body" idx="1"/>
          </p:nvPr>
        </p:nvSpPr>
        <p:spPr/>
        <p:txBody>
          <a:bodyPr/>
          <a:lstStyle/>
          <a:p>
            <a:pPr eaLnBrk="1" hangingPunct="1">
              <a:defRPr/>
            </a:pPr>
            <a:r>
              <a:rPr lang="en-US" sz="4000" dirty="0">
                <a:solidFill>
                  <a:srgbClr val="000000"/>
                </a:solidFill>
                <a:effectLst>
                  <a:outerShdw blurRad="38100" dist="38100" dir="2700000" algn="tl">
                    <a:srgbClr val="FFFFFF"/>
                  </a:outerShdw>
                </a:effectLst>
              </a:rPr>
              <a:t>Field: smallest unit of data in database</a:t>
            </a:r>
          </a:p>
          <a:p>
            <a:pPr marL="0" indent="0" eaLnBrk="1" hangingPunct="1">
              <a:buNone/>
              <a:defRPr/>
            </a:pPr>
            <a:endParaRPr lang="en-US" sz="4000" dirty="0">
              <a:solidFill>
                <a:srgbClr val="000000"/>
              </a:solidFill>
              <a:effectLst>
                <a:outerShdw blurRad="38100" dist="38100" dir="2700000" algn="tl">
                  <a:srgbClr val="FFFFFF"/>
                </a:outerShdw>
              </a:effectLst>
            </a:endParaRPr>
          </a:p>
          <a:p>
            <a:pPr eaLnBrk="1" hangingPunct="1">
              <a:defRPr/>
            </a:pPr>
            <a:r>
              <a:rPr lang="en-US" sz="4000" dirty="0">
                <a:solidFill>
                  <a:srgbClr val="000000"/>
                </a:solidFill>
                <a:effectLst>
                  <a:outerShdw blurRad="38100" dist="38100" dir="2700000" algn="tl">
                    <a:srgbClr val="FFFFFF"/>
                  </a:outerShdw>
                </a:effectLst>
              </a:rPr>
              <a:t>Field design </a:t>
            </a:r>
          </a:p>
          <a:p>
            <a:pPr lvl="1" eaLnBrk="1" hangingPunct="1">
              <a:defRPr/>
            </a:pPr>
            <a:r>
              <a:rPr lang="en-US" sz="3600" dirty="0">
                <a:solidFill>
                  <a:srgbClr val="000000"/>
                </a:solidFill>
                <a:effectLst>
                  <a:outerShdw blurRad="38100" dist="38100" dir="2700000" algn="tl">
                    <a:srgbClr val="FFFFFF"/>
                  </a:outerShdw>
                </a:effectLst>
              </a:rPr>
              <a:t>Choosing data type</a:t>
            </a:r>
          </a:p>
          <a:p>
            <a:pPr lvl="1" eaLnBrk="1" hangingPunct="1">
              <a:defRPr/>
            </a:pPr>
            <a:r>
              <a:rPr lang="en-US" sz="3600" dirty="0">
                <a:solidFill>
                  <a:srgbClr val="000000"/>
                </a:solidFill>
                <a:effectLst>
                  <a:outerShdw blurRad="38100" dist="38100" dir="2700000" algn="tl">
                    <a:srgbClr val="FFFFFF"/>
                  </a:outerShdw>
                </a:effectLst>
              </a:rPr>
              <a:t>Coding, compression, encryption</a:t>
            </a:r>
          </a:p>
          <a:p>
            <a:pPr lvl="1" eaLnBrk="1" hangingPunct="1">
              <a:defRPr/>
            </a:pPr>
            <a:r>
              <a:rPr lang="en-US" sz="3600" dirty="0">
                <a:solidFill>
                  <a:srgbClr val="000000"/>
                </a:solidFill>
                <a:effectLst>
                  <a:outerShdw blurRad="38100" dist="38100" dir="2700000" algn="tl">
                    <a:srgbClr val="FFFFFF"/>
                  </a:outerShdw>
                </a:effectLst>
              </a:rPr>
              <a:t>Controlling data integrity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4739">
                                            <p:txEl>
                                              <p:pRg st="0" end="0"/>
                                            </p:txEl>
                                          </p:spTgt>
                                        </p:tgtEl>
                                        <p:attrNameLst>
                                          <p:attrName>style.visibility</p:attrName>
                                        </p:attrNameLst>
                                      </p:cBhvr>
                                      <p:to>
                                        <p:strVal val="visible"/>
                                      </p:to>
                                    </p:set>
                                    <p:animEffect transition="in" filter="fade">
                                      <p:cBhvr>
                                        <p:cTn id="7" dur="1000"/>
                                        <p:tgtEl>
                                          <p:spTgt spid="244739">
                                            <p:txEl>
                                              <p:pRg st="0" end="0"/>
                                            </p:txEl>
                                          </p:spTgt>
                                        </p:tgtEl>
                                      </p:cBhvr>
                                    </p:animEffect>
                                    <p:anim calcmode="lin" valueType="num">
                                      <p:cBhvr>
                                        <p:cTn id="8" dur="1000" fill="hold"/>
                                        <p:tgtEl>
                                          <p:spTgt spid="2447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447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44739">
                                            <p:txEl>
                                              <p:pRg st="2" end="2"/>
                                            </p:txEl>
                                          </p:spTgt>
                                        </p:tgtEl>
                                        <p:attrNameLst>
                                          <p:attrName>style.visibility</p:attrName>
                                        </p:attrNameLst>
                                      </p:cBhvr>
                                      <p:to>
                                        <p:strVal val="visible"/>
                                      </p:to>
                                    </p:set>
                                    <p:animEffect transition="in" filter="fade">
                                      <p:cBhvr>
                                        <p:cTn id="14" dur="1000"/>
                                        <p:tgtEl>
                                          <p:spTgt spid="244739">
                                            <p:txEl>
                                              <p:pRg st="2" end="2"/>
                                            </p:txEl>
                                          </p:spTgt>
                                        </p:tgtEl>
                                      </p:cBhvr>
                                    </p:animEffect>
                                    <p:anim calcmode="lin" valueType="num">
                                      <p:cBhvr>
                                        <p:cTn id="15" dur="1000" fill="hold"/>
                                        <p:tgtEl>
                                          <p:spTgt spid="24473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4473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244739">
                                            <p:txEl>
                                              <p:pRg st="3" end="3"/>
                                            </p:txEl>
                                          </p:spTgt>
                                        </p:tgtEl>
                                        <p:attrNameLst>
                                          <p:attrName>style.visibility</p:attrName>
                                        </p:attrNameLst>
                                      </p:cBhvr>
                                      <p:to>
                                        <p:strVal val="visible"/>
                                      </p:to>
                                    </p:set>
                                    <p:animEffect transition="in" filter="barn(inVertical)">
                                      <p:cBhvr>
                                        <p:cTn id="21" dur="500"/>
                                        <p:tgtEl>
                                          <p:spTgt spid="244739">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44739">
                                            <p:txEl>
                                              <p:pRg st="4" end="4"/>
                                            </p:txEl>
                                          </p:spTgt>
                                        </p:tgtEl>
                                        <p:attrNameLst>
                                          <p:attrName>style.visibility</p:attrName>
                                        </p:attrNameLst>
                                      </p:cBhvr>
                                      <p:to>
                                        <p:strVal val="visible"/>
                                      </p:to>
                                    </p:set>
                                    <p:animEffect transition="in" filter="barn(inVertical)">
                                      <p:cBhvr>
                                        <p:cTn id="26" dur="500"/>
                                        <p:tgtEl>
                                          <p:spTgt spid="244739">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44739">
                                            <p:txEl>
                                              <p:pRg st="5" end="5"/>
                                            </p:txEl>
                                          </p:spTgt>
                                        </p:tgtEl>
                                        <p:attrNameLst>
                                          <p:attrName>style.visibility</p:attrName>
                                        </p:attrNameLst>
                                      </p:cBhvr>
                                      <p:to>
                                        <p:strVal val="visible"/>
                                      </p:to>
                                    </p:set>
                                    <p:anim calcmode="lin" valueType="num">
                                      <p:cBhvr additive="base">
                                        <p:cTn id="31" dur="500" fill="hold"/>
                                        <p:tgtEl>
                                          <p:spTgt spid="24473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473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1DBFCB4-5138-48DE-834D-4D4EA025A52B}"/>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AD94DF21-6D64-48B6-914C-4BF971616258}" type="slidenum">
              <a:rPr lang="en-US" altLang="en-US" smtClean="0">
                <a:solidFill>
                  <a:srgbClr val="000000"/>
                </a:solidFill>
                <a:latin typeface="Arial" panose="020B0604020202020204" pitchFamily="34" charset="0"/>
              </a:rPr>
              <a:pPr eaLnBrk="1" hangingPunct="1">
                <a:defRPr/>
              </a:pPr>
              <a:t>8</a:t>
            </a:fld>
            <a:endParaRPr lang="en-US" altLang="en-US">
              <a:solidFill>
                <a:srgbClr val="000000"/>
              </a:solidFill>
              <a:latin typeface="Arial" panose="020B0604020202020204" pitchFamily="34" charset="0"/>
            </a:endParaRPr>
          </a:p>
        </p:txBody>
      </p:sp>
      <p:sp>
        <p:nvSpPr>
          <p:cNvPr id="245762" name="Rectangle 2">
            <a:extLst>
              <a:ext uri="{FF2B5EF4-FFF2-40B4-BE49-F238E27FC236}">
                <a16:creationId xmlns:a16="http://schemas.microsoft.com/office/drawing/2014/main" id="{75AE943B-EA03-4809-BC61-31C69FDF3CC9}"/>
              </a:ext>
            </a:extLst>
          </p:cNvPr>
          <p:cNvSpPr>
            <a:spLocks noGrp="1" noChangeArrowheads="1"/>
          </p:cNvSpPr>
          <p:nvPr>
            <p:ph type="title"/>
          </p:nvPr>
        </p:nvSpPr>
        <p:spPr/>
        <p:txBody>
          <a:bodyPr/>
          <a:lstStyle/>
          <a:p>
            <a:pPr eaLnBrk="1" hangingPunct="1">
              <a:defRPr/>
            </a:pPr>
            <a:r>
              <a:rPr lang="en-US" dirty="0">
                <a:solidFill>
                  <a:srgbClr val="000000"/>
                </a:solidFill>
                <a:effectLst>
                  <a:outerShdw blurRad="38100" dist="38100" dir="2700000" algn="tl">
                    <a:srgbClr val="FFFFFF"/>
                  </a:outerShdw>
                </a:effectLst>
              </a:rPr>
              <a:t>Choosing Data Types </a:t>
            </a:r>
          </a:p>
        </p:txBody>
      </p:sp>
      <p:sp>
        <p:nvSpPr>
          <p:cNvPr id="245763" name="Rectangle 3">
            <a:extLst>
              <a:ext uri="{FF2B5EF4-FFF2-40B4-BE49-F238E27FC236}">
                <a16:creationId xmlns:a16="http://schemas.microsoft.com/office/drawing/2014/main" id="{E5B7D62B-F3EA-4DFA-BC54-E792C3EBE358}"/>
              </a:ext>
            </a:extLst>
          </p:cNvPr>
          <p:cNvSpPr>
            <a:spLocks noGrp="1" noChangeArrowheads="1"/>
          </p:cNvSpPr>
          <p:nvPr>
            <p:ph type="body" idx="1"/>
          </p:nvPr>
        </p:nvSpPr>
        <p:spPr/>
        <p:txBody>
          <a:bodyPr/>
          <a:lstStyle/>
          <a:p>
            <a:pPr eaLnBrk="1" hangingPunct="1">
              <a:defRPr/>
            </a:pPr>
            <a:r>
              <a:rPr lang="en-US" dirty="0">
                <a:solidFill>
                  <a:srgbClr val="000000"/>
                </a:solidFill>
                <a:effectLst>
                  <a:outerShdw blurRad="38100" dist="38100" dir="2700000" algn="tl">
                    <a:srgbClr val="FFFFFF"/>
                  </a:outerShdw>
                </a:effectLst>
              </a:rPr>
              <a:t>CHAR–fixed-length character</a:t>
            </a:r>
          </a:p>
          <a:p>
            <a:pPr eaLnBrk="1" hangingPunct="1">
              <a:defRPr/>
            </a:pPr>
            <a:r>
              <a:rPr lang="en-US" dirty="0">
                <a:solidFill>
                  <a:srgbClr val="000000"/>
                </a:solidFill>
                <a:effectLst>
                  <a:outerShdw blurRad="38100" dist="38100" dir="2700000" algn="tl">
                    <a:srgbClr val="FFFFFF"/>
                  </a:outerShdw>
                </a:effectLst>
              </a:rPr>
              <a:t>VARCHAR–variable-length character (memo)</a:t>
            </a:r>
          </a:p>
          <a:p>
            <a:pPr eaLnBrk="1" hangingPunct="1">
              <a:defRPr/>
            </a:pPr>
            <a:r>
              <a:rPr lang="en-US" dirty="0">
                <a:solidFill>
                  <a:srgbClr val="000000"/>
                </a:solidFill>
                <a:effectLst>
                  <a:outerShdw blurRad="38100" dist="38100" dir="2700000" algn="tl">
                    <a:srgbClr val="FFFFFF"/>
                  </a:outerShdw>
                </a:effectLst>
              </a:rPr>
              <a:t>LONG–large number</a:t>
            </a:r>
          </a:p>
          <a:p>
            <a:pPr eaLnBrk="1" hangingPunct="1">
              <a:defRPr/>
            </a:pPr>
            <a:r>
              <a:rPr lang="en-US" dirty="0">
                <a:solidFill>
                  <a:srgbClr val="000000"/>
                </a:solidFill>
                <a:effectLst>
                  <a:outerShdw blurRad="38100" dist="38100" dir="2700000" algn="tl">
                    <a:srgbClr val="FFFFFF"/>
                  </a:outerShdw>
                </a:effectLst>
              </a:rPr>
              <a:t>NUMBER–positive/negative number</a:t>
            </a:r>
          </a:p>
          <a:p>
            <a:pPr eaLnBrk="1" hangingPunct="1">
              <a:defRPr/>
            </a:pPr>
            <a:r>
              <a:rPr lang="en-US" dirty="0">
                <a:solidFill>
                  <a:srgbClr val="000000"/>
                </a:solidFill>
                <a:effectLst>
                  <a:outerShdw blurRad="38100" dist="38100" dir="2700000" algn="tl">
                    <a:srgbClr val="FFFFFF"/>
                  </a:outerShdw>
                </a:effectLst>
              </a:rPr>
              <a:t>INTEGER–positive/negative whole number</a:t>
            </a:r>
          </a:p>
          <a:p>
            <a:pPr eaLnBrk="1" hangingPunct="1">
              <a:defRPr/>
            </a:pPr>
            <a:r>
              <a:rPr lang="en-US" dirty="0">
                <a:solidFill>
                  <a:srgbClr val="000000"/>
                </a:solidFill>
                <a:effectLst>
                  <a:outerShdw blurRad="38100" dist="38100" dir="2700000" algn="tl">
                    <a:srgbClr val="FFFFFF"/>
                  </a:outerShdw>
                </a:effectLst>
              </a:rPr>
              <a:t>DATE–actual date</a:t>
            </a:r>
          </a:p>
          <a:p>
            <a:pPr eaLnBrk="1" hangingPunct="1">
              <a:defRPr/>
            </a:pPr>
            <a:r>
              <a:rPr lang="en-US" dirty="0">
                <a:solidFill>
                  <a:srgbClr val="000000"/>
                </a:solidFill>
                <a:effectLst>
                  <a:outerShdw blurRad="38100" dist="38100" dir="2700000" algn="tl">
                    <a:srgbClr val="FFFFFF"/>
                  </a:outerShdw>
                </a:effectLst>
              </a:rPr>
              <a:t>BLOB–binary large object (good for graphics, sound clips,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animEffect transition="in" filter="barn(inVertical)">
                                      <p:cBhvr>
                                        <p:cTn id="7" dur="500"/>
                                        <p:tgtEl>
                                          <p:spTgt spid="2457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45763">
                                            <p:txEl>
                                              <p:pRg st="1" end="1"/>
                                            </p:txEl>
                                          </p:spTgt>
                                        </p:tgtEl>
                                        <p:attrNameLst>
                                          <p:attrName>style.visibility</p:attrName>
                                        </p:attrNameLst>
                                      </p:cBhvr>
                                      <p:to>
                                        <p:strVal val="visible"/>
                                      </p:to>
                                    </p:set>
                                    <p:animEffect transition="in" filter="barn(inVertical)">
                                      <p:cBhvr>
                                        <p:cTn id="12" dur="500"/>
                                        <p:tgtEl>
                                          <p:spTgt spid="2457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45763">
                                            <p:txEl>
                                              <p:pRg st="2" end="2"/>
                                            </p:txEl>
                                          </p:spTgt>
                                        </p:tgtEl>
                                        <p:attrNameLst>
                                          <p:attrName>style.visibility</p:attrName>
                                        </p:attrNameLst>
                                      </p:cBhvr>
                                      <p:to>
                                        <p:strVal val="visible"/>
                                      </p:to>
                                    </p:set>
                                    <p:animEffect transition="in" filter="barn(inVertical)">
                                      <p:cBhvr>
                                        <p:cTn id="17" dur="500"/>
                                        <p:tgtEl>
                                          <p:spTgt spid="2457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45763">
                                            <p:txEl>
                                              <p:pRg st="3" end="3"/>
                                            </p:txEl>
                                          </p:spTgt>
                                        </p:tgtEl>
                                        <p:attrNameLst>
                                          <p:attrName>style.visibility</p:attrName>
                                        </p:attrNameLst>
                                      </p:cBhvr>
                                      <p:to>
                                        <p:strVal val="visible"/>
                                      </p:to>
                                    </p:set>
                                    <p:animEffect transition="in" filter="barn(inVertical)">
                                      <p:cBhvr>
                                        <p:cTn id="22" dur="500"/>
                                        <p:tgtEl>
                                          <p:spTgt spid="2457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45763">
                                            <p:txEl>
                                              <p:pRg st="4" end="4"/>
                                            </p:txEl>
                                          </p:spTgt>
                                        </p:tgtEl>
                                        <p:attrNameLst>
                                          <p:attrName>style.visibility</p:attrName>
                                        </p:attrNameLst>
                                      </p:cBhvr>
                                      <p:to>
                                        <p:strVal val="visible"/>
                                      </p:to>
                                    </p:set>
                                    <p:animEffect transition="in" filter="barn(inVertical)">
                                      <p:cBhvr>
                                        <p:cTn id="27" dur="500"/>
                                        <p:tgtEl>
                                          <p:spTgt spid="24576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45763">
                                            <p:txEl>
                                              <p:pRg st="5" end="5"/>
                                            </p:txEl>
                                          </p:spTgt>
                                        </p:tgtEl>
                                        <p:attrNameLst>
                                          <p:attrName>style.visibility</p:attrName>
                                        </p:attrNameLst>
                                      </p:cBhvr>
                                      <p:to>
                                        <p:strVal val="visible"/>
                                      </p:to>
                                    </p:set>
                                    <p:animEffect transition="in" filter="barn(inVertical)">
                                      <p:cBhvr>
                                        <p:cTn id="32" dur="500"/>
                                        <p:tgtEl>
                                          <p:spTgt spid="24576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45763">
                                            <p:txEl>
                                              <p:pRg st="6" end="6"/>
                                            </p:txEl>
                                          </p:spTgt>
                                        </p:tgtEl>
                                        <p:attrNameLst>
                                          <p:attrName>style.visibility</p:attrName>
                                        </p:attrNameLst>
                                      </p:cBhvr>
                                      <p:to>
                                        <p:strVal val="visible"/>
                                      </p:to>
                                    </p:set>
                                    <p:animEffect transition="in" filter="barn(inVertical)">
                                      <p:cBhvr>
                                        <p:cTn id="37" dur="500"/>
                                        <p:tgtEl>
                                          <p:spTgt spid="2457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9B0AD58-1EF4-4AFF-8071-1CEBB5E30960}"/>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89D5ED87-FF74-49F7-B4FB-14D325AF835A}" type="slidenum">
              <a:rPr lang="en-US" altLang="en-US" smtClean="0">
                <a:solidFill>
                  <a:srgbClr val="000000"/>
                </a:solidFill>
                <a:latin typeface="Arial" panose="020B0604020202020204" pitchFamily="34" charset="0"/>
              </a:rPr>
              <a:pPr eaLnBrk="1" hangingPunct="1">
                <a:defRPr/>
              </a:pPr>
              <a:t>9</a:t>
            </a:fld>
            <a:endParaRPr lang="en-US" altLang="en-US">
              <a:solidFill>
                <a:srgbClr val="000000"/>
              </a:solidFill>
              <a:latin typeface="Arial" panose="020B0604020202020204" pitchFamily="34" charset="0"/>
            </a:endParaRPr>
          </a:p>
        </p:txBody>
      </p:sp>
      <p:sp>
        <p:nvSpPr>
          <p:cNvPr id="245762" name="Rectangle 2">
            <a:extLst>
              <a:ext uri="{FF2B5EF4-FFF2-40B4-BE49-F238E27FC236}">
                <a16:creationId xmlns:a16="http://schemas.microsoft.com/office/drawing/2014/main" id="{37A6C5FF-CFC9-4D36-B193-77126783AA59}"/>
              </a:ext>
            </a:extLst>
          </p:cNvPr>
          <p:cNvSpPr>
            <a:spLocks noGrp="1" noChangeArrowheads="1"/>
          </p:cNvSpPr>
          <p:nvPr>
            <p:ph type="title"/>
          </p:nvPr>
        </p:nvSpPr>
        <p:spPr/>
        <p:txBody>
          <a:bodyPr/>
          <a:lstStyle/>
          <a:p>
            <a:pPr eaLnBrk="1" hangingPunct="1">
              <a:defRPr/>
            </a:pPr>
            <a:r>
              <a:rPr lang="en-US" dirty="0">
                <a:solidFill>
                  <a:srgbClr val="000000"/>
                </a:solidFill>
                <a:effectLst>
                  <a:outerShdw blurRad="38100" dist="38100" dir="2700000" algn="tl">
                    <a:srgbClr val="FFFFFF"/>
                  </a:outerShdw>
                </a:effectLst>
              </a:rPr>
              <a:t>SQL Server Data Types</a:t>
            </a:r>
          </a:p>
        </p:txBody>
      </p:sp>
      <p:sp>
        <p:nvSpPr>
          <p:cNvPr id="245763" name="Rectangle 3">
            <a:extLst>
              <a:ext uri="{FF2B5EF4-FFF2-40B4-BE49-F238E27FC236}">
                <a16:creationId xmlns:a16="http://schemas.microsoft.com/office/drawing/2014/main" id="{0DBABE30-7979-43D5-9C93-8A18F6ECAFEC}"/>
              </a:ext>
            </a:extLst>
          </p:cNvPr>
          <p:cNvSpPr>
            <a:spLocks noGrp="1" noChangeArrowheads="1"/>
          </p:cNvSpPr>
          <p:nvPr>
            <p:ph type="body" idx="1"/>
          </p:nvPr>
        </p:nvSpPr>
        <p:spPr/>
        <p:txBody>
          <a:bodyPr/>
          <a:lstStyle/>
          <a:p>
            <a:pPr eaLnBrk="1" hangingPunct="1">
              <a:defRPr/>
            </a:pPr>
            <a:r>
              <a:rPr lang="en-US" dirty="0">
                <a:solidFill>
                  <a:srgbClr val="000000"/>
                </a:solidFill>
                <a:effectLst>
                  <a:outerShdw blurRad="38100" dist="38100" dir="2700000" algn="tl">
                    <a:srgbClr val="FFFFFF"/>
                  </a:outerShdw>
                </a:effectLst>
              </a:rPr>
              <a:t>Numeric:</a:t>
            </a:r>
          </a:p>
          <a:p>
            <a:pPr lvl="1" eaLnBrk="1" hangingPunct="1">
              <a:defRPr/>
            </a:pPr>
            <a:r>
              <a:rPr lang="en-US" dirty="0">
                <a:solidFill>
                  <a:srgbClr val="000000"/>
                </a:solidFill>
                <a:effectLst>
                  <a:outerShdw blurRad="38100" dist="38100" dir="2700000" algn="tl">
                    <a:srgbClr val="FFFFFF"/>
                  </a:outerShdw>
                </a:effectLst>
              </a:rPr>
              <a:t>Int, </a:t>
            </a:r>
            <a:r>
              <a:rPr lang="en-US" dirty="0" err="1">
                <a:solidFill>
                  <a:srgbClr val="000000"/>
                </a:solidFill>
                <a:effectLst>
                  <a:outerShdw blurRad="38100" dist="38100" dir="2700000" algn="tl">
                    <a:srgbClr val="FFFFFF"/>
                  </a:outerShdw>
                </a:effectLst>
              </a:rPr>
              <a:t>bigint</a:t>
            </a:r>
            <a:r>
              <a:rPr lang="en-US" dirty="0">
                <a:solidFill>
                  <a:srgbClr val="000000"/>
                </a:solidFill>
                <a:effectLst>
                  <a:outerShdw blurRad="38100" dist="38100" dir="2700000" algn="tl">
                    <a:srgbClr val="FFFFFF"/>
                  </a:outerShdw>
                </a:effectLst>
              </a:rPr>
              <a:t>, decimal, money, </a:t>
            </a:r>
            <a:r>
              <a:rPr lang="en-US" dirty="0" err="1">
                <a:solidFill>
                  <a:srgbClr val="000000"/>
                </a:solidFill>
                <a:effectLst>
                  <a:outerShdw blurRad="38100" dist="38100" dir="2700000" algn="tl">
                    <a:srgbClr val="FFFFFF"/>
                  </a:outerShdw>
                </a:effectLst>
              </a:rPr>
              <a:t>smallint</a:t>
            </a:r>
            <a:r>
              <a:rPr lang="en-US" dirty="0">
                <a:solidFill>
                  <a:srgbClr val="000000"/>
                </a:solidFill>
                <a:effectLst>
                  <a:outerShdw blurRad="38100" dist="38100" dir="2700000" algn="tl">
                    <a:srgbClr val="FFFFFF"/>
                  </a:outerShdw>
                </a:effectLst>
              </a:rPr>
              <a:t>, bit </a:t>
            </a:r>
          </a:p>
          <a:p>
            <a:pPr eaLnBrk="1" hangingPunct="1">
              <a:defRPr/>
            </a:pPr>
            <a:r>
              <a:rPr lang="en-US" dirty="0">
                <a:solidFill>
                  <a:srgbClr val="000000"/>
                </a:solidFill>
                <a:effectLst>
                  <a:outerShdw blurRad="38100" dist="38100" dir="2700000" algn="tl">
                    <a:srgbClr val="FFFFFF"/>
                  </a:outerShdw>
                </a:effectLst>
              </a:rPr>
              <a:t>Date and Time</a:t>
            </a:r>
          </a:p>
          <a:p>
            <a:pPr lvl="1" eaLnBrk="1" hangingPunct="1">
              <a:defRPr/>
            </a:pPr>
            <a:r>
              <a:rPr lang="en-US" dirty="0">
                <a:solidFill>
                  <a:srgbClr val="000000"/>
                </a:solidFill>
                <a:effectLst>
                  <a:outerShdw blurRad="38100" dist="38100" dir="2700000" algn="tl">
                    <a:srgbClr val="FFFFFF"/>
                  </a:outerShdw>
                </a:effectLst>
              </a:rPr>
              <a:t>Date, datetime, time, </a:t>
            </a:r>
            <a:r>
              <a:rPr lang="en-US" dirty="0" err="1">
                <a:solidFill>
                  <a:srgbClr val="000000"/>
                </a:solidFill>
                <a:effectLst>
                  <a:outerShdw blurRad="38100" dist="38100" dir="2700000" algn="tl">
                    <a:srgbClr val="FFFFFF"/>
                  </a:outerShdw>
                </a:effectLst>
              </a:rPr>
              <a:t>samlldatetime</a:t>
            </a:r>
            <a:endParaRPr lang="en-US" dirty="0">
              <a:solidFill>
                <a:srgbClr val="000000"/>
              </a:solidFill>
              <a:effectLst>
                <a:outerShdw blurRad="38100" dist="38100" dir="2700000" algn="tl">
                  <a:srgbClr val="FFFFFF"/>
                </a:outerShdw>
              </a:effectLst>
            </a:endParaRPr>
          </a:p>
          <a:p>
            <a:pPr eaLnBrk="1" hangingPunct="1">
              <a:defRPr/>
            </a:pPr>
            <a:r>
              <a:rPr lang="en-US" dirty="0">
                <a:solidFill>
                  <a:srgbClr val="000000"/>
                </a:solidFill>
                <a:effectLst>
                  <a:outerShdw blurRad="38100" dist="38100" dir="2700000" algn="tl">
                    <a:srgbClr val="FFFFFF"/>
                  </a:outerShdw>
                </a:effectLst>
              </a:rPr>
              <a:t>Character string</a:t>
            </a:r>
          </a:p>
          <a:p>
            <a:pPr lvl="1" eaLnBrk="1" hangingPunct="1">
              <a:defRPr/>
            </a:pPr>
            <a:r>
              <a:rPr lang="en-US" dirty="0">
                <a:solidFill>
                  <a:srgbClr val="000000"/>
                </a:solidFill>
                <a:effectLst>
                  <a:outerShdw blurRad="38100" dist="38100" dir="2700000" algn="tl">
                    <a:srgbClr val="FFFFFF"/>
                  </a:outerShdw>
                </a:effectLst>
              </a:rPr>
              <a:t>Char, varchar</a:t>
            </a:r>
          </a:p>
          <a:p>
            <a:pPr eaLnBrk="1" hangingPunct="1">
              <a:defRPr/>
            </a:pPr>
            <a:r>
              <a:rPr lang="en-US" dirty="0">
                <a:solidFill>
                  <a:srgbClr val="000000"/>
                </a:solidFill>
                <a:effectLst>
                  <a:outerShdw blurRad="38100" dist="38100" dir="2700000" algn="tl">
                    <a:srgbClr val="FFFFFF"/>
                  </a:outerShdw>
                </a:effectLst>
              </a:rPr>
              <a:t>Unicode</a:t>
            </a:r>
          </a:p>
          <a:p>
            <a:pPr lvl="1" eaLnBrk="1" hangingPunct="1">
              <a:defRPr/>
            </a:pPr>
            <a:r>
              <a:rPr lang="en-US" dirty="0" err="1">
                <a:solidFill>
                  <a:srgbClr val="000000"/>
                </a:solidFill>
                <a:effectLst>
                  <a:outerShdw blurRad="38100" dist="38100" dir="2700000" algn="tl">
                    <a:srgbClr val="FFFFFF"/>
                  </a:outerShdw>
                </a:effectLst>
              </a:rPr>
              <a:t>Nchar</a:t>
            </a:r>
            <a:r>
              <a:rPr lang="en-US" dirty="0">
                <a:solidFill>
                  <a:srgbClr val="000000"/>
                </a:solidFill>
                <a:effectLst>
                  <a:outerShdw blurRad="38100" dist="38100" dir="2700000" algn="tl">
                    <a:srgbClr val="FFFFFF"/>
                  </a:outerShdw>
                </a:effectLst>
              </a:rPr>
              <a:t>, </a:t>
            </a:r>
            <a:r>
              <a:rPr lang="en-US" dirty="0" err="1">
                <a:solidFill>
                  <a:srgbClr val="000000"/>
                </a:solidFill>
                <a:effectLst>
                  <a:outerShdw blurRad="38100" dist="38100" dir="2700000" algn="tl">
                    <a:srgbClr val="FFFFFF"/>
                  </a:outerShdw>
                </a:effectLst>
              </a:rPr>
              <a:t>nvarchar</a:t>
            </a:r>
            <a:endParaRPr lang="en-US" dirty="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animEffect transition="in" filter="fade">
                                      <p:cBhvr>
                                        <p:cTn id="7" dur="1000"/>
                                        <p:tgtEl>
                                          <p:spTgt spid="245763">
                                            <p:txEl>
                                              <p:pRg st="0" end="0"/>
                                            </p:txEl>
                                          </p:spTgt>
                                        </p:tgtEl>
                                      </p:cBhvr>
                                    </p:animEffect>
                                    <p:anim calcmode="lin" valueType="num">
                                      <p:cBhvr>
                                        <p:cTn id="8" dur="1000" fill="hold"/>
                                        <p:tgtEl>
                                          <p:spTgt spid="2457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4576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45763">
                                            <p:txEl>
                                              <p:pRg st="1" end="1"/>
                                            </p:txEl>
                                          </p:spTgt>
                                        </p:tgtEl>
                                        <p:attrNameLst>
                                          <p:attrName>style.visibility</p:attrName>
                                        </p:attrNameLst>
                                      </p:cBhvr>
                                      <p:to>
                                        <p:strVal val="visible"/>
                                      </p:to>
                                    </p:set>
                                    <p:animEffect transition="in" filter="fade">
                                      <p:cBhvr>
                                        <p:cTn id="12" dur="1000"/>
                                        <p:tgtEl>
                                          <p:spTgt spid="245763">
                                            <p:txEl>
                                              <p:pRg st="1" end="1"/>
                                            </p:txEl>
                                          </p:spTgt>
                                        </p:tgtEl>
                                      </p:cBhvr>
                                    </p:animEffect>
                                    <p:anim calcmode="lin" valueType="num">
                                      <p:cBhvr>
                                        <p:cTn id="13" dur="1000" fill="hold"/>
                                        <p:tgtEl>
                                          <p:spTgt spid="24576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4576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45763">
                                            <p:txEl>
                                              <p:pRg st="2" end="2"/>
                                            </p:txEl>
                                          </p:spTgt>
                                        </p:tgtEl>
                                        <p:attrNameLst>
                                          <p:attrName>style.visibility</p:attrName>
                                        </p:attrNameLst>
                                      </p:cBhvr>
                                      <p:to>
                                        <p:strVal val="visible"/>
                                      </p:to>
                                    </p:set>
                                    <p:animEffect transition="in" filter="fade">
                                      <p:cBhvr>
                                        <p:cTn id="19" dur="1000"/>
                                        <p:tgtEl>
                                          <p:spTgt spid="245763">
                                            <p:txEl>
                                              <p:pRg st="2" end="2"/>
                                            </p:txEl>
                                          </p:spTgt>
                                        </p:tgtEl>
                                      </p:cBhvr>
                                    </p:animEffect>
                                    <p:anim calcmode="lin" valueType="num">
                                      <p:cBhvr>
                                        <p:cTn id="20" dur="1000" fill="hold"/>
                                        <p:tgtEl>
                                          <p:spTgt spid="24576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4576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45763">
                                            <p:txEl>
                                              <p:pRg st="3" end="3"/>
                                            </p:txEl>
                                          </p:spTgt>
                                        </p:tgtEl>
                                        <p:attrNameLst>
                                          <p:attrName>style.visibility</p:attrName>
                                        </p:attrNameLst>
                                      </p:cBhvr>
                                      <p:to>
                                        <p:strVal val="visible"/>
                                      </p:to>
                                    </p:set>
                                    <p:animEffect transition="in" filter="fade">
                                      <p:cBhvr>
                                        <p:cTn id="24" dur="1000"/>
                                        <p:tgtEl>
                                          <p:spTgt spid="245763">
                                            <p:txEl>
                                              <p:pRg st="3" end="3"/>
                                            </p:txEl>
                                          </p:spTgt>
                                        </p:tgtEl>
                                      </p:cBhvr>
                                    </p:animEffect>
                                    <p:anim calcmode="lin" valueType="num">
                                      <p:cBhvr>
                                        <p:cTn id="25" dur="1000" fill="hold"/>
                                        <p:tgtEl>
                                          <p:spTgt spid="24576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4576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45763">
                                            <p:txEl>
                                              <p:pRg st="4" end="4"/>
                                            </p:txEl>
                                          </p:spTgt>
                                        </p:tgtEl>
                                        <p:attrNameLst>
                                          <p:attrName>style.visibility</p:attrName>
                                        </p:attrNameLst>
                                      </p:cBhvr>
                                      <p:to>
                                        <p:strVal val="visible"/>
                                      </p:to>
                                    </p:set>
                                    <p:animEffect transition="in" filter="fade">
                                      <p:cBhvr>
                                        <p:cTn id="31" dur="1000"/>
                                        <p:tgtEl>
                                          <p:spTgt spid="245763">
                                            <p:txEl>
                                              <p:pRg st="4" end="4"/>
                                            </p:txEl>
                                          </p:spTgt>
                                        </p:tgtEl>
                                      </p:cBhvr>
                                    </p:animEffect>
                                    <p:anim calcmode="lin" valueType="num">
                                      <p:cBhvr>
                                        <p:cTn id="32" dur="1000" fill="hold"/>
                                        <p:tgtEl>
                                          <p:spTgt spid="24576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4576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45763">
                                            <p:txEl>
                                              <p:pRg st="5" end="5"/>
                                            </p:txEl>
                                          </p:spTgt>
                                        </p:tgtEl>
                                        <p:attrNameLst>
                                          <p:attrName>style.visibility</p:attrName>
                                        </p:attrNameLst>
                                      </p:cBhvr>
                                      <p:to>
                                        <p:strVal val="visible"/>
                                      </p:to>
                                    </p:set>
                                    <p:animEffect transition="in" filter="fade">
                                      <p:cBhvr>
                                        <p:cTn id="36" dur="1000"/>
                                        <p:tgtEl>
                                          <p:spTgt spid="245763">
                                            <p:txEl>
                                              <p:pRg st="5" end="5"/>
                                            </p:txEl>
                                          </p:spTgt>
                                        </p:tgtEl>
                                      </p:cBhvr>
                                    </p:animEffect>
                                    <p:anim calcmode="lin" valueType="num">
                                      <p:cBhvr>
                                        <p:cTn id="37" dur="1000" fill="hold"/>
                                        <p:tgtEl>
                                          <p:spTgt spid="24576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24576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245763">
                                            <p:txEl>
                                              <p:pRg st="6" end="6"/>
                                            </p:txEl>
                                          </p:spTgt>
                                        </p:tgtEl>
                                        <p:attrNameLst>
                                          <p:attrName>style.visibility</p:attrName>
                                        </p:attrNameLst>
                                      </p:cBhvr>
                                      <p:to>
                                        <p:strVal val="visible"/>
                                      </p:to>
                                    </p:set>
                                    <p:animEffect transition="in" filter="fade">
                                      <p:cBhvr>
                                        <p:cTn id="43" dur="1000"/>
                                        <p:tgtEl>
                                          <p:spTgt spid="245763">
                                            <p:txEl>
                                              <p:pRg st="6" end="6"/>
                                            </p:txEl>
                                          </p:spTgt>
                                        </p:tgtEl>
                                      </p:cBhvr>
                                    </p:animEffect>
                                    <p:anim calcmode="lin" valueType="num">
                                      <p:cBhvr>
                                        <p:cTn id="44" dur="1000" fill="hold"/>
                                        <p:tgtEl>
                                          <p:spTgt spid="24576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24576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45763">
                                            <p:txEl>
                                              <p:pRg st="7" end="7"/>
                                            </p:txEl>
                                          </p:spTgt>
                                        </p:tgtEl>
                                        <p:attrNameLst>
                                          <p:attrName>style.visibility</p:attrName>
                                        </p:attrNameLst>
                                      </p:cBhvr>
                                      <p:to>
                                        <p:strVal val="visible"/>
                                      </p:to>
                                    </p:set>
                                    <p:animEffect transition="in" filter="fade">
                                      <p:cBhvr>
                                        <p:cTn id="48" dur="1000"/>
                                        <p:tgtEl>
                                          <p:spTgt spid="245763">
                                            <p:txEl>
                                              <p:pRg st="7" end="7"/>
                                            </p:txEl>
                                          </p:spTgt>
                                        </p:tgtEl>
                                      </p:cBhvr>
                                    </p:animEffect>
                                    <p:anim calcmode="lin" valueType="num">
                                      <p:cBhvr>
                                        <p:cTn id="49" dur="1000" fill="hold"/>
                                        <p:tgtEl>
                                          <p:spTgt spid="24576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24576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4036</Words>
  <Application>Microsoft Office PowerPoint</Application>
  <PresentationFormat>Widescreen</PresentationFormat>
  <Paragraphs>347</Paragraphs>
  <Slides>36</Slides>
  <Notes>35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Calibri Light</vt:lpstr>
      <vt:lpstr>Noto Sans Symbols</vt:lpstr>
      <vt:lpstr>Tahoma</vt:lpstr>
      <vt:lpstr>Times New Roman</vt:lpstr>
      <vt:lpstr>Wingdings</vt:lpstr>
      <vt:lpstr>Office Theme</vt:lpstr>
      <vt:lpstr>PowerPoint Presentation</vt:lpstr>
      <vt:lpstr>Objectives</vt:lpstr>
      <vt:lpstr>Physical Database Design</vt:lpstr>
      <vt:lpstr>Information Needed for Physical Design</vt:lpstr>
      <vt:lpstr>Critical Decisions for Physical Design</vt:lpstr>
      <vt:lpstr>Composite Usage Map (Pine Valley Furniture Company)</vt:lpstr>
      <vt:lpstr>Designing Fields</vt:lpstr>
      <vt:lpstr>Choosing Data Types </vt:lpstr>
      <vt:lpstr>SQL Server Data Types</vt:lpstr>
      <vt:lpstr>SQL Server/Oracle Data Types</vt:lpstr>
      <vt:lpstr>Field Data Integrity</vt:lpstr>
      <vt:lpstr>PowerPoint Presentation</vt:lpstr>
      <vt:lpstr>Designing Physical Database Files</vt:lpstr>
      <vt:lpstr>Physical Records</vt:lpstr>
      <vt:lpstr>Page File</vt:lpstr>
      <vt:lpstr>Types of File Organizations</vt:lpstr>
      <vt:lpstr>Factors for selecting file organization</vt:lpstr>
      <vt:lpstr>Comparison of File Organizations</vt:lpstr>
      <vt:lpstr>Indexed File Organizations</vt:lpstr>
      <vt:lpstr>Comparison of File Organizations (1 of 2)</vt:lpstr>
      <vt:lpstr>Comparison of File Organizations (2 of 2)</vt:lpstr>
      <vt:lpstr>Unique and Non unique Indexes</vt:lpstr>
      <vt:lpstr>Denormalization</vt:lpstr>
      <vt:lpstr>PowerPoint Presentation</vt:lpstr>
      <vt:lpstr>PowerPoint Presentation</vt:lpstr>
      <vt:lpstr>PowerPoint Presentation</vt:lpstr>
      <vt:lpstr>Denormalize with Caution</vt:lpstr>
      <vt:lpstr>Partitioning</vt:lpstr>
      <vt:lpstr>Example of Horizontal Partitioning (range)</vt:lpstr>
      <vt:lpstr>Advantages of Partitioning</vt:lpstr>
      <vt:lpstr>Disadvantages of Partitioning</vt:lpstr>
      <vt:lpstr>Oracle 11g Horizontal Partitioning Methods</vt:lpstr>
      <vt:lpstr>Clustering Files</vt:lpstr>
      <vt:lpstr>Rules for Using Indexes</vt:lpstr>
      <vt:lpstr>Rules for Using Indexes (cont.)</vt:lpstr>
      <vt:lpstr>Query Optimization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Physical Database Design and Performance</dc:title>
  <dc:creator>Manuel Montrond</dc:creator>
  <cp:lastModifiedBy>Manuel Montrond</cp:lastModifiedBy>
  <cp:revision>16</cp:revision>
  <dcterms:created xsi:type="dcterms:W3CDTF">2020-02-02T15:07:26Z</dcterms:created>
  <dcterms:modified xsi:type="dcterms:W3CDTF">2020-10-20T13:12:19Z</dcterms:modified>
</cp:coreProperties>
</file>