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21" r:id="rId2"/>
    <p:sldId id="317" r:id="rId3"/>
    <p:sldId id="344" r:id="rId4"/>
    <p:sldId id="335" r:id="rId5"/>
    <p:sldId id="318" r:id="rId6"/>
    <p:sldId id="340" r:id="rId7"/>
    <p:sldId id="341" r:id="rId8"/>
    <p:sldId id="342" r:id="rId9"/>
    <p:sldId id="343" r:id="rId10"/>
    <p:sldId id="258" r:id="rId11"/>
    <p:sldId id="259" r:id="rId12"/>
    <p:sldId id="260" r:id="rId13"/>
    <p:sldId id="261" r:id="rId14"/>
    <p:sldId id="306" r:id="rId15"/>
    <p:sldId id="262" r:id="rId16"/>
    <p:sldId id="263" r:id="rId17"/>
    <p:sldId id="307" r:id="rId18"/>
    <p:sldId id="336" r:id="rId19"/>
    <p:sldId id="337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308" r:id="rId37"/>
    <p:sldId id="319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338" r:id="rId48"/>
    <p:sldId id="33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F6A76-A03D-4D3C-BB29-859341EADED2}" v="1" dt="2020-01-26T20:06:46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040" autoAdjust="0"/>
  </p:normalViewPr>
  <p:slideViewPr>
    <p:cSldViewPr snapToGrid="0">
      <p:cViewPr varScale="1">
        <p:scale>
          <a:sx n="75" d="100"/>
          <a:sy n="75" d="100"/>
        </p:scale>
        <p:origin x="19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Montrond" userId="3d746ec0db3500e1" providerId="LiveId" clId="{759F6A76-A03D-4D3C-BB29-859341EADED2}"/>
    <pc:docChg chg="modSld">
      <pc:chgData name="Manuel Montrond" userId="3d746ec0db3500e1" providerId="LiveId" clId="{759F6A76-A03D-4D3C-BB29-859341EADED2}" dt="2020-01-28T02:15:37.654" v="0" actId="20577"/>
      <pc:docMkLst>
        <pc:docMk/>
      </pc:docMkLst>
      <pc:sldChg chg="modNotesTx">
        <pc:chgData name="Manuel Montrond" userId="3d746ec0db3500e1" providerId="LiveId" clId="{759F6A76-A03D-4D3C-BB29-859341EADED2}" dt="2020-01-28T02:15:37.654" v="0" actId="20577"/>
        <pc:sldMkLst>
          <pc:docMk/>
          <pc:sldMk cId="0" sldId="28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E287D-602D-4741-A26A-93564DAA1A3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D304C8-DA39-419C-A859-BB0338CE70CB}">
      <dgm:prSet/>
      <dgm:spPr/>
      <dgm:t>
        <a:bodyPr/>
        <a:lstStyle/>
        <a:p>
          <a:r>
            <a:rPr lang="en-US" dirty="0"/>
            <a:t>Conceptual Data Model</a:t>
          </a:r>
        </a:p>
      </dgm:t>
    </dgm:pt>
    <dgm:pt modelId="{0E520F47-65DE-47BF-8671-25BECBC9DD3D}" type="parTrans" cxnId="{54893706-9400-4B1E-8146-0C26E2DC48DF}">
      <dgm:prSet/>
      <dgm:spPr/>
      <dgm:t>
        <a:bodyPr/>
        <a:lstStyle/>
        <a:p>
          <a:endParaRPr lang="en-US"/>
        </a:p>
      </dgm:t>
    </dgm:pt>
    <dgm:pt modelId="{F0C0EDCD-1C30-485A-86E5-2B0C69429834}" type="sibTrans" cxnId="{54893706-9400-4B1E-8146-0C26E2DC48DF}">
      <dgm:prSet/>
      <dgm:spPr/>
      <dgm:t>
        <a:bodyPr/>
        <a:lstStyle/>
        <a:p>
          <a:endParaRPr lang="en-US"/>
        </a:p>
      </dgm:t>
    </dgm:pt>
    <dgm:pt modelId="{388BB211-8D70-49B3-97E1-924B1D54E78C}">
      <dgm:prSet/>
      <dgm:spPr/>
      <dgm:t>
        <a:bodyPr/>
        <a:lstStyle/>
        <a:p>
          <a:r>
            <a:rPr lang="en-US"/>
            <a:t>Enterprise Level</a:t>
          </a:r>
        </a:p>
      </dgm:t>
    </dgm:pt>
    <dgm:pt modelId="{E4EF7D9F-C76A-4ACD-A9AB-6CB24D45D893}" type="parTrans" cxnId="{F7C9F0DE-E820-4988-90E3-CF43884294D6}">
      <dgm:prSet/>
      <dgm:spPr/>
      <dgm:t>
        <a:bodyPr/>
        <a:lstStyle/>
        <a:p>
          <a:endParaRPr lang="en-US"/>
        </a:p>
      </dgm:t>
    </dgm:pt>
    <dgm:pt modelId="{6A2538B3-C78A-48BE-B616-03723685D6C6}" type="sibTrans" cxnId="{F7C9F0DE-E820-4988-90E3-CF43884294D6}">
      <dgm:prSet/>
      <dgm:spPr/>
      <dgm:t>
        <a:bodyPr/>
        <a:lstStyle/>
        <a:p>
          <a:endParaRPr lang="en-US"/>
        </a:p>
      </dgm:t>
    </dgm:pt>
    <dgm:pt modelId="{DF321FF3-87B1-423A-B922-9BBAA2AD4803}">
      <dgm:prSet/>
      <dgm:spPr/>
      <dgm:t>
        <a:bodyPr/>
        <a:lstStyle/>
        <a:p>
          <a:r>
            <a:rPr lang="en-US"/>
            <a:t>Project Level</a:t>
          </a:r>
        </a:p>
      </dgm:t>
    </dgm:pt>
    <dgm:pt modelId="{7653B85B-2EE1-4FAC-8D49-E28ADB083C2C}" type="parTrans" cxnId="{53D2F476-76D8-47C9-9E52-C0EE62CE7706}">
      <dgm:prSet/>
      <dgm:spPr/>
      <dgm:t>
        <a:bodyPr/>
        <a:lstStyle/>
        <a:p>
          <a:endParaRPr lang="en-US"/>
        </a:p>
      </dgm:t>
    </dgm:pt>
    <dgm:pt modelId="{8CDF3775-70CE-4FE0-B7F1-D998993E178F}" type="sibTrans" cxnId="{53D2F476-76D8-47C9-9E52-C0EE62CE7706}">
      <dgm:prSet/>
      <dgm:spPr/>
      <dgm:t>
        <a:bodyPr/>
        <a:lstStyle/>
        <a:p>
          <a:endParaRPr lang="en-US"/>
        </a:p>
      </dgm:t>
    </dgm:pt>
    <dgm:pt modelId="{55663C6D-6646-4D6A-BB27-E8523CB96E38}">
      <dgm:prSet/>
      <dgm:spPr/>
      <dgm:t>
        <a:bodyPr/>
        <a:lstStyle/>
        <a:p>
          <a:r>
            <a:rPr lang="en-US"/>
            <a:t>Enhanced (EERD)</a:t>
          </a:r>
        </a:p>
      </dgm:t>
    </dgm:pt>
    <dgm:pt modelId="{2FB5D1AA-FE8D-4FF4-A22A-689C985D99DA}" type="parTrans" cxnId="{041FE3B2-CC8C-4691-8929-2C9FC3CF1E4C}">
      <dgm:prSet/>
      <dgm:spPr/>
      <dgm:t>
        <a:bodyPr/>
        <a:lstStyle/>
        <a:p>
          <a:endParaRPr lang="en-US"/>
        </a:p>
      </dgm:t>
    </dgm:pt>
    <dgm:pt modelId="{B0FA27C3-FBEC-4B69-BEF5-B98D47F7EE77}" type="sibTrans" cxnId="{041FE3B2-CC8C-4691-8929-2C9FC3CF1E4C}">
      <dgm:prSet/>
      <dgm:spPr/>
      <dgm:t>
        <a:bodyPr/>
        <a:lstStyle/>
        <a:p>
          <a:endParaRPr lang="en-US"/>
        </a:p>
      </dgm:t>
    </dgm:pt>
    <dgm:pt modelId="{A81BFDC1-19B5-4791-8E23-232674D5F9CE}">
      <dgm:prSet/>
      <dgm:spPr/>
      <dgm:t>
        <a:bodyPr/>
        <a:lstStyle/>
        <a:p>
          <a:r>
            <a:rPr lang="en-US" dirty="0"/>
            <a:t>Logical Data Model</a:t>
          </a:r>
        </a:p>
      </dgm:t>
    </dgm:pt>
    <dgm:pt modelId="{EA9184A5-04D7-4D9E-892B-8DC05704DF2D}" type="parTrans" cxnId="{769D4E29-95AE-4303-A308-2272636F8A46}">
      <dgm:prSet/>
      <dgm:spPr/>
      <dgm:t>
        <a:bodyPr/>
        <a:lstStyle/>
        <a:p>
          <a:endParaRPr lang="en-US"/>
        </a:p>
      </dgm:t>
    </dgm:pt>
    <dgm:pt modelId="{26070638-8D30-4EB8-8919-E870D87097CA}" type="sibTrans" cxnId="{769D4E29-95AE-4303-A308-2272636F8A46}">
      <dgm:prSet/>
      <dgm:spPr/>
      <dgm:t>
        <a:bodyPr/>
        <a:lstStyle/>
        <a:p>
          <a:endParaRPr lang="en-US"/>
        </a:p>
      </dgm:t>
    </dgm:pt>
    <dgm:pt modelId="{9EA32221-A579-4FFF-8729-08B315B1E951}">
      <dgm:prSet/>
      <dgm:spPr/>
      <dgm:t>
        <a:bodyPr/>
        <a:lstStyle/>
        <a:p>
          <a:r>
            <a:rPr lang="en-US"/>
            <a:t>Physical </a:t>
          </a:r>
        </a:p>
      </dgm:t>
    </dgm:pt>
    <dgm:pt modelId="{48B4F0C8-044F-45A0-8985-9733F4D39F42}" type="parTrans" cxnId="{30C2FAFB-1C12-44DB-9EF9-4287D90679E9}">
      <dgm:prSet/>
      <dgm:spPr/>
      <dgm:t>
        <a:bodyPr/>
        <a:lstStyle/>
        <a:p>
          <a:endParaRPr lang="en-US"/>
        </a:p>
      </dgm:t>
    </dgm:pt>
    <dgm:pt modelId="{31D85EFA-140C-4D92-8C9C-6740630563C0}" type="sibTrans" cxnId="{30C2FAFB-1C12-44DB-9EF9-4287D90679E9}">
      <dgm:prSet/>
      <dgm:spPr/>
      <dgm:t>
        <a:bodyPr/>
        <a:lstStyle/>
        <a:p>
          <a:endParaRPr lang="en-US"/>
        </a:p>
      </dgm:t>
    </dgm:pt>
    <dgm:pt modelId="{12DECDA2-5883-47DE-A7AA-4A7167EFC39D}">
      <dgm:prSet/>
      <dgm:spPr/>
      <dgm:t>
        <a:bodyPr/>
        <a:lstStyle/>
        <a:p>
          <a:r>
            <a:rPr lang="en-US" dirty="0"/>
            <a:t>Relational Model</a:t>
          </a:r>
        </a:p>
      </dgm:t>
    </dgm:pt>
    <dgm:pt modelId="{C043F570-3653-4651-AEAF-71E9B09B3FE0}" type="parTrans" cxnId="{1F3805CB-5C67-4833-8018-600E30A00BCA}">
      <dgm:prSet/>
      <dgm:spPr/>
    </dgm:pt>
    <dgm:pt modelId="{56AE691F-7D87-4BD8-B174-A413FA0462A1}" type="sibTrans" cxnId="{1F3805CB-5C67-4833-8018-600E30A00BCA}">
      <dgm:prSet/>
      <dgm:spPr/>
      <dgm:t>
        <a:bodyPr/>
        <a:lstStyle/>
        <a:p>
          <a:endParaRPr lang="en-US"/>
        </a:p>
      </dgm:t>
    </dgm:pt>
    <dgm:pt modelId="{F11FCE30-6DFD-4D08-B2B2-FEA4F0115EE1}" type="pres">
      <dgm:prSet presAssocID="{C57E287D-602D-4741-A26A-93564DAA1A30}" presName="linear" presStyleCnt="0">
        <dgm:presLayoutVars>
          <dgm:dir/>
          <dgm:animLvl val="lvl"/>
          <dgm:resizeHandles val="exact"/>
        </dgm:presLayoutVars>
      </dgm:prSet>
      <dgm:spPr/>
    </dgm:pt>
    <dgm:pt modelId="{2DA803C1-EC2D-4EFF-B45A-609232407D67}" type="pres">
      <dgm:prSet presAssocID="{3DD304C8-DA39-419C-A859-BB0338CE70CB}" presName="parentLin" presStyleCnt="0"/>
      <dgm:spPr/>
    </dgm:pt>
    <dgm:pt modelId="{95AAC33C-3F1A-4639-837E-55A1B03636C1}" type="pres">
      <dgm:prSet presAssocID="{3DD304C8-DA39-419C-A859-BB0338CE70CB}" presName="parentLeftMargin" presStyleLbl="node1" presStyleIdx="0" presStyleCnt="3"/>
      <dgm:spPr/>
    </dgm:pt>
    <dgm:pt modelId="{81588AC1-1FAD-4B20-9DA1-CCB87FC4EBEE}" type="pres">
      <dgm:prSet presAssocID="{3DD304C8-DA39-419C-A859-BB0338CE70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986B0E-57C6-40E0-9720-FA94D16B1A24}" type="pres">
      <dgm:prSet presAssocID="{3DD304C8-DA39-419C-A859-BB0338CE70CB}" presName="negativeSpace" presStyleCnt="0"/>
      <dgm:spPr/>
    </dgm:pt>
    <dgm:pt modelId="{F72A7D88-C241-4E23-B71B-904F5098CC3C}" type="pres">
      <dgm:prSet presAssocID="{3DD304C8-DA39-419C-A859-BB0338CE70CB}" presName="childText" presStyleLbl="conFgAcc1" presStyleIdx="0" presStyleCnt="3">
        <dgm:presLayoutVars>
          <dgm:bulletEnabled val="1"/>
        </dgm:presLayoutVars>
      </dgm:prSet>
      <dgm:spPr/>
    </dgm:pt>
    <dgm:pt modelId="{B18BBABA-9131-4577-BE8F-2EF9FB527D97}" type="pres">
      <dgm:prSet presAssocID="{F0C0EDCD-1C30-485A-86E5-2B0C69429834}" presName="spaceBetweenRectangles" presStyleCnt="0"/>
      <dgm:spPr/>
    </dgm:pt>
    <dgm:pt modelId="{26CDE4FD-9800-4DFF-A523-1E1442240E12}" type="pres">
      <dgm:prSet presAssocID="{A81BFDC1-19B5-4791-8E23-232674D5F9CE}" presName="parentLin" presStyleCnt="0"/>
      <dgm:spPr/>
    </dgm:pt>
    <dgm:pt modelId="{D4DBDB18-55C9-4E20-9EFB-8D43905C5B6F}" type="pres">
      <dgm:prSet presAssocID="{A81BFDC1-19B5-4791-8E23-232674D5F9CE}" presName="parentLeftMargin" presStyleLbl="node1" presStyleIdx="0" presStyleCnt="3"/>
      <dgm:spPr/>
    </dgm:pt>
    <dgm:pt modelId="{371F17D0-D480-494F-B9DE-65FAB4FAE759}" type="pres">
      <dgm:prSet presAssocID="{A81BFDC1-19B5-4791-8E23-232674D5F9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703F68-88FC-4C97-A1D4-E7A646DA1879}" type="pres">
      <dgm:prSet presAssocID="{A81BFDC1-19B5-4791-8E23-232674D5F9CE}" presName="negativeSpace" presStyleCnt="0"/>
      <dgm:spPr/>
    </dgm:pt>
    <dgm:pt modelId="{79D4F76C-CD0E-48EB-ABF8-B3486213071E}" type="pres">
      <dgm:prSet presAssocID="{A81BFDC1-19B5-4791-8E23-232674D5F9CE}" presName="childText" presStyleLbl="conFgAcc1" presStyleIdx="1" presStyleCnt="3">
        <dgm:presLayoutVars>
          <dgm:bulletEnabled val="1"/>
        </dgm:presLayoutVars>
      </dgm:prSet>
      <dgm:spPr/>
    </dgm:pt>
    <dgm:pt modelId="{7E621144-70A7-49FE-8F40-310DF464BFC6}" type="pres">
      <dgm:prSet presAssocID="{26070638-8D30-4EB8-8919-E870D87097CA}" presName="spaceBetweenRectangles" presStyleCnt="0"/>
      <dgm:spPr/>
    </dgm:pt>
    <dgm:pt modelId="{F477F888-937C-48FA-8EC8-D5F01AB9790E}" type="pres">
      <dgm:prSet presAssocID="{9EA32221-A579-4FFF-8729-08B315B1E951}" presName="parentLin" presStyleCnt="0"/>
      <dgm:spPr/>
    </dgm:pt>
    <dgm:pt modelId="{3CC796F3-660C-40CF-8778-AF88F590A77C}" type="pres">
      <dgm:prSet presAssocID="{9EA32221-A579-4FFF-8729-08B315B1E951}" presName="parentLeftMargin" presStyleLbl="node1" presStyleIdx="1" presStyleCnt="3"/>
      <dgm:spPr/>
    </dgm:pt>
    <dgm:pt modelId="{838903BA-2AD8-49A2-BB4B-756AFC58DCB6}" type="pres">
      <dgm:prSet presAssocID="{9EA32221-A579-4FFF-8729-08B315B1E9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D626FE-C7AF-4C45-B5BA-551FFCB453E3}" type="pres">
      <dgm:prSet presAssocID="{9EA32221-A579-4FFF-8729-08B315B1E951}" presName="negativeSpace" presStyleCnt="0"/>
      <dgm:spPr/>
    </dgm:pt>
    <dgm:pt modelId="{3C6A8095-606B-4F21-B997-5A7414FC705D}" type="pres">
      <dgm:prSet presAssocID="{9EA32221-A579-4FFF-8729-08B315B1E95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C39B202-E5F4-4D4A-A6DB-E5F372004D59}" type="presOf" srcId="{3DD304C8-DA39-419C-A859-BB0338CE70CB}" destId="{81588AC1-1FAD-4B20-9DA1-CCB87FC4EBEE}" srcOrd="1" destOrd="0" presId="urn:microsoft.com/office/officeart/2005/8/layout/list1"/>
    <dgm:cxn modelId="{0BB73304-5C01-4C23-AEC8-688E17A755BE}" type="presOf" srcId="{3DD304C8-DA39-419C-A859-BB0338CE70CB}" destId="{95AAC33C-3F1A-4639-837E-55A1B03636C1}" srcOrd="0" destOrd="0" presId="urn:microsoft.com/office/officeart/2005/8/layout/list1"/>
    <dgm:cxn modelId="{54893706-9400-4B1E-8146-0C26E2DC48DF}" srcId="{C57E287D-602D-4741-A26A-93564DAA1A30}" destId="{3DD304C8-DA39-419C-A859-BB0338CE70CB}" srcOrd="0" destOrd="0" parTransId="{0E520F47-65DE-47BF-8671-25BECBC9DD3D}" sibTransId="{F0C0EDCD-1C30-485A-86E5-2B0C69429834}"/>
    <dgm:cxn modelId="{475A9413-1B59-44BA-93D5-0FD42CDE56C0}" type="presOf" srcId="{A81BFDC1-19B5-4791-8E23-232674D5F9CE}" destId="{D4DBDB18-55C9-4E20-9EFB-8D43905C5B6F}" srcOrd="0" destOrd="0" presId="urn:microsoft.com/office/officeart/2005/8/layout/list1"/>
    <dgm:cxn modelId="{769D4E29-95AE-4303-A308-2272636F8A46}" srcId="{C57E287D-602D-4741-A26A-93564DAA1A30}" destId="{A81BFDC1-19B5-4791-8E23-232674D5F9CE}" srcOrd="1" destOrd="0" parTransId="{EA9184A5-04D7-4D9E-892B-8DC05704DF2D}" sibTransId="{26070638-8D30-4EB8-8919-E870D87097CA}"/>
    <dgm:cxn modelId="{49F55838-8022-434A-BDF9-274F3285AAB3}" type="presOf" srcId="{DF321FF3-87B1-423A-B922-9BBAA2AD4803}" destId="{F72A7D88-C241-4E23-B71B-904F5098CC3C}" srcOrd="0" destOrd="1" presId="urn:microsoft.com/office/officeart/2005/8/layout/list1"/>
    <dgm:cxn modelId="{25C89D3D-49D9-4663-90B7-1F0F7DD67902}" type="presOf" srcId="{388BB211-8D70-49B3-97E1-924B1D54E78C}" destId="{F72A7D88-C241-4E23-B71B-904F5098CC3C}" srcOrd="0" destOrd="0" presId="urn:microsoft.com/office/officeart/2005/8/layout/list1"/>
    <dgm:cxn modelId="{ED2F0466-5D18-428C-BC29-3B5FC873FB3E}" type="presOf" srcId="{C57E287D-602D-4741-A26A-93564DAA1A30}" destId="{F11FCE30-6DFD-4D08-B2B2-FEA4F0115EE1}" srcOrd="0" destOrd="0" presId="urn:microsoft.com/office/officeart/2005/8/layout/list1"/>
    <dgm:cxn modelId="{53D2F476-76D8-47C9-9E52-C0EE62CE7706}" srcId="{3DD304C8-DA39-419C-A859-BB0338CE70CB}" destId="{DF321FF3-87B1-423A-B922-9BBAA2AD4803}" srcOrd="1" destOrd="0" parTransId="{7653B85B-2EE1-4FAC-8D49-E28ADB083C2C}" sibTransId="{8CDF3775-70CE-4FE0-B7F1-D998993E178F}"/>
    <dgm:cxn modelId="{9A7C547A-A6E1-4207-9BC0-C9E06A47B3DA}" type="presOf" srcId="{9EA32221-A579-4FFF-8729-08B315B1E951}" destId="{3CC796F3-660C-40CF-8778-AF88F590A77C}" srcOrd="0" destOrd="0" presId="urn:microsoft.com/office/officeart/2005/8/layout/list1"/>
    <dgm:cxn modelId="{041FE3B2-CC8C-4691-8929-2C9FC3CF1E4C}" srcId="{3DD304C8-DA39-419C-A859-BB0338CE70CB}" destId="{55663C6D-6646-4D6A-BB27-E8523CB96E38}" srcOrd="2" destOrd="0" parTransId="{2FB5D1AA-FE8D-4FF4-A22A-689C985D99DA}" sibTransId="{B0FA27C3-FBEC-4B69-BEF5-B98D47F7EE77}"/>
    <dgm:cxn modelId="{C2286FC2-2778-4F35-9D1E-FF48D6EC97AA}" type="presOf" srcId="{9EA32221-A579-4FFF-8729-08B315B1E951}" destId="{838903BA-2AD8-49A2-BB4B-756AFC58DCB6}" srcOrd="1" destOrd="0" presId="urn:microsoft.com/office/officeart/2005/8/layout/list1"/>
    <dgm:cxn modelId="{1F3805CB-5C67-4833-8018-600E30A00BCA}" srcId="{A81BFDC1-19B5-4791-8E23-232674D5F9CE}" destId="{12DECDA2-5883-47DE-A7AA-4A7167EFC39D}" srcOrd="0" destOrd="0" parTransId="{C043F570-3653-4651-AEAF-71E9B09B3FE0}" sibTransId="{56AE691F-7D87-4BD8-B174-A413FA0462A1}"/>
    <dgm:cxn modelId="{DC8B6DCC-7489-4684-8059-330842986F82}" type="presOf" srcId="{12DECDA2-5883-47DE-A7AA-4A7167EFC39D}" destId="{79D4F76C-CD0E-48EB-ABF8-B3486213071E}" srcOrd="0" destOrd="0" presId="urn:microsoft.com/office/officeart/2005/8/layout/list1"/>
    <dgm:cxn modelId="{F7C9F0DE-E820-4988-90E3-CF43884294D6}" srcId="{3DD304C8-DA39-419C-A859-BB0338CE70CB}" destId="{388BB211-8D70-49B3-97E1-924B1D54E78C}" srcOrd="0" destOrd="0" parTransId="{E4EF7D9F-C76A-4ACD-A9AB-6CB24D45D893}" sibTransId="{6A2538B3-C78A-48BE-B616-03723685D6C6}"/>
    <dgm:cxn modelId="{9F9C2EE8-492D-48D7-A2D8-43A1A9FAEF4F}" type="presOf" srcId="{A81BFDC1-19B5-4791-8E23-232674D5F9CE}" destId="{371F17D0-D480-494F-B9DE-65FAB4FAE759}" srcOrd="1" destOrd="0" presId="urn:microsoft.com/office/officeart/2005/8/layout/list1"/>
    <dgm:cxn modelId="{B184D4F8-8429-4BFF-A062-B11DA7E13274}" type="presOf" srcId="{55663C6D-6646-4D6A-BB27-E8523CB96E38}" destId="{F72A7D88-C241-4E23-B71B-904F5098CC3C}" srcOrd="0" destOrd="2" presId="urn:microsoft.com/office/officeart/2005/8/layout/list1"/>
    <dgm:cxn modelId="{30C2FAFB-1C12-44DB-9EF9-4287D90679E9}" srcId="{C57E287D-602D-4741-A26A-93564DAA1A30}" destId="{9EA32221-A579-4FFF-8729-08B315B1E951}" srcOrd="2" destOrd="0" parTransId="{48B4F0C8-044F-45A0-8985-9733F4D39F42}" sibTransId="{31D85EFA-140C-4D92-8C9C-6740630563C0}"/>
    <dgm:cxn modelId="{2CEA0EBB-2241-49B9-AC6C-8F4F27F66E35}" type="presParOf" srcId="{F11FCE30-6DFD-4D08-B2B2-FEA4F0115EE1}" destId="{2DA803C1-EC2D-4EFF-B45A-609232407D67}" srcOrd="0" destOrd="0" presId="urn:microsoft.com/office/officeart/2005/8/layout/list1"/>
    <dgm:cxn modelId="{AA6BAE5D-B51C-4F2D-B608-27625967F3D5}" type="presParOf" srcId="{2DA803C1-EC2D-4EFF-B45A-609232407D67}" destId="{95AAC33C-3F1A-4639-837E-55A1B03636C1}" srcOrd="0" destOrd="0" presId="urn:microsoft.com/office/officeart/2005/8/layout/list1"/>
    <dgm:cxn modelId="{1C905FCE-2BBD-4970-8D44-45CCCC5685C8}" type="presParOf" srcId="{2DA803C1-EC2D-4EFF-B45A-609232407D67}" destId="{81588AC1-1FAD-4B20-9DA1-CCB87FC4EBEE}" srcOrd="1" destOrd="0" presId="urn:microsoft.com/office/officeart/2005/8/layout/list1"/>
    <dgm:cxn modelId="{57F1264C-95C2-485C-BC58-C14608D7A0E7}" type="presParOf" srcId="{F11FCE30-6DFD-4D08-B2B2-FEA4F0115EE1}" destId="{78986B0E-57C6-40E0-9720-FA94D16B1A24}" srcOrd="1" destOrd="0" presId="urn:microsoft.com/office/officeart/2005/8/layout/list1"/>
    <dgm:cxn modelId="{64DC667E-9E5A-468E-8FBF-CC64D5CC1E65}" type="presParOf" srcId="{F11FCE30-6DFD-4D08-B2B2-FEA4F0115EE1}" destId="{F72A7D88-C241-4E23-B71B-904F5098CC3C}" srcOrd="2" destOrd="0" presId="urn:microsoft.com/office/officeart/2005/8/layout/list1"/>
    <dgm:cxn modelId="{ABA12942-5942-43DA-A622-3B7CB85C774A}" type="presParOf" srcId="{F11FCE30-6DFD-4D08-B2B2-FEA4F0115EE1}" destId="{B18BBABA-9131-4577-BE8F-2EF9FB527D97}" srcOrd="3" destOrd="0" presId="urn:microsoft.com/office/officeart/2005/8/layout/list1"/>
    <dgm:cxn modelId="{DFDBAC56-1FD7-4D62-B909-1AAAA243DE1C}" type="presParOf" srcId="{F11FCE30-6DFD-4D08-B2B2-FEA4F0115EE1}" destId="{26CDE4FD-9800-4DFF-A523-1E1442240E12}" srcOrd="4" destOrd="0" presId="urn:microsoft.com/office/officeart/2005/8/layout/list1"/>
    <dgm:cxn modelId="{59F04501-4EF6-4323-81C8-83C1FEE1E6D4}" type="presParOf" srcId="{26CDE4FD-9800-4DFF-A523-1E1442240E12}" destId="{D4DBDB18-55C9-4E20-9EFB-8D43905C5B6F}" srcOrd="0" destOrd="0" presId="urn:microsoft.com/office/officeart/2005/8/layout/list1"/>
    <dgm:cxn modelId="{69FF6538-F76C-4D55-B036-8440EA94B9BB}" type="presParOf" srcId="{26CDE4FD-9800-4DFF-A523-1E1442240E12}" destId="{371F17D0-D480-494F-B9DE-65FAB4FAE759}" srcOrd="1" destOrd="0" presId="urn:microsoft.com/office/officeart/2005/8/layout/list1"/>
    <dgm:cxn modelId="{C91521D1-3C97-40EF-A50D-97931C8FDC39}" type="presParOf" srcId="{F11FCE30-6DFD-4D08-B2B2-FEA4F0115EE1}" destId="{B9703F68-88FC-4C97-A1D4-E7A646DA1879}" srcOrd="5" destOrd="0" presId="urn:microsoft.com/office/officeart/2005/8/layout/list1"/>
    <dgm:cxn modelId="{88695872-4DE5-4731-87C9-1F25B46B0618}" type="presParOf" srcId="{F11FCE30-6DFD-4D08-B2B2-FEA4F0115EE1}" destId="{79D4F76C-CD0E-48EB-ABF8-B3486213071E}" srcOrd="6" destOrd="0" presId="urn:microsoft.com/office/officeart/2005/8/layout/list1"/>
    <dgm:cxn modelId="{B2207015-D793-48F7-9E9B-CC6D55641634}" type="presParOf" srcId="{F11FCE30-6DFD-4D08-B2B2-FEA4F0115EE1}" destId="{7E621144-70A7-49FE-8F40-310DF464BFC6}" srcOrd="7" destOrd="0" presId="urn:microsoft.com/office/officeart/2005/8/layout/list1"/>
    <dgm:cxn modelId="{0B4C7220-0E78-42E6-8766-55AF16DCAA8B}" type="presParOf" srcId="{F11FCE30-6DFD-4D08-B2B2-FEA4F0115EE1}" destId="{F477F888-937C-48FA-8EC8-D5F01AB9790E}" srcOrd="8" destOrd="0" presId="urn:microsoft.com/office/officeart/2005/8/layout/list1"/>
    <dgm:cxn modelId="{6787D0EE-DC58-4723-8465-34532A57ED4C}" type="presParOf" srcId="{F477F888-937C-48FA-8EC8-D5F01AB9790E}" destId="{3CC796F3-660C-40CF-8778-AF88F590A77C}" srcOrd="0" destOrd="0" presId="urn:microsoft.com/office/officeart/2005/8/layout/list1"/>
    <dgm:cxn modelId="{3DD4D002-AE37-4932-804C-CCC2212A11FF}" type="presParOf" srcId="{F477F888-937C-48FA-8EC8-D5F01AB9790E}" destId="{838903BA-2AD8-49A2-BB4B-756AFC58DCB6}" srcOrd="1" destOrd="0" presId="urn:microsoft.com/office/officeart/2005/8/layout/list1"/>
    <dgm:cxn modelId="{622D3E39-7B3B-44AB-B74B-78931C50C129}" type="presParOf" srcId="{F11FCE30-6DFD-4D08-B2B2-FEA4F0115EE1}" destId="{F8D626FE-C7AF-4C45-B5BA-551FFCB453E3}" srcOrd="9" destOrd="0" presId="urn:microsoft.com/office/officeart/2005/8/layout/list1"/>
    <dgm:cxn modelId="{E8566156-F78D-4747-8906-06BF64EB634D}" type="presParOf" srcId="{F11FCE30-6DFD-4D08-B2B2-FEA4F0115EE1}" destId="{3C6A8095-606B-4F21-B997-5A7414FC70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A7D88-C241-4E23-B71B-904F5098CC3C}">
      <dsp:nvSpPr>
        <dsp:cNvPr id="0" name=""/>
        <dsp:cNvSpPr/>
      </dsp:nvSpPr>
      <dsp:spPr>
        <a:xfrm>
          <a:off x="0" y="472396"/>
          <a:ext cx="5257800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562356" rIns="40806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Enterprise Level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Project Level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Enhanced (EERD)</a:t>
          </a:r>
        </a:p>
      </dsp:txBody>
      <dsp:txXfrm>
        <a:off x="0" y="472396"/>
        <a:ext cx="5257800" cy="2041200"/>
      </dsp:txXfrm>
    </dsp:sp>
    <dsp:sp modelId="{81588AC1-1FAD-4B20-9DA1-CCB87FC4EBEE}">
      <dsp:nvSpPr>
        <dsp:cNvPr id="0" name=""/>
        <dsp:cNvSpPr/>
      </dsp:nvSpPr>
      <dsp:spPr>
        <a:xfrm>
          <a:off x="262890" y="73876"/>
          <a:ext cx="368046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Conceptual Data Model</a:t>
          </a:r>
        </a:p>
      </dsp:txBody>
      <dsp:txXfrm>
        <a:off x="301798" y="112784"/>
        <a:ext cx="3602644" cy="719224"/>
      </dsp:txXfrm>
    </dsp:sp>
    <dsp:sp modelId="{79D4F76C-CD0E-48EB-ABF8-B3486213071E}">
      <dsp:nvSpPr>
        <dsp:cNvPr id="0" name=""/>
        <dsp:cNvSpPr/>
      </dsp:nvSpPr>
      <dsp:spPr>
        <a:xfrm>
          <a:off x="0" y="3057916"/>
          <a:ext cx="525780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562356" rIns="40806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Relational Model</a:t>
          </a:r>
        </a:p>
      </dsp:txBody>
      <dsp:txXfrm>
        <a:off x="0" y="3057916"/>
        <a:ext cx="5257800" cy="1148175"/>
      </dsp:txXfrm>
    </dsp:sp>
    <dsp:sp modelId="{371F17D0-D480-494F-B9DE-65FAB4FAE759}">
      <dsp:nvSpPr>
        <dsp:cNvPr id="0" name=""/>
        <dsp:cNvSpPr/>
      </dsp:nvSpPr>
      <dsp:spPr>
        <a:xfrm>
          <a:off x="262890" y="2659396"/>
          <a:ext cx="3680460" cy="7970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Logical Data Model</a:t>
          </a:r>
        </a:p>
      </dsp:txBody>
      <dsp:txXfrm>
        <a:off x="301798" y="2698304"/>
        <a:ext cx="3602644" cy="719224"/>
      </dsp:txXfrm>
    </dsp:sp>
    <dsp:sp modelId="{3C6A8095-606B-4F21-B997-5A7414FC705D}">
      <dsp:nvSpPr>
        <dsp:cNvPr id="0" name=""/>
        <dsp:cNvSpPr/>
      </dsp:nvSpPr>
      <dsp:spPr>
        <a:xfrm>
          <a:off x="0" y="4750411"/>
          <a:ext cx="5257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903BA-2AD8-49A2-BB4B-756AFC58DCB6}">
      <dsp:nvSpPr>
        <dsp:cNvPr id="0" name=""/>
        <dsp:cNvSpPr/>
      </dsp:nvSpPr>
      <dsp:spPr>
        <a:xfrm>
          <a:off x="262890" y="4351891"/>
          <a:ext cx="3680460" cy="7970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Physical </a:t>
          </a:r>
        </a:p>
      </dsp:txBody>
      <dsp:txXfrm>
        <a:off x="301798" y="4390799"/>
        <a:ext cx="360264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DE3E4-9D15-47AB-8D67-501D7DB16A1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93574-B9F1-4C9A-93C6-7C647E9F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1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420184D-B524-4EA0-BD50-FBF9DCC7F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B9D86B8-0871-4442-92EF-DC27C5AAF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Overview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of this chapter is to describe in depth the major steps in logical database design, with emphasis on the relational model.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Logical database design is the process of transforming the conceptual data model (described in Chapters 2 and 3) into a logical data model.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provide a concise description of the relational data model, including the properties of relations. Next, we describe and illustrate the various types of integrity constraints associated with the relational model.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section introduces S Q L table definitions and the concept of well-structured relations. We then provide a detailed description of the process of transforming 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diagrams into relations. </a:t>
            </a: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59C8EB8E-7A27-452A-91FC-0090E6FFB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8237E21F-261F-4FC9-A8A9-2F64BEDC3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C4CF765F-09BA-46A8-A34F-8D798509FE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D26790B3-939D-447F-945B-E906917E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777BA0FD-B8F9-4639-932A-0ABDB3DA7B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BF8903C4-C20D-4EC2-B81F-C14D42F37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Domain constraints are enforced through database definitions.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6BA76966-EA4D-4702-B804-1AB006527E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F4C6F07B-311D-44CC-9243-5B8E5A7C4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Draw Example of customer order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Integrity constraint  enforces the primary key FK relationship.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When deleting, you can either restrict., cascade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57CD8538-F234-40B8-B450-299FA62FB9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508E422E-A69A-4987-81B2-3C7FC7267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Referential Integrity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8FABAB2D-3DEB-44C4-845D-865581585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80DAC3BE-FFCB-4B8F-B93B-010686FDB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Example on how you create a table using SQL language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3574-B9F1-4C9A-93C6-7C647E9F9C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32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3574-B9F1-4C9A-93C6-7C647E9F9C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08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67258391-D742-4A17-8C53-2DE1CB676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2F836421-F311-441B-B765-7DBFB1FC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C59EC471-E44C-4428-8731-61A4E19A2C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37BD3DAE-17C8-4E2C-BFB4-B182279E9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11A1BA25-F7D6-446A-AAD5-3C32E7A068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631574AD-9E2B-4062-8BCF-7F39FC0B1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1502B576-4D27-4EB6-B1D5-A8F8330504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A9B0850C-4101-46CC-B7C7-53F59BA35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0A2E1F1D-A9F1-4A2A-9DBE-8DDFA1059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1CDBB3BB-2527-4E13-A628-EEE11873C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40C74692-EDC0-4DEB-88AC-0DB123FDA8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8AB7C5F1-A5E5-4F16-9A0F-E1D7EFB7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the FK be NULL?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3574-B9F1-4C9A-93C6-7C647E9F9C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5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307DD1BE-B1D9-4808-8FC9-62E0206938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44505551-8689-4DDA-A8D5-CC746F6BF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D93A4CFB-EDC4-472C-B96C-5838DF4B33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4172E610-ED52-4688-B255-6035D0C7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3574-B9F1-4C9A-93C6-7C647E9F9C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33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3FBCEB78-8167-4055-8DB0-8951B9FC29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E3A76BB1-F02F-42D3-B0DC-BB3DD423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Mapping an associative entities: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Primary key-&gt; becomes a composite key of the two entities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When an identifier  is assigned.-&gt; use the identifier 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BB87D8E1-AD85-4880-A634-F3230ECD8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2D4A471B-740A-4910-9108-6EE587FD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9746EF00-9A2B-4FBE-B210-5D77216A0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561000CE-175B-4EBF-BB98-2A90710E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3574-B9F1-4C9A-93C6-7C647E9F9C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8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08FCC2B6-ABE6-43A3-BF13-E54E782545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169E30B4-B50D-4B0E-B689-730F3802D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BFF28F19-A242-45F2-8CF5-B82CFC156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515D175A-F50F-43C0-A357-FA02C7C8C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403DBEBC-9C46-43AC-ABDE-03B1D0DAE0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60C175FD-0DCC-4221-8A27-A7B171868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034AF289-2CE6-4B0B-9340-5ADF902A8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AAF2F4E5-63EF-4C88-81BD-2993D689D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B57D9789-3593-47DF-ADE9-42425AAAD6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630E2059-3B46-49FF-81FC-86B4AF1F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Ternary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1 relation or table for one entity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1 relation for each associative entity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47609B24-B137-404C-AC7F-BC3CE6125F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663FE00D-CEE0-4C34-865A-812B8F175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A8E5322F-0329-4D17-9153-CB7270FD3F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9810B7B7-7B2B-4C44-9C2D-10A396CB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968697EB-1297-4E1B-996D-C2E6BA73CE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401A79A5-B3C0-4D31-8312-50860565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Supertype/Subtype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1 relation for each supertype supbype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Supertype attribute for subtype descriminator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3A1638F7-87E1-442B-B2BE-65536C3AB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646D01C2-C085-4E83-AD7D-4BE15CF7F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AB1AC2FE-8BD8-43C9-9B0F-33D35A9AD5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3829EE9D-8267-4482-8DC4-F2BF76DC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3574-B9F1-4C9A-93C6-7C647E9F9C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7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 b</a:t>
            </a:r>
          </a:p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3574-B9F1-4C9A-93C6-7C647E9F9C6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46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D)</a:t>
            </a:r>
          </a:p>
          <a:p>
            <a:r>
              <a:rPr lang="en-US" dirty="0"/>
              <a:t>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3574-B9F1-4C9A-93C6-7C647E9F9C6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E4D6203-B6CC-4086-9B23-14868EA13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E89FBAA-8DF1-4F11-A0B3-A52987D0C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Definition: A relation is table. It has a name, it has columns, and it has rows.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Requirements for a table to qualify as a relation: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must have a unique name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attribute value must be atomic (not multivalued, not composite) -&gt; think about excel, if you have more than one data point inside of the same cell, it is not atomic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row must be unique (can’t have two rows with exactly the same values for all their fields)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Attributes (columns) in tables must have unique names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order of the columns must be irrelevant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order of the rows must be irrelevant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 duplicate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3574-B9F1-4C9A-93C6-7C647E9F9C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5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duplicate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3574-B9F1-4C9A-93C6-7C647E9F9C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8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no table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3574-B9F1-4C9A-93C6-7C647E9F9C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6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43D1587A-D6A5-4C46-A330-330205791D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1B2DFA91-C89E-4F55-864A-58D15D87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From E-R diagram, all entity's gets translated to tables, also, many to many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30F4-7950-43B6-BC74-849BFD387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73965-E67D-4BA2-A460-53B0F807E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59A3-9A51-4EA2-B39F-4C165D79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822A-0DC9-41A2-B7F8-71A9DE02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77D0-C4EB-405D-8475-16AE12E0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7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0BB4-0CA2-42F3-A721-0410451B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BA9F4-E2C0-40A7-9CE4-391A31D3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524D-63BA-4106-8832-3FE3BF58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6A8E-9F1F-461E-9DAE-33269250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C136-0541-4A6E-A48D-F1A26C7C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0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19BFF-A796-4CE3-850F-6E6159895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BA0AC-2EF6-4182-A267-C72A514B5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751A3-9F67-462B-9386-186BBC41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A625-C81C-4739-8128-0BEDC239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B34EC-2AC3-4750-BF95-1BAD173D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313A-C935-40B4-9151-4AF639AC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F047-C565-42C2-AEB5-995F3D5D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49153-CD3A-41D2-B1E7-0D0226A7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1566-995F-46C5-859E-D0EB27E2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43F7B-A406-4BB9-9D2C-824C2422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7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DFEC-C622-4974-A2DD-088A2D8E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29D8C-D4A5-4136-9047-270BDC1DD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40CD-77FF-4556-B2B3-5CE86081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17E90-B35A-49EC-A712-51C25B6C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87F6-1C13-47E6-98CD-01BB5466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0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CB1B-91DB-4B62-9E1F-1E81BF75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36EB-9B9B-442B-9D70-E510FFE9C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60537-9828-4B25-9BC9-D5CBE96A4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28C32-4543-4AFE-AB55-1CD50FD1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84BC6-D25C-4FCD-AB6B-388E191A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7955E-28D6-499F-8502-6E1FAA3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9F37-1212-4F5B-A98B-E1123BCA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C265B-B80A-4DE0-9F78-2CB04FA1D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35211-8D29-4CF8-9714-D82F9704C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CB128-9D2B-4107-B9F4-B320406DE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03BE3-D631-4CF6-9C7A-8ACAA3DA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5C594-A899-4844-96A8-985711C7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E2479-4E19-4F98-BA59-1FB0C66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A1B68-DA1B-4E74-B604-29C70485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BF1F-7E59-4CD2-BECC-B5F13FEF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82CBD-FB74-4729-B3FE-CDC6A55A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D87D9-AFFF-46AE-8D52-F3DE7202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07362-6398-4498-8130-F9D61DEC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1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02580-FA78-4E21-BF6D-829A606F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16946-88BF-473D-A6E1-02C4B615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A7D48-79F5-4CDE-9BDC-25C9FADE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E56F-D240-447D-B527-9EA2E29D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3F58-903F-4C03-8531-41DF88063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71BF-B152-446A-A6AD-08835F91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E6E91-A707-4D35-A4C3-7A356F67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7DE54-A941-4770-9466-A95D74BC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2EEFE-33EA-4C10-B018-1AC13DC3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C2CF-4350-47CD-8EB8-56044202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5615C-6B21-4D1B-A352-44E5B6C8E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89D56-3DD7-437D-BBE7-3C88C292A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6C70F-580E-453C-9B66-1ADC9082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3F8EA-F0D8-4F21-92D4-0A816C85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A5E99-4ECD-4347-B304-21E00492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2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187DE-B8D9-4587-9221-5A222677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3651B-1F16-47CD-9F3D-C2B79AB6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7FFC-9289-43E4-9E42-59388C631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0D8E-404D-4BC4-8EAB-A6C0047E9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3135-3EAF-4463-8702-699802446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65C99585-0B74-45C0-BA49-6AF94E47808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09600" y="1981200"/>
            <a:ext cx="5384800" cy="391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Chapter 4:</a:t>
            </a:r>
            <a:b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Logical Database Design and the Relational Model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BF66E-39A4-453B-BBFC-6EE5D724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35" y="1776714"/>
            <a:ext cx="3455530" cy="4114800"/>
          </a:xfrm>
          <a:prstGeom prst="rect">
            <a:avLst/>
          </a:prstGeom>
          <a:noFill/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7E9470F8-37DD-43AE-A7B1-B21A67897B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fld id="{266FD798-9C09-4A98-9F42-1E096653A419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  <a:defRPr/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6E446F-C381-47A9-A188-64CAE3605F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736851" y="6203950"/>
            <a:ext cx="6386513" cy="4762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sz="1800" dirty="0">
                <a:latin typeface="Tahoma" pitchFamily="34" charset="0"/>
              </a:rPr>
              <a:t>© 2011 Pearson Education, Inc.  Publishing as Prentice Hall</a:t>
            </a:r>
            <a:endParaRPr lang="en-US" sz="1800"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CFBA8-2ADB-491A-9D02-79F3EF978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67F485A-9AD3-4F88-9E4D-6C7B0E4B659C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DDA7F1FE-75A0-411F-BD1F-F1AE42754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Correspondence with E-R Model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3D16794E-CBE6-4CC6-AAC5-0276DF425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18082"/>
            <a:ext cx="9525000" cy="462526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 (tables) correspond with entity types and with many-to-many relationship types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Rows correspond with entity instances and with many-to-many relationship instances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Columns correspond with attributes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NOTE: The word </a:t>
            </a:r>
            <a:r>
              <a:rPr lang="en-US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(in relational database) is NOT the same as the word </a:t>
            </a:r>
            <a:r>
              <a:rPr lang="en-US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(in E-R model)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1E77D40-BEE0-48DF-82CC-DC71B4025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54A07CA-85EC-4A2A-AF33-F4F9E479C207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357CD7A9-3CB8-4A57-A9C4-44C152294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Key Fields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438564E1-D636-4AD0-899E-3C90BB592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1" y="1828801"/>
            <a:ext cx="9220200" cy="438556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Keys are special fields that serve two main purposes: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Primary keys</a:t>
            </a:r>
            <a:r>
              <a:rPr lang="en-US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are </a:t>
            </a:r>
            <a:r>
              <a:rPr lang="en-US" altLang="en-US" sz="2000" u="sng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unique</a:t>
            </a:r>
            <a:r>
              <a:rPr lang="en-US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identifiers of the relation in question. Examples include employee numbers, social security numbers, etc. </a:t>
            </a:r>
            <a:r>
              <a:rPr lang="en-US" altLang="en-US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This is how we can guarantee that all rows are unique</a:t>
            </a:r>
            <a:endParaRPr lang="en-US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Foreign keys</a:t>
            </a:r>
            <a:r>
              <a:rPr lang="en-US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are identifiers that enable a </a:t>
            </a:r>
            <a:r>
              <a:rPr lang="en-US" altLang="en-US" sz="2000" u="sng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dependent</a:t>
            </a:r>
            <a:r>
              <a:rPr lang="en-US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relation (on the many side of a relationship) to refer to its </a:t>
            </a:r>
            <a:r>
              <a:rPr lang="en-US" altLang="en-US" sz="2000" u="sng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parent</a:t>
            </a:r>
            <a:r>
              <a:rPr lang="en-US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relation (on the one side of the relationship)</a:t>
            </a:r>
            <a:endParaRPr lang="en-US" alt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Keys can be </a:t>
            </a:r>
            <a:r>
              <a:rPr lang="en-US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simple</a:t>
            </a: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(a single field) or </a:t>
            </a:r>
            <a:r>
              <a:rPr lang="en-US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composite</a:t>
            </a: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(more than one field)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Keys usually are used as indexes to speed up the response to user queries (More on this in Chapter 6)</a:t>
            </a:r>
            <a:endParaRPr lang="en-US" alt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12293" name="Object 4">
            <a:hlinkClick r:id="" action="ppaction://ole?verb=0"/>
            <a:extLst>
              <a:ext uri="{FF2B5EF4-FFF2-40B4-BE49-F238E27FC236}">
                <a16:creationId xmlns:a16="http://schemas.microsoft.com/office/drawing/2014/main" id="{C0EF13E7-E102-4647-B7C9-299A5733E10B}"/>
              </a:ext>
            </a:extLst>
          </p:cNvPr>
          <p:cNvGraphicFramePr>
            <a:graphicFrameLocks/>
          </p:cNvGraphicFramePr>
          <p:nvPr/>
        </p:nvGraphicFramePr>
        <p:xfrm>
          <a:off x="8458201" y="381000"/>
          <a:ext cx="17383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Microsoft ClipArt Gallery" r:id="rId4" imgW="3344863" imgH="2476500" progId="MS_ClipArt_Gallery">
                  <p:embed/>
                </p:oleObj>
              </mc:Choice>
              <mc:Fallback>
                <p:oleObj name="Microsoft ClipArt Gallery" r:id="rId4" imgW="3344863" imgH="2476500" progId="MS_ClipArt_Gallery">
                  <p:embed/>
                  <p:pic>
                    <p:nvPicPr>
                      <p:cNvPr id="12293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0EF13E7-E102-4647-B7C9-299A5733E1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1" y="381000"/>
                        <a:ext cx="17383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7">
            <a:extLst>
              <a:ext uri="{FF2B5EF4-FFF2-40B4-BE49-F238E27FC236}">
                <a16:creationId xmlns:a16="http://schemas.microsoft.com/office/drawing/2014/main" id="{1975B6BA-ED98-4244-AB47-C8A10EC1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32" y="806450"/>
            <a:ext cx="8305108" cy="555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89259891-EFDC-4C2F-B979-42712B7AE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B949B07-3517-4785-A7AF-FD7F65C38370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A571CE9C-DAF2-45CE-97EA-16E4C29ED4CD}"/>
              </a:ext>
            </a:extLst>
          </p:cNvPr>
          <p:cNvGrpSpPr>
            <a:grpSpLocks/>
          </p:cNvGrpSpPr>
          <p:nvPr/>
        </p:nvGrpSpPr>
        <p:grpSpPr bwMode="auto">
          <a:xfrm>
            <a:off x="2278063" y="1200151"/>
            <a:ext cx="5421312" cy="1171575"/>
            <a:chOff x="384" y="820"/>
            <a:chExt cx="3415" cy="738"/>
          </a:xfrm>
        </p:grpSpPr>
        <p:sp>
          <p:nvSpPr>
            <p:cNvPr id="14350" name="Oval 6">
              <a:extLst>
                <a:ext uri="{FF2B5EF4-FFF2-40B4-BE49-F238E27FC236}">
                  <a16:creationId xmlns:a16="http://schemas.microsoft.com/office/drawing/2014/main" id="{4BDFEC7E-D307-4904-8DA3-970988A31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20"/>
              <a:ext cx="1008" cy="428"/>
            </a:xfrm>
            <a:prstGeom prst="ellips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14351" name="Group 7">
              <a:extLst>
                <a:ext uri="{FF2B5EF4-FFF2-40B4-BE49-F238E27FC236}">
                  <a16:creationId xmlns:a16="http://schemas.microsoft.com/office/drawing/2014/main" id="{DD8B7BC5-38CA-4059-8CBD-00B09AAA7E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6" y="1200"/>
              <a:ext cx="2593" cy="358"/>
              <a:chOff x="1248" y="1200"/>
              <a:chExt cx="2720" cy="417"/>
            </a:xfrm>
          </p:grpSpPr>
          <p:sp>
            <p:nvSpPr>
              <p:cNvPr id="14352" name="Line 8">
                <a:extLst>
                  <a:ext uri="{FF2B5EF4-FFF2-40B4-BE49-F238E27FC236}">
                    <a16:creationId xmlns:a16="http://schemas.microsoft.com/office/drawing/2014/main" id="{1C737BC9-F63B-435D-A2C1-D0D4F0315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1200"/>
                <a:ext cx="1392" cy="24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3" name="Text Box 9">
                <a:extLst>
                  <a:ext uri="{FF2B5EF4-FFF2-40B4-BE49-F238E27FC236}">
                    <a16:creationId xmlns:a16="http://schemas.microsoft.com/office/drawing/2014/main" id="{BC1F8058-7279-4F78-B99D-F562D4D55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1259"/>
                <a:ext cx="1242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600">
                    <a:solidFill>
                      <a:srgbClr val="990000"/>
                    </a:solidFill>
                    <a:latin typeface="Times New Roman" panose="02020603050405020304" pitchFamily="18" charset="0"/>
                  </a:rPr>
                  <a:t>Primary Key</a:t>
                </a:r>
              </a:p>
            </p:txBody>
          </p:sp>
        </p:grp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36B99A1F-1CCC-41EE-8B07-8463D6D47187}"/>
              </a:ext>
            </a:extLst>
          </p:cNvPr>
          <p:cNvGrpSpPr>
            <a:grpSpLocks/>
          </p:cNvGrpSpPr>
          <p:nvPr/>
        </p:nvGrpSpPr>
        <p:grpSpPr bwMode="auto">
          <a:xfrm>
            <a:off x="4792663" y="2422525"/>
            <a:ext cx="5702300" cy="977900"/>
            <a:chOff x="1968" y="1544"/>
            <a:chExt cx="3592" cy="616"/>
          </a:xfrm>
        </p:grpSpPr>
        <p:sp>
          <p:nvSpPr>
            <p:cNvPr id="14347" name="Oval 11">
              <a:extLst>
                <a:ext uri="{FF2B5EF4-FFF2-40B4-BE49-F238E27FC236}">
                  <a16:creationId xmlns:a16="http://schemas.microsoft.com/office/drawing/2014/main" id="{EE713D7E-764E-4B06-BDEE-BA8E4D557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592"/>
              <a:ext cx="864" cy="451"/>
            </a:xfrm>
            <a:prstGeom prst="ellips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4348" name="Line 12">
              <a:extLst>
                <a:ext uri="{FF2B5EF4-FFF2-40B4-BE49-F238E27FC236}">
                  <a16:creationId xmlns:a16="http://schemas.microsoft.com/office/drawing/2014/main" id="{8C71DBB3-8501-40FA-8E47-AB797128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1832"/>
              <a:ext cx="966" cy="2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Text Box 13">
              <a:extLst>
                <a:ext uri="{FF2B5EF4-FFF2-40B4-BE49-F238E27FC236}">
                  <a16:creationId xmlns:a16="http://schemas.microsoft.com/office/drawing/2014/main" id="{A8704790-2CA5-49B5-81F8-5EB0E8145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544"/>
              <a:ext cx="1816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Foreign Key </a:t>
              </a:r>
              <a:r>
                <a:rPr lang="en-US" altLang="en-US" sz="16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(implements 1:N relationship between customer and order)</a:t>
              </a:r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44A1BE32-2B3B-40C0-9965-7FF83D0A6D5D}"/>
              </a:ext>
            </a:extLst>
          </p:cNvPr>
          <p:cNvGrpSpPr>
            <a:grpSpLocks/>
          </p:cNvGrpSpPr>
          <p:nvPr/>
        </p:nvGrpSpPr>
        <p:grpSpPr bwMode="auto">
          <a:xfrm>
            <a:off x="2386014" y="3643314"/>
            <a:ext cx="8137525" cy="1489075"/>
            <a:chOff x="442" y="2264"/>
            <a:chExt cx="5126" cy="923"/>
          </a:xfrm>
        </p:grpSpPr>
        <p:sp>
          <p:nvSpPr>
            <p:cNvPr id="14344" name="Oval 15">
              <a:extLst>
                <a:ext uri="{FF2B5EF4-FFF2-40B4-BE49-F238E27FC236}">
                  <a16:creationId xmlns:a16="http://schemas.microsoft.com/office/drawing/2014/main" id="{2E6D22D1-6C3D-46D6-9768-4A4BF89C6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2435"/>
              <a:ext cx="1622" cy="378"/>
            </a:xfrm>
            <a:prstGeom prst="ellips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4345" name="Line 16">
              <a:extLst>
                <a:ext uri="{FF2B5EF4-FFF2-40B4-BE49-F238E27FC236}">
                  <a16:creationId xmlns:a16="http://schemas.microsoft.com/office/drawing/2014/main" id="{6085BDB4-53B1-4272-926D-461CD953C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0" y="2792"/>
              <a:ext cx="1061" cy="24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Text Box 17">
              <a:extLst>
                <a:ext uri="{FF2B5EF4-FFF2-40B4-BE49-F238E27FC236}">
                  <a16:creationId xmlns:a16="http://schemas.microsoft.com/office/drawing/2014/main" id="{E890C931-0769-4F14-8E5C-A48CF763A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2" y="2264"/>
              <a:ext cx="2486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Combined, these are a </a:t>
              </a:r>
              <a:r>
                <a:rPr lang="en-US" altLang="en-US" sz="1800" i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composite primary key</a:t>
              </a:r>
              <a:r>
                <a:rPr lang="en-US" altLang="en-US" sz="18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 (uniquely identifies the order line)…individually they are </a:t>
              </a:r>
              <a:r>
                <a:rPr lang="en-US" altLang="en-US" sz="1800" i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foreign keys</a:t>
              </a:r>
              <a:r>
                <a:rPr lang="en-US" altLang="en-US" sz="18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 (implement M:N relationship between order and product)</a:t>
              </a:r>
            </a:p>
          </p:txBody>
        </p:sp>
      </p:grpSp>
      <p:sp>
        <p:nvSpPr>
          <p:cNvPr id="14343" name="Text Box 22">
            <a:extLst>
              <a:ext uri="{FF2B5EF4-FFF2-40B4-BE49-F238E27FC236}">
                <a16:creationId xmlns:a16="http://schemas.microsoft.com/office/drawing/2014/main" id="{B6A2C1C8-997D-48A6-99A5-07FBE447C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387351"/>
            <a:ext cx="795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Figure 5-3 Schema for four relations (Pine Valley Furniture Company)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833E5-1F4C-4E97-B15C-E3941F8352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DD1A429-D6B3-4E7E-861D-49D84A6D45E4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5B86941D-0479-4410-A35C-3D7D5C112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Integrity Constraints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BD27EE7F-8410-4829-8541-F0CE79129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522" y="1690688"/>
            <a:ext cx="9381478" cy="4230718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</a:rPr>
              <a:t>Domain Constraints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Allowable values for an attribute (includes data types and restrictions on values)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</a:rPr>
              <a:t>Entity Integrity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No primary key attribute may be null. All primary key fields </a:t>
            </a:r>
            <a:r>
              <a:rPr lang="en-US" b="1" dirty="0">
                <a:solidFill>
                  <a:srgbClr val="000000"/>
                </a:solidFill>
              </a:rPr>
              <a:t>MUST</a:t>
            </a:r>
            <a:r>
              <a:rPr lang="en-US" dirty="0">
                <a:solidFill>
                  <a:srgbClr val="000000"/>
                </a:solidFill>
              </a:rPr>
              <a:t> contain data values.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</a:rPr>
              <a:t>Referential Integrity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Rules that maintain consistency between the rows of two related tables.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FAF80B0-44C1-453F-B053-5E14E9A932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EBCD3E3-E411-4942-92B9-BBCFF2B4212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6551" name="Text Box 7">
            <a:extLst>
              <a:ext uri="{FF2B5EF4-FFF2-40B4-BE49-F238E27FC236}">
                <a16:creationId xmlns:a16="http://schemas.microsoft.com/office/drawing/2014/main" id="{E25A18F5-01A9-47B2-B3DA-B81006AF0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5729288"/>
            <a:ext cx="6526214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90000"/>
                </a:solidFill>
              </a:rPr>
              <a:t>Domain definitions enforce domain integrity constraints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28BCF499-58C4-4F07-8396-EB9508ED7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19" y="711199"/>
            <a:ext cx="9546194" cy="512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A0680-D4EC-455F-80EA-552CC050AE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C88F447-3BC7-455D-8FE8-57278E42CDDE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4AD3DF1A-AA34-4AF4-816B-F04D8B9F0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Integrity Constraints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A25B36A4-14F9-470D-9189-F1A6F6A82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799" y="1690688"/>
            <a:ext cx="10986247" cy="454143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Referential Integrity–rule states that any foreign key value (on the relation of the many side) MUST match a primary key value in the relation of the one side. (Or the foreign key can be null) 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 example: Delete Rules</a:t>
            </a:r>
          </a:p>
          <a:p>
            <a:pPr lvl="2" eaLnBrk="1" hangingPunct="1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Restrict–don’t allow delete of  “employee” side if related rows exist in “dependent” side</a:t>
            </a:r>
          </a:p>
          <a:p>
            <a:pPr lvl="2" eaLnBrk="1" hangingPunct="1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Cascade–automatically delete “dependent” side rows that correspond with the “employee” side row to be deleted</a:t>
            </a:r>
          </a:p>
          <a:p>
            <a:pPr lvl="2" eaLnBrk="1" hangingPunct="1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Set-to-Null–set the foreign key in the dependent side to null if deleting from the parent side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 not allowed for weak entities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>
            <a:extLst>
              <a:ext uri="{FF2B5EF4-FFF2-40B4-BE49-F238E27FC236}">
                <a16:creationId xmlns:a16="http://schemas.microsoft.com/office/drawing/2014/main" id="{377698F9-F62F-443B-8259-6046C2FE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854811"/>
            <a:ext cx="74866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4602F38-D549-4F83-9CB0-5845525D46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6CD6427-A127-4126-8963-28521B496404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8C534DBD-88D4-40A6-B2B8-EFECCE28B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3814"/>
            <a:ext cx="7540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5-5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Referential integrity constraints (Pine Valley Furniture)</a:t>
            </a:r>
          </a:p>
        </p:txBody>
      </p:sp>
      <p:sp>
        <p:nvSpPr>
          <p:cNvPr id="191492" name="Text Box 4">
            <a:extLst>
              <a:ext uri="{FF2B5EF4-FFF2-40B4-BE49-F238E27FC236}">
                <a16:creationId xmlns:a16="http://schemas.microsoft.com/office/drawing/2014/main" id="{FEE32DEE-596E-4ED6-B5F8-EE2FB3FA8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2438401"/>
            <a:ext cx="2759075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solidFill>
                  <a:srgbClr val="990000"/>
                </a:solidFill>
                <a:latin typeface="Times New Roman" panose="02020603050405020304" pitchFamily="18" charset="0"/>
              </a:rPr>
              <a:t>Referential integrity constraints are drawn via arrows from dependent to parent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8">
            <a:extLst>
              <a:ext uri="{FF2B5EF4-FFF2-40B4-BE49-F238E27FC236}">
                <a16:creationId xmlns:a16="http://schemas.microsoft.com/office/drawing/2014/main" id="{51314F12-EA0D-4E25-B2A2-C56E528FD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88976"/>
            <a:ext cx="6262689" cy="552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427E6BD-EAD7-4E1E-8FB3-DB406A374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77200" y="6129338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73CB41D-3052-49EA-9005-6DD260E400E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Text Box 8">
            <a:extLst>
              <a:ext uri="{FF2B5EF4-FFF2-40B4-BE49-F238E27FC236}">
                <a16:creationId xmlns:a16="http://schemas.microsoft.com/office/drawing/2014/main" id="{D8EE1B03-A1FB-4D56-8180-EC4278DF7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1" y="271464"/>
            <a:ext cx="457517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Figure 5-6 SQL table definitions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DC480E30-7733-488E-8A2F-FC7F23CE0135}"/>
              </a:ext>
            </a:extLst>
          </p:cNvPr>
          <p:cNvGrpSpPr>
            <a:grpSpLocks/>
          </p:cNvGrpSpPr>
          <p:nvPr/>
        </p:nvGrpSpPr>
        <p:grpSpPr bwMode="auto">
          <a:xfrm>
            <a:off x="1562101" y="973138"/>
            <a:ext cx="9117013" cy="4005262"/>
            <a:chOff x="24" y="677"/>
            <a:chExt cx="5743" cy="2523"/>
          </a:xfrm>
        </p:grpSpPr>
        <p:sp>
          <p:nvSpPr>
            <p:cNvPr id="23558" name="Text Box 7">
              <a:extLst>
                <a:ext uri="{FF2B5EF4-FFF2-40B4-BE49-F238E27FC236}">
                  <a16:creationId xmlns:a16="http://schemas.microsoft.com/office/drawing/2014/main" id="{67BE2293-1EEA-4ED0-8479-231B3534F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" y="1392"/>
              <a:ext cx="1738" cy="1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>
                  <a:solidFill>
                    <a:srgbClr val="990000"/>
                  </a:solidFill>
                  <a:latin typeface="Times New Roman" panose="02020603050405020304" pitchFamily="18" charset="0"/>
                </a:rPr>
                <a:t>Referential integrity constraints are implemented with foreign key to primary key references</a:t>
              </a:r>
            </a:p>
          </p:txBody>
        </p:sp>
        <p:sp>
          <p:nvSpPr>
            <p:cNvPr id="23559" name="Rectangle 11">
              <a:extLst>
                <a:ext uri="{FF2B5EF4-FFF2-40B4-BE49-F238E27FC236}">
                  <a16:creationId xmlns:a16="http://schemas.microsoft.com/office/drawing/2014/main" id="{43CE42DB-140F-4739-B4B1-8877F6CE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064"/>
              <a:ext cx="3648" cy="160"/>
            </a:xfrm>
            <a:prstGeom prst="rect">
              <a:avLst/>
            </a:prstGeom>
            <a:noFill/>
            <a:ln w="15875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3560" name="Freeform 12">
              <a:extLst>
                <a:ext uri="{FF2B5EF4-FFF2-40B4-BE49-F238E27FC236}">
                  <a16:creationId xmlns:a16="http://schemas.microsoft.com/office/drawing/2014/main" id="{ADB0B47D-CC0D-4B4A-8FF4-17F4CF748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" y="677"/>
              <a:ext cx="643" cy="1408"/>
            </a:xfrm>
            <a:custGeom>
              <a:avLst/>
              <a:gdLst>
                <a:gd name="T0" fmla="*/ 241 w 643"/>
                <a:gd name="T1" fmla="*/ 1408 h 1408"/>
                <a:gd name="T2" fmla="*/ 67 w 643"/>
                <a:gd name="T3" fmla="*/ 604 h 1408"/>
                <a:gd name="T4" fmla="*/ 643 w 643"/>
                <a:gd name="T5" fmla="*/ 0 h 1408"/>
                <a:gd name="T6" fmla="*/ 0 60000 65536"/>
                <a:gd name="T7" fmla="*/ 0 60000 65536"/>
                <a:gd name="T8" fmla="*/ 0 60000 65536"/>
                <a:gd name="T9" fmla="*/ 0 w 643"/>
                <a:gd name="T10" fmla="*/ 0 h 1408"/>
                <a:gd name="T11" fmla="*/ 643 w 643"/>
                <a:gd name="T12" fmla="*/ 1408 h 1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3" h="1408">
                  <a:moveTo>
                    <a:pt x="241" y="1408"/>
                  </a:moveTo>
                  <a:cubicBezTo>
                    <a:pt x="120" y="1123"/>
                    <a:pt x="0" y="839"/>
                    <a:pt x="67" y="604"/>
                  </a:cubicBezTo>
                  <a:cubicBezTo>
                    <a:pt x="134" y="369"/>
                    <a:pt x="547" y="101"/>
                    <a:pt x="643" y="0"/>
                  </a:cubicBezTo>
                </a:path>
              </a:pathLst>
            </a:custGeom>
            <a:noFill/>
            <a:ln w="15875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71BE8F-1569-4438-B5F2-640ED972EA7E}"/>
              </a:ext>
            </a:extLst>
          </p:cNvPr>
          <p:cNvSpPr/>
          <p:nvPr/>
        </p:nvSpPr>
        <p:spPr>
          <a:xfrm>
            <a:off x="623207" y="83375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1) A form of database design which maps conceptual requirements is called: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A) logical designs. 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B) response designs. 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C) security design. 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D) physical design. </a:t>
            </a:r>
            <a:endParaRPr lang="en-US" sz="12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99321-FEE0-400E-89C1-A8F76E3836A2}"/>
              </a:ext>
            </a:extLst>
          </p:cNvPr>
          <p:cNvSpPr/>
          <p:nvPr/>
        </p:nvSpPr>
        <p:spPr>
          <a:xfrm>
            <a:off x="6287407" y="97225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2) Data is represented in the form of: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A) data trees.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B) tables.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C) data notes.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D) chairs.</a:t>
            </a:r>
            <a:endParaRPr lang="en-US" sz="12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57309-272E-4403-98C0-0305C861EDFC}"/>
              </a:ext>
            </a:extLst>
          </p:cNvPr>
          <p:cNvSpPr/>
          <p:nvPr/>
        </p:nvSpPr>
        <p:spPr>
          <a:xfrm>
            <a:off x="685800" y="3532753"/>
            <a:ext cx="9880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3________ is a component of the relational data model included to specify business rules to maintain the integrity of data when they are manipulated. 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A) Business rule constraint 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B) Data integrity 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C) Business integrity 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D) Data structure </a:t>
            </a:r>
            <a:endParaRPr lang="en-US" sz="12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DF471-0EE9-4EBD-A5FD-9D4060E19429}"/>
              </a:ext>
            </a:extLst>
          </p:cNvPr>
          <p:cNvSpPr txBox="1"/>
          <p:nvPr/>
        </p:nvSpPr>
        <p:spPr>
          <a:xfrm>
            <a:off x="1791246" y="157762"/>
            <a:ext cx="509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Concept Check</a:t>
            </a:r>
          </a:p>
        </p:txBody>
      </p:sp>
    </p:spTree>
    <p:extLst>
      <p:ext uri="{BB962C8B-B14F-4D97-AF65-F5344CB8AC3E}">
        <p14:creationId xmlns:p14="http://schemas.microsoft.com/office/powerpoint/2010/main" val="33752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561690-BAEF-4C64-A6A0-53415417261C}"/>
              </a:ext>
            </a:extLst>
          </p:cNvPr>
          <p:cNvSpPr/>
          <p:nvPr/>
        </p:nvSpPr>
        <p:spPr>
          <a:xfrm>
            <a:off x="1594757" y="8418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An attribute in a relation of a database that serves as the primary key of another relation in the same database is called a: 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A) link attribute. 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B) link key. 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C) foreign key. 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D) foreign attribute. </a:t>
            </a:r>
            <a:endParaRPr lang="en-US" sz="12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9CCA2B-E492-42FE-A88F-DED6B78EF106}"/>
              </a:ext>
            </a:extLst>
          </p:cNvPr>
          <p:cNvSpPr/>
          <p:nvPr/>
        </p:nvSpPr>
        <p:spPr>
          <a:xfrm>
            <a:off x="1710871" y="326213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An attribute (or attributes) that uniquely identifies each row in a relation is called a: 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A) column. 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B) foreign field. 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C) primary key. </a:t>
            </a:r>
            <a:endParaRPr lang="en-US" sz="12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D) duplicate key. </a:t>
            </a:r>
            <a:endParaRPr lang="en-US" sz="12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6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B97FC-4B1F-4EF5-A3FC-3CE5899B6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1A64EBB-550C-433E-B229-EBC19A70C456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1906" name="Rectangle 2">
            <a:extLst>
              <a:ext uri="{FF2B5EF4-FFF2-40B4-BE49-F238E27FC236}">
                <a16:creationId xmlns:a16="http://schemas.microsoft.com/office/drawing/2014/main" id="{986938E3-D308-4A73-8F3A-CDBCFE332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Objectives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021F766C-52C7-4624-8ADE-1D382A092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5320" y="1600200"/>
            <a:ext cx="9145480" cy="453427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Definition of terms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List five properties of relations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State two properties of candidate keys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Transform E-R and EER diagrams to relations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Create tables with entity and relational integrity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2C93-4B25-4434-8E5F-3B7232B6E9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D446A53-42F6-462B-B70D-856B3CB0870A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C112EDB2-7BA4-46DF-AE46-1F71925EA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Transforming E-R Diagrams into Relations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D648A705-2F5D-4D33-9D19-6C74B2B14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1400" y="1690688"/>
            <a:ext cx="9880600" cy="4381638"/>
          </a:xfrm>
        </p:spPr>
        <p:txBody>
          <a:bodyPr>
            <a:normAutofit/>
          </a:bodyPr>
          <a:lstStyle/>
          <a:p>
            <a:pPr marL="609600" indent="-609600">
              <a:buNone/>
              <a:defRPr/>
            </a:pPr>
            <a:r>
              <a:rPr lang="en-US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Mapping Regular Entities to Relations 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defRPr/>
            </a:pPr>
            <a: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Simple attributes: E-R attributes map directly onto the relation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defRPr/>
            </a:pPr>
            <a: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Composite attributes: Use only their simple, component attributes 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  <a:defRPr/>
            </a:pPr>
            <a: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Multivalued Attribute: Becomes a separate relation with a foreign key taken from the superior entity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>
            <a:extLst>
              <a:ext uri="{FF2B5EF4-FFF2-40B4-BE49-F238E27FC236}">
                <a16:creationId xmlns:a16="http://schemas.microsoft.com/office/drawing/2014/main" id="{28D0D282-0821-47E3-8F03-0B65732F4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176339"/>
            <a:ext cx="85486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7626E31-421D-4635-ADAF-50499211F6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62913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D319167-AE6D-40D1-ABDE-3CDB67B81E8C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EEBDBEA1-4AF4-4E1B-BA8E-4A18B778E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1190625"/>
            <a:ext cx="2590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990000"/>
                </a:solidFill>
                <a:latin typeface="Arial" panose="020B0604020202020204" pitchFamily="34" charset="0"/>
              </a:rPr>
              <a:t>(a) CUSTOMER entity type with simple attributes</a:t>
            </a: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4B2E2A72-18E7-436C-ACA3-A26FECEE1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8" y="261938"/>
            <a:ext cx="493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5-8 Mapping a regular entity</a:t>
            </a:r>
          </a:p>
        </p:txBody>
      </p:sp>
      <p:sp>
        <p:nvSpPr>
          <p:cNvPr id="27654" name="Text Box 4">
            <a:extLst>
              <a:ext uri="{FF2B5EF4-FFF2-40B4-BE49-F238E27FC236}">
                <a16:creationId xmlns:a16="http://schemas.microsoft.com/office/drawing/2014/main" id="{53E10990-0AB7-4369-A281-8D0DD5134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38" y="3962400"/>
            <a:ext cx="358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990000"/>
                </a:solidFill>
                <a:latin typeface="Arial" panose="020B0604020202020204" pitchFamily="34" charset="0"/>
              </a:rPr>
              <a:t>(b) CUSTOMER relation</a:t>
            </a:r>
          </a:p>
        </p:txBody>
      </p:sp>
      <p:pic>
        <p:nvPicPr>
          <p:cNvPr id="27655" name="Picture 8">
            <a:extLst>
              <a:ext uri="{FF2B5EF4-FFF2-40B4-BE49-F238E27FC236}">
                <a16:creationId xmlns:a16="http://schemas.microsoft.com/office/drawing/2014/main" id="{1BB4B6C0-F6D2-478C-A6F3-A0C2CBC73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26" y="4498974"/>
            <a:ext cx="8789437" cy="136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7">
            <a:extLst>
              <a:ext uri="{FF2B5EF4-FFF2-40B4-BE49-F238E27FC236}">
                <a16:creationId xmlns:a16="http://schemas.microsoft.com/office/drawing/2014/main" id="{1CEC58E6-7D0D-43CF-9C90-3B1460D4E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798513"/>
            <a:ext cx="8389938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F50911E-A19C-4948-80B1-FC584FBFE1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B85C278-EB32-480B-9C6D-EA2D1BD03FF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ABEC8755-9E7E-44B7-BA36-6A8E34EB6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90600"/>
            <a:ext cx="2590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Arial" panose="020B0604020202020204" pitchFamily="34" charset="0"/>
              </a:rPr>
              <a:t>(a) CUSTOMER entity type with composite attribute</a:t>
            </a: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B8EEFE46-1F3F-4FA9-80F4-FC62D9CF6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0"/>
            <a:ext cx="574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5-9 Mapping a composite attribute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1F8C2075-E21B-41ED-BDB1-C2E791252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3857625"/>
            <a:ext cx="608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990000"/>
                </a:solidFill>
                <a:latin typeface="Arial" panose="020B0604020202020204" pitchFamily="34" charset="0"/>
              </a:rPr>
              <a:t>(b) CUSTOMER relation with address detail</a:t>
            </a:r>
          </a:p>
        </p:txBody>
      </p:sp>
      <p:pic>
        <p:nvPicPr>
          <p:cNvPr id="29703" name="Picture 8">
            <a:extLst>
              <a:ext uri="{FF2B5EF4-FFF2-40B4-BE49-F238E27FC236}">
                <a16:creationId xmlns:a16="http://schemas.microsoft.com/office/drawing/2014/main" id="{AB90B845-6E92-4ABD-97BD-4207EC33F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4" y="4478339"/>
            <a:ext cx="81629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1">
            <a:extLst>
              <a:ext uri="{FF2B5EF4-FFF2-40B4-BE49-F238E27FC236}">
                <a16:creationId xmlns:a16="http://schemas.microsoft.com/office/drawing/2014/main" id="{1D92FCDF-AB49-4FBF-9870-3F95FE7CA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3743325"/>
            <a:ext cx="6440488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10">
            <a:extLst>
              <a:ext uri="{FF2B5EF4-FFF2-40B4-BE49-F238E27FC236}">
                <a16:creationId xmlns:a16="http://schemas.microsoft.com/office/drawing/2014/main" id="{24DA2D45-038C-49B9-9E52-9B245C196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4" y="784226"/>
            <a:ext cx="819308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7F2279-3B1E-447B-94AF-E68E33E69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CCC19F7-70CD-41AC-B246-B8FC4569AA8E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A8344FB3-3E3F-4E0A-816F-F8DFC3551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9" y="119063"/>
            <a:ext cx="793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5-10 Mapping an entity with a multivalued attribute</a:t>
            </a:r>
          </a:p>
        </p:txBody>
      </p:sp>
      <p:sp>
        <p:nvSpPr>
          <p:cNvPr id="31750" name="Text Box 4">
            <a:extLst>
              <a:ext uri="{FF2B5EF4-FFF2-40B4-BE49-F238E27FC236}">
                <a16:creationId xmlns:a16="http://schemas.microsoft.com/office/drawing/2014/main" id="{6606E2C1-3D77-41D8-B0BF-581E10CA3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5867400"/>
            <a:ext cx="8961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990000"/>
                </a:solidFill>
                <a:latin typeface="Times New Roman" panose="02020603050405020304" pitchFamily="18" charset="0"/>
              </a:rPr>
              <a:t>One–to–many relationship between original entity and new relation</a:t>
            </a:r>
          </a:p>
        </p:txBody>
      </p:sp>
      <p:sp>
        <p:nvSpPr>
          <p:cNvPr id="31751" name="Text Box 5">
            <a:extLst>
              <a:ext uri="{FF2B5EF4-FFF2-40B4-BE49-F238E27FC236}">
                <a16:creationId xmlns:a16="http://schemas.microsoft.com/office/drawing/2014/main" id="{63B51739-C4BE-4928-827B-3FC5FF5FB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1012825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(a)</a:t>
            </a:r>
          </a:p>
        </p:txBody>
      </p:sp>
      <p:grpSp>
        <p:nvGrpSpPr>
          <p:cNvPr id="31752" name="Group 12">
            <a:extLst>
              <a:ext uri="{FF2B5EF4-FFF2-40B4-BE49-F238E27FC236}">
                <a16:creationId xmlns:a16="http://schemas.microsoft.com/office/drawing/2014/main" id="{ACA83D7C-BD37-487F-A268-D3F1D885ED87}"/>
              </a:ext>
            </a:extLst>
          </p:cNvPr>
          <p:cNvGrpSpPr>
            <a:grpSpLocks/>
          </p:cNvGrpSpPr>
          <p:nvPr/>
        </p:nvGrpSpPr>
        <p:grpSpPr bwMode="auto">
          <a:xfrm>
            <a:off x="1801814" y="3243263"/>
            <a:ext cx="8866187" cy="990600"/>
            <a:chOff x="96" y="2016"/>
            <a:chExt cx="5585" cy="624"/>
          </a:xfrm>
        </p:grpSpPr>
        <p:sp>
          <p:nvSpPr>
            <p:cNvPr id="31753" name="Text Box 8">
              <a:extLst>
                <a:ext uri="{FF2B5EF4-FFF2-40B4-BE49-F238E27FC236}">
                  <a16:creationId xmlns:a16="http://schemas.microsoft.com/office/drawing/2014/main" id="{808C2F44-30BD-415C-A67C-DE2A01A6D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016"/>
              <a:ext cx="5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990000"/>
                  </a:solidFill>
                  <a:latin typeface="Times New Roman" panose="02020603050405020304" pitchFamily="18" charset="0"/>
                </a:rPr>
                <a:t>Multivalued attribute becomes a separate relation with foreign key</a:t>
              </a:r>
            </a:p>
          </p:txBody>
        </p:sp>
        <p:sp>
          <p:nvSpPr>
            <p:cNvPr id="31754" name="Text Box 9">
              <a:extLst>
                <a:ext uri="{FF2B5EF4-FFF2-40B4-BE49-F238E27FC236}">
                  <a16:creationId xmlns:a16="http://schemas.microsoft.com/office/drawing/2014/main" id="{E9BB0A14-D4A1-4CA4-AE35-9861347D5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35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(b)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E1C33-3E85-444F-81DE-5EF676F2B8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8C51535-DA02-4C85-9505-27552D6CB650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618E042E-E77B-4C04-8AF0-6B00F066D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Transforming E-R Diagrams into Relations (cont.)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0E486410-69F0-4328-BAD1-4DBE96CBC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Mapping Weak Entities</a:t>
            </a:r>
          </a:p>
          <a:p>
            <a:pPr lvl="1" eaLnBrk="1" hangingPunct="1"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Becomes a separate relation with a foreign key taken from the superior entity</a:t>
            </a:r>
          </a:p>
          <a:p>
            <a:pPr lvl="1" eaLnBrk="1" hangingPunct="1"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Primary key composed of:</a:t>
            </a:r>
          </a:p>
          <a:p>
            <a:pPr lvl="2" eaLnBrk="1" hangingPunct="1"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Partial identifier of weak entity</a:t>
            </a:r>
          </a:p>
          <a:p>
            <a:pPr lvl="2" eaLnBrk="1" hangingPunct="1"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Primary key of identifying relation (strong entity)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E93B24A-D6D2-47DF-8CD6-3447C9395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A130F86-31D0-4DCB-9C3D-372516030B89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Text Box 8">
            <a:extLst>
              <a:ext uri="{FF2B5EF4-FFF2-40B4-BE49-F238E27FC236}">
                <a16:creationId xmlns:a16="http://schemas.microsoft.com/office/drawing/2014/main" id="{B0F8798C-92CB-4C3B-9642-0DCA5DA0A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6" y="176214"/>
            <a:ext cx="65129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5-11 Example of mapping a weak entity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a) Weak entity DEPENDENT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0F36911B-5683-4CA4-93E4-7A8E0976D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1862139"/>
            <a:ext cx="77724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9">
            <a:extLst>
              <a:ext uri="{FF2B5EF4-FFF2-40B4-BE49-F238E27FC236}">
                <a16:creationId xmlns:a16="http://schemas.microsoft.com/office/drawing/2014/main" id="{20B6A7C0-87BB-4FD7-A926-2F38E02F5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1755775"/>
            <a:ext cx="880110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931E9FD5-4050-4FCD-8D37-1CFBFAA11D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3D30006-E601-4270-A575-91B71B5CFC77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8660" name="Text Box 4">
            <a:extLst>
              <a:ext uri="{FF2B5EF4-FFF2-40B4-BE49-F238E27FC236}">
                <a16:creationId xmlns:a16="http://schemas.microsoft.com/office/drawing/2014/main" id="{F7E12E4C-FDF8-4AF6-BD90-4D73ED6B8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828801"/>
            <a:ext cx="3200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NOTE: the domain constraint for the foreign key should NOT allow </a:t>
            </a:r>
            <a:r>
              <a:rPr lang="en-US" altLang="en-US" sz="2000" i="1">
                <a:solidFill>
                  <a:srgbClr val="990000"/>
                </a:solidFill>
                <a:latin typeface="Times New Roman" panose="02020603050405020304" pitchFamily="18" charset="0"/>
              </a:rPr>
              <a:t>null</a:t>
            </a:r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 value if DEPENDENT is a weak entity</a:t>
            </a:r>
          </a:p>
        </p:txBody>
      </p:sp>
      <p:sp>
        <p:nvSpPr>
          <p:cNvPr id="198661" name="Text Box 5">
            <a:extLst>
              <a:ext uri="{FF2B5EF4-FFF2-40B4-BE49-F238E27FC236}">
                <a16:creationId xmlns:a16="http://schemas.microsoft.com/office/drawing/2014/main" id="{75B528E4-C7A7-4AF7-B1A2-BB07A665B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963" y="3497264"/>
            <a:ext cx="1643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Foreign key</a:t>
            </a:r>
            <a:endParaRPr lang="en-US" altLang="en-US" sz="2000" i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AC2D2636-46F3-4E03-B986-DA1CFB1FDB68}"/>
              </a:ext>
            </a:extLst>
          </p:cNvPr>
          <p:cNvGrpSpPr>
            <a:grpSpLocks/>
          </p:cNvGrpSpPr>
          <p:nvPr/>
        </p:nvGrpSpPr>
        <p:grpSpPr bwMode="auto">
          <a:xfrm>
            <a:off x="2151063" y="4752976"/>
            <a:ext cx="5816600" cy="701675"/>
            <a:chOff x="528" y="3360"/>
            <a:chExt cx="3264" cy="442"/>
          </a:xfrm>
        </p:grpSpPr>
        <p:sp>
          <p:nvSpPr>
            <p:cNvPr id="36872" name="Text Box 7">
              <a:extLst>
                <a:ext uri="{FF2B5EF4-FFF2-40B4-BE49-F238E27FC236}">
                  <a16:creationId xmlns:a16="http://schemas.microsoft.com/office/drawing/2014/main" id="{6B72C150-D700-44C2-9EC3-D04A6C15F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552"/>
              <a:ext cx="32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Composite primary key</a:t>
              </a:r>
            </a:p>
          </p:txBody>
        </p:sp>
        <p:sp>
          <p:nvSpPr>
            <p:cNvPr id="36873" name="AutoShape 8">
              <a:extLst>
                <a:ext uri="{FF2B5EF4-FFF2-40B4-BE49-F238E27FC236}">
                  <a16:creationId xmlns:a16="http://schemas.microsoft.com/office/drawing/2014/main" id="{EB3FDFDE-8F7D-4770-B2F3-16687502B209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1999" y="1925"/>
              <a:ext cx="144" cy="3013"/>
            </a:xfrm>
            <a:prstGeom prst="rightBrace">
              <a:avLst>
                <a:gd name="adj1" fmla="val 174363"/>
                <a:gd name="adj2" fmla="val 50000"/>
              </a:avLst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6871" name="Text Box 10">
            <a:extLst>
              <a:ext uri="{FF2B5EF4-FFF2-40B4-BE49-F238E27FC236}">
                <a16:creationId xmlns:a16="http://schemas.microsoft.com/office/drawing/2014/main" id="{7842CA06-4A19-41EC-8DF6-F350E42D3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176214"/>
            <a:ext cx="74699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5-11 Example of mapping a weak entity (cont.)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b) Relations resulting from weak entity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utoUpdateAnimBg="0"/>
      <p:bldP spid="19866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2A96B-F9AD-4C4E-AB9A-98FD75802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673EDB0-99E5-4B60-84A2-6A5BA0CA4C1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E0FBC81F-A050-4F17-AC75-2A9658B55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Transforming E-R Diagrams into Relations (cont.)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8862CE67-AF53-4CE2-A943-5BFB747E7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Mapping Binary Relationships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One-to-Many–Primary key on the one side becomes a foreign key on the many side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Many-to-Many–Create a </a:t>
            </a:r>
            <a:r>
              <a:rPr lang="en-US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 relation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with the primary keys of the two entities as its primary key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One-to-One–Primary key on the mandatory side becomes a foreign key on the optional side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bldLvl="3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2">
            <a:extLst>
              <a:ext uri="{FF2B5EF4-FFF2-40B4-BE49-F238E27FC236}">
                <a16:creationId xmlns:a16="http://schemas.microsoft.com/office/drawing/2014/main" id="{3FBCAA14-8D11-4346-9918-399F539C1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48" y="3390900"/>
            <a:ext cx="8607703" cy="290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11">
            <a:extLst>
              <a:ext uri="{FF2B5EF4-FFF2-40B4-BE49-F238E27FC236}">
                <a16:creationId xmlns:a16="http://schemas.microsoft.com/office/drawing/2014/main" id="{F4A088D5-D8AB-4AD6-AEB0-704AEE813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48" y="1182689"/>
            <a:ext cx="8398152" cy="202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D257738-8E87-4C80-A9C5-9B41781F9D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8C7D15E-D35C-455F-8FF6-D034F0290A0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Text Box 2">
            <a:extLst>
              <a:ext uri="{FF2B5EF4-FFF2-40B4-BE49-F238E27FC236}">
                <a16:creationId xmlns:a16="http://schemas.microsoft.com/office/drawing/2014/main" id="{5C63D8AD-0293-4130-8E4D-CC9970565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614" y="185738"/>
            <a:ext cx="710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5-12 Example of mapping a 1:M relationship</a:t>
            </a:r>
          </a:p>
        </p:txBody>
      </p:sp>
      <p:sp>
        <p:nvSpPr>
          <p:cNvPr id="39942" name="Text Box 3">
            <a:extLst>
              <a:ext uri="{FF2B5EF4-FFF2-40B4-BE49-F238E27FC236}">
                <a16:creationId xmlns:a16="http://schemas.microsoft.com/office/drawing/2014/main" id="{E4DFC108-7EA8-45CB-9F98-BE9B16864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6" y="771525"/>
            <a:ext cx="649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a) Relationship between customers and orders</a:t>
            </a:r>
          </a:p>
        </p:txBody>
      </p:sp>
      <p:sp>
        <p:nvSpPr>
          <p:cNvPr id="200709" name="Text Box 5">
            <a:extLst>
              <a:ext uri="{FF2B5EF4-FFF2-40B4-BE49-F238E27FC236}">
                <a16:creationId xmlns:a16="http://schemas.microsoft.com/office/drawing/2014/main" id="{B57B2BDB-94A6-4E30-B292-A47E0370C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2205039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Times New Roman" panose="02020603050405020304" pitchFamily="18" charset="0"/>
              </a:rPr>
              <a:t>Note the mandatory one</a:t>
            </a:r>
          </a:p>
        </p:txBody>
      </p:sp>
      <p:sp>
        <p:nvSpPr>
          <p:cNvPr id="39944" name="Text Box 7">
            <a:extLst>
              <a:ext uri="{FF2B5EF4-FFF2-40B4-BE49-F238E27FC236}">
                <a16:creationId xmlns:a16="http://schemas.microsoft.com/office/drawing/2014/main" id="{E24EA98C-99B3-4E8F-9F57-CC99B90EA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1" y="2905125"/>
            <a:ext cx="386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b) Mapping the relationship</a:t>
            </a:r>
          </a:p>
        </p:txBody>
      </p:sp>
      <p:sp>
        <p:nvSpPr>
          <p:cNvPr id="200713" name="Text Box 9">
            <a:extLst>
              <a:ext uri="{FF2B5EF4-FFF2-40B4-BE49-F238E27FC236}">
                <a16:creationId xmlns:a16="http://schemas.microsoft.com/office/drawing/2014/main" id="{479397B9-E058-4C57-83CC-3711B3E94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4740276"/>
            <a:ext cx="27971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0000"/>
                </a:solidFill>
                <a:latin typeface="Times New Roman" panose="02020603050405020304" pitchFamily="18" charset="0"/>
              </a:rPr>
              <a:t>Again, no null value in the foreign key…this is because of the mandatory minimum cardinality</a:t>
            </a:r>
          </a:p>
        </p:txBody>
      </p:sp>
      <p:sp>
        <p:nvSpPr>
          <p:cNvPr id="200714" name="Text Box 10">
            <a:extLst>
              <a:ext uri="{FF2B5EF4-FFF2-40B4-BE49-F238E27FC236}">
                <a16:creationId xmlns:a16="http://schemas.microsoft.com/office/drawing/2014/main" id="{55BAEC7A-F337-4051-A609-656AE5068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5730876"/>
            <a:ext cx="1643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Foreign key</a:t>
            </a:r>
            <a:endParaRPr lang="en-US" altLang="en-US" sz="2000" i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200709" grpId="0"/>
      <p:bldP spid="200713" grpId="0"/>
      <p:bldP spid="2007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4AEF99A-176C-454F-A26B-4091E946AB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5201D4C-D141-47F1-8041-1801E9CA6F34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29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90A59F52-595F-43F7-8512-0C2A35417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228600"/>
            <a:ext cx="7323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5-13 Example of mapping an M:N relationship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46FEEA3F-FA1C-4C97-B462-6D18639D9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812800"/>
            <a:ext cx="449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a) Completes relationship (M:N)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CF116813-B9EB-4910-B8FF-B217E4819B1F}"/>
              </a:ext>
            </a:extLst>
          </p:cNvPr>
          <p:cNvGrpSpPr>
            <a:grpSpLocks/>
          </p:cNvGrpSpPr>
          <p:nvPr/>
        </p:nvGrpSpPr>
        <p:grpSpPr bwMode="auto">
          <a:xfrm>
            <a:off x="2028825" y="4876800"/>
            <a:ext cx="8356600" cy="990600"/>
            <a:chOff x="336" y="3312"/>
            <a:chExt cx="5264" cy="624"/>
          </a:xfrm>
        </p:grpSpPr>
        <p:sp>
          <p:nvSpPr>
            <p:cNvPr id="41991" name="Text Box 6">
              <a:extLst>
                <a:ext uri="{FF2B5EF4-FFF2-40B4-BE49-F238E27FC236}">
                  <a16:creationId xmlns:a16="http://schemas.microsoft.com/office/drawing/2014/main" id="{2C1EC792-851C-46D2-B871-786D22848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648"/>
              <a:ext cx="5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The </a:t>
              </a:r>
              <a:r>
                <a:rPr lang="en-US" altLang="en-US" sz="2400" i="1">
                  <a:solidFill>
                    <a:srgbClr val="990000"/>
                  </a:solidFill>
                  <a:latin typeface="Times New Roman" panose="02020603050405020304" pitchFamily="18" charset="0"/>
                </a:rPr>
                <a:t>Completes</a:t>
              </a:r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 relationship will need to become a separate relation</a:t>
              </a:r>
            </a:p>
          </p:txBody>
        </p:sp>
        <p:sp>
          <p:nvSpPr>
            <p:cNvPr id="41992" name="Line 7">
              <a:extLst>
                <a:ext uri="{FF2B5EF4-FFF2-40B4-BE49-F238E27FC236}">
                  <a16:creationId xmlns:a16="http://schemas.microsoft.com/office/drawing/2014/main" id="{1692C496-54BA-48ED-B279-FB8E682D5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990" name="Picture 8">
            <a:extLst>
              <a:ext uri="{FF2B5EF4-FFF2-40B4-BE49-F238E27FC236}">
                <a16:creationId xmlns:a16="http://schemas.microsoft.com/office/drawing/2014/main" id="{4E10A0CE-40F2-4310-AFE7-1119F0EB3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1852614"/>
            <a:ext cx="845820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0FBB-CAED-4EBE-8C4E-117E24CB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Data Modeling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328D27-0780-4A82-B33C-76B7B6C06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542524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3970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3">
            <a:extLst>
              <a:ext uri="{FF2B5EF4-FFF2-40B4-BE49-F238E27FC236}">
                <a16:creationId xmlns:a16="http://schemas.microsoft.com/office/drawing/2014/main" id="{AE585F67-0012-4E6B-986C-761751C29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9" y="1552576"/>
            <a:ext cx="85058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29B54282-5FE5-4512-B762-1EED459BB1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3DA8CC9-D399-4A18-9A9B-62AC3ED4B2B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E423A5AA-9DF8-4633-A238-C0B294925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-990600"/>
            <a:ext cx="184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>
              <a:latin typeface="Times New Roman" panose="02020603050405020304" pitchFamily="18" charset="0"/>
            </a:endParaRPr>
          </a:p>
        </p:txBody>
      </p:sp>
      <p:sp>
        <p:nvSpPr>
          <p:cNvPr id="203781" name="Text Box 5">
            <a:extLst>
              <a:ext uri="{FF2B5EF4-FFF2-40B4-BE49-F238E27FC236}">
                <a16:creationId xmlns:a16="http://schemas.microsoft.com/office/drawing/2014/main" id="{F0D814D8-B11C-4CE9-A272-6EBC7C77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663" y="3854451"/>
            <a:ext cx="16430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en-US" sz="2400" i="1">
                <a:solidFill>
                  <a:srgbClr val="990000"/>
                </a:solidFill>
                <a:latin typeface="Times New Roman" panose="02020603050405020304" pitchFamily="18" charset="0"/>
              </a:rPr>
              <a:t>intersection relation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922297D5-9438-4976-889F-C88E34C9B04D}"/>
              </a:ext>
            </a:extLst>
          </p:cNvPr>
          <p:cNvGrpSpPr>
            <a:grpSpLocks/>
          </p:cNvGrpSpPr>
          <p:nvPr/>
        </p:nvGrpSpPr>
        <p:grpSpPr bwMode="auto">
          <a:xfrm>
            <a:off x="2651126" y="3752851"/>
            <a:ext cx="4556125" cy="771525"/>
            <a:chOff x="638" y="2265"/>
            <a:chExt cx="2870" cy="486"/>
          </a:xfrm>
        </p:grpSpPr>
        <p:sp>
          <p:nvSpPr>
            <p:cNvPr id="43020" name="Text Box 7">
              <a:extLst>
                <a:ext uri="{FF2B5EF4-FFF2-40B4-BE49-F238E27FC236}">
                  <a16:creationId xmlns:a16="http://schemas.microsoft.com/office/drawing/2014/main" id="{F8F453B7-C5E3-4F1A-AAF3-64020010B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" y="2265"/>
              <a:ext cx="10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Foreign key</a:t>
              </a:r>
            </a:p>
          </p:txBody>
        </p:sp>
        <p:sp>
          <p:nvSpPr>
            <p:cNvPr id="43021" name="Text Box 8">
              <a:extLst>
                <a:ext uri="{FF2B5EF4-FFF2-40B4-BE49-F238E27FC236}">
                  <a16:creationId xmlns:a16="http://schemas.microsoft.com/office/drawing/2014/main" id="{495527AF-DDE5-4C82-80FA-BFC397C2E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" y="2501"/>
              <a:ext cx="10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Foreign key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47F95DCE-FE29-4AF4-B753-EB30B180F50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733675"/>
            <a:ext cx="2971800" cy="609600"/>
            <a:chOff x="1632" y="1632"/>
            <a:chExt cx="1872" cy="384"/>
          </a:xfrm>
        </p:grpSpPr>
        <p:sp>
          <p:nvSpPr>
            <p:cNvPr id="43018" name="Text Box 10">
              <a:extLst>
                <a:ext uri="{FF2B5EF4-FFF2-40B4-BE49-F238E27FC236}">
                  <a16:creationId xmlns:a16="http://schemas.microsoft.com/office/drawing/2014/main" id="{8323FD0C-F26A-440B-BF1A-07A6C59EF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32"/>
              <a:ext cx="18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Composite primary key</a:t>
              </a:r>
            </a:p>
          </p:txBody>
        </p:sp>
        <p:sp>
          <p:nvSpPr>
            <p:cNvPr id="43019" name="AutoShape 11">
              <a:extLst>
                <a:ext uri="{FF2B5EF4-FFF2-40B4-BE49-F238E27FC236}">
                  <a16:creationId xmlns:a16="http://schemas.microsoft.com/office/drawing/2014/main" id="{D2B9343C-54B8-4B91-8E58-584FF35D9ED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72" y="1080"/>
              <a:ext cx="144" cy="1728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3016" name="Text Box 12">
            <a:extLst>
              <a:ext uri="{FF2B5EF4-FFF2-40B4-BE49-F238E27FC236}">
                <a16:creationId xmlns:a16="http://schemas.microsoft.com/office/drawing/2014/main" id="{6BCDC1EC-6A04-4853-81FB-D60CDF8DF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9" y="228600"/>
            <a:ext cx="827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5-13 Example of mapping an M:N relationship (cont.)</a:t>
            </a:r>
          </a:p>
        </p:txBody>
      </p:sp>
      <p:sp>
        <p:nvSpPr>
          <p:cNvPr id="43017" name="Text Box 13">
            <a:extLst>
              <a:ext uri="{FF2B5EF4-FFF2-40B4-BE49-F238E27FC236}">
                <a16:creationId xmlns:a16="http://schemas.microsoft.com/office/drawing/2014/main" id="{42636D68-E6B9-4839-8715-3E6BD383E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1" y="812800"/>
            <a:ext cx="381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b) Three resulting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79E7242B-8F97-4CAA-8EE9-F0125FEC0E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BE73E0C-D5B7-42AE-8AEA-ACD22359DBDE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Text Box 5">
            <a:extLst>
              <a:ext uri="{FF2B5EF4-FFF2-40B4-BE49-F238E27FC236}">
                <a16:creationId xmlns:a16="http://schemas.microsoft.com/office/drawing/2014/main" id="{5A4EB251-F95F-49C7-8D2C-406A02F67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1" y="228600"/>
            <a:ext cx="793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5-14 Example of mapping a binary 1:1 relationship</a:t>
            </a:r>
          </a:p>
        </p:txBody>
      </p:sp>
      <p:sp>
        <p:nvSpPr>
          <p:cNvPr id="44036" name="Text Box 6">
            <a:extLst>
              <a:ext uri="{FF2B5EF4-FFF2-40B4-BE49-F238E27FC236}">
                <a16:creationId xmlns:a16="http://schemas.microsoft.com/office/drawing/2014/main" id="{1E746286-D518-4486-8385-EBE993FB6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812800"/>
            <a:ext cx="425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a)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In_charge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relationship (1:1)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DA0E1118-92D2-484C-B768-12141EDA3CF2}"/>
              </a:ext>
            </a:extLst>
          </p:cNvPr>
          <p:cNvGrpSpPr>
            <a:grpSpLocks/>
          </p:cNvGrpSpPr>
          <p:nvPr/>
        </p:nvGrpSpPr>
        <p:grpSpPr bwMode="auto">
          <a:xfrm>
            <a:off x="3157539" y="4405313"/>
            <a:ext cx="6389687" cy="990600"/>
            <a:chOff x="336" y="3312"/>
            <a:chExt cx="4025" cy="624"/>
          </a:xfrm>
        </p:grpSpPr>
        <p:sp>
          <p:nvSpPr>
            <p:cNvPr id="44039" name="Text Box 9">
              <a:extLst>
                <a:ext uri="{FF2B5EF4-FFF2-40B4-BE49-F238E27FC236}">
                  <a16:creationId xmlns:a16="http://schemas.microsoft.com/office/drawing/2014/main" id="{4704D435-F5BE-4D08-B223-15E0FD15D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648"/>
              <a:ext cx="40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Often in 1:1 relationships, one direction is optional</a:t>
              </a:r>
            </a:p>
          </p:txBody>
        </p:sp>
        <p:sp>
          <p:nvSpPr>
            <p:cNvPr id="44040" name="Line 10">
              <a:extLst>
                <a:ext uri="{FF2B5EF4-FFF2-40B4-BE49-F238E27FC236}">
                  <a16:creationId xmlns:a16="http://schemas.microsoft.com/office/drawing/2014/main" id="{B02DE0C4-9242-4C14-84D6-D68CDDBE8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4038" name="Picture 8">
            <a:extLst>
              <a:ext uri="{FF2B5EF4-FFF2-40B4-BE49-F238E27FC236}">
                <a16:creationId xmlns:a16="http://schemas.microsoft.com/office/drawing/2014/main" id="{BC7339DE-2AB4-49DC-A511-5CDAA7E11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597026"/>
            <a:ext cx="8661400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B8CDB9D-7D3C-4DB6-8712-59FB9D6F6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889199D-94B3-4A3C-8861-DCE38CF5B8BE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94F875A9-2C19-4186-9685-4EA696FCB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226" y="803275"/>
            <a:ext cx="305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b) Resulting relations</a:t>
            </a:r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9893C0B2-AD29-45DA-B4C8-BDA72910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228600"/>
            <a:ext cx="8882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5-14 Example of mapping a binary 1:1 relationship (cont.)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C2163B28-5E8D-4261-912D-6742E33DF381}"/>
              </a:ext>
            </a:extLst>
          </p:cNvPr>
          <p:cNvGrpSpPr>
            <a:grpSpLocks/>
          </p:cNvGrpSpPr>
          <p:nvPr/>
        </p:nvGrpSpPr>
        <p:grpSpPr bwMode="auto">
          <a:xfrm>
            <a:off x="3157539" y="4405316"/>
            <a:ext cx="6656387" cy="1363663"/>
            <a:chOff x="336" y="3312"/>
            <a:chExt cx="4193" cy="859"/>
          </a:xfrm>
        </p:grpSpPr>
        <p:sp>
          <p:nvSpPr>
            <p:cNvPr id="45063" name="Text Box 8">
              <a:extLst>
                <a:ext uri="{FF2B5EF4-FFF2-40B4-BE49-F238E27FC236}">
                  <a16:creationId xmlns:a16="http://schemas.microsoft.com/office/drawing/2014/main" id="{F76081DE-41C6-4361-B10D-B7D88C000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648"/>
              <a:ext cx="419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Foreign key goes in the relation on the optional side,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matching the primary key on the mandatory side</a:t>
              </a:r>
            </a:p>
          </p:txBody>
        </p:sp>
        <p:sp>
          <p:nvSpPr>
            <p:cNvPr id="45064" name="Line 9">
              <a:extLst>
                <a:ext uri="{FF2B5EF4-FFF2-40B4-BE49-F238E27FC236}">
                  <a16:creationId xmlns:a16="http://schemas.microsoft.com/office/drawing/2014/main" id="{2DC8DF70-9DB0-4579-81B3-703981216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5062" name="Picture 8">
            <a:extLst>
              <a:ext uri="{FF2B5EF4-FFF2-40B4-BE49-F238E27FC236}">
                <a16:creationId xmlns:a16="http://schemas.microsoft.com/office/drawing/2014/main" id="{4BDE98D7-E100-45D4-80D9-4E2DC5BFD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4" y="1598614"/>
            <a:ext cx="85058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3649-735C-4ABD-9081-33ADFFAEB4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2C9F6FC-B47D-4373-B0C8-2BFFC684E450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910AA5FD-9275-4162-BA93-42ECC576E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Transforming E-R Diagrams into Relations (cont.)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19CAB004-47BE-4018-B787-E6C8FD903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Mapping Associative Entities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Identifier Not Assigned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Default primary key for the association relation is composed of the primary keys of the two entities (as in M:N relationship)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Identifier Assigned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is natural and familiar to end-users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Default identifier may not be unique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36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61C7DA1-F6B8-4E75-B083-62E0024936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1E36367-DEB9-49FB-B8E7-D6E3D51D1BB2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Text Box 8">
            <a:extLst>
              <a:ext uri="{FF2B5EF4-FFF2-40B4-BE49-F238E27FC236}">
                <a16:creationId xmlns:a16="http://schemas.microsoft.com/office/drawing/2014/main" id="{65DA9026-7812-45AA-BB00-0F4A253B5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6" y="228600"/>
            <a:ext cx="744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5-15 Example of mapping an associative entity</a:t>
            </a:r>
          </a:p>
        </p:txBody>
      </p:sp>
      <p:sp>
        <p:nvSpPr>
          <p:cNvPr id="48132" name="Text Box 9">
            <a:extLst>
              <a:ext uri="{FF2B5EF4-FFF2-40B4-BE49-F238E27FC236}">
                <a16:creationId xmlns:a16="http://schemas.microsoft.com/office/drawing/2014/main" id="{9A637FFE-B45B-4884-9E7B-FFCF57032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1" y="812800"/>
            <a:ext cx="331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a) An associative entity</a:t>
            </a:r>
          </a:p>
        </p:txBody>
      </p:sp>
      <p:pic>
        <p:nvPicPr>
          <p:cNvPr id="48133" name="Picture 5">
            <a:extLst>
              <a:ext uri="{FF2B5EF4-FFF2-40B4-BE49-F238E27FC236}">
                <a16:creationId xmlns:a16="http://schemas.microsoft.com/office/drawing/2014/main" id="{450B567B-EA4D-4A94-AB5D-4B8AC95D0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6" y="2163763"/>
            <a:ext cx="8780463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4738B2-4A1E-4FC6-A80E-15A15F1F4B3C}"/>
              </a:ext>
            </a:extLst>
          </p:cNvPr>
          <p:cNvCxnSpPr/>
          <p:nvPr/>
        </p:nvCxnSpPr>
        <p:spPr bwMode="auto">
          <a:xfrm rot="16200000" flipH="1">
            <a:off x="4775200" y="1277938"/>
            <a:ext cx="1074738" cy="95726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9">
            <a:extLst>
              <a:ext uri="{FF2B5EF4-FFF2-40B4-BE49-F238E27FC236}">
                <a16:creationId xmlns:a16="http://schemas.microsoft.com/office/drawing/2014/main" id="{9D12A86F-E06E-417B-80AD-AE45EA9D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744663"/>
            <a:ext cx="85883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C3486DD-589A-418F-A978-2A5CB61A5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67F1712-00D6-48EA-8F4C-56E3A19F72FE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Text Box 9">
            <a:extLst>
              <a:ext uri="{FF2B5EF4-FFF2-40B4-BE49-F238E27FC236}">
                <a16:creationId xmlns:a16="http://schemas.microsoft.com/office/drawing/2014/main" id="{766CD94F-0C63-4FDB-A0EE-ACB809FE6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28600"/>
            <a:ext cx="838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5-15 Example of mapping an associative entity (cont.)</a:t>
            </a:r>
          </a:p>
        </p:txBody>
      </p:sp>
      <p:sp>
        <p:nvSpPr>
          <p:cNvPr id="50181" name="Text Box 10">
            <a:extLst>
              <a:ext uri="{FF2B5EF4-FFF2-40B4-BE49-F238E27FC236}">
                <a16:creationId xmlns:a16="http://schemas.microsoft.com/office/drawing/2014/main" id="{FE65CD99-1AF6-494E-8A19-D5AB4E8D6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1" y="812800"/>
            <a:ext cx="381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b) Three resulting relations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1458BC2B-9A99-4A55-AF40-108D4CEB77F4}"/>
              </a:ext>
            </a:extLst>
          </p:cNvPr>
          <p:cNvGrpSpPr>
            <a:grpSpLocks/>
          </p:cNvGrpSpPr>
          <p:nvPr/>
        </p:nvGrpSpPr>
        <p:grpSpPr bwMode="auto">
          <a:xfrm>
            <a:off x="1781175" y="3149601"/>
            <a:ext cx="7499350" cy="2695575"/>
            <a:chOff x="363" y="1966"/>
            <a:chExt cx="4724" cy="1698"/>
          </a:xfrm>
        </p:grpSpPr>
        <p:sp>
          <p:nvSpPr>
            <p:cNvPr id="50183" name="Text Box 16">
              <a:extLst>
                <a:ext uri="{FF2B5EF4-FFF2-40B4-BE49-F238E27FC236}">
                  <a16:creationId xmlns:a16="http://schemas.microsoft.com/office/drawing/2014/main" id="{ACCB5C9A-3298-4E01-8572-5DBF1B137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" y="3414"/>
              <a:ext cx="44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Composite primary key formed from the two foreign keys</a:t>
              </a:r>
            </a:p>
          </p:txBody>
        </p:sp>
        <p:sp>
          <p:nvSpPr>
            <p:cNvPr id="50184" name="Rectangle 18">
              <a:extLst>
                <a:ext uri="{FF2B5EF4-FFF2-40B4-BE49-F238E27FC236}">
                  <a16:creationId xmlns:a16="http://schemas.microsoft.com/office/drawing/2014/main" id="{14C8BA58-2823-426F-8768-485963EB6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1966"/>
              <a:ext cx="1189" cy="356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0185" name="Freeform 19">
              <a:extLst>
                <a:ext uri="{FF2B5EF4-FFF2-40B4-BE49-F238E27FC236}">
                  <a16:creationId xmlns:a16="http://schemas.microsoft.com/office/drawing/2014/main" id="{C91B0B4A-73E5-4300-8296-E4020269E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" y="2231"/>
              <a:ext cx="579" cy="1298"/>
            </a:xfrm>
            <a:custGeom>
              <a:avLst/>
              <a:gdLst>
                <a:gd name="T0" fmla="*/ 560 w 579"/>
                <a:gd name="T1" fmla="*/ 1298 h 1298"/>
                <a:gd name="T2" fmla="*/ 3 w 579"/>
                <a:gd name="T3" fmla="*/ 347 h 1298"/>
                <a:gd name="T4" fmla="*/ 579 w 579"/>
                <a:gd name="T5" fmla="*/ 0 h 1298"/>
                <a:gd name="T6" fmla="*/ 0 60000 65536"/>
                <a:gd name="T7" fmla="*/ 0 60000 65536"/>
                <a:gd name="T8" fmla="*/ 0 60000 65536"/>
                <a:gd name="T9" fmla="*/ 0 w 579"/>
                <a:gd name="T10" fmla="*/ 0 h 1298"/>
                <a:gd name="T11" fmla="*/ 579 w 579"/>
                <a:gd name="T12" fmla="*/ 1298 h 1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9" h="1298">
                  <a:moveTo>
                    <a:pt x="560" y="1298"/>
                  </a:moveTo>
                  <a:cubicBezTo>
                    <a:pt x="280" y="930"/>
                    <a:pt x="0" y="563"/>
                    <a:pt x="3" y="347"/>
                  </a:cubicBezTo>
                  <a:cubicBezTo>
                    <a:pt x="6" y="131"/>
                    <a:pt x="292" y="65"/>
                    <a:pt x="579" y="0"/>
                  </a:cubicBezTo>
                </a:path>
              </a:pathLst>
            </a:custGeom>
            <a:noFill/>
            <a:ln w="12700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8EFCB21-2041-417F-9FFC-6636DF9A5E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3468015-9818-4110-8285-42C8B5F5A68C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Text Box 5">
            <a:extLst>
              <a:ext uri="{FF2B5EF4-FFF2-40B4-BE49-F238E27FC236}">
                <a16:creationId xmlns:a16="http://schemas.microsoft.com/office/drawing/2014/main" id="{066FBA0D-AC97-4929-9932-FF91FF5AD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3449" y="228601"/>
            <a:ext cx="81451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5-16 Example of mapping an associative entity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an identifier</a:t>
            </a:r>
          </a:p>
        </p:txBody>
      </p:sp>
      <p:sp>
        <p:nvSpPr>
          <p:cNvPr id="51204" name="Text Box 6">
            <a:extLst>
              <a:ext uri="{FF2B5EF4-FFF2-40B4-BE49-F238E27FC236}">
                <a16:creationId xmlns:a16="http://schemas.microsoft.com/office/drawing/2014/main" id="{4086A4C2-B621-4DFB-8A45-8E5B7D35C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38" y="1198563"/>
            <a:ext cx="452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a) SHIPMENT associative entity</a:t>
            </a:r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3A50C2AB-ECFB-4765-852A-A706544AB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2506664"/>
            <a:ext cx="878205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6">
            <a:extLst>
              <a:ext uri="{FF2B5EF4-FFF2-40B4-BE49-F238E27FC236}">
                <a16:creationId xmlns:a16="http://schemas.microsoft.com/office/drawing/2014/main" id="{38A189F8-2989-44DE-94B3-C9113C1F2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6" y="1906589"/>
            <a:ext cx="74771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FB01CD7-3650-490D-95DB-96D0C9278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48C501B-7E2C-4DAD-A2C8-C20AAC60DC4A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Text Box 2">
            <a:extLst>
              <a:ext uri="{FF2B5EF4-FFF2-40B4-BE49-F238E27FC236}">
                <a16:creationId xmlns:a16="http://schemas.microsoft.com/office/drawing/2014/main" id="{9C21ADCC-D0A6-4481-87C4-5233A7EC4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3449" y="228601"/>
            <a:ext cx="81451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5-16 Example of mapping an associative entity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an identifier (cont.)</a:t>
            </a:r>
          </a:p>
        </p:txBody>
      </p:sp>
      <p:sp>
        <p:nvSpPr>
          <p:cNvPr id="53253" name="Text Box 3">
            <a:extLst>
              <a:ext uri="{FF2B5EF4-FFF2-40B4-BE49-F238E27FC236}">
                <a16:creationId xmlns:a16="http://schemas.microsoft.com/office/drawing/2014/main" id="{B5F28561-A6F1-4CBE-840C-6B0DC95DF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39" y="1198563"/>
            <a:ext cx="381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b) Three resulting relations</a:t>
            </a:r>
          </a:p>
        </p:txBody>
      </p:sp>
      <p:sp>
        <p:nvSpPr>
          <p:cNvPr id="257030" name="Text Box 6">
            <a:extLst>
              <a:ext uri="{FF2B5EF4-FFF2-40B4-BE49-F238E27FC236}">
                <a16:creationId xmlns:a16="http://schemas.microsoft.com/office/drawing/2014/main" id="{3AABFE6E-A8C3-433E-8703-205A940F8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228976"/>
            <a:ext cx="409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Primary key differs from foreign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9D93A-75CE-4729-ADFE-112448CD8B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9BC7545-6ED1-4EE3-88E1-514A46B226B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A6D49B0E-D020-4803-85D5-332A25B51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Transforming E-R Diagrams into Relations (cont.)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DF79947E-42BE-4BF7-AA56-865CC0B1C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Mapping Unary Relationships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One-to-Many–Recursive foreign key in the same relation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Many-to-Many–Two relations:</a:t>
            </a:r>
          </a:p>
          <a:p>
            <a:pPr lvl="2" eaLnBrk="1" hangingPunct="1"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 for the entity type</a:t>
            </a:r>
          </a:p>
          <a:p>
            <a:pPr lvl="2" eaLnBrk="1" hangingPunct="1"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 for an associative relation in which the primary key has two attributes, both taken from the primary key of the entity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8">
            <a:extLst>
              <a:ext uri="{FF2B5EF4-FFF2-40B4-BE49-F238E27FC236}">
                <a16:creationId xmlns:a16="http://schemas.microsoft.com/office/drawing/2014/main" id="{76ABDC1C-7061-4E87-A800-B0DC7AB1F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3" y="4254500"/>
            <a:ext cx="7258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7">
            <a:extLst>
              <a:ext uri="{FF2B5EF4-FFF2-40B4-BE49-F238E27FC236}">
                <a16:creationId xmlns:a16="http://schemas.microsoft.com/office/drawing/2014/main" id="{4687A746-67F3-41EE-B91F-7C2450520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6" y="1260476"/>
            <a:ext cx="7396163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A675876-5261-46AC-B424-F44E72A196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3CDFF35-B672-4069-9E9F-2B0986F4E8CE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39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2850253C-2375-481D-88C7-6B33CE126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"/>
            <a:ext cx="6307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5-17 Mapping a unary 1:N relationship</a:t>
            </a:r>
          </a:p>
        </p:txBody>
      </p:sp>
      <p:sp>
        <p:nvSpPr>
          <p:cNvPr id="57350" name="Text Box 5">
            <a:extLst>
              <a:ext uri="{FF2B5EF4-FFF2-40B4-BE49-F238E27FC236}">
                <a16:creationId xmlns:a16="http://schemas.microsoft.com/office/drawing/2014/main" id="{36D35DAE-4050-4266-B205-B1623C6EF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2800350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00"/>
                </a:solidFill>
                <a:latin typeface="Times New Roman" panose="02020603050405020304" pitchFamily="18" charset="0"/>
              </a:rPr>
              <a:t>(a) EMPLOYEE entity with unary relationship</a:t>
            </a:r>
          </a:p>
        </p:txBody>
      </p:sp>
      <p:sp>
        <p:nvSpPr>
          <p:cNvPr id="57351" name="Text Box 6">
            <a:extLst>
              <a:ext uri="{FF2B5EF4-FFF2-40B4-BE49-F238E27FC236}">
                <a16:creationId xmlns:a16="http://schemas.microsoft.com/office/drawing/2014/main" id="{2007F675-B867-43CC-8E85-2B7FF19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4786314"/>
            <a:ext cx="152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00"/>
                </a:solidFill>
                <a:latin typeface="Times New Roman" panose="02020603050405020304" pitchFamily="18" charset="0"/>
              </a:rPr>
              <a:t>(b) EMPLOYEE relation with recursive foreign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Relational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635" y="1600201"/>
            <a:ext cx="9229165" cy="4585446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Data structure</a:t>
            </a:r>
          </a:p>
          <a:p>
            <a:pPr lvl="1" eaLnBrk="1" hangingPunct="1"/>
            <a:r>
              <a:rPr lang="en-US" altLang="en-US" dirty="0"/>
              <a:t>Tables (relations), rows, columns</a:t>
            </a:r>
          </a:p>
          <a:p>
            <a:pPr eaLnBrk="1" hangingPunct="1"/>
            <a:r>
              <a:rPr lang="en-US" altLang="en-US" sz="2400" dirty="0"/>
              <a:t>Data manipulation</a:t>
            </a:r>
          </a:p>
          <a:p>
            <a:pPr lvl="1" eaLnBrk="1" hangingPunct="1"/>
            <a:r>
              <a:rPr lang="en-US" altLang="en-US" dirty="0"/>
              <a:t>Powerful S</a:t>
            </a:r>
            <a:r>
              <a:rPr lang="en-US" altLang="en-US" sz="100" dirty="0"/>
              <a:t> </a:t>
            </a:r>
            <a:r>
              <a:rPr lang="en-US" altLang="en-US" dirty="0"/>
              <a:t>Q</a:t>
            </a:r>
            <a:r>
              <a:rPr lang="en-US" altLang="en-US" sz="100" dirty="0"/>
              <a:t> </a:t>
            </a:r>
            <a:r>
              <a:rPr lang="en-US" altLang="en-US" dirty="0"/>
              <a:t>L operations for creating and modifying structures, for retrieving and modifying data</a:t>
            </a:r>
          </a:p>
          <a:p>
            <a:pPr eaLnBrk="1" hangingPunct="1"/>
            <a:r>
              <a:rPr lang="en-US" altLang="en-US" sz="2400" dirty="0"/>
              <a:t>Data integrity</a:t>
            </a:r>
          </a:p>
          <a:p>
            <a:pPr lvl="1" eaLnBrk="1" hangingPunct="1"/>
            <a:r>
              <a:rPr lang="en-US" altLang="en-US" dirty="0"/>
              <a:t>Mechanisms for implementing business rules that maintain integrity of 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312129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79BA0AE-E2A4-49D6-B582-49E6AFBFCD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CB4254B-7F7C-45AE-B285-BE4EBAA8BA84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40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196E6168-4595-42EA-81ED-F3CB037A1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52400"/>
            <a:ext cx="639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5-18 Mapping a unary M:N relationship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C33C494F-03A4-4518-BA6F-EF545E61A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1027114"/>
            <a:ext cx="266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(a) Bill-of-materials relationships (M:N)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C7F66BE4-B0A1-40F9-B5A9-64D7E1D15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4292601"/>
            <a:ext cx="1905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</a:rPr>
              <a:t>(b) ITEM and COMPONENT relations</a:t>
            </a:r>
          </a:p>
        </p:txBody>
      </p:sp>
      <p:pic>
        <p:nvPicPr>
          <p:cNvPr id="59398" name="Picture 7">
            <a:extLst>
              <a:ext uri="{FF2B5EF4-FFF2-40B4-BE49-F238E27FC236}">
                <a16:creationId xmlns:a16="http://schemas.microsoft.com/office/drawing/2014/main" id="{8E138D75-3883-4CEB-A443-627012A0A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1" y="747714"/>
            <a:ext cx="4765675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8">
            <a:extLst>
              <a:ext uri="{FF2B5EF4-FFF2-40B4-BE49-F238E27FC236}">
                <a16:creationId xmlns:a16="http://schemas.microsoft.com/office/drawing/2014/main" id="{6372A45B-AEC8-46CF-B34D-B79A0126E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5" y="3671888"/>
            <a:ext cx="460533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0266E-2433-4DF9-9B8C-3BB080CB32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4CB1218-4601-4323-BE8F-124CBC1B2889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41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57BA30FB-18A6-4AC4-83F5-CE1B8A819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Transforming E-R Diagrams into Relations (cont.)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3AC2785A-4A8A-4E14-B62B-6F0A73BB9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Mapping Ternary (and n-</a:t>
            </a:r>
            <a:r>
              <a:rPr lang="en-US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ary</a:t>
            </a: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 Relationships</a:t>
            </a:r>
          </a:p>
          <a:p>
            <a:pPr lvl="1" eaLnBrk="1" hangingPunct="1"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 relation for each entity and one for the associative entity</a:t>
            </a:r>
          </a:p>
          <a:p>
            <a:pPr lvl="1" eaLnBrk="1" hangingPunct="1"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Associative entity has foreign keys to each entity in the relationship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bldLvl="3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9EAA778-F9B9-4A80-92C0-A81B3120E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2342ABF-C74D-441E-9AAF-8ED182CEA64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42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491" name="Text Box 2">
            <a:extLst>
              <a:ext uri="{FF2B5EF4-FFF2-40B4-BE49-F238E27FC236}">
                <a16:creationId xmlns:a16="http://schemas.microsoft.com/office/drawing/2014/main" id="{18AC8962-F84D-462D-995C-5F9137CF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0"/>
            <a:ext cx="593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5-19 Mapping a ternary relationship</a:t>
            </a:r>
          </a:p>
        </p:txBody>
      </p:sp>
      <p:sp>
        <p:nvSpPr>
          <p:cNvPr id="63492" name="Text Box 3">
            <a:extLst>
              <a:ext uri="{FF2B5EF4-FFF2-40B4-BE49-F238E27FC236}">
                <a16:creationId xmlns:a16="http://schemas.microsoft.com/office/drawing/2014/main" id="{7CF86DDE-B25A-4092-A909-F161C6742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438" y="669926"/>
            <a:ext cx="79041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a) PATIENT TREATMENT Ternary relationship with associative entity</a:t>
            </a:r>
          </a:p>
        </p:txBody>
      </p:sp>
      <p:pic>
        <p:nvPicPr>
          <p:cNvPr id="63493" name="Picture 5">
            <a:extLst>
              <a:ext uri="{FF2B5EF4-FFF2-40B4-BE49-F238E27FC236}">
                <a16:creationId xmlns:a16="http://schemas.microsoft.com/office/drawing/2014/main" id="{7CD11A25-6213-4985-9726-EAB9F341C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671639"/>
            <a:ext cx="8780462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DDDF9A19-1A52-4D00-B5F7-D279C5A76F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27FE402-6F21-423B-B493-037FBF268AD6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43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Text Box 2">
            <a:extLst>
              <a:ext uri="{FF2B5EF4-FFF2-40B4-BE49-F238E27FC236}">
                <a16:creationId xmlns:a16="http://schemas.microsoft.com/office/drawing/2014/main" id="{7C5740DA-70C2-4FC3-B399-ED2E212E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987425"/>
            <a:ext cx="8215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b) Mapping the ternary relationship PATIENT TREATMENT</a:t>
            </a:r>
          </a:p>
        </p:txBody>
      </p:sp>
      <p:sp>
        <p:nvSpPr>
          <p:cNvPr id="215044" name="Text Box 4">
            <a:extLst>
              <a:ext uri="{FF2B5EF4-FFF2-40B4-BE49-F238E27FC236}">
                <a16:creationId xmlns:a16="http://schemas.microsoft.com/office/drawing/2014/main" id="{702503FC-A812-4C66-A1B6-FCF45D069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1" y="4625976"/>
            <a:ext cx="15462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Remember that the primary key MUST be unique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0804611-C56F-4742-B5BA-4C263198B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0"/>
            <a:ext cx="688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5-19 Mapping a ternary relationship (cont.)</a:t>
            </a:r>
          </a:p>
        </p:txBody>
      </p:sp>
      <p:sp>
        <p:nvSpPr>
          <p:cNvPr id="215047" name="Text Box 7">
            <a:extLst>
              <a:ext uri="{FF2B5EF4-FFF2-40B4-BE49-F238E27FC236}">
                <a16:creationId xmlns:a16="http://schemas.microsoft.com/office/drawing/2014/main" id="{27D4EA21-487B-4551-8768-62A1FB656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8" y="4676776"/>
            <a:ext cx="19240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This is why treatment date and time are included in the composite primary key</a:t>
            </a:r>
          </a:p>
        </p:txBody>
      </p:sp>
      <p:sp>
        <p:nvSpPr>
          <p:cNvPr id="215048" name="Text Box 8">
            <a:extLst>
              <a:ext uri="{FF2B5EF4-FFF2-40B4-BE49-F238E27FC236}">
                <a16:creationId xmlns:a16="http://schemas.microsoft.com/office/drawing/2014/main" id="{C9241604-C66E-4202-B8DC-8291115FC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4624389"/>
            <a:ext cx="19240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But this makes a very cumbersome key…</a:t>
            </a:r>
          </a:p>
        </p:txBody>
      </p:sp>
      <p:sp>
        <p:nvSpPr>
          <p:cNvPr id="215049" name="Text Box 9">
            <a:extLst>
              <a:ext uri="{FF2B5EF4-FFF2-40B4-BE49-F238E27FC236}">
                <a16:creationId xmlns:a16="http://schemas.microsoft.com/office/drawing/2014/main" id="{128975BE-0089-45A0-938B-65ECFEDC5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200" y="4589464"/>
            <a:ext cx="19240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It would be better to create a surrogate key like Treatment#</a:t>
            </a:r>
          </a:p>
        </p:txBody>
      </p:sp>
      <p:pic>
        <p:nvPicPr>
          <p:cNvPr id="65545" name="Picture 9">
            <a:extLst>
              <a:ext uri="{FF2B5EF4-FFF2-40B4-BE49-F238E27FC236}">
                <a16:creationId xmlns:a16="http://schemas.microsoft.com/office/drawing/2014/main" id="{BCD94242-2A03-49B9-A29C-B5666C93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2051050"/>
            <a:ext cx="8767762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7" grpId="0"/>
      <p:bldP spid="21504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8E6DB-8C00-4428-95A2-93D4579EF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040579E-37A0-46E4-9166-926EA965248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44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E9A5E350-A6BB-43BC-858C-5F719595B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Transforming EER Diagrams into Relations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41747692-CF8E-47C6-924D-A1748745B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8788" y="1752600"/>
            <a:ext cx="9252012" cy="40533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Mapping Supertype/Subtype Relationships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 relation for supertype and for each subtype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Supertype attributes (including identifier and subtype discriminator) go into supertype relation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Subtype attributes go into each subtype; primary key of supertype relation also becomes primary key of subtype relation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1:1 relationship established between supertype and each subtype, with supertype as primary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bldLvl="3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99B406A-6ED9-4458-93BD-0C182C28C8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D73B6CC-C606-4FEA-9776-3B7420B345B7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45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9635" name="Text Box 2">
            <a:extLst>
              <a:ext uri="{FF2B5EF4-FFF2-40B4-BE49-F238E27FC236}">
                <a16:creationId xmlns:a16="http://schemas.microsoft.com/office/drawing/2014/main" id="{95093A77-48B3-4972-967C-74BADCD1B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286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5-20 Supertype/subtype relationships</a:t>
            </a:r>
          </a:p>
        </p:txBody>
      </p:sp>
      <p:pic>
        <p:nvPicPr>
          <p:cNvPr id="69636" name="Picture 4">
            <a:extLst>
              <a:ext uri="{FF2B5EF4-FFF2-40B4-BE49-F238E27FC236}">
                <a16:creationId xmlns:a16="http://schemas.microsoft.com/office/drawing/2014/main" id="{EDE8D6A5-7E95-4C3B-9E92-9F718A74E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090614"/>
            <a:ext cx="75057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AD83EBE-0F88-4672-B738-127DB742E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0D80004-7153-46DA-970A-381DBC8C3066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46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44111B1C-68D5-46A8-B91B-30C9B1F54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28614"/>
            <a:ext cx="74286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Mapping Supertype/subtype relationships to relations</a:t>
            </a:r>
          </a:p>
        </p:txBody>
      </p:sp>
      <p:sp>
        <p:nvSpPr>
          <p:cNvPr id="218117" name="Text Box 5">
            <a:extLst>
              <a:ext uri="{FF2B5EF4-FFF2-40B4-BE49-F238E27FC236}">
                <a16:creationId xmlns:a16="http://schemas.microsoft.com/office/drawing/2014/main" id="{3598E7F5-124F-46C4-B892-E55A70E0A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5037139"/>
            <a:ext cx="6045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These are implemented as one-to-one relationships</a:t>
            </a:r>
          </a:p>
        </p:txBody>
      </p:sp>
      <p:pic>
        <p:nvPicPr>
          <p:cNvPr id="71685" name="Picture 6">
            <a:extLst>
              <a:ext uri="{FF2B5EF4-FFF2-40B4-BE49-F238E27FC236}">
                <a16:creationId xmlns:a16="http://schemas.microsoft.com/office/drawing/2014/main" id="{1C779DF1-D908-4973-B01C-666611DC5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1482726"/>
            <a:ext cx="8853488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BF661-C027-4E5C-8893-69E4502239FB}"/>
              </a:ext>
            </a:extLst>
          </p:cNvPr>
          <p:cNvSpPr/>
          <p:nvPr/>
        </p:nvSpPr>
        <p:spPr>
          <a:xfrm>
            <a:off x="457200" y="447879"/>
            <a:ext cx="1018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The entity integrity rule states that: </a:t>
            </a:r>
            <a:endParaRPr lang="en-US" sz="1600" b="1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A) no primary key attribute can be null. </a:t>
            </a:r>
            <a:endParaRPr lang="en-US" sz="16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B) referential integrity must be maintained across all entities. </a:t>
            </a:r>
            <a:endParaRPr lang="en-US" sz="16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C) each entity must have a primary key. </a:t>
            </a:r>
            <a:endParaRPr lang="en-US" sz="16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D) a primary key must have only one attribute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34E45D-5FBC-4F73-9C01-7D082C5A8943}"/>
              </a:ext>
            </a:extLst>
          </p:cNvPr>
          <p:cNvSpPr/>
          <p:nvPr/>
        </p:nvSpPr>
        <p:spPr>
          <a:xfrm>
            <a:off x="457200" y="3429000"/>
            <a:ext cx="70158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Which of the following are properties of relations? </a:t>
            </a:r>
            <a:endParaRPr lang="en-US" sz="1600" b="1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A) Each attribute has the same name. </a:t>
            </a:r>
            <a:endParaRPr lang="en-US" sz="16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B) No two rows in a relation are identical. </a:t>
            </a:r>
            <a:endParaRPr lang="en-US" sz="16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C) There are multivalued attributes in a relation. </a:t>
            </a:r>
            <a:endParaRPr lang="en-US" sz="1600" dirty="0">
              <a:solidFill>
                <a:srgbClr val="000000"/>
              </a:solidFill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D) All columns are numeric. </a:t>
            </a:r>
            <a:endParaRPr lang="en-US" sz="16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8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ED8935-30E3-4036-8BB9-973E6C3E1016}"/>
              </a:ext>
            </a:extLst>
          </p:cNvPr>
          <p:cNvSpPr/>
          <p:nvPr/>
        </p:nvSpPr>
        <p:spPr>
          <a:xfrm>
            <a:off x="596900" y="711200"/>
            <a:ext cx="1042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 When Mapping Binary Relationships perform the following</a:t>
            </a:r>
          </a:p>
          <a:p>
            <a:pPr marL="342900" indent="-342900">
              <a:buAutoNum type="alphaUcParenR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One-to-Many–Primary key on the one side becomes a foreign key on the many side</a:t>
            </a:r>
          </a:p>
          <a:p>
            <a:pPr marL="342900" indent="-342900">
              <a:buAutoNum type="alphaUcParenR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Many-to-Many–Create a </a:t>
            </a:r>
            <a:r>
              <a:rPr lang="en-US" sz="2000" i="1" dirty="0">
                <a:solidFill>
                  <a:srgbClr val="000000"/>
                </a:solidFill>
              </a:rPr>
              <a:t>new relation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with the primary keys of the two entities as its primary</a:t>
            </a:r>
          </a:p>
          <a:p>
            <a:pPr marL="342900" indent="-342900">
              <a:buAutoNum type="alphaUcParenR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One-to-One–Primary key on the mandatory side becomes a foreign key on the optional side</a:t>
            </a:r>
          </a:p>
          <a:p>
            <a:pPr marL="342900" indent="-342900">
              <a:buAutoNum type="alphaUcParenR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All of the Above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A52A88-AAE6-4876-B45B-583A2925CADA}"/>
              </a:ext>
            </a:extLst>
          </p:cNvPr>
          <p:cNvSpPr/>
          <p:nvPr/>
        </p:nvSpPr>
        <p:spPr>
          <a:xfrm>
            <a:off x="774700" y="3288386"/>
            <a:ext cx="106299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2)When Mapping Ternary Relationships perform the following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A)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Merge similar entities into one and one for the associative entity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B) Associative entity has foreign keys to each entity in the relationship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C) Primary key on the mandatory side becomes a foreign key on the optional side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D)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9012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9615C9A3-3B48-4E06-B6A9-92E69D1A2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Relation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F4948CBA-5CF6-4E4D-9A9D-892D347AC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Definition: A relation is a named, two-dimensional table of data </a:t>
            </a:r>
          </a:p>
          <a:p>
            <a:pPr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Table consists of rows (records) and columns (attribute or field)</a:t>
            </a:r>
          </a:p>
          <a:p>
            <a:pPr marL="0" indent="0" eaLnBrk="1" hangingPunct="1">
              <a:buNone/>
              <a:defRPr/>
            </a:pP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Requirements for a table to qualify as a relation: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orking with Temporal Tables in SQL Server 2016 (Part 2) | Tallan Blog">
            <a:extLst>
              <a:ext uri="{FF2B5EF4-FFF2-40B4-BE49-F238E27FC236}">
                <a16:creationId xmlns:a16="http://schemas.microsoft.com/office/drawing/2014/main" id="{A46C277C-8B4A-43B1-A548-8E60E7C15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328135"/>
            <a:ext cx="6019331" cy="41984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59F6-7BB4-4FCF-891E-015F2DF5A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fld id="{1AC7C158-C7F3-48A2-98F6-91EAA97A34F2}" type="slidenum">
              <a:rPr lang="en-US" altLang="en-US">
                <a:solidFill>
                  <a:srgbClr val="303030"/>
                </a:solidFill>
                <a:latin typeface="Arial" panose="020B0604020202020204" pitchFamily="34" charset="0"/>
              </a:rPr>
              <a:pPr eaLnBrk="1" hangingPunct="1">
                <a:spcAft>
                  <a:spcPts val="600"/>
                </a:spcAft>
                <a:defRPr/>
              </a:pPr>
              <a:t>5</a:t>
            </a:fld>
            <a:endParaRPr lang="en-US" altLang="en-US">
              <a:solidFill>
                <a:srgbClr val="30303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ABD18-BD83-4328-B749-AF6F7D1E66F1}"/>
              </a:ext>
            </a:extLst>
          </p:cNvPr>
          <p:cNvSpPr txBox="1"/>
          <p:nvPr/>
        </p:nvSpPr>
        <p:spPr>
          <a:xfrm>
            <a:off x="6002527" y="869903"/>
            <a:ext cx="233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1DA99-9271-40C4-8C56-899648FB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sz="4100"/>
              <a:t>Relation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DF27-FD1C-441A-AC7B-32D84C727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must have a unique name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attribute value must be atomic (not multivalued, not composite)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row must be unique (can’t have two rows with the same values for all their fields)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Attributes (columns) in tables must have unique names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order of the columns must be irrelevant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order of the rows must be irrelevant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00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BAD8-70D4-49A6-8D00-873E6C56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relation?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27FED7-ADE3-4B6E-8D55-083932E7B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72264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425382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888449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2579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62119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285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EmployeeID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Hired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8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7/3/1990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5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8/9/1996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9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Lynn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3/7/1961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8/9/1996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510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5A773A-E72A-4A77-B5D1-1DDA6D703F7C}"/>
              </a:ext>
            </a:extLst>
          </p:cNvPr>
          <p:cNvSpPr txBox="1"/>
          <p:nvPr/>
        </p:nvSpPr>
        <p:spPr>
          <a:xfrm>
            <a:off x="1587500" y="1320800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790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BAD8-70D4-49A6-8D00-873E6C56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relation?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27FED7-ADE3-4B6E-8D55-083932E7B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17310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425382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888449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2579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62119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285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EmployeeID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Hired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8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7/3/1990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5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8/9/1996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9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Lynn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3/7/1961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Fernandes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8/9/1993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510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5A773A-E72A-4A77-B5D1-1DDA6D703F7C}"/>
              </a:ext>
            </a:extLst>
          </p:cNvPr>
          <p:cNvSpPr txBox="1"/>
          <p:nvPr/>
        </p:nvSpPr>
        <p:spPr>
          <a:xfrm>
            <a:off x="1587500" y="1320800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978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BAD8-70D4-49A6-8D00-873E6C56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relation?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27FED7-ADE3-4B6E-8D55-083932E7B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03880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425382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888449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2579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62119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285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EmployeeID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Hired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8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7/3/1990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5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8/9/1996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9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Lynn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3/7/1961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Fernandes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8/9/1993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51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89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2491</Words>
  <Application>Microsoft Office PowerPoint</Application>
  <PresentationFormat>Widescreen</PresentationFormat>
  <Paragraphs>400</Paragraphs>
  <Slides>48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Palatino Linotype</vt:lpstr>
      <vt:lpstr>Tahoma</vt:lpstr>
      <vt:lpstr>Times New Roman</vt:lpstr>
      <vt:lpstr>Wingdings</vt:lpstr>
      <vt:lpstr>Office Theme</vt:lpstr>
      <vt:lpstr>Microsoft ClipArt Gallery</vt:lpstr>
      <vt:lpstr>PowerPoint Presentation</vt:lpstr>
      <vt:lpstr>Objectives</vt:lpstr>
      <vt:lpstr>Data Modeling </vt:lpstr>
      <vt:lpstr>Components of Relational Model</vt:lpstr>
      <vt:lpstr>Relation</vt:lpstr>
      <vt:lpstr>Relation Requirements</vt:lpstr>
      <vt:lpstr>Is this a relation?</vt:lpstr>
      <vt:lpstr>Is this a relation?</vt:lpstr>
      <vt:lpstr>Is this a relation?</vt:lpstr>
      <vt:lpstr>Correspondence with E-R Model</vt:lpstr>
      <vt:lpstr>Key Fields</vt:lpstr>
      <vt:lpstr>PowerPoint Presentation</vt:lpstr>
      <vt:lpstr>Integrity Constraints</vt:lpstr>
      <vt:lpstr>PowerPoint Presentation</vt:lpstr>
      <vt:lpstr>Integrity Constraints</vt:lpstr>
      <vt:lpstr>PowerPoint Presentation</vt:lpstr>
      <vt:lpstr>PowerPoint Presentation</vt:lpstr>
      <vt:lpstr>PowerPoint Presentation</vt:lpstr>
      <vt:lpstr>PowerPoint Presentation</vt:lpstr>
      <vt:lpstr>Transforming E-R Diagrams into Relations</vt:lpstr>
      <vt:lpstr>PowerPoint Presentation</vt:lpstr>
      <vt:lpstr>PowerPoint Presentation</vt:lpstr>
      <vt:lpstr>PowerPoint Presentation</vt:lpstr>
      <vt:lpstr>Transforming E-R Diagrams into Relations (cont.)</vt:lpstr>
      <vt:lpstr>PowerPoint Presentation</vt:lpstr>
      <vt:lpstr>PowerPoint Presentation</vt:lpstr>
      <vt:lpstr>Transforming E-R Diagrams into Relations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Transforming E-R Diagrams into Relations (cont.)</vt:lpstr>
      <vt:lpstr>PowerPoint Presentation</vt:lpstr>
      <vt:lpstr>PowerPoint Presentation</vt:lpstr>
      <vt:lpstr>PowerPoint Presentation</vt:lpstr>
      <vt:lpstr>PowerPoint Presentation</vt:lpstr>
      <vt:lpstr>Transforming E-R Diagrams into Relations (cont.)</vt:lpstr>
      <vt:lpstr>PowerPoint Presentation</vt:lpstr>
      <vt:lpstr>PowerPoint Presentation</vt:lpstr>
      <vt:lpstr>Transforming E-R Diagrams into Relations (cont.)</vt:lpstr>
      <vt:lpstr>PowerPoint Presentation</vt:lpstr>
      <vt:lpstr>PowerPoint Presentation</vt:lpstr>
      <vt:lpstr>Transforming EER Diagrams into Relations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Montrond</dc:creator>
  <cp:lastModifiedBy>Manuel Montrond</cp:lastModifiedBy>
  <cp:revision>4</cp:revision>
  <dcterms:created xsi:type="dcterms:W3CDTF">2020-10-05T20:33:11Z</dcterms:created>
  <dcterms:modified xsi:type="dcterms:W3CDTF">2020-10-06T12:51:43Z</dcterms:modified>
</cp:coreProperties>
</file>