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1" r:id="rId2"/>
    <p:sldId id="317" r:id="rId3"/>
    <p:sldId id="290" r:id="rId4"/>
    <p:sldId id="291" r:id="rId5"/>
    <p:sldId id="292" r:id="rId6"/>
    <p:sldId id="327" r:id="rId7"/>
    <p:sldId id="293" r:id="rId8"/>
    <p:sldId id="294" r:id="rId9"/>
    <p:sldId id="295" r:id="rId10"/>
    <p:sldId id="296" r:id="rId11"/>
    <p:sldId id="310" r:id="rId12"/>
    <p:sldId id="311" r:id="rId13"/>
    <p:sldId id="312" r:id="rId14"/>
    <p:sldId id="297" r:id="rId15"/>
    <p:sldId id="298" r:id="rId16"/>
    <p:sldId id="299" r:id="rId17"/>
    <p:sldId id="300" r:id="rId18"/>
    <p:sldId id="313" r:id="rId19"/>
    <p:sldId id="319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48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DE3E4-9D15-47AB-8D67-501D7DB16A11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93574-B9F1-4C9A-93C6-7C647E9F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20184D-B524-4EA0-BD50-FBF9DCC7F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9D86B8-0871-4442-92EF-DC27C5AAF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Data Normalization is the process of efficiently organizing data.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BE78B873-171F-49FA-BD67-0EF0198FA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E34BFB29-D642-444D-AC31-4BD95E02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916FE013-5590-4C90-A452-66728CE8A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0FFEDABE-04E1-4B78-B15C-8DCA5687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Product information are </a:t>
            </a:r>
            <a:r>
              <a:rPr lang="en-US" altLang="en-US" dirty="0" err="1">
                <a:cs typeface="Arial" panose="020B0604020202020204" pitchFamily="34" charset="0"/>
              </a:rPr>
              <a:t>mult</a:t>
            </a:r>
            <a:r>
              <a:rPr lang="en-US" altLang="en-US" dirty="0">
                <a:cs typeface="Arial" panose="020B0604020202020204" pitchFamily="34" charset="0"/>
              </a:rPr>
              <a:t>-value. This isn’t a relation.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E868CEBD-7829-45BA-8741-EA6C7AEFA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85F31527-C291-4E53-9AC2-FA5AF5ED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new product is ordered for order 1007 of existing customer, customer data must be re-entered, causing duplication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Deletion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we delete the Dining Table from Order 1006, we lose information concerning this item's finish and price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Update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–changing the price of product ID 4 requires update in several records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3B3EAE34-9DAA-4663-B221-74F8F4D27D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31CA7C64-CBA5-487F-AEAF-364C6AB8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0EE70F8C-A998-42DC-A720-7E781DE26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EF75841F-2491-4192-AD42-0E47EC91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3148754A-5D90-45CF-AD9D-3DAA05AA53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F5D5A265-78AA-4547-96FA-42E019BE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Full dependency-&gt; an attribute is functionally dependent of that attribute, and not on any of its proper subset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Transitive dependency-&gt; when an indirect relationship causes functional dependency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O-&gt;C,  Customer -&gt; Customer Name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Partial dependency -&gt;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When an attribute is dependent on part of the candidate key</a:t>
            </a:r>
          </a:p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4B4630A8-88D2-4737-85F5-3714D073F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172DF320-2080-486F-9777-94F70C26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684F58B5-9A4F-4CAF-90A7-A0632462B8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F4E4F84B-A25D-453D-8EAA-0CDD5219C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1AA446D2-086E-4170-AE0B-04D1F38C9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D04D5945-A23B-42E8-BC05-296E072E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1815D347-E3CA-410F-894E-6D8BA97C3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FD5AA3DF-D80B-411A-93E8-7EAD5CCFC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11A1BA25-F7D6-446A-AAD5-3C32E7A06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31574AD-9E2B-4062-8BCF-7F39FC0B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BE63914D-A130-48DC-A027-2EABD87B1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7926BE5D-24B4-4F7A-8E5E-8530B4603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5C013677-395E-44DD-B1D1-1967BC646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9F4ABEEC-F76B-4732-A960-3BC1F7902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Data normalization – extremely important.  They will ask you about this in an interview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 whole premise of Data Normalization is to avoid unnecessary data duplication, and create well-structure relations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It must add. “It decreases the code you will have to write”  The design comes to life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178C9AE3-2BA1-4F17-BA04-21578CF29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CD308C50-AE84-488D-83B7-9A0558308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What do we mean by well structure relations: it avoid anomalies: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Rule of Thumb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A72978B6-211E-4600-9510-50719D53FE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D2D0703B-AA42-4548-9BA0-21468620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Is this a well-designed table? No.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What are some of the issue do you see with this?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A72978B6-211E-4600-9510-50719D53FE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D2D0703B-AA42-4548-9BA0-21468620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–can’t enter a new employee without having the employee take a class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Deletion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we remove employee 140, we lose information about the existence of a Tax Acc class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Modification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–giving a salary increase to employee 100 forces us to update multiple records</a:t>
            </a:r>
          </a:p>
        </p:txBody>
      </p:sp>
    </p:spTree>
    <p:extLst>
      <p:ext uri="{BB962C8B-B14F-4D97-AF65-F5344CB8AC3E}">
        <p14:creationId xmlns:p14="http://schemas.microsoft.com/office/powerpoint/2010/main" val="214690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D7DD789B-3D16-401A-A6D5-39C00F310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C768B757-59E3-448B-930E-D5EED931F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Unfortunate example like these exist in every organization. 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They didn’t take this course.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CD15DF80-92B6-4124-8DA9-896E0AD92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43EBCE55-2FF4-4A9F-8FD1-FC97BB7B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How to we solve that problem.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One way to look at it this problem is through functional dependencies: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 value of one attribute depends the values of others. 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Example, maybe both are unique…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14001E00-87ED-4D8E-982B-4A376D1BD3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EF0523A4-ED35-4979-B610-BB5344BD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We will go over these steps one by one. 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Typically the third normal form is what you want.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30F4-7950-43B6-BC74-849BFD387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73965-E67D-4BA2-A460-53B0F807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59A3-9A51-4EA2-B39F-4C165D7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822A-0DC9-41A2-B7F8-71A9DE02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77D0-C4EB-405D-8475-16AE12E0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0BB4-0CA2-42F3-A721-0410451B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BA9F4-E2C0-40A7-9CE4-391A31D3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524D-63BA-4106-8832-3FE3BF58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6A8E-9F1F-461E-9DAE-33269250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C136-0541-4A6E-A48D-F1A26C7C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19BFF-A796-4CE3-850F-6E6159895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A0AC-2EF6-4182-A267-C72A514B5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51A3-9F67-462B-9386-186BBC41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A625-C81C-4739-8128-0BEDC239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34EC-2AC3-4750-BF95-1BAD173D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313A-C935-40B4-9151-4AF639AC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F047-C565-42C2-AEB5-995F3D5D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9153-CD3A-41D2-B1E7-0D0226A7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1566-995F-46C5-859E-D0EB27E2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3F7B-A406-4BB9-9D2C-824C2422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DFEC-C622-4974-A2DD-088A2D8E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29D8C-D4A5-4136-9047-270BDC1D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40CD-77FF-4556-B2B3-5CE86081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7E90-B35A-49EC-A712-51C25B6C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87F6-1C13-47E6-98CD-01BB5466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0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CB1B-91DB-4B62-9E1F-1E81BF7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36EB-9B9B-442B-9D70-E510FFE9C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60537-9828-4B25-9BC9-D5CBE96A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8C32-4543-4AFE-AB55-1CD50FD1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84BC6-D25C-4FCD-AB6B-388E191A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7955E-28D6-499F-8502-6E1FAA3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9F37-1212-4F5B-A98B-E1123BCA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C265B-B80A-4DE0-9F78-2CB04FA1D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35211-8D29-4CF8-9714-D82F9704C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CB128-9D2B-4107-B9F4-B320406DE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03BE3-D631-4CF6-9C7A-8ACAA3DA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5C594-A899-4844-96A8-985711C7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E2479-4E19-4F98-BA59-1FB0C66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A1B68-DA1B-4E74-B604-29C70485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BF1F-7E59-4CD2-BECC-B5F13FEF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82CBD-FB74-4729-B3FE-CDC6A55A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D87D9-AFFF-46AE-8D52-F3DE7202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07362-6398-4498-8130-F9D61DEC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02580-FA78-4E21-BF6D-829A606F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16946-88BF-473D-A6E1-02C4B615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A7D48-79F5-4CDE-9BDC-25C9FADE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E56F-D240-447D-B527-9EA2E29D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3F58-903F-4C03-8531-41DF8806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71BF-B152-446A-A6AD-08835F91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E6E91-A707-4D35-A4C3-7A356F6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7DE54-A941-4770-9466-A95D74BC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2EEFE-33EA-4C10-B018-1AC13DC3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C2CF-4350-47CD-8EB8-56044202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5615C-6B21-4D1B-A352-44E5B6C8E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9D56-3DD7-437D-BBE7-3C88C292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C70F-580E-453C-9B66-1ADC9082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3F8EA-F0D8-4F21-92D4-0A816C85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A5E99-4ECD-4347-B304-21E00492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187DE-B8D9-4587-9221-5A222677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651B-1F16-47CD-9F3D-C2B79AB6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FFC-9289-43E4-9E42-59388C631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07BD-5576-4403-B9E1-6BA7A46D4BD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0D8E-404D-4BC4-8EAB-A6C0047E9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3135-3EAF-4463-8702-699802446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A56E-A934-4872-B2F5-7F1D9D322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5C99585-0B74-45C0-BA49-6AF94E4780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09600" y="1981200"/>
            <a:ext cx="5384800" cy="39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Chapter 4:</a:t>
            </a:r>
            <a:b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Normalization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F66E-39A4-453B-BBFC-6EE5D724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35" y="1776714"/>
            <a:ext cx="3455530" cy="4114800"/>
          </a:xfrm>
          <a:prstGeom prst="rect">
            <a:avLst/>
          </a:prstGeom>
          <a:noFill/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E9470F8-37DD-43AE-A7B1-B21A67897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fld id="{266FD798-9C09-4A98-9F42-1E096653A419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E446F-C381-47A9-A188-64CAE3605F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36851" y="6203950"/>
            <a:ext cx="6386513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1800" dirty="0">
                <a:latin typeface="Tahoma" pitchFamily="34" charset="0"/>
              </a:rPr>
              <a:t>© 2011 Pearson Education, Inc.  Publishing as Prentice Hall</a:t>
            </a:r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51203-C185-4D8B-8F43-F0ED238DB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DAC9B23-E8A9-44C4-8276-9F48C708312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90B2B449-7D4D-4420-85C4-879C5C8CA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278" y="228600"/>
            <a:ext cx="898272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First Normal Form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3045D3FD-7176-493D-A35E-FA408C3EC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3999"/>
            <a:ext cx="9067800" cy="437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multivalued attributes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attribute value is atomic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All relations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are in 1</a:t>
            </a:r>
            <a:r>
              <a:rPr lang="en-US" sz="3600" b="1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EB6E225-9E3A-4103-AD05-440C65DAE4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F5843-9A39-470E-BC33-DDF7674B6D7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B038BBC5-4619-4573-B672-29300596E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Table with multivalued attributes, not in 1</a:t>
            </a:r>
            <a:r>
              <a:rPr lang="en-US" altLang="en-U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normal form</a:t>
            </a:r>
          </a:p>
        </p:txBody>
      </p:sp>
      <p:sp>
        <p:nvSpPr>
          <p:cNvPr id="242694" name="Text Box 6">
            <a:extLst>
              <a:ext uri="{FF2B5EF4-FFF2-40B4-BE49-F238E27FC236}">
                <a16:creationId xmlns:a16="http://schemas.microsoft.com/office/drawing/2014/main" id="{8AA7DBF8-F29E-41A9-9F51-BBEDC707E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5410200"/>
            <a:ext cx="32956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Note: this is NOT a relation</a:t>
            </a:r>
            <a:endParaRPr lang="en-US" altLang="en-US" sz="26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8069" name="Picture 5">
            <a:extLst>
              <a:ext uri="{FF2B5EF4-FFF2-40B4-BE49-F238E27FC236}">
                <a16:creationId xmlns:a16="http://schemas.microsoft.com/office/drawing/2014/main" id="{F06D2F3C-3110-4AE1-904D-6A61DBE7A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7" y="1280160"/>
            <a:ext cx="9811969" cy="381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2426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05FAD6F-2E1C-497F-B1B8-181D06B534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DB2790B-3CF2-4E2D-8A79-07014B439AE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Text Box 2">
            <a:extLst>
              <a:ext uri="{FF2B5EF4-FFF2-40B4-BE49-F238E27FC236}">
                <a16:creationId xmlns:a16="http://schemas.microsoft.com/office/drawing/2014/main" id="{6BDD2242-A0B7-4C42-AAF5-16AB2086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9" y="409576"/>
            <a:ext cx="87233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Table with no multivalued attributes and unique rows, in 1</a:t>
            </a:r>
            <a:r>
              <a:rPr lang="en-US" altLang="en-U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normal form</a:t>
            </a:r>
          </a:p>
        </p:txBody>
      </p:sp>
      <p:sp>
        <p:nvSpPr>
          <p:cNvPr id="243717" name="Text Box 5">
            <a:extLst>
              <a:ext uri="{FF2B5EF4-FFF2-40B4-BE49-F238E27FC236}">
                <a16:creationId xmlns:a16="http://schemas.microsoft.com/office/drawing/2014/main" id="{73D7E34E-6612-41D9-8A4E-6FEE0F4A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638800"/>
            <a:ext cx="6003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Note: this is a relation, but not a well-structured one</a:t>
            </a:r>
            <a:endParaRPr lang="en-US" altLang="en-US" sz="26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0117" name="Picture 5">
            <a:extLst>
              <a:ext uri="{FF2B5EF4-FFF2-40B4-BE49-F238E27FC236}">
                <a16:creationId xmlns:a16="http://schemas.microsoft.com/office/drawing/2014/main" id="{1AD2E5E5-F746-4E12-A0DE-448A1F610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9" y="1524000"/>
            <a:ext cx="8969375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9843E37-9508-4DD8-B2D5-75648E414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A11C4FB-4472-4453-A09C-1AD8A9A056C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242CFB6D-BB9F-4F3D-870E-B0C375E4B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Anomalies in this Table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413332A5-44C7-404B-8E39-1C775D97E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88392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new product is ordered for order 1007 of existing customer, customer data must be re-entered, causing duplication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Deletion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we delete the Dining Table from Order 1006, we lose information concerning this item's finish and price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Update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–changing the price of product ID 4 requires update in several records</a:t>
            </a:r>
          </a:p>
        </p:txBody>
      </p:sp>
      <p:sp>
        <p:nvSpPr>
          <p:cNvPr id="245764" name="Text Box 4">
            <a:extLst>
              <a:ext uri="{FF2B5EF4-FFF2-40B4-BE49-F238E27FC236}">
                <a16:creationId xmlns:a16="http://schemas.microsoft.com/office/drawing/2014/main" id="{963E1C34-0032-4F51-A724-38A1AEFEB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46270"/>
            <a:ext cx="88392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rgbClr val="990000"/>
                </a:solidFill>
                <a:latin typeface="Times New Roman" panose="02020603050405020304" pitchFamily="18" charset="0"/>
              </a:rPr>
              <a:t>Why do these anomalies exist?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rgbClr val="990000"/>
                </a:solidFill>
                <a:latin typeface="Times New Roman" panose="02020603050405020304" pitchFamily="18" charset="0"/>
              </a:rPr>
              <a:t>Because there are multiple themes (entity types) in one relation. This results in duplication and an unnecessary dependency between the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  <p:bldP spid="2457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CB01F-DD51-438F-BCF3-533484EB1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D6B3BAA-0268-47D5-9305-DE3CF8CE1DA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E54C48BF-91B5-4C92-A4BF-88113CFC6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Second Normal Form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A9FFA8E6-ACFF-471D-B4E1-162926B55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9144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1NF PLUS </a:t>
            </a:r>
            <a:r>
              <a:rPr lang="en-US" sz="34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non-key attribute is fully functionally dependent on the </a:t>
            </a:r>
            <a:r>
              <a:rPr lang="en-US" sz="3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ENTIRE primary key</a:t>
            </a:r>
          </a:p>
          <a:p>
            <a:pPr lvl="1" eaLnBrk="1" hangingPunct="1">
              <a:defRPr/>
            </a:pPr>
            <a:r>
              <a:rPr 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non-key attribute must be defined by the entire key, not by only part of the key</a:t>
            </a:r>
          </a:p>
          <a:p>
            <a:pPr lvl="1" eaLnBrk="1" hangingPunct="1">
              <a:defRPr/>
            </a:pPr>
            <a:r>
              <a:rPr 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partial functional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AB4A53A-10D6-40B6-A7F2-297575B07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E199F92-CC6F-4836-98DD-F19A59F35BF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Text Box 18">
            <a:extLst>
              <a:ext uri="{FF2B5EF4-FFF2-40B4-BE49-F238E27FC236}">
                <a16:creationId xmlns:a16="http://schemas.microsoft.com/office/drawing/2014/main" id="{144B699A-81B0-4F7B-AB81-EDCF0F7D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98926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</a:rPr>
              <a:t>Order_ID </a:t>
            </a: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Order_Date, Customer_ID, Customer_Name, Customer_Address</a:t>
            </a: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353" name="Text Box 25">
            <a:extLst>
              <a:ext uri="{FF2B5EF4-FFF2-40B4-BE49-F238E27FC236}">
                <a16:creationId xmlns:a16="http://schemas.microsoft.com/office/drawing/2014/main" id="{2F36442A-E45D-4FB4-8C03-27C3687BA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5715001"/>
            <a:ext cx="6164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>
                <a:solidFill>
                  <a:srgbClr val="0066FF"/>
                </a:solidFill>
                <a:latin typeface="Times New Roman" panose="02020603050405020304" pitchFamily="18" charset="0"/>
              </a:rPr>
              <a:t>Therefore, NOT in 2</a:t>
            </a:r>
            <a:r>
              <a:rPr lang="en-US" altLang="en-US" sz="3000" b="1" baseline="30000">
                <a:solidFill>
                  <a:srgbClr val="0066FF"/>
                </a:solidFill>
                <a:latin typeface="Times New Roman" panose="02020603050405020304" pitchFamily="18" charset="0"/>
              </a:rPr>
              <a:t>nd</a:t>
            </a:r>
            <a:r>
              <a:rPr lang="en-US" altLang="en-US" sz="3000" b="1">
                <a:solidFill>
                  <a:srgbClr val="0066FF"/>
                </a:solidFill>
                <a:latin typeface="Times New Roman" panose="02020603050405020304" pitchFamily="18" charset="0"/>
              </a:rPr>
              <a:t> Normal Form</a:t>
            </a:r>
          </a:p>
        </p:txBody>
      </p:sp>
      <p:sp>
        <p:nvSpPr>
          <p:cNvPr id="96261" name="Text Box 27">
            <a:extLst>
              <a:ext uri="{FF2B5EF4-FFF2-40B4-BE49-F238E27FC236}">
                <a16:creationId xmlns:a16="http://schemas.microsoft.com/office/drawing/2014/main" id="{9006146B-3E4E-445B-9D18-957F8D56B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479926"/>
            <a:ext cx="611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</a:rPr>
              <a:t>Customer_ID </a:t>
            </a: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Customer_Name, Customer_Address</a:t>
            </a: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2" name="Text Box 28">
            <a:extLst>
              <a:ext uri="{FF2B5EF4-FFF2-40B4-BE49-F238E27FC236}">
                <a16:creationId xmlns:a16="http://schemas.microsoft.com/office/drawing/2014/main" id="{C2F3F663-26DB-4AE4-9978-6BD1CAA5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860926"/>
            <a:ext cx="722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</a:rPr>
              <a:t>Product_ID </a:t>
            </a: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Product_Description, Product_Finish, Unit_Price</a:t>
            </a: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3" name="Text Box 29">
            <a:extLst>
              <a:ext uri="{FF2B5EF4-FFF2-40B4-BE49-F238E27FC236}">
                <a16:creationId xmlns:a16="http://schemas.microsoft.com/office/drawing/2014/main" id="{DFFC5999-5964-4D05-A288-077802FE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5241926"/>
            <a:ext cx="485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</a:rPr>
              <a:t>Order_ID, Product_ID </a:t>
            </a: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Order_Quantity</a:t>
            </a: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4" name="Text Box 34">
            <a:extLst>
              <a:ext uri="{FF2B5EF4-FFF2-40B4-BE49-F238E27FC236}">
                <a16:creationId xmlns:a16="http://schemas.microsoft.com/office/drawing/2014/main" id="{E83044DE-7AC5-45F4-84B5-5A6AB215A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5-27 Functional dependency diagram for INVOICE</a:t>
            </a:r>
          </a:p>
        </p:txBody>
      </p:sp>
      <p:pic>
        <p:nvPicPr>
          <p:cNvPr id="96265" name="Picture 9">
            <a:extLst>
              <a:ext uri="{FF2B5EF4-FFF2-40B4-BE49-F238E27FC236}">
                <a16:creationId xmlns:a16="http://schemas.microsoft.com/office/drawing/2014/main" id="{CF21139E-5E6D-452A-86BA-467A6A01A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9" y="1423989"/>
            <a:ext cx="8853487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6">
            <a:extLst>
              <a:ext uri="{FF2B5EF4-FFF2-40B4-BE49-F238E27FC236}">
                <a16:creationId xmlns:a16="http://schemas.microsoft.com/office/drawing/2014/main" id="{40D161DA-84EF-45B1-A2E9-D02408BBE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1581150"/>
            <a:ext cx="8809038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342D03B-5AF9-426B-977E-0F906D2C5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34338" y="6381750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DB459BB-FB14-4905-B404-5A65DC5D283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8374" name="Text Box 22">
            <a:extLst>
              <a:ext uri="{FF2B5EF4-FFF2-40B4-BE49-F238E27FC236}">
                <a16:creationId xmlns:a16="http://schemas.microsoft.com/office/drawing/2014/main" id="{FD340C40-BEE5-489D-B2DC-29B5787F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33976"/>
            <a:ext cx="6096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Partial dependencies are removed, but there are still transitive dependencies</a:t>
            </a:r>
          </a:p>
        </p:txBody>
      </p:sp>
      <p:sp>
        <p:nvSpPr>
          <p:cNvPr id="228380" name="Rectangle 28">
            <a:extLst>
              <a:ext uri="{FF2B5EF4-FFF2-40B4-BE49-F238E27FC236}">
                <a16:creationId xmlns:a16="http://schemas.microsoft.com/office/drawing/2014/main" id="{F4DA0516-FC22-40BA-9195-06DCE38F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4030663"/>
            <a:ext cx="2297112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Getting it into Second Normal Form</a:t>
            </a:r>
          </a:p>
        </p:txBody>
      </p:sp>
      <p:sp>
        <p:nvSpPr>
          <p:cNvPr id="98310" name="Text Box 29">
            <a:extLst>
              <a:ext uri="{FF2B5EF4-FFF2-40B4-BE49-F238E27FC236}">
                <a16:creationId xmlns:a16="http://schemas.microsoft.com/office/drawing/2014/main" id="{C5B80107-F8C2-4B25-B850-6C8D5D9B8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5-28 Removing partial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4DDCB-2553-4930-925D-66697FE25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A87D9F1-9B8F-437E-8F1F-EFE783ECD97C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33B8BFA7-B333-4DAE-93E5-FCDDAEC92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Third Normal Form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9235C63C-92B4-4695-B83F-BD2A2E368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2155" y="1828799"/>
            <a:ext cx="9278645" cy="412811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2NF PLUS </a:t>
            </a:r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transitive dependencies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(functional dependencies on non-primary-key attributes)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Note: This is called transitive, because the primary key is a determinant for another attribute, which in turn is a determinant for a third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Solution: Non-key determinant with transitive dependencies go into a new table; non-key determinant becomes primary key in the new table and stays as foreign key in the old table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6">
            <a:extLst>
              <a:ext uri="{FF2B5EF4-FFF2-40B4-BE49-F238E27FC236}">
                <a16:creationId xmlns:a16="http://schemas.microsoft.com/office/drawing/2014/main" id="{0A33DB55-7BB0-425C-943D-A5ECE02EA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1814513"/>
            <a:ext cx="87376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606F66A-4800-46EE-9008-CB045BE968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7BFAA52-6D65-40D3-99A4-8FEBCEED6EF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6787" name="Text Box 3">
            <a:extLst>
              <a:ext uri="{FF2B5EF4-FFF2-40B4-BE49-F238E27FC236}">
                <a16:creationId xmlns:a16="http://schemas.microsoft.com/office/drawing/2014/main" id="{E93A0165-6854-4BFE-9386-30359E62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0"/>
            <a:ext cx="609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Transitive dependencies are removed</a:t>
            </a:r>
          </a:p>
        </p:txBody>
      </p:sp>
      <p:sp>
        <p:nvSpPr>
          <p:cNvPr id="102405" name="Text Box 7">
            <a:extLst>
              <a:ext uri="{FF2B5EF4-FFF2-40B4-BE49-F238E27FC236}">
                <a16:creationId xmlns:a16="http://schemas.microsoft.com/office/drawing/2014/main" id="{0646891C-CFAB-49F2-87CC-38D6F0729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5-29 Removing partial dependencies</a:t>
            </a:r>
          </a:p>
        </p:txBody>
      </p:sp>
      <p:sp>
        <p:nvSpPr>
          <p:cNvPr id="246792" name="Rectangle 8">
            <a:extLst>
              <a:ext uri="{FF2B5EF4-FFF2-40B4-BE49-F238E27FC236}">
                <a16:creationId xmlns:a16="http://schemas.microsoft.com/office/drawing/2014/main" id="{0F66B8A3-D750-465B-9F43-5BD7ABC5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838" y="1824039"/>
            <a:ext cx="186055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Getting it into Third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90F4-F9B5-4DDF-A576-04059BD7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Normalization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481F-F24F-48A7-A0C1-7D4120C6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1NF - First Normal Form means each attribute is atomic!   No repeating groups</a:t>
            </a:r>
          </a:p>
          <a:p>
            <a:pPr marL="0" indent="0">
              <a:buNone/>
              <a:defRPr/>
            </a:pPr>
            <a:r>
              <a:rPr lang="en-US" sz="2400" dirty="0"/>
              <a:t> 2NF - Second Normal Form means every non-key attribute is dependent on the entire primary key ( simple or composite)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3NF - Third Normal Form means that every non-key attribute is dependent only on the key, that is, there are no transitive dependencies !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 “The key, the whole key, and nothing but the key.”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DA368-83C0-4EA9-A8AA-A15A8C8A9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10D16-A4EB-4533-A4E5-BB50C26EF40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B97FC-4B1F-4EF5-A3FC-3CE5899B6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1A64EBB-550C-433E-B229-EBC19A70C45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1906" name="Rectangle 2">
            <a:extLst>
              <a:ext uri="{FF2B5EF4-FFF2-40B4-BE49-F238E27FC236}">
                <a16:creationId xmlns:a16="http://schemas.microsoft.com/office/drawing/2014/main" id="{986938E3-D308-4A73-8F3A-CDBCFE332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Objectives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021F766C-52C7-4624-8ADE-1D382A092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5320" y="1600200"/>
            <a:ext cx="9145480" cy="453427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 normalization to convert anomalous tables to well-structured relations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Define first, second, and third normal form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Describe problems from merging relations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132D0-560E-4AEB-9D91-0902BEF10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2EFCB08-672C-4515-8CAC-16810CEEDED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20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BCD82B18-AB69-48F3-9237-B1526E16E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Interview Question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75F7E458-3BA2-44F6-8927-D94E7B1A6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6286" y="1763486"/>
            <a:ext cx="8904514" cy="41864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Question: How do you normalize your database in a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transactional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environment, and describe the normalization steps?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Transactional systems are typically normalized in the 3NF: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1FN – remove multi value attributes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2NF – remove partial dependencies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3NF – remove transitive dependencies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That questions pertains only to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transactional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system. In Datawarehouse, analytical systems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you don’t normalize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CA2D0-C9DF-4B70-976D-E4AF4881B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2B8FE20-AE04-4DF3-8FAA-CEA28F738E5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9FF727EE-2936-494C-9144-6F0DCE26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Normalization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E383A419-BF42-498C-AD2F-A6E058DE9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94460"/>
            <a:ext cx="9700260" cy="496189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Primarily a tool to validate and improve a logical design so that it satisfies certain constraints that </a:t>
            </a:r>
            <a:r>
              <a:rPr lang="en-US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avoid unnecessary duplication of data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process of decomposing relations with anomalies to produce smaller, </a:t>
            </a:r>
            <a:r>
              <a:rPr lang="en-US" sz="3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9E86B3-6CD3-46B3-AE1E-E17733236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760BB14-13F0-42BA-B6F0-9E7CC4BADDA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979A65D6-E8C7-4627-AEE2-AA60EE18F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Well-Structured Relations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E9138577-781F-4D18-9FAE-8421199BC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5840" y="1660525"/>
            <a:ext cx="8900160" cy="35972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relation that contains minimal data redundancy and allows users to insert, delete, and update rows without causing data inconsistencies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Goal is to avoid anomalies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Insertion Anomaly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–adding new rows forces user to create duplicate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Deletion Anomaly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–deleting rows may cause a loss of data that would be needed for other future rows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Modification Anomaly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–changing data in a row forces changes to other rows because of duplication</a:t>
            </a:r>
          </a:p>
        </p:txBody>
      </p:sp>
      <p:sp>
        <p:nvSpPr>
          <p:cNvPr id="220164" name="Text Box 4">
            <a:extLst>
              <a:ext uri="{FF2B5EF4-FFF2-40B4-BE49-F238E27FC236}">
                <a16:creationId xmlns:a16="http://schemas.microsoft.com/office/drawing/2014/main" id="{A867888A-38C0-4AE8-A2F2-2C579E0F8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57801"/>
            <a:ext cx="7924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b="1">
                <a:solidFill>
                  <a:srgbClr val="990000"/>
                </a:solidFill>
                <a:latin typeface="Times New Roman" panose="02020603050405020304" pitchFamily="18" charset="0"/>
              </a:rPr>
              <a:t>General rule of thumb: A table should not pertain to more than one entity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bldLvl="2" autoUpdateAnimBg="0"/>
      <p:bldP spid="2201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36597CA-32D3-40F0-AADB-01F199EA30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D196486-E596-4C12-91AE-13DF13FD128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37AC17B9-B391-480A-8D53-1B091383E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Example–Figure 5-2b</a:t>
            </a:r>
          </a:p>
        </p:txBody>
      </p:sp>
      <p:sp>
        <p:nvSpPr>
          <p:cNvPr id="221187" name="Text Box 3">
            <a:extLst>
              <a:ext uri="{FF2B5EF4-FFF2-40B4-BE49-F238E27FC236}">
                <a16:creationId xmlns:a16="http://schemas.microsoft.com/office/drawing/2014/main" id="{3FE3FA79-F66A-422E-9879-498EDB3A8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495800"/>
            <a:ext cx="33305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Question–Is this a relation?</a:t>
            </a:r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1188" name="Text Box 4">
            <a:extLst>
              <a:ext uri="{FF2B5EF4-FFF2-40B4-BE49-F238E27FC236}">
                <a16:creationId xmlns:a16="http://schemas.microsoft.com/office/drawing/2014/main" id="{831989AC-881A-42C0-9CDE-20D20E7F6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4495800"/>
            <a:ext cx="4010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  <a:latin typeface="Times New Roman" panose="02020603050405020304" pitchFamily="18" charset="0"/>
              </a:rPr>
              <a:t>Answer–Yes: Unique rows and no multivalued attributes</a:t>
            </a:r>
          </a:p>
        </p:txBody>
      </p:sp>
      <p:sp>
        <p:nvSpPr>
          <p:cNvPr id="221189" name="Text Box 5">
            <a:extLst>
              <a:ext uri="{FF2B5EF4-FFF2-40B4-BE49-F238E27FC236}">
                <a16:creationId xmlns:a16="http://schemas.microsoft.com/office/drawing/2014/main" id="{3DFC614E-E967-4566-B65F-07A6D323B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57800"/>
            <a:ext cx="41846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Question–What’s the primary key?</a:t>
            </a:r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1190" name="Text Box 6">
            <a:extLst>
              <a:ext uri="{FF2B5EF4-FFF2-40B4-BE49-F238E27FC236}">
                <a16:creationId xmlns:a16="http://schemas.microsoft.com/office/drawing/2014/main" id="{3010883F-20C9-443F-8B83-8005FFE8B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5314951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  <a:latin typeface="Times New Roman" panose="02020603050405020304" pitchFamily="18" charset="0"/>
              </a:rPr>
              <a:t>Answer–Composite: Emp_ID, Course_Title</a:t>
            </a:r>
          </a:p>
        </p:txBody>
      </p:sp>
      <p:pic>
        <p:nvPicPr>
          <p:cNvPr id="77832" name="Picture 8">
            <a:extLst>
              <a:ext uri="{FF2B5EF4-FFF2-40B4-BE49-F238E27FC236}">
                <a16:creationId xmlns:a16="http://schemas.microsoft.com/office/drawing/2014/main" id="{213098C2-3FEF-42CA-8E74-801B46F4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24" y="1464906"/>
            <a:ext cx="9077964" cy="266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  <p:bldP spid="221188" grpId="0" autoUpdateAnimBg="0"/>
      <p:bldP spid="221189" grpId="0" autoUpdateAnimBg="0"/>
      <p:bldP spid="2211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36597CA-32D3-40F0-AADB-01F199EA30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4D196486-E596-4C12-91AE-13DF13FD128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37AC17B9-B391-480A-8D53-1B091383E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What anomalies exists?</a:t>
            </a:r>
          </a:p>
        </p:txBody>
      </p:sp>
      <p:pic>
        <p:nvPicPr>
          <p:cNvPr id="77832" name="Picture 8">
            <a:extLst>
              <a:ext uri="{FF2B5EF4-FFF2-40B4-BE49-F238E27FC236}">
                <a16:creationId xmlns:a16="http://schemas.microsoft.com/office/drawing/2014/main" id="{213098C2-3FEF-42CA-8E74-801B46F4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619130"/>
            <a:ext cx="11186634" cy="387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71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DEDDBCE-A11E-44AF-BA18-8AF615E39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D202462-291D-482C-B7E8-B71E07C118C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FBD028F5-9ADA-47C9-BAB4-C849B1211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Anomalies in this Table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5DAC0D2A-A485-42D1-BDE2-FA58F05FD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95250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–can’t enter a new employee without having the employee take a class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Deletion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we remove employee 140, we lose information about the existence of a Tax Acc class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Modification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–giving a salary increase to employee 100 forces us to update multiple records</a:t>
            </a:r>
          </a:p>
        </p:txBody>
      </p:sp>
      <p:sp>
        <p:nvSpPr>
          <p:cNvPr id="222212" name="Text Box 4">
            <a:extLst>
              <a:ext uri="{FF2B5EF4-FFF2-40B4-BE49-F238E27FC236}">
                <a16:creationId xmlns:a16="http://schemas.microsoft.com/office/drawing/2014/main" id="{18CB0704-1808-4787-AE35-C0D555E70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440" y="4183381"/>
            <a:ext cx="859536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rgbClr val="990000"/>
                </a:solidFill>
                <a:latin typeface="Times New Roman" panose="02020603050405020304" pitchFamily="18" charset="0"/>
              </a:rPr>
              <a:t>Why do these anomalies exist?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rgbClr val="990000"/>
                </a:solidFill>
                <a:latin typeface="Times New Roman" panose="02020603050405020304" pitchFamily="18" charset="0"/>
              </a:rPr>
              <a:t>Because there are two themes (entity types) in this one relation. This results in data duplication and an unnecessary dependency between the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autoUpdateAnimBg="0"/>
      <p:bldP spid="2222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4E424-599E-4807-965B-4508898D1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7DBD847-5948-47E6-92E1-9F29906046E9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1E8E4304-5958-4802-967D-5FF9E8681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Dependencies and Keys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4BE41D63-916A-46D7-9309-98D1CA6C5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5320" y="1295400"/>
            <a:ext cx="891688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Dependency: The value of one attribute (the </a:t>
            </a:r>
            <a:r>
              <a:rPr lang="en-US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determinant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 determines the value of another attribute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Candidate Key: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unique identifier. One of the candidate keys will become the primary key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E.g. perhaps there is both credit card number and SS# in a table…in this case both are candidate keys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Each non-key field is functionally dependent on every candidate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04EDAB2-FAD4-42A0-907C-19069C697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6CA70C4-FB8D-4FF3-88C5-87568857C991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DF283943-0845-4174-A85B-AEF7C53C1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14313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5.22 Steps in normalization</a:t>
            </a: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ECC328DF-BD6F-4DD8-A775-4BBB809C5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752476"/>
            <a:ext cx="8113712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1245</Words>
  <Application>Microsoft Office PowerPoint</Application>
  <PresentationFormat>Widescreen</PresentationFormat>
  <Paragraphs>139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Objectives</vt:lpstr>
      <vt:lpstr>Data Normalization</vt:lpstr>
      <vt:lpstr>Well-Structured Relations</vt:lpstr>
      <vt:lpstr>Example–Figure 5-2b</vt:lpstr>
      <vt:lpstr>What anomalies exists?</vt:lpstr>
      <vt:lpstr>Anomalies in this Table</vt:lpstr>
      <vt:lpstr>Functional Dependencies and Keys</vt:lpstr>
      <vt:lpstr>PowerPoint Presentation</vt:lpstr>
      <vt:lpstr>First Normal Form</vt:lpstr>
      <vt:lpstr>PowerPoint Presentation</vt:lpstr>
      <vt:lpstr>PowerPoint Presentation</vt:lpstr>
      <vt:lpstr>Anomalies in this Table</vt:lpstr>
      <vt:lpstr>Second Normal Form</vt:lpstr>
      <vt:lpstr>PowerPoint Presentation</vt:lpstr>
      <vt:lpstr>PowerPoint Presentation</vt:lpstr>
      <vt:lpstr>Third Normal Form</vt:lpstr>
      <vt:lpstr>PowerPoint Presentation</vt:lpstr>
      <vt:lpstr>Normalization summary</vt:lpstr>
      <vt:lpstr>Interview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Montrond</dc:creator>
  <cp:lastModifiedBy>Manuel Montrond</cp:lastModifiedBy>
  <cp:revision>28</cp:revision>
  <dcterms:created xsi:type="dcterms:W3CDTF">2020-01-21T20:09:57Z</dcterms:created>
  <dcterms:modified xsi:type="dcterms:W3CDTF">2020-10-06T12:52:31Z</dcterms:modified>
</cp:coreProperties>
</file>