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2" r:id="rId7"/>
    <p:sldId id="267" r:id="rId8"/>
    <p:sldId id="268" r:id="rId9"/>
    <p:sldId id="259" r:id="rId10"/>
    <p:sldId id="269" r:id="rId11"/>
    <p:sldId id="270" r:id="rId12"/>
    <p:sldId id="260" r:id="rId13"/>
    <p:sldId id="263" r:id="rId14"/>
    <p:sldId id="264" r:id="rId15"/>
    <p:sldId id="27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kering-my.sharepoint.com/personal/christian_gandon_kering_com/Documents/Documents/98%20Jedha/Projet%20final/data/Boxing_bout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[Boxing_bout_analysis.xlsx]Analysis!$A$1</c:f>
              <c:strCache>
                <c:ptCount val="1"/>
                <c:pt idx="0">
                  <c:v>nb manquants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[Boxing_bout_analysis.xlsx]Analysis!$B$4:$R$4</c:f>
              <c:strCache>
                <c:ptCount val="17"/>
                <c:pt idx="0">
                  <c:v>age_A</c:v>
                </c:pt>
                <c:pt idx="1">
                  <c:v>age_B</c:v>
                </c:pt>
                <c:pt idx="2">
                  <c:v>height_A</c:v>
                </c:pt>
                <c:pt idx="3">
                  <c:v>height_B</c:v>
                </c:pt>
                <c:pt idx="4">
                  <c:v>reach_A</c:v>
                </c:pt>
                <c:pt idx="5">
                  <c:v>reach_B</c:v>
                </c:pt>
                <c:pt idx="6">
                  <c:v>weight_A</c:v>
                </c:pt>
                <c:pt idx="7">
                  <c:v>weight_B</c:v>
                </c:pt>
                <c:pt idx="8">
                  <c:v>won_A</c:v>
                </c:pt>
                <c:pt idx="9">
                  <c:v>won_B</c:v>
                </c:pt>
                <c:pt idx="10">
                  <c:v>lost_A</c:v>
                </c:pt>
                <c:pt idx="11">
                  <c:v>lost_B</c:v>
                </c:pt>
                <c:pt idx="12">
                  <c:v>drawn_A</c:v>
                </c:pt>
                <c:pt idx="13">
                  <c:v>drawn_B</c:v>
                </c:pt>
                <c:pt idx="14">
                  <c:v>kos_A</c:v>
                </c:pt>
                <c:pt idx="15">
                  <c:v>kos_B</c:v>
                </c:pt>
                <c:pt idx="16">
                  <c:v>result</c:v>
                </c:pt>
              </c:strCache>
            </c:strRef>
          </c:cat>
          <c:val>
            <c:numRef>
              <c:f>[Boxing_bout_analysis.xlsx]Analysis!$B$1:$R$1</c:f>
              <c:numCache>
                <c:formatCode>_-* #\ ##0\ _€_-;\-* #\ ##0\ _€_-;_-* "-"??\ _€_-;_-@_-</c:formatCode>
                <c:ptCount val="17"/>
                <c:pt idx="0">
                  <c:v>34539</c:v>
                </c:pt>
                <c:pt idx="1">
                  <c:v>129492</c:v>
                </c:pt>
                <c:pt idx="2">
                  <c:v>138181</c:v>
                </c:pt>
                <c:pt idx="3">
                  <c:v>252787</c:v>
                </c:pt>
                <c:pt idx="4">
                  <c:v>275085</c:v>
                </c:pt>
                <c:pt idx="5">
                  <c:v>349554</c:v>
                </c:pt>
                <c:pt idx="6">
                  <c:v>251854</c:v>
                </c:pt>
                <c:pt idx="7">
                  <c:v>257069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79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FC-4F92-844D-DA33A330385F}"/>
            </c:ext>
          </c:extLst>
        </c:ser>
        <c:ser>
          <c:idx val="3"/>
          <c:order val="3"/>
          <c:tx>
            <c:strRef>
              <c:f>[Boxing_bout_analysis.xlsx]Analysis!$A$2</c:f>
              <c:strCache>
                <c:ptCount val="1"/>
                <c:pt idx="0">
                  <c:v>nb présents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val>
            <c:numRef>
              <c:f>[Boxing_bout_analysis.xlsx]Analysis!$B$2:$R$2</c:f>
              <c:numCache>
                <c:formatCode>_-* #\ ##0\ _€_-;\-* #\ ##0\ _€_-;_-* "-"??\ _€_-;_-@_-</c:formatCode>
                <c:ptCount val="17"/>
                <c:pt idx="0">
                  <c:v>352891</c:v>
                </c:pt>
                <c:pt idx="1">
                  <c:v>257938</c:v>
                </c:pt>
                <c:pt idx="2">
                  <c:v>249249</c:v>
                </c:pt>
                <c:pt idx="3">
                  <c:v>134643</c:v>
                </c:pt>
                <c:pt idx="4">
                  <c:v>112345</c:v>
                </c:pt>
                <c:pt idx="5">
                  <c:v>37876</c:v>
                </c:pt>
                <c:pt idx="6">
                  <c:v>135576</c:v>
                </c:pt>
                <c:pt idx="7">
                  <c:v>130361</c:v>
                </c:pt>
                <c:pt idx="8">
                  <c:v>387430</c:v>
                </c:pt>
                <c:pt idx="9">
                  <c:v>387430</c:v>
                </c:pt>
                <c:pt idx="10">
                  <c:v>387430</c:v>
                </c:pt>
                <c:pt idx="11">
                  <c:v>387430</c:v>
                </c:pt>
                <c:pt idx="12">
                  <c:v>387430</c:v>
                </c:pt>
                <c:pt idx="13">
                  <c:v>387430</c:v>
                </c:pt>
                <c:pt idx="14">
                  <c:v>387430</c:v>
                </c:pt>
                <c:pt idx="15">
                  <c:v>387351</c:v>
                </c:pt>
                <c:pt idx="16">
                  <c:v>387430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FC-4F92-844D-DA33A3303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410238864"/>
        <c:axId val="4102385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[Boxing_bout_analysis.xlsx]Analysis!$A$3</c15:sqref>
                        </c15:formulaRef>
                      </c:ext>
                    </c:extLst>
                    <c:strCache>
                      <c:ptCount val="1"/>
                      <c:pt idx="0">
                        <c:v>nb enregistrements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[Boxing_bout_analysis.xlsx]Analysis!$B$4:$R$4</c15:sqref>
                        </c15:formulaRef>
                      </c:ext>
                    </c:extLst>
                    <c:strCache>
                      <c:ptCount val="17"/>
                      <c:pt idx="0">
                        <c:v>age_A</c:v>
                      </c:pt>
                      <c:pt idx="1">
                        <c:v>age_B</c:v>
                      </c:pt>
                      <c:pt idx="2">
                        <c:v>height_A</c:v>
                      </c:pt>
                      <c:pt idx="3">
                        <c:v>height_B</c:v>
                      </c:pt>
                      <c:pt idx="4">
                        <c:v>reach_A</c:v>
                      </c:pt>
                      <c:pt idx="5">
                        <c:v>reach_B</c:v>
                      </c:pt>
                      <c:pt idx="6">
                        <c:v>weight_A</c:v>
                      </c:pt>
                      <c:pt idx="7">
                        <c:v>weight_B</c:v>
                      </c:pt>
                      <c:pt idx="8">
                        <c:v>won_A</c:v>
                      </c:pt>
                      <c:pt idx="9">
                        <c:v>won_B</c:v>
                      </c:pt>
                      <c:pt idx="10">
                        <c:v>lost_A</c:v>
                      </c:pt>
                      <c:pt idx="11">
                        <c:v>lost_B</c:v>
                      </c:pt>
                      <c:pt idx="12">
                        <c:v>drawn_A</c:v>
                      </c:pt>
                      <c:pt idx="13">
                        <c:v>drawn_B</c:v>
                      </c:pt>
                      <c:pt idx="14">
                        <c:v>kos_A</c:v>
                      </c:pt>
                      <c:pt idx="15">
                        <c:v>kos_B</c:v>
                      </c:pt>
                      <c:pt idx="16">
                        <c:v>result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[Boxing_bout_analysis.xlsx]Analysis!$B$3:$R$3</c15:sqref>
                        </c15:formulaRef>
                      </c:ext>
                    </c:extLst>
                    <c:numCache>
                      <c:formatCode>_-* #\ ##0\ _€_-;\-* #\ ##0\ _€_-;_-* "-"??\ _€_-;_-@_-</c:formatCode>
                      <c:ptCount val="17"/>
                      <c:pt idx="0">
                        <c:v>387430</c:v>
                      </c:pt>
                      <c:pt idx="1">
                        <c:v>387430</c:v>
                      </c:pt>
                      <c:pt idx="2">
                        <c:v>387430</c:v>
                      </c:pt>
                      <c:pt idx="3">
                        <c:v>387430</c:v>
                      </c:pt>
                      <c:pt idx="4">
                        <c:v>387430</c:v>
                      </c:pt>
                      <c:pt idx="5">
                        <c:v>387430</c:v>
                      </c:pt>
                      <c:pt idx="6">
                        <c:v>387430</c:v>
                      </c:pt>
                      <c:pt idx="7">
                        <c:v>387430</c:v>
                      </c:pt>
                      <c:pt idx="8">
                        <c:v>387430</c:v>
                      </c:pt>
                      <c:pt idx="9">
                        <c:v>387430</c:v>
                      </c:pt>
                      <c:pt idx="10">
                        <c:v>387430</c:v>
                      </c:pt>
                      <c:pt idx="11">
                        <c:v>387430</c:v>
                      </c:pt>
                      <c:pt idx="12">
                        <c:v>387430</c:v>
                      </c:pt>
                      <c:pt idx="13">
                        <c:v>387430</c:v>
                      </c:pt>
                      <c:pt idx="14">
                        <c:v>387430</c:v>
                      </c:pt>
                      <c:pt idx="15">
                        <c:v>387430</c:v>
                      </c:pt>
                      <c:pt idx="16">
                        <c:v>387430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CFC-4F92-844D-DA33A330385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[Boxing_bout_analysis.xlsx]Analysis!$A$4</c15:sqref>
                        </c15:formulaRef>
                      </c:ext>
                    </c:extLst>
                    <c:strCache>
                      <c:ptCount val="1"/>
                      <c:pt idx="0">
                        <c:v>Données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[Boxing_bout_analysis.xlsx]Analysis!$B$4:$R$4</c15:sqref>
                        </c15:formulaRef>
                      </c:ext>
                    </c:extLst>
                    <c:strCache>
                      <c:ptCount val="17"/>
                      <c:pt idx="0">
                        <c:v>age_A</c:v>
                      </c:pt>
                      <c:pt idx="1">
                        <c:v>age_B</c:v>
                      </c:pt>
                      <c:pt idx="2">
                        <c:v>height_A</c:v>
                      </c:pt>
                      <c:pt idx="3">
                        <c:v>height_B</c:v>
                      </c:pt>
                      <c:pt idx="4">
                        <c:v>reach_A</c:v>
                      </c:pt>
                      <c:pt idx="5">
                        <c:v>reach_B</c:v>
                      </c:pt>
                      <c:pt idx="6">
                        <c:v>weight_A</c:v>
                      </c:pt>
                      <c:pt idx="7">
                        <c:v>weight_B</c:v>
                      </c:pt>
                      <c:pt idx="8">
                        <c:v>won_A</c:v>
                      </c:pt>
                      <c:pt idx="9">
                        <c:v>won_B</c:v>
                      </c:pt>
                      <c:pt idx="10">
                        <c:v>lost_A</c:v>
                      </c:pt>
                      <c:pt idx="11">
                        <c:v>lost_B</c:v>
                      </c:pt>
                      <c:pt idx="12">
                        <c:v>drawn_A</c:v>
                      </c:pt>
                      <c:pt idx="13">
                        <c:v>drawn_B</c:v>
                      </c:pt>
                      <c:pt idx="14">
                        <c:v>kos_A</c:v>
                      </c:pt>
                      <c:pt idx="15">
                        <c:v>kos_B</c:v>
                      </c:pt>
                      <c:pt idx="16">
                        <c:v>result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[Boxing_bout_analysis.xlsx]Analysis!$B$4:$R$4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CFC-4F92-844D-DA33A330385F}"/>
                  </c:ext>
                </c:extLst>
              </c15:ser>
            </c15:filteredBarSeries>
          </c:ext>
        </c:extLst>
      </c:barChart>
      <c:catAx>
        <c:axId val="410238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Variables</a:t>
                </a:r>
                <a:r>
                  <a:rPr lang="en-US" baseline="0"/>
                  <a:t> explicatives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38536"/>
        <c:crosses val="autoZero"/>
        <c:auto val="1"/>
        <c:lblAlgn val="ctr"/>
        <c:lblOffset val="100"/>
        <c:noMultiLvlLbl val="0"/>
      </c:catAx>
      <c:valAx>
        <c:axId val="410238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 d'enregistrements</a:t>
                </a:r>
                <a:r>
                  <a:rPr lang="en-US" baseline="0"/>
                  <a:t> renseignés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3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19050">
      <a:solidFill>
        <a:srgbClr val="FF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hyperlink" Target="https://www.kaggle.com/slonsky/boxing-bou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Boxing</a:t>
            </a:r>
            <a:r>
              <a:rPr lang="fr-FR" dirty="0" smtClean="0"/>
              <a:t> Bout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Christian Gandon</a:t>
            </a:r>
          </a:p>
          <a:p>
            <a:r>
              <a:rPr lang="fr-FR" dirty="0" err="1" smtClean="0"/>
              <a:t>Jedha</a:t>
            </a:r>
            <a:r>
              <a:rPr lang="fr-FR" dirty="0" smtClean="0"/>
              <a:t> </a:t>
            </a:r>
            <a:r>
              <a:rPr lang="fr-FR" dirty="0" err="1" smtClean="0"/>
              <a:t>Aug</a:t>
            </a:r>
            <a:r>
              <a:rPr lang="fr-FR" dirty="0" smtClean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Méthode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85370"/>
            <a:ext cx="9634219" cy="5167830"/>
          </a:xfrm>
        </p:spPr>
        <p:txBody>
          <a:bodyPr>
            <a:normAutofit/>
          </a:bodyPr>
          <a:lstStyle/>
          <a:p>
            <a:pPr lvl="1"/>
            <a:r>
              <a:rPr lang="fr-FR" dirty="0" smtClean="0"/>
              <a:t>La suppression </a:t>
            </a:r>
            <a:r>
              <a:rPr lang="fr-FR" dirty="0" smtClean="0"/>
              <a:t>des lignes contenant des valeurs </a:t>
            </a:r>
            <a:r>
              <a:rPr lang="fr-FR" dirty="0" smtClean="0"/>
              <a:t>vides </a:t>
            </a:r>
            <a:r>
              <a:rPr lang="fr-FR" dirty="0" smtClean="0">
                <a:solidFill>
                  <a:srgbClr val="FF0000"/>
                </a:solidFill>
              </a:rPr>
              <a:t>nous </a:t>
            </a:r>
            <a:r>
              <a:rPr lang="fr-FR" dirty="0" smtClean="0">
                <a:solidFill>
                  <a:srgbClr val="FF0000"/>
                </a:solidFill>
              </a:rPr>
              <a:t>fait passer de 300 000 à 7 000 rec.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RÃ©sultat de recherche d'images pour &quot;atten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25" y="3275215"/>
            <a:ext cx="1490981" cy="1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09449811"/>
              </p:ext>
            </p:extLst>
          </p:nvPr>
        </p:nvGraphicFramePr>
        <p:xfrm>
          <a:off x="2748862" y="2229224"/>
          <a:ext cx="4447644" cy="452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6" descr="RÃ©sultat de recherche d'images pour &quot;attentio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16" y="3275214"/>
            <a:ext cx="1490981" cy="130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3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des résultats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 détaillés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Après une 1</a:t>
            </a:r>
            <a:r>
              <a:rPr lang="fr-FR" baseline="30000" dirty="0" smtClean="0"/>
              <a:t>ère</a:t>
            </a:r>
            <a:r>
              <a:rPr lang="fr-FR" dirty="0" smtClean="0"/>
              <a:t> régression logistique on obtient</a:t>
            </a:r>
          </a:p>
          <a:p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1" y="2211387"/>
            <a:ext cx="8987032" cy="23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 détaillés 2/3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719819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Un </a:t>
            </a:r>
            <a:r>
              <a:rPr lang="fr-FR" dirty="0" err="1" smtClean="0"/>
              <a:t>scoring</a:t>
            </a:r>
            <a:r>
              <a:rPr lang="fr-FR" dirty="0" smtClean="0"/>
              <a:t> des variables </a:t>
            </a:r>
            <a:r>
              <a:rPr lang="fr-FR" dirty="0"/>
              <a:t>par </a:t>
            </a:r>
            <a:r>
              <a:rPr lang="fr-FR" i="1" dirty="0" err="1" smtClean="0"/>
              <a:t>logit</a:t>
            </a:r>
            <a:r>
              <a:rPr lang="fr-FR" dirty="0" smtClean="0"/>
              <a:t> (</a:t>
            </a:r>
            <a:r>
              <a:rPr lang="fr-FR" dirty="0" err="1" smtClean="0"/>
              <a:t>statsmodels.formula.api</a:t>
            </a:r>
            <a:r>
              <a:rPr lang="fr-FR" dirty="0" smtClean="0"/>
              <a:t>) confirme que retirer les variables </a:t>
            </a:r>
            <a:r>
              <a:rPr lang="fr-FR" dirty="0" smtClean="0">
                <a:solidFill>
                  <a:srgbClr val="FF0000"/>
                </a:solidFill>
              </a:rPr>
              <a:t>poids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FF0000"/>
                </a:solidFill>
              </a:rPr>
              <a:t>allonge </a:t>
            </a:r>
            <a:r>
              <a:rPr lang="fr-FR" dirty="0" smtClean="0"/>
              <a:t>n’améliore pas le </a:t>
            </a:r>
            <a:r>
              <a:rPr lang="fr-FR" dirty="0" err="1" smtClean="0"/>
              <a:t>Rsqu_ajusté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>
                <a:solidFill>
                  <a:srgbClr val="FF0000"/>
                </a:solidFill>
              </a:rPr>
              <a:t>MAIS! </a:t>
            </a:r>
            <a:r>
              <a:rPr lang="fr-FR" dirty="0" smtClean="0"/>
              <a:t>en supprimant ces colonnes du </a:t>
            </a:r>
            <a:r>
              <a:rPr lang="fr-FR" dirty="0" err="1" smtClean="0"/>
              <a:t>dataset</a:t>
            </a:r>
            <a:r>
              <a:rPr lang="fr-FR" dirty="0" smtClean="0"/>
              <a:t> initiales, on permet au </a:t>
            </a:r>
            <a:r>
              <a:rPr lang="fr-FR" dirty="0" err="1" smtClean="0"/>
              <a:t>dataset</a:t>
            </a:r>
            <a:r>
              <a:rPr lang="fr-FR" dirty="0" smtClean="0"/>
              <a:t> de conserver beaucoup + de données! Car </a:t>
            </a:r>
            <a:r>
              <a:rPr lang="fr-FR" dirty="0" smtClean="0">
                <a:solidFill>
                  <a:srgbClr val="FF0000"/>
                </a:solidFill>
              </a:rPr>
              <a:t>poids </a:t>
            </a:r>
            <a:r>
              <a:rPr lang="fr-FR" dirty="0" smtClean="0">
                <a:solidFill>
                  <a:schemeClr val="tx1"/>
                </a:solidFill>
              </a:rPr>
              <a:t>et </a:t>
            </a:r>
            <a:r>
              <a:rPr lang="fr-FR" dirty="0" smtClean="0">
                <a:solidFill>
                  <a:srgbClr val="FF0000"/>
                </a:solidFill>
              </a:rPr>
              <a:t>allonge </a:t>
            </a:r>
            <a:r>
              <a:rPr lang="fr-FR" dirty="0" smtClean="0">
                <a:solidFill>
                  <a:schemeClr val="tx1"/>
                </a:solidFill>
              </a:rPr>
              <a:t>étaient les principaux contributeurs aux valeurs manquantes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2865406" y="5758014"/>
            <a:ext cx="1135380" cy="44182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7 000</a:t>
            </a:r>
            <a:endParaRPr lang="en-US" dirty="0"/>
          </a:p>
        </p:txBody>
      </p:sp>
      <p:sp>
        <p:nvSpPr>
          <p:cNvPr id="14" name="Can 13"/>
          <p:cNvSpPr/>
          <p:nvPr/>
        </p:nvSpPr>
        <p:spPr>
          <a:xfrm>
            <a:off x="6035964" y="4510708"/>
            <a:ext cx="2895600" cy="18244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90 000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910859" y="5422929"/>
            <a:ext cx="469900" cy="455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06" y="4818439"/>
            <a:ext cx="1145234" cy="7594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509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 détaillés 3/3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719819" cy="3880773"/>
          </a:xfrm>
        </p:spPr>
        <p:txBody>
          <a:bodyPr>
            <a:normAutofit/>
          </a:bodyPr>
          <a:lstStyle/>
          <a:p>
            <a:r>
              <a:rPr lang="fr-FR" sz="4800" dirty="0" smtClean="0">
                <a:solidFill>
                  <a:srgbClr val="00B050"/>
                </a:solidFill>
              </a:rPr>
              <a:t>+ de données d’entrainement = meilleur modèle!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" y="3624262"/>
            <a:ext cx="8543590" cy="19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On peut prédire l’issue d’un match de boxe à 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</a:rPr>
              <a:t>69,3%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Avec des critères simples et disponibles avant chaque combat:</a:t>
            </a:r>
            <a:endParaRPr lang="fr-FR" dirty="0"/>
          </a:p>
          <a:p>
            <a:pPr lvl="1"/>
            <a:r>
              <a:rPr lang="fr-FR" sz="1800" b="1" dirty="0"/>
              <a:t>L’âge </a:t>
            </a:r>
            <a:r>
              <a:rPr lang="fr-FR" sz="1800" dirty="0"/>
              <a:t>des boxeurs</a:t>
            </a:r>
          </a:p>
          <a:p>
            <a:pPr lvl="1"/>
            <a:r>
              <a:rPr lang="fr-FR" sz="1800" dirty="0"/>
              <a:t>Leur différence de </a:t>
            </a:r>
            <a:r>
              <a:rPr lang="fr-FR" sz="1800" b="1" dirty="0" smtClean="0"/>
              <a:t>taille</a:t>
            </a:r>
            <a:endParaRPr lang="fr-FR" sz="1800" b="1" dirty="0"/>
          </a:p>
          <a:p>
            <a:pPr lvl="1"/>
            <a:r>
              <a:rPr lang="fr-FR" sz="1800" dirty="0"/>
              <a:t>Leur différence de </a:t>
            </a:r>
            <a:r>
              <a:rPr lang="fr-FR" sz="1800" b="1" dirty="0"/>
              <a:t>palmarès </a:t>
            </a:r>
            <a:r>
              <a:rPr lang="fr-FR" sz="1800" dirty="0"/>
              <a:t>(victoires, victoires par KO)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9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aller + loin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Prochaines étapes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719819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Evaluer si des variables se contredisent et perturbent le modèle</a:t>
            </a:r>
          </a:p>
          <a:p>
            <a:pPr lvl="1"/>
            <a:r>
              <a:rPr lang="fr-FR" dirty="0" smtClean="0">
                <a:solidFill>
                  <a:srgbClr val="0070C0"/>
                </a:solidFill>
              </a:rPr>
              <a:t>Age vs. Palmarès ??</a:t>
            </a:r>
            <a:endParaRPr lang="fr-FR" dirty="0">
              <a:solidFill>
                <a:srgbClr val="0070C0"/>
              </a:solidFill>
            </a:endParaRPr>
          </a:p>
          <a:p>
            <a:endParaRPr lang="fr-FR" dirty="0" smtClean="0">
              <a:solidFill>
                <a:srgbClr val="0070C0"/>
              </a:solidFill>
            </a:endParaRPr>
          </a:p>
          <a:p>
            <a:r>
              <a:rPr lang="fr-FR" smtClean="0">
                <a:solidFill>
                  <a:schemeClr val="tx1"/>
                </a:solidFill>
              </a:rPr>
              <a:t>Evaluer si un </a:t>
            </a:r>
            <a:r>
              <a:rPr lang="fr-FR" dirty="0" smtClean="0">
                <a:solidFill>
                  <a:schemeClr val="tx1"/>
                </a:solidFill>
              </a:rPr>
              <a:t>modèle mettant les variables en séquence (CART) obtient de meilleurs résultats</a:t>
            </a:r>
          </a:p>
          <a:p>
            <a:pPr marL="457200" lvl="1" indent="0" algn="ctr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3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mohammed ali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1" r="14519"/>
          <a:stretch/>
        </p:blipFill>
        <p:spPr bwMode="auto">
          <a:xfrm>
            <a:off x="0" y="2078"/>
            <a:ext cx="5237019" cy="68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2214" y="351906"/>
            <a:ext cx="8596668" cy="1320800"/>
          </a:xfrm>
        </p:spPr>
        <p:txBody>
          <a:bodyPr/>
          <a:lstStyle/>
          <a:p>
            <a:r>
              <a:rPr lang="fr-FR" dirty="0" err="1" smtClean="0"/>
              <a:t>Boxing</a:t>
            </a:r>
            <a:r>
              <a:rPr lang="fr-FR" dirty="0" smtClean="0"/>
              <a:t> 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2214" y="2893495"/>
            <a:ext cx="8596668" cy="3880773"/>
          </a:xfrm>
        </p:spPr>
        <p:txBody>
          <a:bodyPr/>
          <a:lstStyle/>
          <a:p>
            <a:r>
              <a:rPr lang="fr-FR" dirty="0" smtClean="0"/>
              <a:t>Peut-on </a:t>
            </a:r>
            <a:r>
              <a:rPr lang="fr-FR" dirty="0" smtClean="0"/>
              <a:t>prédire l’issue d’un match de boxe?</a:t>
            </a:r>
          </a:p>
          <a:p>
            <a:r>
              <a:rPr lang="fr-FR" dirty="0" smtClean="0"/>
              <a:t>Selon quels critères?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596668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On peut prédire l’issue d’un match de boxe à </a:t>
            </a:r>
            <a:r>
              <a:rPr lang="fr-FR" sz="6000" b="1" dirty="0" smtClean="0">
                <a:solidFill>
                  <a:schemeClr val="accent6">
                    <a:lumMod val="75000"/>
                  </a:schemeClr>
                </a:solidFill>
              </a:rPr>
              <a:t>69,3%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Avec des critères simples et disponibles avant chaque combat:</a:t>
            </a:r>
            <a:endParaRPr lang="fr-FR" dirty="0"/>
          </a:p>
          <a:p>
            <a:pPr lvl="1"/>
            <a:r>
              <a:rPr lang="fr-FR" sz="1800" b="1" dirty="0"/>
              <a:t>L’âge </a:t>
            </a:r>
            <a:r>
              <a:rPr lang="fr-FR" sz="1800" dirty="0"/>
              <a:t>des boxeurs</a:t>
            </a:r>
          </a:p>
          <a:p>
            <a:pPr lvl="1"/>
            <a:r>
              <a:rPr lang="fr-FR" sz="1800" dirty="0"/>
              <a:t>Leur différence de </a:t>
            </a:r>
            <a:r>
              <a:rPr lang="fr-FR" sz="1800" b="1" dirty="0" smtClean="0"/>
              <a:t>taille</a:t>
            </a:r>
            <a:endParaRPr lang="fr-FR" sz="1800" b="1" dirty="0"/>
          </a:p>
          <a:p>
            <a:pPr lvl="1"/>
            <a:r>
              <a:rPr lang="fr-FR" sz="1800" dirty="0"/>
              <a:t>Leur différence de </a:t>
            </a:r>
            <a:r>
              <a:rPr lang="fr-FR" sz="1800" b="1" dirty="0"/>
              <a:t>palmarès </a:t>
            </a:r>
            <a:r>
              <a:rPr lang="fr-FR" sz="1800" dirty="0"/>
              <a:t>(victoires, victoires par KO)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3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596668" cy="388077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L’âge… avantage ou inconvénient?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6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0"/>
            <a:ext cx="8596668" cy="3880773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La jeunesse prime sur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l’expérience!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RÃ©sultat de recherche d'images pour &quot;bÃ©bÃ© boxeu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24" y="1917095"/>
            <a:ext cx="2778125" cy="368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52" y="2028228"/>
            <a:ext cx="4420607" cy="440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1"/>
            <a:ext cx="4849090" cy="109113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Le poi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ds, avantage ou inconvénient?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423471"/>
            <a:ext cx="3195319" cy="109113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L’avantage du poids n’est pas systématique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6370"/>
          <a:stretch/>
        </p:blipFill>
        <p:spPr>
          <a:xfrm>
            <a:off x="5426786" y="2157946"/>
            <a:ext cx="2371345" cy="24900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0715" y="1066816"/>
            <a:ext cx="3284442" cy="1091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Et s’annule chez les boxeurs + </a:t>
            </a:r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</a:rPr>
              <a:t>jeunes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1" y="2382389"/>
            <a:ext cx="3129629" cy="3120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75" y="4866235"/>
            <a:ext cx="3829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291581"/>
            <a:ext cx="8596668" cy="1320800"/>
          </a:xfrm>
        </p:spPr>
        <p:txBody>
          <a:bodyPr/>
          <a:lstStyle/>
          <a:p>
            <a:r>
              <a:rPr lang="fr-FR" dirty="0" smtClean="0"/>
              <a:t>Méthode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385370"/>
            <a:ext cx="9634219" cy="5167830"/>
          </a:xfrm>
        </p:spPr>
        <p:txBody>
          <a:bodyPr>
            <a:normAutofit/>
          </a:bodyPr>
          <a:lstStyle/>
          <a:p>
            <a:r>
              <a:rPr lang="fr-FR" dirty="0" smtClean="0"/>
              <a:t>Données publiques fournies par </a:t>
            </a:r>
            <a:r>
              <a:rPr lang="fr-FR" dirty="0" err="1" smtClean="0">
                <a:hlinkClick r:id="rId2"/>
              </a:rPr>
              <a:t>Kaggle</a:t>
            </a:r>
            <a:r>
              <a:rPr lang="fr-FR" dirty="0" smtClean="0"/>
              <a:t> (390 000 rec.)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Nettoyage des données</a:t>
            </a:r>
          </a:p>
          <a:p>
            <a:pPr lvl="1"/>
            <a:r>
              <a:rPr lang="fr-FR" dirty="0" smtClean="0"/>
              <a:t>Elimination des données non pertinentes (notes des juges…)</a:t>
            </a:r>
          </a:p>
          <a:p>
            <a:pPr lvl="1"/>
            <a:r>
              <a:rPr lang="fr-FR" dirty="0" smtClean="0"/>
              <a:t>Format ajusté, variables recalculées</a:t>
            </a:r>
          </a:p>
          <a:p>
            <a:pPr lvl="1"/>
            <a:r>
              <a:rPr lang="fr-FR" dirty="0" smtClean="0"/>
              <a:t>Elimination de valeurs aberrantes (ex. âge &gt; 1000)</a:t>
            </a:r>
          </a:p>
          <a:p>
            <a:pPr lvl="1"/>
            <a:r>
              <a:rPr lang="fr-FR" dirty="0" smtClean="0"/>
              <a:t>Normalisation</a:t>
            </a:r>
          </a:p>
          <a:p>
            <a:endParaRPr lang="fr-FR" dirty="0"/>
          </a:p>
          <a:p>
            <a:r>
              <a:rPr lang="fr-FR" dirty="0" smtClean="0"/>
              <a:t>Format obtenu pour l’étude:</a:t>
            </a:r>
            <a:endParaRPr lang="fr-FR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45" y="1863407"/>
            <a:ext cx="5972810" cy="4070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utoShape 2" descr="RÃ©sultat de recherche d'images pour &quot;attenti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68251"/>
              </p:ext>
            </p:extLst>
          </p:nvPr>
        </p:nvGraphicFramePr>
        <p:xfrm>
          <a:off x="649048" y="5286375"/>
          <a:ext cx="8273934" cy="12668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3656">
                  <a:extLst>
                    <a:ext uri="{9D8B030D-6E8A-4147-A177-3AD203B41FA5}">
                      <a16:colId xmlns:a16="http://schemas.microsoft.com/office/drawing/2014/main" val="4125944334"/>
                    </a:ext>
                  </a:extLst>
                </a:gridCol>
                <a:gridCol w="943656">
                  <a:extLst>
                    <a:ext uri="{9D8B030D-6E8A-4147-A177-3AD203B41FA5}">
                      <a16:colId xmlns:a16="http://schemas.microsoft.com/office/drawing/2014/main" val="1307195983"/>
                    </a:ext>
                  </a:extLst>
                </a:gridCol>
                <a:gridCol w="1236155">
                  <a:extLst>
                    <a:ext uri="{9D8B030D-6E8A-4147-A177-3AD203B41FA5}">
                      <a16:colId xmlns:a16="http://schemas.microsoft.com/office/drawing/2014/main" val="2721932698"/>
                    </a:ext>
                  </a:extLst>
                </a:gridCol>
                <a:gridCol w="1263424">
                  <a:extLst>
                    <a:ext uri="{9D8B030D-6E8A-4147-A177-3AD203B41FA5}">
                      <a16:colId xmlns:a16="http://schemas.microsoft.com/office/drawing/2014/main" val="362516114"/>
                    </a:ext>
                  </a:extLst>
                </a:gridCol>
                <a:gridCol w="1299781">
                  <a:extLst>
                    <a:ext uri="{9D8B030D-6E8A-4147-A177-3AD203B41FA5}">
                      <a16:colId xmlns:a16="http://schemas.microsoft.com/office/drawing/2014/main" val="408036514"/>
                    </a:ext>
                  </a:extLst>
                </a:gridCol>
                <a:gridCol w="1199798">
                  <a:extLst>
                    <a:ext uri="{9D8B030D-6E8A-4147-A177-3AD203B41FA5}">
                      <a16:colId xmlns:a16="http://schemas.microsoft.com/office/drawing/2014/main" val="4172193005"/>
                    </a:ext>
                  </a:extLst>
                </a:gridCol>
                <a:gridCol w="1387464">
                  <a:extLst>
                    <a:ext uri="{9D8B030D-6E8A-4147-A177-3AD203B41FA5}">
                      <a16:colId xmlns:a16="http://schemas.microsoft.com/office/drawing/2014/main" val="1117396827"/>
                    </a:ext>
                  </a:extLst>
                </a:gridCol>
              </a:tblGrid>
              <a:tr h="21665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A_win</a:t>
                      </a:r>
                      <a:endParaRPr lang="en-US" sz="16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age_gap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height_gap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reach_gap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weight_gap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win_histo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kos_prop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6867391"/>
                  </a:ext>
                </a:extLst>
              </a:tr>
              <a:tr h="2222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-1.0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-0.19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4002422"/>
                  </a:ext>
                </a:extLst>
              </a:tr>
              <a:tr h="2222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479233"/>
                  </a:ext>
                </a:extLst>
              </a:tr>
              <a:tr h="2222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135272"/>
                  </a:ext>
                </a:extLst>
              </a:tr>
              <a:tr h="2222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-9.0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smtClean="0">
                          <a:effectLst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289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380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Boxing Bout</vt:lpstr>
      <vt:lpstr>Boxing bout</vt:lpstr>
      <vt:lpstr>Résultats</vt:lpstr>
      <vt:lpstr>Résultats</vt:lpstr>
      <vt:lpstr>Résultats</vt:lpstr>
      <vt:lpstr>Résultats</vt:lpstr>
      <vt:lpstr>Résultats</vt:lpstr>
      <vt:lpstr>Méthode</vt:lpstr>
      <vt:lpstr>Méthode</vt:lpstr>
      <vt:lpstr>Méthode</vt:lpstr>
      <vt:lpstr>Evaluation des résultats</vt:lpstr>
      <vt:lpstr>Résultats détaillés 1/3</vt:lpstr>
      <vt:lpstr>Résultats détaillés 2/3</vt:lpstr>
      <vt:lpstr>Résultats détaillés 3/3</vt:lpstr>
      <vt:lpstr>Conclusion</vt:lpstr>
      <vt:lpstr>Pour aller + loin</vt:lpstr>
      <vt:lpstr>Prochaines étapes</vt:lpstr>
    </vt:vector>
  </TitlesOfParts>
  <Company>Kering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Bout</dc:title>
  <dc:creator>GANDON Christian</dc:creator>
  <cp:lastModifiedBy>GANDON Christian</cp:lastModifiedBy>
  <cp:revision>16</cp:revision>
  <dcterms:created xsi:type="dcterms:W3CDTF">2018-08-16T18:33:11Z</dcterms:created>
  <dcterms:modified xsi:type="dcterms:W3CDTF">2018-08-17T08:02:49Z</dcterms:modified>
</cp:coreProperties>
</file>