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37" r:id="rId2"/>
    <p:sldId id="527" r:id="rId3"/>
    <p:sldId id="363" r:id="rId4"/>
    <p:sldId id="556" r:id="rId5"/>
    <p:sldId id="528" r:id="rId6"/>
    <p:sldId id="542" r:id="rId7"/>
    <p:sldId id="530" r:id="rId8"/>
    <p:sldId id="531" r:id="rId9"/>
    <p:sldId id="532" r:id="rId10"/>
    <p:sldId id="533" r:id="rId11"/>
    <p:sldId id="535" r:id="rId12"/>
    <p:sldId id="536" r:id="rId13"/>
    <p:sldId id="537" r:id="rId14"/>
    <p:sldId id="570" r:id="rId15"/>
    <p:sldId id="545" r:id="rId16"/>
    <p:sldId id="549" r:id="rId17"/>
    <p:sldId id="550" r:id="rId18"/>
    <p:sldId id="551" r:id="rId19"/>
    <p:sldId id="552" r:id="rId20"/>
    <p:sldId id="553" r:id="rId21"/>
    <p:sldId id="582" r:id="rId22"/>
    <p:sldId id="560" r:id="rId23"/>
    <p:sldId id="561" r:id="rId24"/>
    <p:sldId id="563" r:id="rId25"/>
    <p:sldId id="564" r:id="rId26"/>
    <p:sldId id="567" r:id="rId27"/>
    <p:sldId id="571" r:id="rId28"/>
    <p:sldId id="572" r:id="rId29"/>
    <p:sldId id="562" r:id="rId30"/>
    <p:sldId id="574" r:id="rId31"/>
    <p:sldId id="575" r:id="rId32"/>
    <p:sldId id="576" r:id="rId33"/>
    <p:sldId id="585" r:id="rId34"/>
    <p:sldId id="586" r:id="rId35"/>
    <p:sldId id="587" r:id="rId36"/>
    <p:sldId id="592" r:id="rId37"/>
    <p:sldId id="579" r:id="rId38"/>
    <p:sldId id="589" r:id="rId39"/>
    <p:sldId id="593" r:id="rId40"/>
    <p:sldId id="580" r:id="rId41"/>
    <p:sldId id="578" r:id="rId42"/>
    <p:sldId id="581" r:id="rId43"/>
    <p:sldId id="490" r:id="rId44"/>
    <p:sldId id="491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AFF"/>
    <a:srgbClr val="0066FF"/>
    <a:srgbClr val="558ED5"/>
    <a:srgbClr val="000099"/>
    <a:srgbClr val="003399"/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0463" autoAdjust="0"/>
  </p:normalViewPr>
  <p:slideViewPr>
    <p:cSldViewPr snapToObjects="1">
      <p:cViewPr varScale="1">
        <p:scale>
          <a:sx n="113" d="100"/>
          <a:sy n="113" d="100"/>
        </p:scale>
        <p:origin x="63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90-4B8C-8572-80F5EA8FB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959616"/>
        <c:axId val="154063232"/>
      </c:scatterChart>
      <c:valAx>
        <c:axId val="152959616"/>
        <c:scaling>
          <c:orientation val="minMax"/>
          <c:max val="2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/>
                  <a:t>Width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54063232"/>
        <c:crosses val="autoZero"/>
        <c:crossBetween val="midCat"/>
        <c:majorUnit val="0.5"/>
        <c:minorUnit val="0.2"/>
      </c:valAx>
      <c:valAx>
        <c:axId val="154063232"/>
        <c:scaling>
          <c:orientation val="minMax"/>
          <c:max val="2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/>
                  <a:t>Height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52959616"/>
        <c:crosses val="autoZero"/>
        <c:crossBetween val="midCat"/>
        <c:majorUnit val="0.5"/>
        <c:minorUnit val="4.0000000000000015E-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Width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73-4488-83AF-13E50A7FA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570112"/>
        <c:axId val="194576384"/>
      </c:scatterChart>
      <c:valAx>
        <c:axId val="194570112"/>
        <c:scaling>
          <c:orientation val="minMax"/>
          <c:max val="2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/>
                  <a:t>Width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94576384"/>
        <c:crosses val="autoZero"/>
        <c:crossBetween val="midCat"/>
        <c:majorUnit val="0.5"/>
        <c:minorUnit val="0.2"/>
      </c:valAx>
      <c:valAx>
        <c:axId val="194576384"/>
        <c:scaling>
          <c:orientation val="minMax"/>
          <c:max val="2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dirty="0"/>
                  <a:t>Height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94570112"/>
        <c:crosses val="autoZero"/>
        <c:crossBetween val="midCat"/>
        <c:majorUnit val="0.5"/>
        <c:minorUnit val="4.0000000000000015E-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</a:t>
            </a:r>
          </a:p>
          <a:p>
            <a:r>
              <a:rPr lang="en-US" dirty="0"/>
              <a:t>"Common basilisk in Costa Rica" by The Rambling Man - Own work. Licensed under Creative Commons Attribution-Share Alike 3.0 via Wikimedia Commons - https://commons.wikimedia.org/wiki/File:Common_basilisk_in_Costa_Rica.jpg#mediaviewer/File:Common_basilisk_in_Costa_Rica.jpg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628-57A2-4E3A-9022-979494FC35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4.wdp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189170"/>
            <a:ext cx="2743200" cy="2743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  <a:ea typeface="Dotum" panose="020B0600000101010101" pitchFamily="34" charset="-127"/>
              </a:rPr>
              <a:t>Analogical Reasoning</a:t>
            </a:r>
          </a:p>
        </p:txBody>
      </p:sp>
    </p:spTree>
    <p:extLst>
      <p:ext uri="{BB962C8B-B14F-4D97-AF65-F5344CB8AC3E}">
        <p14:creationId xmlns:p14="http://schemas.microsoft.com/office/powerpoint/2010/main" val="325517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00335" y="1145203"/>
            <a:ext cx="7125924" cy="2425077"/>
            <a:chOff x="1000335" y="1145203"/>
            <a:chExt cx="7125924" cy="2425077"/>
          </a:xfrm>
        </p:grpSpPr>
        <p:pic>
          <p:nvPicPr>
            <p:cNvPr id="39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105" y="2978504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07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9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913" y="1558899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87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89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694" y="1894505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66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68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69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r="53242"/>
          <a:stretch/>
        </p:blipFill>
        <p:spPr bwMode="auto">
          <a:xfrm>
            <a:off x="3611874" y="1437900"/>
            <a:ext cx="19313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3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8" r="-1"/>
          <a:stretch/>
        </p:blipFill>
        <p:spPr bwMode="auto">
          <a:xfrm>
            <a:off x="2920585" y="1437900"/>
            <a:ext cx="237902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12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707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4499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309045" y="267450"/>
            <a:ext cx="0" cy="4570195"/>
          </a:xfrm>
          <a:prstGeom prst="straightConnector1">
            <a:avLst/>
          </a:prstGeom>
          <a:ln w="762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2235" y="-1385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Print" panose="02000600000000000000" pitchFamily="2" charset="0"/>
              </a:rPr>
              <a:t>More similar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235" y="4744775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Segoe Print" panose="02000600000000000000" pitchFamily="2" charset="0"/>
              </a:rPr>
              <a:t>Less similar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78279"/>
              </p:ext>
            </p:extLst>
          </p:nvPr>
        </p:nvGraphicFramePr>
        <p:xfrm>
          <a:off x="2930980" y="1"/>
          <a:ext cx="6096000" cy="441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Relations?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Objects?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Features?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Narrow" panose="020B0606020202030204" pitchFamily="34" charset="0"/>
                        </a:rPr>
                        <a:t>Values?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Dissimilar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Dissimilar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Dissimilar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0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Similar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Dissimilar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arrow" panose="020B0606020202030204" pitchFamily="34" charset="0"/>
                        </a:rPr>
                        <a:t>Dissimilar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Dissimilar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2562740" y="881930"/>
            <a:ext cx="357845" cy="883315"/>
          </a:xfrm>
          <a:prstGeom prst="leftBrace">
            <a:avLst>
              <a:gd name="adj1" fmla="val 61711"/>
              <a:gd name="adj2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9045" y="881929"/>
            <a:ext cx="2253696" cy="883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  <a:latin typeface="Segoe Print" panose="02000600000000000000" pitchFamily="2" charset="0"/>
              </a:rPr>
              <a:t>e.g. Recording Cases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2562740" y="1765245"/>
            <a:ext cx="357845" cy="883315"/>
          </a:xfrm>
          <a:prstGeom prst="leftBrace">
            <a:avLst>
              <a:gd name="adj1" fmla="val 61711"/>
              <a:gd name="adj2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9045" y="1765244"/>
            <a:ext cx="2253695" cy="883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  <a:latin typeface="Segoe Print" panose="02000600000000000000" pitchFamily="2" charset="0"/>
              </a:rPr>
              <a:t>e.g. Configuration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2562740" y="2648560"/>
            <a:ext cx="357845" cy="883315"/>
          </a:xfrm>
          <a:prstGeom prst="leftBrace">
            <a:avLst>
              <a:gd name="adj1" fmla="val 61711"/>
              <a:gd name="adj2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045" y="2648560"/>
            <a:ext cx="2253695" cy="883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  <a:latin typeface="Segoe Print" panose="02000600000000000000" pitchFamily="2" charset="0"/>
              </a:rPr>
              <a:t>e.g. Case-Based Reasoning</a:t>
            </a:r>
          </a:p>
        </p:txBody>
      </p:sp>
      <p:sp>
        <p:nvSpPr>
          <p:cNvPr id="15" name="Left Brace 14"/>
          <p:cNvSpPr/>
          <p:nvPr/>
        </p:nvSpPr>
        <p:spPr>
          <a:xfrm>
            <a:off x="2562740" y="3531875"/>
            <a:ext cx="357845" cy="883315"/>
          </a:xfrm>
          <a:prstGeom prst="leftBrace">
            <a:avLst>
              <a:gd name="adj1" fmla="val 61711"/>
              <a:gd name="adj2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9045" y="3531875"/>
            <a:ext cx="2253695" cy="88331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  <a:latin typeface="Segoe Print" panose="02000600000000000000" pitchFamily="2" charset="0"/>
              </a:rPr>
              <a:t>e.g. Analogical Reasoning</a:t>
            </a:r>
          </a:p>
        </p:txBody>
      </p:sp>
    </p:spTree>
    <p:extLst>
      <p:ext uri="{BB962C8B-B14F-4D97-AF65-F5344CB8AC3E}">
        <p14:creationId xmlns:p14="http://schemas.microsoft.com/office/powerpoint/2010/main" val="4687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0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90660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5590660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6847960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90660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847960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90660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6847960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2046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3" name="Oval 12"/>
          <p:cNvSpPr/>
          <p:nvPr/>
        </p:nvSpPr>
        <p:spPr>
          <a:xfrm>
            <a:off x="102046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>
            <a:off x="227776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046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9" name="Oval 18"/>
          <p:cNvSpPr/>
          <p:nvPr/>
        </p:nvSpPr>
        <p:spPr>
          <a:xfrm>
            <a:off x="102046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21" name="Straight Arrow Connector 20"/>
          <p:cNvCxnSpPr>
            <a:stCxn id="13" idx="4"/>
            <a:endCxn id="22" idx="0"/>
          </p:cNvCxnSpPr>
          <p:nvPr/>
        </p:nvCxnSpPr>
        <p:spPr>
          <a:xfrm>
            <a:off x="227776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2046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23" name="Straight Arrow Connector 22"/>
          <p:cNvCxnSpPr>
            <a:stCxn id="22" idx="4"/>
            <a:endCxn id="17" idx="0"/>
          </p:cNvCxnSpPr>
          <p:nvPr/>
        </p:nvCxnSpPr>
        <p:spPr>
          <a:xfrm>
            <a:off x="227776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9" idx="0"/>
          </p:cNvCxnSpPr>
          <p:nvPr/>
        </p:nvCxnSpPr>
        <p:spPr>
          <a:xfrm>
            <a:off x="227776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5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01146"/>
              </p:ext>
            </p:extLst>
          </p:nvPr>
        </p:nvGraphicFramePr>
        <p:xfrm>
          <a:off x="117020" y="139376"/>
          <a:ext cx="3149210" cy="475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Route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3420078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45" name="Oval 44"/>
          <p:cNvSpPr/>
          <p:nvPr/>
        </p:nvSpPr>
        <p:spPr>
          <a:xfrm>
            <a:off x="342007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46" name="Oval 45"/>
          <p:cNvSpPr/>
          <p:nvPr/>
        </p:nvSpPr>
        <p:spPr>
          <a:xfrm>
            <a:off x="495169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cxnSp>
        <p:nvCxnSpPr>
          <p:cNvPr id="47" name="Straight Arrow Connector 46"/>
          <p:cNvCxnSpPr>
            <a:stCxn id="44" idx="4"/>
            <a:endCxn id="45" idx="7"/>
          </p:cNvCxnSpPr>
          <p:nvPr/>
        </p:nvCxnSpPr>
        <p:spPr>
          <a:xfrm flipH="1">
            <a:off x="4031461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  <a:endCxn id="46" idx="1"/>
          </p:cNvCxnSpPr>
          <p:nvPr/>
        </p:nvCxnSpPr>
        <p:spPr>
          <a:xfrm>
            <a:off x="4544028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9365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3420078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495169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</a:p>
        </p:txBody>
      </p:sp>
      <p:cxnSp>
        <p:nvCxnSpPr>
          <p:cNvPr id="52" name="Straight Arrow Connector 51"/>
          <p:cNvCxnSpPr>
            <a:stCxn id="45" idx="4"/>
            <a:endCxn id="50" idx="0"/>
          </p:cNvCxnSpPr>
          <p:nvPr/>
        </p:nvCxnSpPr>
        <p:spPr>
          <a:xfrm flipH="1">
            <a:off x="3557238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4"/>
            <a:endCxn id="51" idx="0"/>
          </p:cNvCxnSpPr>
          <p:nvPr/>
        </p:nvCxnSpPr>
        <p:spPr>
          <a:xfrm flipH="1">
            <a:off x="508885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4"/>
            <a:endCxn id="49" idx="0"/>
          </p:cNvCxnSpPr>
          <p:nvPr/>
        </p:nvCxnSpPr>
        <p:spPr>
          <a:xfrm>
            <a:off x="530983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92518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30791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4635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55305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2038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1748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61" name="Oval 60"/>
          <p:cNvSpPr/>
          <p:nvPr/>
        </p:nvSpPr>
        <p:spPr>
          <a:xfrm>
            <a:off x="3765264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East of 3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cxnSp>
        <p:nvCxnSpPr>
          <p:cNvPr id="62" name="Straight Arrow Connector 61"/>
          <p:cNvCxnSpPr>
            <a:stCxn id="45" idx="4"/>
            <a:endCxn id="61" idx="0"/>
          </p:cNvCxnSpPr>
          <p:nvPr/>
        </p:nvCxnSpPr>
        <p:spPr>
          <a:xfrm>
            <a:off x="3778218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4"/>
          </p:cNvCxnSpPr>
          <p:nvPr/>
        </p:nvCxnSpPr>
        <p:spPr>
          <a:xfrm flipH="1">
            <a:off x="3915378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674776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61063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107" name="Oval 106"/>
          <p:cNvSpPr/>
          <p:nvPr/>
        </p:nvSpPr>
        <p:spPr>
          <a:xfrm>
            <a:off x="4580985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08" name="Oval 107"/>
          <p:cNvSpPr/>
          <p:nvPr/>
        </p:nvSpPr>
        <p:spPr>
          <a:xfrm>
            <a:off x="4150455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cxnSp>
        <p:nvCxnSpPr>
          <p:cNvPr id="109" name="Straight Arrow Connector 108"/>
          <p:cNvCxnSpPr>
            <a:stCxn id="61" idx="4"/>
            <a:endCxn id="108" idx="0"/>
          </p:cNvCxnSpPr>
          <p:nvPr/>
        </p:nvCxnSpPr>
        <p:spPr>
          <a:xfrm>
            <a:off x="4123404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8" idx="4"/>
            <a:endCxn id="107" idx="0"/>
          </p:cNvCxnSpPr>
          <p:nvPr/>
        </p:nvCxnSpPr>
        <p:spPr>
          <a:xfrm>
            <a:off x="4508595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8" idx="4"/>
          </p:cNvCxnSpPr>
          <p:nvPr/>
        </p:nvCxnSpPr>
        <p:spPr>
          <a:xfrm flipH="1">
            <a:off x="4273518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778218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13" name="Oval 112"/>
          <p:cNvSpPr/>
          <p:nvPr/>
        </p:nvSpPr>
        <p:spPr>
          <a:xfrm>
            <a:off x="4136358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86256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540508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23966" y="384397"/>
            <a:ext cx="3341419" cy="4374705"/>
            <a:chOff x="4501590" y="384397"/>
            <a:chExt cx="4301361" cy="4374705"/>
          </a:xfrm>
        </p:grpSpPr>
        <p:cxnSp>
          <p:nvCxnSpPr>
            <p:cNvPr id="34" name="Straight Connector 33"/>
            <p:cNvCxnSpPr>
              <a:stCxn id="66" idx="1"/>
              <a:endCxn id="40" idx="5"/>
            </p:cNvCxnSpPr>
            <p:nvPr/>
          </p:nvCxnSpPr>
          <p:spPr>
            <a:xfrm flipH="1" flipV="1">
              <a:off x="7204619" y="1267219"/>
              <a:ext cx="1360262" cy="9800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4" idx="0"/>
              <a:endCxn id="40" idx="4"/>
            </p:cNvCxnSpPr>
            <p:nvPr/>
          </p:nvCxnSpPr>
          <p:spPr>
            <a:xfrm flipH="1" flipV="1">
              <a:off x="7172290" y="1280610"/>
              <a:ext cx="633045" cy="17904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3" idx="7"/>
              <a:endCxn id="40" idx="4"/>
            </p:cNvCxnSpPr>
            <p:nvPr/>
          </p:nvCxnSpPr>
          <p:spPr>
            <a:xfrm flipV="1">
              <a:off x="6210024" y="1280610"/>
              <a:ext cx="962266" cy="18108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5" idx="1"/>
              <a:endCxn id="40" idx="6"/>
            </p:cNvCxnSpPr>
            <p:nvPr/>
          </p:nvCxnSpPr>
          <p:spPr>
            <a:xfrm flipH="1" flipV="1">
              <a:off x="7218010" y="1234890"/>
              <a:ext cx="554996" cy="15969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2" idx="7"/>
              <a:endCxn id="40" idx="3"/>
            </p:cNvCxnSpPr>
            <p:nvPr/>
          </p:nvCxnSpPr>
          <p:spPr>
            <a:xfrm flipV="1">
              <a:off x="7031159" y="1267219"/>
              <a:ext cx="108802" cy="12477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1" idx="5"/>
              <a:endCxn id="40" idx="1"/>
            </p:cNvCxnSpPr>
            <p:nvPr/>
          </p:nvCxnSpPr>
          <p:spPr>
            <a:xfrm>
              <a:off x="6210024" y="614334"/>
              <a:ext cx="929937" cy="5882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126570" y="1189170"/>
              <a:ext cx="91440" cy="91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131975" y="536285"/>
              <a:ext cx="91440" cy="91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 Narrow" panose="020B0606020202030204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6953110" y="137860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131975" y="3078020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7759615" y="307101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759615" y="1381195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8551490" y="2233880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Arial Narrow" panose="020B0606020202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85707" y="505805"/>
              <a:ext cx="606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 Narrow" panose="020B0606020202030204" pitchFamily="34" charset="0"/>
                </a:rPr>
                <a:t>Blue</a:t>
              </a:r>
            </a:p>
          </p:txBody>
        </p:sp>
        <p:graphicFrame>
          <p:nvGraphicFramePr>
            <p:cNvPr id="68" name="Chart 67"/>
            <p:cNvGraphicFramePr/>
            <p:nvPr>
              <p:extLst>
                <p:ext uri="{D42A27DB-BD31-4B8C-83A1-F6EECF244321}">
                  <p14:modId xmlns:p14="http://schemas.microsoft.com/office/powerpoint/2010/main" val="1712003730"/>
                </p:ext>
              </p:extLst>
            </p:nvPr>
          </p:nvGraphicFramePr>
          <p:xfrm>
            <a:off x="4501590" y="384397"/>
            <a:ext cx="4301361" cy="43747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9" name="TextBox 68"/>
            <p:cNvSpPr txBox="1"/>
            <p:nvPr/>
          </p:nvSpPr>
          <p:spPr>
            <a:xfrm>
              <a:off x="6182726" y="1348125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arrow" panose="020B0606020202030204" pitchFamily="34" charset="0"/>
                </a:rPr>
                <a:t>Black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61174" y="3039998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Arial Narrow" panose="020B0606020202030204" pitchFamily="34" charset="0"/>
                </a:rPr>
                <a:t>Red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08466" y="3039997"/>
              <a:ext cx="886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  <a:latin typeface="Arial Narrow" panose="020B0606020202030204" pitchFamily="34" charset="0"/>
                </a:rPr>
                <a:t>Orange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10267" y="2248450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/>
                  </a:solidFill>
                  <a:latin typeface="Arial Narrow" panose="020B0606020202030204" pitchFamily="34" charset="0"/>
                </a:rPr>
                <a:t>Purple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759030" y="1326466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  <a:latin typeface="Arial Narrow" panose="020B0606020202030204" pitchFamily="34" charset="0"/>
                </a:rPr>
                <a:t>Green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001519" y="717531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84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0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0" y="2553450"/>
            <a:ext cx="2267700" cy="0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29" name="Oval 28"/>
          <p:cNvSpPr/>
          <p:nvPr/>
        </p:nvSpPr>
        <p:spPr>
          <a:xfrm>
            <a:off x="3776460" y="15238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</a:p>
        </p:txBody>
      </p:sp>
      <p:sp>
        <p:nvSpPr>
          <p:cNvPr id="31" name="Oval 30"/>
          <p:cNvSpPr/>
          <p:nvPr/>
        </p:nvSpPr>
        <p:spPr>
          <a:xfrm>
            <a:off x="3776460" y="37842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</a:p>
        </p:txBody>
      </p:sp>
      <p:sp>
        <p:nvSpPr>
          <p:cNvPr id="32" name="Oval 31"/>
          <p:cNvSpPr/>
          <p:nvPr/>
        </p:nvSpPr>
        <p:spPr>
          <a:xfrm>
            <a:off x="3776460" y="26540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Learning</a:t>
            </a: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34100"/>
            <a:ext cx="0" cy="28975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4553700" y="23468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1" idx="0"/>
          </p:cNvCxnSpPr>
          <p:nvPr/>
        </p:nvCxnSpPr>
        <p:spPr>
          <a:xfrm>
            <a:off x="4553700" y="34770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Analogical Reasoning</a:t>
            </a:r>
          </a:p>
        </p:txBody>
      </p:sp>
    </p:spTree>
    <p:extLst>
      <p:ext uri="{BB962C8B-B14F-4D97-AF65-F5344CB8AC3E}">
        <p14:creationId xmlns:p14="http://schemas.microsoft.com/office/powerpoint/2010/main" val="49339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2860" y="285750"/>
            <a:ext cx="368688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Deep Similarity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Relationships between objects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Relationships between relationships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665" y="285750"/>
            <a:ext cx="3648476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Superficial Similarity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Features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Counts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Objects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5414" y="364673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46034" y="364673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50126" y="418583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1040650" y="4376290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95904" y="388340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522844" y="418583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>
            <a:spLocks noChangeAspect="1"/>
          </p:cNvSpPr>
          <p:nvPr/>
        </p:nvSpPr>
        <p:spPr>
          <a:xfrm>
            <a:off x="3047547" y="3723543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9105" y="326348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9725" y="326304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01695" y="364673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22315" y="3646733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426407" y="418583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>
            <a:spLocks noChangeAspect="1"/>
          </p:cNvSpPr>
          <p:nvPr/>
        </p:nvSpPr>
        <p:spPr>
          <a:xfrm>
            <a:off x="5616931" y="4376290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72185" y="3883403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099125" y="4185831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>
            <a:spLocks noChangeAspect="1"/>
          </p:cNvSpPr>
          <p:nvPr/>
        </p:nvSpPr>
        <p:spPr>
          <a:xfrm>
            <a:off x="7623828" y="3723543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15386" y="326348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6006" y="3263040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5059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664" y="285750"/>
            <a:ext cx="8257075" cy="4425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Types of Similarity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664" y="997145"/>
            <a:ext cx="2743200" cy="4425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800" b="1" dirty="0">
                <a:latin typeface="Segoe Print" panose="02000600000000000000" pitchFamily="2" charset="0"/>
              </a:rPr>
              <a:t>Semantic</a:t>
            </a: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Conceptual similarity between the target problem and the source case.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9601" y="997145"/>
            <a:ext cx="2743200" cy="4425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800" b="1" dirty="0">
                <a:latin typeface="Segoe Print" panose="02000600000000000000" pitchFamily="2" charset="0"/>
              </a:rPr>
              <a:t>Pragmatic</a:t>
            </a: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Similarity of external factors, such as goals.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2801" y="997145"/>
            <a:ext cx="2743200" cy="4425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800" b="1" dirty="0">
                <a:latin typeface="Segoe Print" panose="02000600000000000000" pitchFamily="2" charset="0"/>
              </a:rPr>
              <a:t>Structural</a:t>
            </a: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Similarity between representational structures.</a:t>
            </a:r>
          </a:p>
        </p:txBody>
      </p:sp>
    </p:spTree>
    <p:extLst>
      <p:ext uri="{BB962C8B-B14F-4D97-AF65-F5344CB8AC3E}">
        <p14:creationId xmlns:p14="http://schemas.microsoft.com/office/powerpoint/2010/main" val="85686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3" y="1006114"/>
            <a:ext cx="8218672" cy="682321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Mark whether each situation has deep similarity, superficial similarity, both, or neither with the situation above.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665" y="267450"/>
            <a:ext cx="8218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egoe Print" panose="02000600000000000000" pitchFamily="2" charset="0"/>
              </a:rPr>
              <a:t>A woman is climbing a ladder.</a:t>
            </a:r>
          </a:p>
          <a:p>
            <a:pPr algn="ctr"/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855" y="1688434"/>
            <a:ext cx="8372290" cy="3456451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 Deep		Superficial</a:t>
            </a:r>
          </a:p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n-US" sz="2000" dirty="0">
                <a:latin typeface="Segoe Print" panose="02000600000000000000" pitchFamily="2" charset="0"/>
              </a:rPr>
              <a:t>A woman climbing a set of stairs.</a:t>
            </a:r>
          </a:p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n-US" sz="2000" dirty="0">
                <a:latin typeface="Segoe Print" panose="02000600000000000000" pitchFamily="2" charset="0"/>
              </a:rPr>
              <a:t>An ant walking up the wall.</a:t>
            </a:r>
          </a:p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	</a:t>
            </a:r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n-US" sz="2000" dirty="0">
                <a:latin typeface="Segoe Print" panose="02000600000000000000" pitchFamily="2" charset="0"/>
              </a:rPr>
              <a:t>A woman painting a ladder.</a:t>
            </a:r>
          </a:p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n-US" sz="2000" dirty="0">
                <a:latin typeface="Segoe Print" panose="02000600000000000000" pitchFamily="2" charset="0"/>
              </a:rPr>
              <a:t>A woman climbing the corporate ladder.</a:t>
            </a:r>
          </a:p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n-US" sz="2000" dirty="0">
                <a:latin typeface="Segoe Print" panose="02000600000000000000" pitchFamily="2" charset="0"/>
              </a:rPr>
              <a:t>A water bottle sitting on a desk.</a:t>
            </a:r>
          </a:p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n-US" sz="2000" dirty="0">
                <a:latin typeface="Segoe Print" panose="02000600000000000000" pitchFamily="2" charset="0"/>
              </a:rPr>
              <a:t>A woman climbing a step ladder.</a:t>
            </a:r>
          </a:p>
          <a:p>
            <a:pPr defTabSz="457200"/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		</a:t>
            </a:r>
            <a:r>
              <a:rPr lang="en-US" sz="2000" dirty="0">
                <a:latin typeface="Segoe Print" panose="02000600000000000000" pitchFamily="2" charset="0"/>
              </a:rPr>
              <a:t>A plane taking off into the sky.</a:t>
            </a:r>
          </a:p>
        </p:txBody>
      </p:sp>
    </p:spTree>
    <p:extLst>
      <p:ext uri="{BB962C8B-B14F-4D97-AF65-F5344CB8AC3E}">
        <p14:creationId xmlns:p14="http://schemas.microsoft.com/office/powerpoint/2010/main" val="288096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Force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 &amp; Planet</a:t>
              </a: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between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Sun’s Mass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Planet’s Mass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greater than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Planet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Sun</a:t>
            </a: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Force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 &amp; Electron</a:t>
            </a: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between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94" name="Straight Arrow Connector 193"/>
          <p:cNvCxnSpPr>
            <a:stCxn id="192" idx="3"/>
            <a:endCxn id="193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</p:spTree>
    <p:extLst>
      <p:ext uri="{BB962C8B-B14F-4D97-AF65-F5344CB8AC3E}">
        <p14:creationId xmlns:p14="http://schemas.microsoft.com/office/powerpoint/2010/main" val="121349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Force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 &amp; Planet</a:t>
              </a: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between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Sun’s Mass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Planet’s Mass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greater than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Planet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Sun</a:t>
            </a: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Force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 &amp; Electron</a:t>
            </a: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between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8051" y="3531875"/>
            <a:ext cx="2153008" cy="142098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What are the deep similarities between these two models?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414336" y="3531875"/>
            <a:ext cx="215300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Something revolves around something else.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Two things each have mass.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82559" y="3531874"/>
            <a:ext cx="215300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Mass &amp; force are present.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A force exists between two objects.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950782" y="3531875"/>
            <a:ext cx="215300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The objects’ masses differ.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Two objects attract each other.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67" name="Straight Arrow Connector 66"/>
          <p:cNvCxnSpPr>
            <a:stCxn id="64" idx="3"/>
            <a:endCxn id="65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</p:spTree>
    <p:extLst>
      <p:ext uri="{BB962C8B-B14F-4D97-AF65-F5344CB8AC3E}">
        <p14:creationId xmlns:p14="http://schemas.microsoft.com/office/powerpoint/2010/main" val="532335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99090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Force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 &amp; Planet</a:t>
              </a: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between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Sun’s Mass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Planet’s Mass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greater than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Planet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Sun</a:t>
            </a: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Force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 &amp; Electron</a:t>
            </a: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between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8051" y="3531875"/>
            <a:ext cx="2153008" cy="142098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How would you map the solar system to the atomic structure?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414336" y="3531875"/>
            <a:ext cx="3291840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Sun → Nucleus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 → Nucleus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→ Sun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Sun → Planet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Planet → Electron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773545" y="3531875"/>
            <a:ext cx="3291840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Planet → Sun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Planet → Nucleus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 → Planet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Sun → Electron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→ Planet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65" name="Straight Arrow Connector 64"/>
          <p:cNvCxnSpPr>
            <a:stCxn id="59" idx="3"/>
            <a:endCxn id="64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</p:spTree>
    <p:extLst>
      <p:ext uri="{BB962C8B-B14F-4D97-AF65-F5344CB8AC3E}">
        <p14:creationId xmlns:p14="http://schemas.microsoft.com/office/powerpoint/2010/main" val="203569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8" r="-1"/>
          <a:stretch/>
        </p:blipFill>
        <p:spPr bwMode="auto">
          <a:xfrm>
            <a:off x="430875" y="3109429"/>
            <a:ext cx="1798541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074205" y="4069545"/>
            <a:ext cx="149779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2"/>
          </p:cNvCxnSpPr>
          <p:nvPr/>
        </p:nvCxnSpPr>
        <p:spPr>
          <a:xfrm>
            <a:off x="6697296" y="1781668"/>
            <a:ext cx="1940" cy="1336027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99600" y="2226105"/>
            <a:ext cx="0" cy="69129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4572000" y="3109420"/>
            <a:ext cx="4489704" cy="1527925"/>
            <a:chOff x="1000335" y="1145203"/>
            <a:chExt cx="7125924" cy="2425077"/>
          </a:xfrm>
        </p:grpSpPr>
        <p:pic>
          <p:nvPicPr>
            <p:cNvPr id="49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105" y="2978504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07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9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913" y="1558899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87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89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694" y="1894505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66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68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027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Force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 &amp; Planet</a:t>
              </a: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between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Sun’s Mass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Planet’s Mass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greater than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Planet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Sun</a:t>
            </a: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Force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 &amp; Electron</a:t>
            </a: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between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59" name="Straight Arrow Connector 158"/>
          <p:cNvCxnSpPr>
            <a:stCxn id="157" idx="3"/>
            <a:endCxn id="158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566717" y="1458005"/>
            <a:ext cx="4421857" cy="38405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2000" b="1" dirty="0">
                <a:solidFill>
                  <a:srgbClr val="00B0F0"/>
                </a:solidFill>
                <a:latin typeface="Segoe Print" panose="02000600000000000000" pitchFamily="2" charset="0"/>
              </a:rPr>
              <a:t>What would be transferred into the atomic structure model?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81342" y="3531875"/>
            <a:ext cx="4485375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has mass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is a sun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attracts electron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Electron’s mass greater than nucleus’s mass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566717" y="3531875"/>
            <a:ext cx="449866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 revolves around nucleus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 has mass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Electrons are planets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Nucleus’s mass greater than electron’s mass</a:t>
            </a:r>
          </a:p>
        </p:txBody>
      </p:sp>
    </p:spTree>
    <p:extLst>
      <p:ext uri="{BB962C8B-B14F-4D97-AF65-F5344CB8AC3E}">
        <p14:creationId xmlns:p14="http://schemas.microsoft.com/office/powerpoint/2010/main" val="3844279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Force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 &amp; Planet</a:t>
              </a: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between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Sun’s Mass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Planet’s Mass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greater than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Planet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Sun</a:t>
            </a: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58590" y="1703153"/>
            <a:ext cx="109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Nucleus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16722" y="1703153"/>
            <a:ext cx="7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Mass</a:t>
            </a:r>
          </a:p>
        </p:txBody>
      </p:sp>
      <p:cxnSp>
        <p:nvCxnSpPr>
          <p:cNvPr id="119" name="Straight Arrow Connector 118"/>
          <p:cNvCxnSpPr>
            <a:stCxn id="117" idx="3"/>
            <a:endCxn id="118" idx="1"/>
          </p:cNvCxnSpPr>
          <p:nvPr/>
        </p:nvCxnSpPr>
        <p:spPr>
          <a:xfrm>
            <a:off x="5555861" y="1887819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55859" y="15954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has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86080" y="1703153"/>
            <a:ext cx="9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107066" y="1703153"/>
            <a:ext cx="7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Mass</a:t>
            </a:r>
          </a:p>
        </p:txBody>
      </p:sp>
      <p:cxnSp>
        <p:nvCxnSpPr>
          <p:cNvPr id="123" name="Straight Arrow Connector 122"/>
          <p:cNvCxnSpPr>
            <a:stCxn id="121" idx="3"/>
            <a:endCxn id="122" idx="1"/>
          </p:cNvCxnSpPr>
          <p:nvPr/>
        </p:nvCxnSpPr>
        <p:spPr>
          <a:xfrm>
            <a:off x="7646205" y="1887819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46203" y="15954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has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Force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 &amp; Electron</a:t>
            </a: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between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cxnSp>
        <p:nvCxnSpPr>
          <p:cNvPr id="137" name="Elbow Connector 136"/>
          <p:cNvCxnSpPr>
            <a:stCxn id="120" idx="0"/>
            <a:endCxn id="128" idx="2"/>
          </p:cNvCxnSpPr>
          <p:nvPr/>
        </p:nvCxnSpPr>
        <p:spPr>
          <a:xfrm rot="5400000" flipH="1" flipV="1">
            <a:off x="5956538" y="1131994"/>
            <a:ext cx="293188" cy="63368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4" idx="0"/>
            <a:endCxn id="128" idx="2"/>
          </p:cNvCxnSpPr>
          <p:nvPr/>
        </p:nvCxnSpPr>
        <p:spPr>
          <a:xfrm rot="16200000" flipV="1">
            <a:off x="7001711" y="720506"/>
            <a:ext cx="293188" cy="145665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495190" y="2837843"/>
            <a:ext cx="175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Nucleus’s Mass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420842" y="2837843"/>
            <a:ext cx="1576409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Electron’s Mass</a:t>
            </a:r>
          </a:p>
        </p:txBody>
      </p:sp>
      <p:cxnSp>
        <p:nvCxnSpPr>
          <p:cNvPr id="155" name="Straight Arrow Connector 154"/>
          <p:cNvCxnSpPr>
            <a:stCxn id="153" idx="3"/>
            <a:endCxn id="154" idx="1"/>
          </p:cNvCxnSpPr>
          <p:nvPr/>
        </p:nvCxnSpPr>
        <p:spPr>
          <a:xfrm>
            <a:off x="6252219" y="3022509"/>
            <a:ext cx="1168623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243979" y="2725370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greater than</a:t>
            </a:r>
          </a:p>
        </p:txBody>
      </p:sp>
      <p:cxnSp>
        <p:nvCxnSpPr>
          <p:cNvPr id="161" name="Elbow Connector 65"/>
          <p:cNvCxnSpPr>
            <a:stCxn id="156" idx="0"/>
          </p:cNvCxnSpPr>
          <p:nvPr/>
        </p:nvCxnSpPr>
        <p:spPr>
          <a:xfrm flipV="1">
            <a:off x="6820055" y="2577234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1342" y="3531875"/>
            <a:ext cx="4485375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has mass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is a sun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 attracts electron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Electron’s mass greater than nucleus’s mass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66717" y="3531875"/>
            <a:ext cx="4498668" cy="161162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 revolves around nucleus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 has mass</a:t>
            </a:r>
          </a:p>
          <a:p>
            <a:r>
              <a:rPr lang="el-GR" sz="2000" dirty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Electrons are planets</a:t>
            </a:r>
          </a:p>
          <a:p>
            <a:r>
              <a:rPr lang="el-GR" sz="20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000" dirty="0">
                <a:solidFill>
                  <a:srgbClr val="00B0F0"/>
                </a:solidFill>
                <a:latin typeface="Segoe Print" panose="02000600000000000000" pitchFamily="2" charset="0"/>
              </a:rPr>
              <a:t> Nucleus’s mass greater than electron’s mass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32860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66329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82" name="Straight Arrow Connector 81"/>
          <p:cNvCxnSpPr>
            <a:stCxn id="80" idx="3"/>
            <a:endCxn id="81" idx="1"/>
          </p:cNvCxnSpPr>
          <p:nvPr/>
        </p:nvCxnSpPr>
        <p:spPr>
          <a:xfrm>
            <a:off x="6053320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844819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</p:spTree>
    <p:extLst>
      <p:ext uri="{BB962C8B-B14F-4D97-AF65-F5344CB8AC3E}">
        <p14:creationId xmlns:p14="http://schemas.microsoft.com/office/powerpoint/2010/main" val="32107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Similarity and case-based reasoning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Process of analogical reasoning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Design by analogy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0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90660" y="22904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1" name="Oval 10"/>
          <p:cNvSpPr/>
          <p:nvPr/>
        </p:nvSpPr>
        <p:spPr>
          <a:xfrm>
            <a:off x="5590660" y="1457705"/>
            <a:ext cx="2514600" cy="7315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Segoe Print" panose="02000600000000000000" pitchFamily="2" charset="0"/>
              </a:rPr>
              <a:t>Adaptation</a:t>
            </a:r>
          </a:p>
        </p:txBody>
      </p:sp>
      <p:cxnSp>
        <p:nvCxnSpPr>
          <p:cNvPr id="5" name="Straight Arrow Connector 4"/>
          <p:cNvCxnSpPr>
            <a:stCxn id="3" idx="4"/>
            <a:endCxn id="11" idx="0"/>
          </p:cNvCxnSpPr>
          <p:nvPr/>
        </p:nvCxnSpPr>
        <p:spPr>
          <a:xfrm>
            <a:off x="6847960" y="960565"/>
            <a:ext cx="0" cy="4971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90660" y="268666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847960" y="218922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90660" y="3915625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6847960" y="3418185"/>
            <a:ext cx="0" cy="49744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2046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13" name="Oval 12"/>
          <p:cNvSpPr/>
          <p:nvPr/>
        </p:nvSpPr>
        <p:spPr>
          <a:xfrm>
            <a:off x="102046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>
            <a:off x="227776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046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19" name="Oval 18"/>
          <p:cNvSpPr/>
          <p:nvPr/>
        </p:nvSpPr>
        <p:spPr>
          <a:xfrm>
            <a:off x="102046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21" name="Straight Arrow Connector 20"/>
          <p:cNvCxnSpPr>
            <a:stCxn id="13" idx="4"/>
            <a:endCxn id="22" idx="0"/>
          </p:cNvCxnSpPr>
          <p:nvPr/>
        </p:nvCxnSpPr>
        <p:spPr>
          <a:xfrm>
            <a:off x="227776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02046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23" name="Straight Arrow Connector 22"/>
          <p:cNvCxnSpPr>
            <a:stCxn id="22" idx="4"/>
            <a:endCxn id="17" idx="0"/>
          </p:cNvCxnSpPr>
          <p:nvPr/>
        </p:nvCxnSpPr>
        <p:spPr>
          <a:xfrm>
            <a:off x="227776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9" idx="0"/>
          </p:cNvCxnSpPr>
          <p:nvPr/>
        </p:nvCxnSpPr>
        <p:spPr>
          <a:xfrm>
            <a:off x="227776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794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r="53242"/>
          <a:stretch/>
        </p:blipFill>
        <p:spPr bwMode="auto">
          <a:xfrm>
            <a:off x="1142814" y="421070"/>
            <a:ext cx="1460139" cy="172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8" r="-1"/>
          <a:stretch/>
        </p:blipFill>
        <p:spPr bwMode="auto">
          <a:xfrm>
            <a:off x="430875" y="3109429"/>
            <a:ext cx="1798541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572000" y="305855"/>
            <a:ext cx="4493385" cy="1529178"/>
            <a:chOff x="1000335" y="1145203"/>
            <a:chExt cx="7125924" cy="2425077"/>
          </a:xfrm>
        </p:grpSpPr>
        <p:pic>
          <p:nvPicPr>
            <p:cNvPr id="5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/>
          <p:cNvCxnSpPr/>
          <p:nvPr/>
        </p:nvCxnSpPr>
        <p:spPr>
          <a:xfrm>
            <a:off x="3151015" y="1295235"/>
            <a:ext cx="142098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074205" y="4069545"/>
            <a:ext cx="1497795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2"/>
          </p:cNvCxnSpPr>
          <p:nvPr/>
        </p:nvCxnSpPr>
        <p:spPr>
          <a:xfrm>
            <a:off x="6697296" y="1781668"/>
            <a:ext cx="1940" cy="1336027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99600" y="2226105"/>
            <a:ext cx="0" cy="691290"/>
          </a:xfrm>
          <a:prstGeom prst="straightConnector1">
            <a:avLst/>
          </a:prstGeom>
          <a:ln w="76200"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409" y="31673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Target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97169" y="46656"/>
            <a:ext cx="1706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Source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4572000" y="3109420"/>
            <a:ext cx="4489704" cy="1527925"/>
            <a:chOff x="1000335" y="1145203"/>
            <a:chExt cx="7125924" cy="2425077"/>
          </a:xfrm>
        </p:grpSpPr>
        <p:pic>
          <p:nvPicPr>
            <p:cNvPr id="49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105" y="2978504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07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091" y="3109082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913" y="1558899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87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899" y="1689477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Soldier by motudo - soldier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694" y="1894505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66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680" y="20250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856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81342" y="67798"/>
            <a:ext cx="4375443" cy="2004687"/>
            <a:chOff x="1805" y="-1385"/>
            <a:chExt cx="4375443" cy="2004687"/>
          </a:xfrm>
        </p:grpSpPr>
        <p:sp>
          <p:nvSpPr>
            <p:cNvPr id="4" name="TextBox 3"/>
            <p:cNvSpPr txBox="1"/>
            <p:nvPr/>
          </p:nvSpPr>
          <p:spPr>
            <a:xfrm>
              <a:off x="270640" y="1633970"/>
              <a:ext cx="691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2791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6" name="Straight Arrow Connector 5"/>
            <p:cNvCxnSpPr>
              <a:stCxn id="4" idx="3"/>
              <a:endCxn id="5" idx="1"/>
            </p:cNvCxnSpPr>
            <p:nvPr/>
          </p:nvCxnSpPr>
          <p:spPr>
            <a:xfrm>
              <a:off x="961930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1928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92149" y="1633970"/>
              <a:ext cx="960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13135" y="1633970"/>
              <a:ext cx="768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Mass</a:t>
              </a:r>
            </a:p>
          </p:txBody>
        </p:sp>
        <p:cxnSp>
          <p:nvCxnSpPr>
            <p:cNvPr id="11" name="Straight Arrow Connector 10"/>
            <p:cNvCxnSpPr>
              <a:stCxn id="9" idx="3"/>
              <a:endCxn id="10" idx="1"/>
            </p:cNvCxnSpPr>
            <p:nvPr/>
          </p:nvCxnSpPr>
          <p:spPr>
            <a:xfrm>
              <a:off x="3052274" y="1818636"/>
              <a:ext cx="460861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52272" y="1526247"/>
              <a:ext cx="460861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has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759" y="874438"/>
              <a:ext cx="747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Force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34328" y="874438"/>
              <a:ext cx="1425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 &amp; Planet</a:t>
              </a:r>
            </a:p>
          </p:txBody>
        </p:sp>
        <p:cxnSp>
          <p:nvCxnSpPr>
            <p:cNvPr id="17" name="Straight Arrow Connector 16"/>
            <p:cNvCxnSpPr>
              <a:stCxn id="15" idx="3"/>
              <a:endCxn id="16" idx="1"/>
            </p:cNvCxnSpPr>
            <p:nvPr/>
          </p:nvCxnSpPr>
          <p:spPr>
            <a:xfrm>
              <a:off x="1380269" y="1059104"/>
              <a:ext cx="854059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80267" y="766715"/>
              <a:ext cx="844912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between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5" y="106338"/>
              <a:ext cx="614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2167" y="106338"/>
              <a:ext cx="92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cxnSp>
          <p:nvCxnSpPr>
            <p:cNvPr id="26" name="Straight Arrow Connector 25"/>
            <p:cNvCxnSpPr>
              <a:stCxn id="24" idx="3"/>
              <a:endCxn id="25" idx="1"/>
            </p:cNvCxnSpPr>
            <p:nvPr/>
          </p:nvCxnSpPr>
          <p:spPr>
            <a:xfrm>
              <a:off x="616285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16283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45769" y="106338"/>
              <a:ext cx="77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 Narrow" panose="020B0606020202030204" pitchFamily="34" charset="0"/>
                </a:rPr>
                <a:t>Planet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20375" y="106338"/>
              <a:ext cx="556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arrow" panose="020B0606020202030204" pitchFamily="34" charset="0"/>
                </a:rPr>
                <a:t>Sun</a:t>
              </a:r>
            </a:p>
          </p:txBody>
        </p:sp>
        <p:cxnSp>
          <p:nvCxnSpPr>
            <p:cNvPr id="31" name="Straight Arrow Connector 30"/>
            <p:cNvCxnSpPr>
              <a:stCxn id="29" idx="3"/>
              <a:endCxn id="30" idx="1"/>
            </p:cNvCxnSpPr>
            <p:nvPr/>
          </p:nvCxnSpPr>
          <p:spPr>
            <a:xfrm>
              <a:off x="3024493" y="291004"/>
              <a:ext cx="795882" cy="0"/>
            </a:xfrm>
            <a:prstGeom prst="straightConnector1">
              <a:avLst/>
            </a:prstGeom>
            <a:ln>
              <a:prstDash val="sysDot"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24491" y="-1385"/>
              <a:ext cx="757478" cy="4663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latin typeface="Arial Narrow" panose="020B0606020202030204" pitchFamily="34" charset="0"/>
                </a:rPr>
                <a:t>attracts</a:t>
              </a:r>
            </a:p>
          </p:txBody>
        </p:sp>
        <p:cxnSp>
          <p:nvCxnSpPr>
            <p:cNvPr id="37" name="Elbow Connector 36"/>
            <p:cNvCxnSpPr>
              <a:stCxn id="7" idx="0"/>
              <a:endCxn id="18" idx="2"/>
            </p:cNvCxnSpPr>
            <p:nvPr/>
          </p:nvCxnSpPr>
          <p:spPr>
            <a:xfrm rot="5400000" flipH="1" flipV="1">
              <a:off x="1350947" y="1074471"/>
              <a:ext cx="293188" cy="610364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0"/>
              <a:endCxn id="18" idx="2"/>
            </p:cNvCxnSpPr>
            <p:nvPr/>
          </p:nvCxnSpPr>
          <p:spPr>
            <a:xfrm rot="16200000" flipV="1">
              <a:off x="2396119" y="639663"/>
              <a:ext cx="293188" cy="1479980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8" idx="0"/>
              <a:endCxn id="27" idx="2"/>
            </p:cNvCxnSpPr>
            <p:nvPr/>
          </p:nvCxnSpPr>
          <p:spPr>
            <a:xfrm rot="16200000" flipV="1">
              <a:off x="1247995" y="211986"/>
              <a:ext cx="301756" cy="807701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8" idx="0"/>
              <a:endCxn id="32" idx="2"/>
            </p:cNvCxnSpPr>
            <p:nvPr/>
          </p:nvCxnSpPr>
          <p:spPr>
            <a:xfrm rot="5400000" flipH="1" flipV="1">
              <a:off x="2452098" y="-184416"/>
              <a:ext cx="301756" cy="1600507"/>
            </a:xfrm>
            <a:prstGeom prst="bentConnector3">
              <a:avLst>
                <a:gd name="adj1" fmla="val 50000"/>
              </a:avLst>
            </a:prstGeom>
            <a:ln>
              <a:tailEnd type="stealth" w="lg" len="lg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09045" y="2794688"/>
            <a:ext cx="132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Sun’s Mass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05371" y="2794688"/>
            <a:ext cx="14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Planet’s Mass</a:t>
            </a:r>
          </a:p>
        </p:txBody>
      </p:sp>
      <p:cxnSp>
        <p:nvCxnSpPr>
          <p:cNvPr id="55" name="Straight Arrow Connector 54"/>
          <p:cNvCxnSpPr>
            <a:stCxn id="53" idx="3"/>
            <a:endCxn id="54" idx="1"/>
          </p:cNvCxnSpPr>
          <p:nvPr/>
        </p:nvCxnSpPr>
        <p:spPr>
          <a:xfrm>
            <a:off x="1636746" y="2979354"/>
            <a:ext cx="1168625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28507" y="2686965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greater than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6285" y="2180208"/>
            <a:ext cx="82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Planet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7730" y="2180208"/>
            <a:ext cx="57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Sun</a:t>
            </a: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>
            <a:off x="1444720" y="2364874"/>
            <a:ext cx="1613010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236220" y="2072485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  <p:cxnSp>
        <p:nvCxnSpPr>
          <p:cNvPr id="66" name="Elbow Connector 65"/>
          <p:cNvCxnSpPr>
            <a:stCxn id="56" idx="0"/>
            <a:endCxn id="63" idx="2"/>
          </p:cNvCxnSpPr>
          <p:nvPr/>
        </p:nvCxnSpPr>
        <p:spPr>
          <a:xfrm flipV="1">
            <a:off x="2204583" y="2538829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58590" y="1703153"/>
            <a:ext cx="109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Nucleus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16722" y="1703153"/>
            <a:ext cx="7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Mass</a:t>
            </a:r>
          </a:p>
        </p:txBody>
      </p:sp>
      <p:cxnSp>
        <p:nvCxnSpPr>
          <p:cNvPr id="119" name="Straight Arrow Connector 118"/>
          <p:cNvCxnSpPr>
            <a:stCxn id="117" idx="3"/>
            <a:endCxn id="118" idx="1"/>
          </p:cNvCxnSpPr>
          <p:nvPr/>
        </p:nvCxnSpPr>
        <p:spPr>
          <a:xfrm>
            <a:off x="5555861" y="1887819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55859" y="15954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has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686080" y="1703153"/>
            <a:ext cx="9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107066" y="1703153"/>
            <a:ext cx="76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Mass</a:t>
            </a:r>
          </a:p>
        </p:txBody>
      </p:sp>
      <p:cxnSp>
        <p:nvCxnSpPr>
          <p:cNvPr id="123" name="Straight Arrow Connector 122"/>
          <p:cNvCxnSpPr>
            <a:stCxn id="121" idx="3"/>
            <a:endCxn id="122" idx="1"/>
          </p:cNvCxnSpPr>
          <p:nvPr/>
        </p:nvCxnSpPr>
        <p:spPr>
          <a:xfrm>
            <a:off x="7646205" y="1887819"/>
            <a:ext cx="460861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646203" y="1595430"/>
            <a:ext cx="460861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has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149880" y="989653"/>
            <a:ext cx="8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Force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851580" y="989653"/>
            <a:ext cx="19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 &amp; Electron</a:t>
            </a:r>
          </a:p>
        </p:txBody>
      </p:sp>
      <p:cxnSp>
        <p:nvCxnSpPr>
          <p:cNvPr id="127" name="Straight Arrow Connector 126"/>
          <p:cNvCxnSpPr>
            <a:stCxn id="125" idx="3"/>
            <a:endCxn id="126" idx="1"/>
          </p:cNvCxnSpPr>
          <p:nvPr/>
        </p:nvCxnSpPr>
        <p:spPr>
          <a:xfrm>
            <a:off x="5997521" y="1174319"/>
            <a:ext cx="85405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997519" y="881930"/>
            <a:ext cx="844912" cy="4203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between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37960" y="166953"/>
            <a:ext cx="90885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42698" y="166953"/>
            <a:ext cx="1025627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cxnSp>
        <p:nvCxnSpPr>
          <p:cNvPr id="131" name="Straight Arrow Connector 130"/>
          <p:cNvCxnSpPr>
            <a:stCxn id="129" idx="3"/>
            <a:endCxn id="130" idx="1"/>
          </p:cNvCxnSpPr>
          <p:nvPr/>
        </p:nvCxnSpPr>
        <p:spPr>
          <a:xfrm>
            <a:off x="5246816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246814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530655" y="166953"/>
            <a:ext cx="1031085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357622" y="166953"/>
            <a:ext cx="97932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35" name="Straight Arrow Connector 134"/>
          <p:cNvCxnSpPr>
            <a:stCxn id="133" idx="3"/>
            <a:endCxn id="134" idx="1"/>
          </p:cNvCxnSpPr>
          <p:nvPr/>
        </p:nvCxnSpPr>
        <p:spPr>
          <a:xfrm>
            <a:off x="7561740" y="351619"/>
            <a:ext cx="795882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61738" y="59230"/>
            <a:ext cx="757478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attracts</a:t>
            </a:r>
          </a:p>
        </p:txBody>
      </p:sp>
      <p:cxnSp>
        <p:nvCxnSpPr>
          <p:cNvPr id="137" name="Elbow Connector 136"/>
          <p:cNvCxnSpPr>
            <a:stCxn id="120" idx="0"/>
            <a:endCxn id="128" idx="2"/>
          </p:cNvCxnSpPr>
          <p:nvPr/>
        </p:nvCxnSpPr>
        <p:spPr>
          <a:xfrm rot="5400000" flipH="1" flipV="1">
            <a:off x="5956538" y="1131994"/>
            <a:ext cx="293188" cy="633685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4" idx="0"/>
            <a:endCxn id="128" idx="2"/>
          </p:cNvCxnSpPr>
          <p:nvPr/>
        </p:nvCxnSpPr>
        <p:spPr>
          <a:xfrm rot="16200000" flipV="1">
            <a:off x="7001711" y="720506"/>
            <a:ext cx="293188" cy="1456659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8" idx="0"/>
            <a:endCxn id="132" idx="2"/>
          </p:cNvCxnSpPr>
          <p:nvPr/>
        </p:nvCxnSpPr>
        <p:spPr>
          <a:xfrm rot="16200000" flipV="1">
            <a:off x="5844586" y="306541"/>
            <a:ext cx="356356" cy="79442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8" idx="0"/>
            <a:endCxn id="136" idx="2"/>
          </p:cNvCxnSpPr>
          <p:nvPr/>
        </p:nvCxnSpPr>
        <p:spPr>
          <a:xfrm rot="5400000" flipH="1" flipV="1">
            <a:off x="7002048" y="-56499"/>
            <a:ext cx="356356" cy="1520502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495190" y="2837843"/>
            <a:ext cx="175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 Narrow" panose="020B0606020202030204" pitchFamily="34" charset="0"/>
              </a:rPr>
              <a:t>Nucleus’s Mass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420842" y="2837843"/>
            <a:ext cx="1576409" cy="3693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Electron’s Mass</a:t>
            </a:r>
          </a:p>
        </p:txBody>
      </p:sp>
      <p:cxnSp>
        <p:nvCxnSpPr>
          <p:cNvPr id="155" name="Straight Arrow Connector 154"/>
          <p:cNvCxnSpPr>
            <a:stCxn id="153" idx="3"/>
            <a:endCxn id="154" idx="1"/>
          </p:cNvCxnSpPr>
          <p:nvPr/>
        </p:nvCxnSpPr>
        <p:spPr>
          <a:xfrm>
            <a:off x="6252219" y="3022509"/>
            <a:ext cx="1168623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243979" y="2725370"/>
            <a:ext cx="1152152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greater than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039733" y="2218613"/>
            <a:ext cx="102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Electron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673202" y="2218613"/>
            <a:ext cx="101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Nucleus</a:t>
            </a:r>
          </a:p>
        </p:txBody>
      </p:sp>
      <p:cxnSp>
        <p:nvCxnSpPr>
          <p:cNvPr id="159" name="Straight Arrow Connector 158"/>
          <p:cNvCxnSpPr>
            <a:stCxn id="157" idx="3"/>
            <a:endCxn id="158" idx="1"/>
          </p:cNvCxnSpPr>
          <p:nvPr/>
        </p:nvCxnSpPr>
        <p:spPr>
          <a:xfrm>
            <a:off x="6060193" y="2403279"/>
            <a:ext cx="1613009" cy="0"/>
          </a:xfrm>
          <a:prstGeom prst="straightConnector1">
            <a:avLst/>
          </a:prstGeom>
          <a:ln>
            <a:prstDash val="sysDot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851692" y="2110890"/>
            <a:ext cx="1936726" cy="4663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revolves around</a:t>
            </a:r>
          </a:p>
        </p:txBody>
      </p:sp>
      <p:cxnSp>
        <p:nvCxnSpPr>
          <p:cNvPr id="161" name="Elbow Connector 65"/>
          <p:cNvCxnSpPr>
            <a:stCxn id="156" idx="0"/>
          </p:cNvCxnSpPr>
          <p:nvPr/>
        </p:nvCxnSpPr>
        <p:spPr>
          <a:xfrm flipV="1">
            <a:off x="6820055" y="2577234"/>
            <a:ext cx="0" cy="148136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81342" y="67798"/>
            <a:ext cx="4279429" cy="3387267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4"/>
                </a:solidFill>
                <a:latin typeface="Arial Narrow" panose="020B0606020202030204" pitchFamily="34" charset="0"/>
              </a:rPr>
              <a:t>Solar System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58590" y="67798"/>
            <a:ext cx="4606795" cy="3387267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accent5"/>
                </a:solidFill>
                <a:latin typeface="Arial Narrow" panose="020B0606020202030204" pitchFamily="34" charset="0"/>
              </a:rPr>
              <a:t>Atomic Structure</a:t>
            </a:r>
          </a:p>
        </p:txBody>
      </p:sp>
    </p:spTree>
    <p:extLst>
      <p:ext uri="{BB962C8B-B14F-4D97-AF65-F5344CB8AC3E}">
        <p14:creationId xmlns:p14="http://schemas.microsoft.com/office/powerpoint/2010/main" val="2403942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Documents\WORK\UDACITY\LESSON PLANS\17 - ANALOGICAL REASONING\Pictur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73" y="304050"/>
            <a:ext cx="380567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vid\Documents\WORK\UDACITY\LESSON PLANS\17 - ANALOGICAL REASONING\Pictur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5" y="304050"/>
            <a:ext cx="380927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042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2/2c/Common_basilisk_in_Costa_Rica.jpg/1024px-Common_basilisk_in_Costa_R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40" y="229045"/>
            <a:ext cx="60981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07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44" y="77280"/>
            <a:ext cx="670519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44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>
            <a:stCxn id="22" idx="3"/>
            <a:endCxn id="57" idx="1"/>
          </p:cNvCxnSpPr>
          <p:nvPr/>
        </p:nvCxnSpPr>
        <p:spPr>
          <a:xfrm>
            <a:off x="4074077" y="1938068"/>
            <a:ext cx="978670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" idx="3"/>
            <a:endCxn id="72" idx="1"/>
          </p:cNvCxnSpPr>
          <p:nvPr/>
        </p:nvCxnSpPr>
        <p:spPr>
          <a:xfrm flipV="1">
            <a:off x="4072735" y="3205432"/>
            <a:ext cx="980012" cy="1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2" idx="3"/>
            <a:endCxn id="86" idx="1"/>
          </p:cNvCxnSpPr>
          <p:nvPr/>
        </p:nvCxnSpPr>
        <p:spPr>
          <a:xfrm>
            <a:off x="4072735" y="4472798"/>
            <a:ext cx="980012" cy="0"/>
          </a:xfrm>
          <a:prstGeom prst="straightConnector1">
            <a:avLst/>
          </a:prstGeom>
          <a:ln w="762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https://upload.wikimedia.org/wikipedia/commons/thumb/2/2c/Common_basilisk_in_Costa_Rica.jpg/1024px-Common_basilisk_in_Costa_Ri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41" y="113829"/>
            <a:ext cx="146355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62665" y="2610155"/>
            <a:ext cx="3610070" cy="1190555"/>
            <a:chOff x="462665" y="2610155"/>
            <a:chExt cx="3610070" cy="1190555"/>
          </a:xfrm>
        </p:grpSpPr>
        <p:sp>
          <p:nvSpPr>
            <p:cNvPr id="3" name="Rectangle 2"/>
            <p:cNvSpPr/>
            <p:nvPr/>
          </p:nvSpPr>
          <p:spPr>
            <a:xfrm>
              <a:off x="462665" y="2610155"/>
              <a:ext cx="3610070" cy="1190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Behavior Model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39475" y="3032610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99600" y="3032609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19850" y="3032608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59724" y="2763775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459725" y="3301445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4" idx="3"/>
              <a:endCxn id="7" idx="1"/>
            </p:cNvCxnSpPr>
            <p:nvPr/>
          </p:nvCxnSpPr>
          <p:spPr>
            <a:xfrm flipV="1">
              <a:off x="1115550" y="3167027"/>
              <a:ext cx="384050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10" idx="1"/>
            </p:cNvCxnSpPr>
            <p:nvPr/>
          </p:nvCxnSpPr>
          <p:spPr>
            <a:xfrm flipV="1">
              <a:off x="2075675" y="2898193"/>
              <a:ext cx="384049" cy="2688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3"/>
              <a:endCxn id="11" idx="1"/>
            </p:cNvCxnSpPr>
            <p:nvPr/>
          </p:nvCxnSpPr>
          <p:spPr>
            <a:xfrm>
              <a:off x="2075675" y="3167027"/>
              <a:ext cx="384050" cy="2688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9" idx="1"/>
            </p:cNvCxnSpPr>
            <p:nvPr/>
          </p:nvCxnSpPr>
          <p:spPr>
            <a:xfrm flipV="1">
              <a:off x="3035800" y="3167026"/>
              <a:ext cx="384050" cy="2688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9" idx="1"/>
            </p:cNvCxnSpPr>
            <p:nvPr/>
          </p:nvCxnSpPr>
          <p:spPr>
            <a:xfrm>
              <a:off x="3035799" y="2898193"/>
              <a:ext cx="384051" cy="268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64007" y="1342790"/>
            <a:ext cx="3610070" cy="1190555"/>
            <a:chOff x="464007" y="1342790"/>
            <a:chExt cx="3610070" cy="1190555"/>
          </a:xfrm>
        </p:grpSpPr>
        <p:sp>
          <p:nvSpPr>
            <p:cNvPr id="22" name="Rectangle 21"/>
            <p:cNvSpPr/>
            <p:nvPr/>
          </p:nvSpPr>
          <p:spPr>
            <a:xfrm>
              <a:off x="464007" y="1342790"/>
              <a:ext cx="3610070" cy="1190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accent6"/>
                  </a:solidFill>
                  <a:latin typeface="Arial Narrow" panose="020B0606020202030204" pitchFamily="34" charset="0"/>
                </a:rPr>
                <a:t>Structure Model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58442" y="1803650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952910" y="1626710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58990" y="1582244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35687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73535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38817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3" idx="6"/>
              <a:endCxn id="24" idx="2"/>
            </p:cNvCxnSpPr>
            <p:nvPr/>
          </p:nvCxnSpPr>
          <p:spPr>
            <a:xfrm flipV="1">
              <a:off x="1024202" y="1809590"/>
              <a:ext cx="928708" cy="1769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3" idx="6"/>
              <a:endCxn id="26" idx="2"/>
            </p:cNvCxnSpPr>
            <p:nvPr/>
          </p:nvCxnSpPr>
          <p:spPr>
            <a:xfrm>
              <a:off x="1024202" y="1986530"/>
              <a:ext cx="411485" cy="2688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6"/>
              <a:endCxn id="27" idx="2"/>
            </p:cNvCxnSpPr>
            <p:nvPr/>
          </p:nvCxnSpPr>
          <p:spPr>
            <a:xfrm>
              <a:off x="1801447" y="2255365"/>
              <a:ext cx="67208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7" idx="6"/>
              <a:endCxn id="28" idx="2"/>
            </p:cNvCxnSpPr>
            <p:nvPr/>
          </p:nvCxnSpPr>
          <p:spPr>
            <a:xfrm>
              <a:off x="2839295" y="2255365"/>
              <a:ext cx="69952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4" idx="6"/>
              <a:endCxn id="27" idx="0"/>
            </p:cNvCxnSpPr>
            <p:nvPr/>
          </p:nvCxnSpPr>
          <p:spPr>
            <a:xfrm>
              <a:off x="2318670" y="1809590"/>
              <a:ext cx="337745" cy="26289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7"/>
              <a:endCxn id="25" idx="3"/>
            </p:cNvCxnSpPr>
            <p:nvPr/>
          </p:nvCxnSpPr>
          <p:spPr>
            <a:xfrm flipV="1">
              <a:off x="2785731" y="1894440"/>
              <a:ext cx="226823" cy="23160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8" idx="1"/>
              <a:endCxn id="25" idx="5"/>
            </p:cNvCxnSpPr>
            <p:nvPr/>
          </p:nvCxnSpPr>
          <p:spPr>
            <a:xfrm flipH="1" flipV="1">
              <a:off x="3271186" y="1894440"/>
              <a:ext cx="321195" cy="23160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62665" y="3877520"/>
            <a:ext cx="3610070" cy="1190555"/>
            <a:chOff x="462665" y="3877520"/>
            <a:chExt cx="3610070" cy="1190555"/>
          </a:xfrm>
        </p:grpSpPr>
        <p:sp>
          <p:nvSpPr>
            <p:cNvPr id="52" name="Rectangle 51"/>
            <p:cNvSpPr/>
            <p:nvPr/>
          </p:nvSpPr>
          <p:spPr>
            <a:xfrm>
              <a:off x="462665" y="3877520"/>
              <a:ext cx="3610070" cy="1190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accent3"/>
                  </a:solidFill>
                  <a:latin typeface="Arial Narrow" panose="020B0606020202030204" pitchFamily="34" charset="0"/>
                </a:rPr>
                <a:t>Function Model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61930" y="4299974"/>
              <a:ext cx="640080" cy="6400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Size : large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State : small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Placement : left</a:t>
              </a:r>
            </a:p>
            <a:p>
              <a:pPr algn="ctr"/>
              <a:r>
                <a:rPr lang="en-US" sz="300" dirty="0" err="1">
                  <a:latin typeface="Arial Narrow" panose="020B0606020202030204" pitchFamily="34" charset="0"/>
                </a:rPr>
                <a:t>Orientatin</a:t>
              </a:r>
              <a:r>
                <a:rPr lang="en-US" sz="300" dirty="0">
                  <a:latin typeface="Arial Narrow" panose="020B0606020202030204" pitchFamily="34" charset="0"/>
                </a:rPr>
                <a:t> : right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Rotation : 90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Color : Blue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Thickness : thin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Species : cat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Age : 5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Weight : 54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Height : 43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869016" y="4299974"/>
              <a:ext cx="640080" cy="6400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Size : large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State : small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Placement : left</a:t>
              </a:r>
            </a:p>
            <a:p>
              <a:pPr algn="ctr"/>
              <a:r>
                <a:rPr lang="en-US" sz="300" dirty="0" err="1">
                  <a:latin typeface="Arial Narrow" panose="020B0606020202030204" pitchFamily="34" charset="0"/>
                </a:rPr>
                <a:t>Orientatin</a:t>
              </a:r>
              <a:r>
                <a:rPr lang="en-US" sz="300" dirty="0">
                  <a:latin typeface="Arial Narrow" panose="020B0606020202030204" pitchFamily="34" charset="0"/>
                </a:rPr>
                <a:t> : right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Rotation : 90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Color : Blue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Thickness : thin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Species : cat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Age : 5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Weight : 54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Height : 43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1"/>
            </p:cNvCxnSpPr>
            <p:nvPr/>
          </p:nvCxnSpPr>
          <p:spPr>
            <a:xfrm>
              <a:off x="1602010" y="4620014"/>
              <a:ext cx="12670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robot dog by johnny_automatic - a robotic dog toy from a U.S. patent draw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35" y="113829"/>
            <a:ext cx="96149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5052747" y="1342790"/>
            <a:ext cx="3610070" cy="1190555"/>
            <a:chOff x="464007" y="1342790"/>
            <a:chExt cx="3610070" cy="1190555"/>
          </a:xfrm>
        </p:grpSpPr>
        <p:sp>
          <p:nvSpPr>
            <p:cNvPr id="57" name="Rectangle 56"/>
            <p:cNvSpPr/>
            <p:nvPr/>
          </p:nvSpPr>
          <p:spPr>
            <a:xfrm>
              <a:off x="464007" y="1342790"/>
              <a:ext cx="3610070" cy="1190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accent6"/>
                  </a:solidFill>
                  <a:latin typeface="Arial Narrow" panose="020B0606020202030204" pitchFamily="34" charset="0"/>
                </a:rPr>
                <a:t>Structure Model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658442" y="1803650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952910" y="1626710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958990" y="1582244"/>
              <a:ext cx="365760" cy="3657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435687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473535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538817" y="2072485"/>
              <a:ext cx="365760" cy="36576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58" idx="6"/>
              <a:endCxn id="59" idx="2"/>
            </p:cNvCxnSpPr>
            <p:nvPr/>
          </p:nvCxnSpPr>
          <p:spPr>
            <a:xfrm flipV="1">
              <a:off x="1024202" y="1809590"/>
              <a:ext cx="928708" cy="1769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6"/>
              <a:endCxn id="61" idx="2"/>
            </p:cNvCxnSpPr>
            <p:nvPr/>
          </p:nvCxnSpPr>
          <p:spPr>
            <a:xfrm>
              <a:off x="1024202" y="1986530"/>
              <a:ext cx="411485" cy="2688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6"/>
              <a:endCxn id="62" idx="2"/>
            </p:cNvCxnSpPr>
            <p:nvPr/>
          </p:nvCxnSpPr>
          <p:spPr>
            <a:xfrm>
              <a:off x="1801447" y="2255365"/>
              <a:ext cx="67208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2" idx="6"/>
              <a:endCxn id="63" idx="2"/>
            </p:cNvCxnSpPr>
            <p:nvPr/>
          </p:nvCxnSpPr>
          <p:spPr>
            <a:xfrm>
              <a:off x="2839295" y="2255365"/>
              <a:ext cx="69952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9" idx="6"/>
              <a:endCxn id="62" idx="0"/>
            </p:cNvCxnSpPr>
            <p:nvPr/>
          </p:nvCxnSpPr>
          <p:spPr>
            <a:xfrm>
              <a:off x="2318670" y="1809590"/>
              <a:ext cx="337745" cy="26289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2" idx="7"/>
              <a:endCxn id="60" idx="3"/>
            </p:cNvCxnSpPr>
            <p:nvPr/>
          </p:nvCxnSpPr>
          <p:spPr>
            <a:xfrm flipV="1">
              <a:off x="2785731" y="1894440"/>
              <a:ext cx="226823" cy="23160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1"/>
              <a:endCxn id="60" idx="5"/>
            </p:cNvCxnSpPr>
            <p:nvPr/>
          </p:nvCxnSpPr>
          <p:spPr>
            <a:xfrm flipH="1" flipV="1">
              <a:off x="3271186" y="1894440"/>
              <a:ext cx="321195" cy="23160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052747" y="2610154"/>
            <a:ext cx="3610070" cy="1190555"/>
            <a:chOff x="462665" y="2610155"/>
            <a:chExt cx="3610070" cy="1190555"/>
          </a:xfrm>
        </p:grpSpPr>
        <p:sp>
          <p:nvSpPr>
            <p:cNvPr id="72" name="Rectangle 71"/>
            <p:cNvSpPr/>
            <p:nvPr/>
          </p:nvSpPr>
          <p:spPr>
            <a:xfrm>
              <a:off x="462665" y="2610155"/>
              <a:ext cx="3610070" cy="1190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Behavior Model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39475" y="3032610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499600" y="3032609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419850" y="3032608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459724" y="2763775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459725" y="3301445"/>
              <a:ext cx="576075" cy="2688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" dirty="0" err="1">
                  <a:latin typeface="Arial Narrow" panose="020B0606020202030204" pitchFamily="34" charset="0"/>
                </a:rPr>
                <a:t>dsacacsacdscdscsaca</a:t>
              </a:r>
              <a:endParaRPr lang="en-US" sz="200" dirty="0">
                <a:latin typeface="Arial Narrow" panose="020B0606020202030204" pitchFamily="34" charset="0"/>
              </a:endParaRPr>
            </a:p>
            <a:p>
              <a:pPr algn="ctr"/>
              <a:endParaRPr lang="en-US" sz="200" dirty="0">
                <a:latin typeface="Arial Narrow" panose="020B0606020202030204" pitchFamily="34" charset="0"/>
              </a:endParaRPr>
            </a:p>
          </p:txBody>
        </p:sp>
        <p:cxnSp>
          <p:nvCxnSpPr>
            <p:cNvPr id="78" name="Straight Arrow Connector 77"/>
            <p:cNvCxnSpPr>
              <a:stCxn id="73" idx="3"/>
              <a:endCxn id="74" idx="1"/>
            </p:cNvCxnSpPr>
            <p:nvPr/>
          </p:nvCxnSpPr>
          <p:spPr>
            <a:xfrm flipV="1">
              <a:off x="1115550" y="3167027"/>
              <a:ext cx="384050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4" idx="3"/>
              <a:endCxn id="76" idx="1"/>
            </p:cNvCxnSpPr>
            <p:nvPr/>
          </p:nvCxnSpPr>
          <p:spPr>
            <a:xfrm flipV="1">
              <a:off x="2075675" y="2898193"/>
              <a:ext cx="384049" cy="26883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4" idx="3"/>
              <a:endCxn id="77" idx="1"/>
            </p:cNvCxnSpPr>
            <p:nvPr/>
          </p:nvCxnSpPr>
          <p:spPr>
            <a:xfrm>
              <a:off x="2075675" y="3167027"/>
              <a:ext cx="384050" cy="2688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3"/>
              <a:endCxn id="75" idx="1"/>
            </p:cNvCxnSpPr>
            <p:nvPr/>
          </p:nvCxnSpPr>
          <p:spPr>
            <a:xfrm flipV="1">
              <a:off x="3035800" y="3167026"/>
              <a:ext cx="384050" cy="26883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6" idx="3"/>
              <a:endCxn id="75" idx="1"/>
            </p:cNvCxnSpPr>
            <p:nvPr/>
          </p:nvCxnSpPr>
          <p:spPr>
            <a:xfrm>
              <a:off x="3035799" y="2898193"/>
              <a:ext cx="384051" cy="26883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052747" y="3877520"/>
            <a:ext cx="3610070" cy="1190555"/>
            <a:chOff x="462665" y="3877520"/>
            <a:chExt cx="3610070" cy="1190555"/>
          </a:xfrm>
        </p:grpSpPr>
        <p:sp>
          <p:nvSpPr>
            <p:cNvPr id="86" name="Rectangle 85"/>
            <p:cNvSpPr/>
            <p:nvPr/>
          </p:nvSpPr>
          <p:spPr>
            <a:xfrm>
              <a:off x="462665" y="3877520"/>
              <a:ext cx="3610070" cy="1190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accent3"/>
                  </a:solidFill>
                  <a:latin typeface="Arial Narrow" panose="020B0606020202030204" pitchFamily="34" charset="0"/>
                </a:rPr>
                <a:t>Function Model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61930" y="4299974"/>
              <a:ext cx="640080" cy="6400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Size : large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State : small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Placement : left</a:t>
              </a:r>
            </a:p>
            <a:p>
              <a:pPr algn="ctr"/>
              <a:r>
                <a:rPr lang="en-US" sz="300" dirty="0" err="1">
                  <a:latin typeface="Arial Narrow" panose="020B0606020202030204" pitchFamily="34" charset="0"/>
                </a:rPr>
                <a:t>Orientatin</a:t>
              </a:r>
              <a:r>
                <a:rPr lang="en-US" sz="300" dirty="0">
                  <a:latin typeface="Arial Narrow" panose="020B0606020202030204" pitchFamily="34" charset="0"/>
                </a:rPr>
                <a:t> : right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Rotation : 90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Color : Blue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Thickness : thin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Species : cat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Age : 5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Weight : 54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Height : 43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869016" y="4299974"/>
              <a:ext cx="640080" cy="6400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Size : large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State : small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Placement : left</a:t>
              </a:r>
            </a:p>
            <a:p>
              <a:pPr algn="ctr"/>
              <a:r>
                <a:rPr lang="en-US" sz="300" dirty="0" err="1">
                  <a:latin typeface="Arial Narrow" panose="020B0606020202030204" pitchFamily="34" charset="0"/>
                </a:rPr>
                <a:t>Orientatin</a:t>
              </a:r>
              <a:r>
                <a:rPr lang="en-US" sz="300" dirty="0">
                  <a:latin typeface="Arial Narrow" panose="020B0606020202030204" pitchFamily="34" charset="0"/>
                </a:rPr>
                <a:t> : right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Rotation : 90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Color : Blue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Thickness : thin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Species : cat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Age : 5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Weight : 54</a:t>
              </a:r>
            </a:p>
            <a:p>
              <a:pPr algn="ctr"/>
              <a:r>
                <a:rPr lang="en-US" sz="300" dirty="0">
                  <a:latin typeface="Arial Narrow" panose="020B0606020202030204" pitchFamily="34" charset="0"/>
                </a:rPr>
                <a:t>Height : 43</a:t>
              </a:r>
            </a:p>
          </p:txBody>
        </p:sp>
        <p:cxnSp>
          <p:nvCxnSpPr>
            <p:cNvPr id="89" name="Straight Arrow Connector 88"/>
            <p:cNvCxnSpPr>
              <a:stCxn id="87" idx="3"/>
              <a:endCxn id="88" idx="1"/>
            </p:cNvCxnSpPr>
            <p:nvPr/>
          </p:nvCxnSpPr>
          <p:spPr>
            <a:xfrm>
              <a:off x="1602010" y="4620014"/>
              <a:ext cx="12670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421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3" idx="2"/>
          </p:cNvCxnSpPr>
          <p:nvPr/>
        </p:nvCxnSpPr>
        <p:spPr>
          <a:xfrm rot="10800000">
            <a:off x="3304635" y="1478120"/>
            <a:ext cx="12700" cy="1075340"/>
          </a:xfrm>
          <a:prstGeom prst="curvedConnector3">
            <a:avLst>
              <a:gd name="adj1" fmla="val 27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5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5" t="18562" r="8919" b="12035"/>
          <a:stretch>
            <a:fillRect/>
          </a:stretch>
        </p:blipFill>
        <p:spPr bwMode="auto">
          <a:xfrm>
            <a:off x="4418380" y="80823"/>
            <a:ext cx="46101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97267" y="920610"/>
            <a:ext cx="3319463" cy="3046413"/>
            <a:chOff x="139966" y="1676401"/>
            <a:chExt cx="3319926" cy="304607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/>
            <a:srcRect l="33333" t="55748" r="33334" b="22343"/>
            <a:stretch>
              <a:fillRect/>
            </a:stretch>
          </p:blipFill>
          <p:spPr bwMode="auto">
            <a:xfrm>
              <a:off x="1963056" y="2858247"/>
              <a:ext cx="1496836" cy="78739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pic>
        <p:pic>
          <p:nvPicPr>
            <p:cNvPr id="6" name="Picture 12" descr="PDP003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70" b="29179"/>
            <a:stretch>
              <a:fillRect/>
            </a:stretch>
          </p:blipFill>
          <p:spPr bwMode="auto">
            <a:xfrm flipH="1">
              <a:off x="139966" y="1676401"/>
              <a:ext cx="1496835" cy="118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2" descr="red squi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66" y="3662219"/>
              <a:ext cx="1683658" cy="1060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Cross 7"/>
            <p:cNvSpPr/>
            <p:nvPr/>
          </p:nvSpPr>
          <p:spPr>
            <a:xfrm>
              <a:off x="646450" y="3033564"/>
              <a:ext cx="465202" cy="487308"/>
            </a:xfrm>
            <a:prstGeom prst="plus">
              <a:avLst>
                <a:gd name="adj" fmla="val 329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Left Arrow 8"/>
            <p:cNvSpPr/>
            <p:nvPr/>
          </p:nvSpPr>
          <p:spPr>
            <a:xfrm rot="19890318" flipH="1" flipV="1">
              <a:off x="1884872" y="3751035"/>
              <a:ext cx="465202" cy="37302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Left Arrow 9"/>
            <p:cNvSpPr/>
            <p:nvPr/>
          </p:nvSpPr>
          <p:spPr>
            <a:xfrm rot="1070272" flipH="1" flipV="1">
              <a:off x="1745153" y="2387523"/>
              <a:ext cx="465202" cy="3746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560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3" idx="2"/>
          </p:cNvCxnSpPr>
          <p:nvPr/>
        </p:nvCxnSpPr>
        <p:spPr>
          <a:xfrm rot="10800000">
            <a:off x="3304635" y="1478120"/>
            <a:ext cx="12700" cy="1075340"/>
          </a:xfrm>
          <a:prstGeom prst="curvedConnector3">
            <a:avLst>
              <a:gd name="adj1" fmla="val 27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2" idx="2"/>
          </p:cNvCxnSpPr>
          <p:nvPr/>
        </p:nvCxnSpPr>
        <p:spPr>
          <a:xfrm rot="10800000">
            <a:off x="3304635" y="441186"/>
            <a:ext cx="12700" cy="2112275"/>
          </a:xfrm>
          <a:prstGeom prst="curvedConnector3">
            <a:avLst>
              <a:gd name="adj1" fmla="val 414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0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663" y="1006114"/>
            <a:ext cx="2726757" cy="303261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Segoe Print" panose="02000600000000000000" pitchFamily="2" charset="0"/>
              </a:rPr>
              <a:t>Which of the situations on the right is most similar to the situation above?</a:t>
            </a:r>
          </a:p>
          <a:p>
            <a:pPr algn="ctr"/>
            <a:endParaRPr lang="en-US" sz="2400" b="1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b="1" dirty="0">
                <a:solidFill>
                  <a:srgbClr val="00B0F0"/>
                </a:solidFill>
                <a:latin typeface="Segoe Print" panose="02000600000000000000" pitchFamily="2" charset="0"/>
              </a:rPr>
              <a:t>Rank them from 1 (most similar) to 7 (least similar)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665" y="267450"/>
            <a:ext cx="8218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egoe Print" panose="02000600000000000000" pitchFamily="2" charset="0"/>
              </a:rPr>
              <a:t>A woman is climbing a ladder.</a:t>
            </a:r>
          </a:p>
          <a:p>
            <a:pPr algn="ctr"/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2305" y="1006114"/>
            <a:ext cx="5299890" cy="303261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Segoe Print" panose="02000600000000000000" pitchFamily="2" charset="0"/>
              </a:rPr>
              <a:t>A woman climbing a set of stairs.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Print" panose="02000600000000000000" pitchFamily="2" charset="0"/>
              </a:rPr>
              <a:t>An ant walking up the wall.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Print" panose="02000600000000000000" pitchFamily="2" charset="0"/>
              </a:rPr>
              <a:t>A woman painting a ladder.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Print" panose="02000600000000000000" pitchFamily="2" charset="0"/>
              </a:rPr>
              <a:t>A woman climbing the corporate ladder.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Print" panose="02000600000000000000" pitchFamily="2" charset="0"/>
              </a:rPr>
              <a:t>A water bottle sitting on a desk.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Print" panose="02000600000000000000" pitchFamily="2" charset="0"/>
              </a:rPr>
              <a:t>A woman climbing a step ladder.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Print" panose="02000600000000000000" pitchFamily="2" charset="0"/>
              </a:rPr>
              <a:t>A plane taking off into the sky.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1445" y="3762305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1445" y="1408783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1445" y="1878994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1445" y="2349938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81445" y="3291516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81445" y="937994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81445" y="2820727"/>
            <a:ext cx="384050" cy="470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Print" panose="020006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034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80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04635" y="75425"/>
            <a:ext cx="2514600" cy="73152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Segoe Print" panose="02000600000000000000" pitchFamily="2" charset="0"/>
              </a:rPr>
              <a:t>Retrieval</a:t>
            </a:r>
          </a:p>
        </p:txBody>
      </p:sp>
      <p:sp>
        <p:nvSpPr>
          <p:cNvPr id="3" name="Oval 2"/>
          <p:cNvSpPr/>
          <p:nvPr/>
        </p:nvSpPr>
        <p:spPr>
          <a:xfrm>
            <a:off x="3304635" y="1112360"/>
            <a:ext cx="2514600" cy="731520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egoe Print" panose="02000600000000000000" pitchFamily="2" charset="0"/>
              </a:rPr>
              <a:t>Mapping</a:t>
            </a: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>
            <a:off x="4561935" y="80694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304635" y="3224635"/>
            <a:ext cx="2514600" cy="731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Segoe Print" panose="02000600000000000000" pitchFamily="2" charset="0"/>
              </a:rPr>
              <a:t>Evaluation</a:t>
            </a:r>
          </a:p>
        </p:txBody>
      </p:sp>
      <p:sp>
        <p:nvSpPr>
          <p:cNvPr id="6" name="Oval 5"/>
          <p:cNvSpPr/>
          <p:nvPr/>
        </p:nvSpPr>
        <p:spPr>
          <a:xfrm>
            <a:off x="3304635" y="4261570"/>
            <a:ext cx="2514600" cy="731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Segoe Print" panose="02000600000000000000" pitchFamily="2" charset="0"/>
              </a:rPr>
              <a:t>Storage</a:t>
            </a:r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4561935" y="1843880"/>
            <a:ext cx="0" cy="343820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04635" y="2187700"/>
            <a:ext cx="2514600" cy="73152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Segoe Print" panose="02000600000000000000" pitchFamily="2" charset="0"/>
              </a:rPr>
              <a:t>Transfer</a:t>
            </a:r>
          </a:p>
        </p:txBody>
      </p:sp>
      <p:cxnSp>
        <p:nvCxnSpPr>
          <p:cNvPr id="9" name="Straight Arrow Connector 8"/>
          <p:cNvCxnSpPr>
            <a:stCxn id="8" idx="4"/>
            <a:endCxn id="5" idx="0"/>
          </p:cNvCxnSpPr>
          <p:nvPr/>
        </p:nvCxnSpPr>
        <p:spPr>
          <a:xfrm>
            <a:off x="4561935" y="2919220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4561935" y="3956155"/>
            <a:ext cx="0" cy="305415"/>
          </a:xfrm>
          <a:prstGeom prst="straightConnector1">
            <a:avLst/>
          </a:prstGeom>
          <a:ln w="285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2"/>
            <a:endCxn id="2" idx="2"/>
          </p:cNvCxnSpPr>
          <p:nvPr/>
        </p:nvCxnSpPr>
        <p:spPr>
          <a:xfrm rot="10800000">
            <a:off x="3304635" y="441185"/>
            <a:ext cx="12700" cy="3149210"/>
          </a:xfrm>
          <a:prstGeom prst="curvedConnector3">
            <a:avLst>
              <a:gd name="adj1" fmla="val 78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2"/>
            <a:endCxn id="3" idx="2"/>
          </p:cNvCxnSpPr>
          <p:nvPr/>
        </p:nvCxnSpPr>
        <p:spPr>
          <a:xfrm rot="10800000">
            <a:off x="3304635" y="1478121"/>
            <a:ext cx="12700" cy="2112275"/>
          </a:xfrm>
          <a:prstGeom prst="curvedConnector3">
            <a:avLst>
              <a:gd name="adj1" fmla="val 492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2"/>
            <a:endCxn id="8" idx="2"/>
          </p:cNvCxnSpPr>
          <p:nvPr/>
        </p:nvCxnSpPr>
        <p:spPr>
          <a:xfrm rot="10800000">
            <a:off x="3304635" y="2553461"/>
            <a:ext cx="12700" cy="1036935"/>
          </a:xfrm>
          <a:prstGeom prst="curvedConnector3">
            <a:avLst>
              <a:gd name="adj1" fmla="val 3000000"/>
            </a:avLst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93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Advanced questions in analogical reasoning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Common vocabulary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Abstraction and transformation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Compound and compositional analogies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Visuospatial analogies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Conceptual combination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7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latin typeface="Segoe Print" panose="02000600000000000000" pitchFamily="2" charset="0"/>
              </a:rPr>
              <a:t>How would you use analogical reasoning to design an agent that could answer Raven’s progressive matrices?</a:t>
            </a: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20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Similarity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Analogical retrieval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Analogical mapping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Analogical transfer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Evaluation and storage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Design by analogy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stCxn id="39" idx="1"/>
            <a:endCxn id="27" idx="5"/>
          </p:cNvCxnSpPr>
          <p:nvPr/>
        </p:nvCxnSpPr>
        <p:spPr>
          <a:xfrm flipH="1" flipV="1">
            <a:off x="7204619" y="1267219"/>
            <a:ext cx="1360262" cy="980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1" idx="0"/>
            <a:endCxn id="27" idx="4"/>
          </p:cNvCxnSpPr>
          <p:nvPr/>
        </p:nvCxnSpPr>
        <p:spPr>
          <a:xfrm flipH="1" flipV="1">
            <a:off x="7172290" y="1280610"/>
            <a:ext cx="633045" cy="1790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0" idx="7"/>
            <a:endCxn id="27" idx="4"/>
          </p:cNvCxnSpPr>
          <p:nvPr/>
        </p:nvCxnSpPr>
        <p:spPr>
          <a:xfrm flipV="1">
            <a:off x="6210024" y="1280610"/>
            <a:ext cx="962266" cy="18108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2" idx="1"/>
            <a:endCxn id="27" idx="6"/>
          </p:cNvCxnSpPr>
          <p:nvPr/>
        </p:nvCxnSpPr>
        <p:spPr>
          <a:xfrm flipH="1" flipV="1">
            <a:off x="7218010" y="1234890"/>
            <a:ext cx="554996" cy="159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7"/>
            <a:endCxn id="27" idx="3"/>
          </p:cNvCxnSpPr>
          <p:nvPr/>
        </p:nvCxnSpPr>
        <p:spPr>
          <a:xfrm flipV="1">
            <a:off x="7031159" y="1267219"/>
            <a:ext cx="108802" cy="1247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8" idx="5"/>
            <a:endCxn id="27" idx="1"/>
          </p:cNvCxnSpPr>
          <p:nvPr/>
        </p:nvCxnSpPr>
        <p:spPr>
          <a:xfrm>
            <a:off x="6210024" y="614334"/>
            <a:ext cx="929937" cy="5882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26570" y="118917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131975" y="536285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3110" y="13786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31975" y="3078020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759615" y="3071015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7759615" y="1381195"/>
            <a:ext cx="91440" cy="914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551490" y="2233880"/>
            <a:ext cx="91440" cy="914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85707" y="50580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 Narrow" panose="020B0606020202030204" pitchFamily="34" charset="0"/>
              </a:rPr>
              <a:t>Blue</a:t>
            </a: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2768889678"/>
              </p:ext>
            </p:extLst>
          </p:nvPr>
        </p:nvGraphicFramePr>
        <p:xfrm>
          <a:off x="4501590" y="384397"/>
          <a:ext cx="4301361" cy="437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349676" y="134812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Black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0527" y="303999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Red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08466" y="303999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Arial Narrow" panose="020B0606020202030204" pitchFamily="34" charset="0"/>
              </a:rPr>
              <a:t>Orange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52937" y="2195088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 Narrow" panose="020B0606020202030204" pitchFamily="34" charset="0"/>
              </a:rPr>
              <a:t>Purple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59030" y="1326466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Green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01519" y="717531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" y="-1385"/>
            <a:ext cx="4876800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0" y="2187700"/>
            <a:ext cx="4346575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12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0435"/>
              </p:ext>
            </p:extLst>
          </p:nvPr>
        </p:nvGraphicFramePr>
        <p:xfrm>
          <a:off x="461313" y="139376"/>
          <a:ext cx="3649827" cy="475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Route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>
                          <a:latin typeface="Arial Narrow" panose="020B0606020202030204" pitchFamily="34" charset="0"/>
                        </a:rPr>
                        <a:t>X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Destination</a:t>
                      </a:r>
                      <a:r>
                        <a:rPr lang="en-US" sz="1800" baseline="-25000" dirty="0" err="1">
                          <a:latin typeface="Arial Narrow" panose="020B0606020202030204" pitchFamily="34" charset="0"/>
                        </a:rPr>
                        <a:t>Y</a:t>
                      </a:r>
                      <a:endParaRPr lang="en-US" sz="18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10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4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  <a:endParaRPr lang="en-US" sz="1800" baseline="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8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64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 Narrow" panose="020B0606020202030204" pitchFamily="34" charset="0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E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Arial Narrow" panose="020B0606020202030204" pitchFamily="34" charset="0"/>
                        </a:rPr>
                        <a:t>9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724378" y="106679"/>
            <a:ext cx="224790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Is the origin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North of 5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N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45" name="Oval 44"/>
          <p:cNvSpPr/>
          <p:nvPr/>
        </p:nvSpPr>
        <p:spPr>
          <a:xfrm>
            <a:off x="572437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46" name="Oval 45"/>
          <p:cNvSpPr/>
          <p:nvPr/>
        </p:nvSpPr>
        <p:spPr>
          <a:xfrm>
            <a:off x="7255998" y="1055075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East of 5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cxnSp>
        <p:nvCxnSpPr>
          <p:cNvPr id="47" name="Straight Arrow Connector 46"/>
          <p:cNvCxnSpPr>
            <a:stCxn id="44" idx="4"/>
            <a:endCxn id="45" idx="7"/>
          </p:cNvCxnSpPr>
          <p:nvPr/>
        </p:nvCxnSpPr>
        <p:spPr>
          <a:xfrm flipH="1">
            <a:off x="6335761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4"/>
            <a:endCxn id="46" idx="1"/>
          </p:cNvCxnSpPr>
          <p:nvPr/>
        </p:nvCxnSpPr>
        <p:spPr>
          <a:xfrm>
            <a:off x="6848328" y="689904"/>
            <a:ext cx="512567" cy="45058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69795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5724378" y="199934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51" name="Oval 50"/>
          <p:cNvSpPr/>
          <p:nvPr/>
        </p:nvSpPr>
        <p:spPr>
          <a:xfrm>
            <a:off x="7255998" y="199462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D</a:t>
            </a:r>
          </a:p>
        </p:txBody>
      </p:sp>
      <p:cxnSp>
        <p:nvCxnSpPr>
          <p:cNvPr id="52" name="Straight Arrow Connector 51"/>
          <p:cNvCxnSpPr>
            <a:stCxn id="45" idx="4"/>
            <a:endCxn id="50" idx="0"/>
          </p:cNvCxnSpPr>
          <p:nvPr/>
        </p:nvCxnSpPr>
        <p:spPr>
          <a:xfrm flipH="1">
            <a:off x="5861538" y="1638300"/>
            <a:ext cx="220980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4"/>
            <a:endCxn id="51" idx="0"/>
          </p:cNvCxnSpPr>
          <p:nvPr/>
        </p:nvCxnSpPr>
        <p:spPr>
          <a:xfrm flipH="1">
            <a:off x="739315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4"/>
            <a:endCxn id="49" idx="0"/>
          </p:cNvCxnSpPr>
          <p:nvPr/>
        </p:nvCxnSpPr>
        <p:spPr>
          <a:xfrm>
            <a:off x="7614138" y="1638300"/>
            <a:ext cx="220980" cy="35632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96818" y="761943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35091" y="76194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08935" y="159228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59605" y="1594949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66338" y="1594949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56048" y="159228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61" name="Oval 60"/>
          <p:cNvSpPr/>
          <p:nvPr/>
        </p:nvSpPr>
        <p:spPr>
          <a:xfrm>
            <a:off x="6069564" y="199934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East of 3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cxnSp>
        <p:nvCxnSpPr>
          <p:cNvPr id="62" name="Straight Arrow Connector 61"/>
          <p:cNvCxnSpPr>
            <a:stCxn id="45" idx="4"/>
            <a:endCxn id="61" idx="0"/>
          </p:cNvCxnSpPr>
          <p:nvPr/>
        </p:nvCxnSpPr>
        <p:spPr>
          <a:xfrm>
            <a:off x="6082518" y="1638300"/>
            <a:ext cx="345186" cy="36104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4"/>
          </p:cNvCxnSpPr>
          <p:nvPr/>
        </p:nvCxnSpPr>
        <p:spPr>
          <a:xfrm flipH="1">
            <a:off x="6219678" y="2582565"/>
            <a:ext cx="208026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979076" y="2552401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565363" y="249440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  <p:sp>
        <p:nvSpPr>
          <p:cNvPr id="107" name="Oval 106"/>
          <p:cNvSpPr/>
          <p:nvPr/>
        </p:nvSpPr>
        <p:spPr>
          <a:xfrm>
            <a:off x="6885285" y="3833630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Y</a:t>
            </a:r>
          </a:p>
        </p:txBody>
      </p:sp>
      <p:sp>
        <p:nvSpPr>
          <p:cNvPr id="108" name="Oval 107"/>
          <p:cNvSpPr/>
          <p:nvPr/>
        </p:nvSpPr>
        <p:spPr>
          <a:xfrm>
            <a:off x="6454755" y="2955800"/>
            <a:ext cx="716280" cy="5832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East of 2</a:t>
            </a:r>
            <a:r>
              <a:rPr lang="en-US" sz="1600" baseline="-25000" dirty="0">
                <a:solidFill>
                  <a:schemeClr val="tx2"/>
                </a:solidFill>
                <a:latin typeface="Arial Narrow" panose="020B0606020202030204" pitchFamily="34" charset="0"/>
              </a:rPr>
              <a:t>E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?</a:t>
            </a:r>
          </a:p>
        </p:txBody>
      </p:sp>
      <p:cxnSp>
        <p:nvCxnSpPr>
          <p:cNvPr id="109" name="Straight Arrow Connector 108"/>
          <p:cNvCxnSpPr>
            <a:stCxn id="61" idx="4"/>
            <a:endCxn id="108" idx="0"/>
          </p:cNvCxnSpPr>
          <p:nvPr/>
        </p:nvCxnSpPr>
        <p:spPr>
          <a:xfrm>
            <a:off x="6427704" y="2582565"/>
            <a:ext cx="385191" cy="37323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8" idx="4"/>
            <a:endCxn id="107" idx="0"/>
          </p:cNvCxnSpPr>
          <p:nvPr/>
        </p:nvCxnSpPr>
        <p:spPr>
          <a:xfrm>
            <a:off x="6812895" y="3539025"/>
            <a:ext cx="209550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8" idx="4"/>
          </p:cNvCxnSpPr>
          <p:nvPr/>
        </p:nvCxnSpPr>
        <p:spPr>
          <a:xfrm flipH="1">
            <a:off x="6577818" y="3539025"/>
            <a:ext cx="235077" cy="29460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082518" y="2966966"/>
            <a:ext cx="274320" cy="27432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113" name="Oval 112"/>
          <p:cNvSpPr/>
          <p:nvPr/>
        </p:nvSpPr>
        <p:spPr>
          <a:xfrm>
            <a:off x="6440658" y="3833630"/>
            <a:ext cx="274320" cy="2743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90556" y="3442692"/>
            <a:ext cx="42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Yes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44808" y="3454528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 Narrow" panose="020B060602020203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2978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imdavies.org/research/visual-analogy/proposal/img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" r="53242"/>
          <a:stretch/>
        </p:blipFill>
        <p:spPr bwMode="auto">
          <a:xfrm>
            <a:off x="3611874" y="1437900"/>
            <a:ext cx="19313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0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00335" y="1145203"/>
            <a:ext cx="7125924" cy="2425077"/>
            <a:chOff x="1000335" y="1145203"/>
            <a:chExt cx="7125924" cy="2425077"/>
          </a:xfrm>
        </p:grpSpPr>
        <p:pic>
          <p:nvPicPr>
            <p:cNvPr id="1030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14546"/>
            <a:stretch/>
          </p:blipFill>
          <p:spPr bwMode="auto">
            <a:xfrm>
              <a:off x="4040586" y="2916922"/>
              <a:ext cx="4085673" cy="653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74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8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80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820" y="298864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0" r="47097" b="58791"/>
            <a:stretch/>
          </p:blipFill>
          <p:spPr bwMode="auto">
            <a:xfrm flipH="1">
              <a:off x="1974253" y="1145204"/>
              <a:ext cx="3699729" cy="125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6" r="47097" b="58791"/>
            <a:stretch/>
          </p:blipFill>
          <p:spPr bwMode="auto">
            <a:xfrm>
              <a:off x="3247222" y="1485025"/>
              <a:ext cx="3736850" cy="1299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Country Road by mi_brami - Roa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22956" b="5127"/>
            <a:stretch/>
          </p:blipFill>
          <p:spPr bwMode="auto">
            <a:xfrm flipH="1">
              <a:off x="1000335" y="2784925"/>
              <a:ext cx="3880283" cy="785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PG map symbols: Fortress by nicubunu - Part of the fantasy RPG map elements collection (houses and various buildings): a fortres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554" y="1145203"/>
              <a:ext cx="2340447" cy="234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008" y="3124783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70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872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4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076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Soldier by motudo - soldier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786" y="3119221"/>
              <a:ext cx="317974" cy="44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32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 descr="Country Road by mi_brami - R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2956" b="14546"/>
          <a:stretch/>
        </p:blipFill>
        <p:spPr bwMode="auto">
          <a:xfrm>
            <a:off x="4040586" y="2916922"/>
            <a:ext cx="4085673" cy="6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2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4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6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8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80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Soldier by motudo - soldi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820" y="298864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ountry Road by mi_brami - R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r="47097" b="58791"/>
          <a:stretch/>
        </p:blipFill>
        <p:spPr bwMode="auto">
          <a:xfrm flipH="1">
            <a:off x="1974253" y="1145204"/>
            <a:ext cx="3699729" cy="125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ountry Road by mi_brami - R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6" r="47097" b="58791"/>
          <a:stretch/>
        </p:blipFill>
        <p:spPr bwMode="auto">
          <a:xfrm>
            <a:off x="3247222" y="1485025"/>
            <a:ext cx="3736850" cy="129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ountry Road by mi_brami - R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2956" b="5127"/>
          <a:stretch/>
        </p:blipFill>
        <p:spPr bwMode="auto">
          <a:xfrm flipH="1">
            <a:off x="1000335" y="2784925"/>
            <a:ext cx="3880283" cy="7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PG map symbols: Fortress by nicubunu - Part of the fantasy RPG map elements collection (houses and various buildings): a fortr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54" y="1145203"/>
            <a:ext cx="2340447" cy="23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08" y="3124783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70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2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4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6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Soldier by motudo - soldi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86" y="3119221"/>
            <a:ext cx="317974" cy="44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plode_(Color) by DevynCJohnson - This is that shape commonly used to represent an exclamation or explosion. This is the colored version.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4586" b="15058"/>
          <a:stretch/>
        </p:blipFill>
        <p:spPr bwMode="auto">
          <a:xfrm>
            <a:off x="5499455" y="2533345"/>
            <a:ext cx="1848557" cy="15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5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1355</Words>
  <Application>Microsoft Office PowerPoint</Application>
  <PresentationFormat>On-screen Show (16:9)</PresentationFormat>
  <Paragraphs>597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Narrow</vt:lpstr>
      <vt:lpstr>Calibri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Alan Gao</cp:lastModifiedBy>
  <cp:revision>249</cp:revision>
  <dcterms:created xsi:type="dcterms:W3CDTF">2014-03-07T02:05:43Z</dcterms:created>
  <dcterms:modified xsi:type="dcterms:W3CDTF">2020-12-09T00:55:03Z</dcterms:modified>
</cp:coreProperties>
</file>