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419" r:id="rId2"/>
    <p:sldId id="418" r:id="rId3"/>
    <p:sldId id="363" r:id="rId4"/>
    <p:sldId id="385" r:id="rId5"/>
    <p:sldId id="386" r:id="rId6"/>
    <p:sldId id="422" r:id="rId7"/>
    <p:sldId id="423" r:id="rId8"/>
    <p:sldId id="424" r:id="rId9"/>
    <p:sldId id="425" r:id="rId10"/>
    <p:sldId id="428" r:id="rId11"/>
    <p:sldId id="426" r:id="rId12"/>
    <p:sldId id="427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1" r:id="rId34"/>
    <p:sldId id="452" r:id="rId35"/>
    <p:sldId id="391" r:id="rId36"/>
    <p:sldId id="396" r:id="rId37"/>
    <p:sldId id="395" r:id="rId38"/>
    <p:sldId id="394" r:id="rId39"/>
    <p:sldId id="416" r:id="rId40"/>
    <p:sldId id="392" r:id="rId41"/>
    <p:sldId id="398" r:id="rId42"/>
    <p:sldId id="397" r:id="rId43"/>
    <p:sldId id="399" r:id="rId44"/>
    <p:sldId id="400" r:id="rId45"/>
    <p:sldId id="401" r:id="rId46"/>
    <p:sldId id="402" r:id="rId47"/>
    <p:sldId id="403" r:id="rId48"/>
    <p:sldId id="406" r:id="rId49"/>
    <p:sldId id="407" r:id="rId50"/>
    <p:sldId id="404" r:id="rId51"/>
    <p:sldId id="408" r:id="rId52"/>
    <p:sldId id="409" r:id="rId53"/>
    <p:sldId id="410" r:id="rId54"/>
    <p:sldId id="411" r:id="rId55"/>
    <p:sldId id="412" r:id="rId56"/>
    <p:sldId id="413" r:id="rId57"/>
    <p:sldId id="414" r:id="rId58"/>
    <p:sldId id="333" r:id="rId59"/>
    <p:sldId id="417" r:id="rId60"/>
    <p:sldId id="454" r:id="rId61"/>
    <p:sldId id="456" r:id="rId62"/>
    <p:sldId id="458" r:id="rId63"/>
    <p:sldId id="460" r:id="rId64"/>
    <p:sldId id="462" r:id="rId65"/>
    <p:sldId id="463" r:id="rId66"/>
    <p:sldId id="465" r:id="rId67"/>
    <p:sldId id="467" r:id="rId68"/>
    <p:sldId id="468" r:id="rId69"/>
    <p:sldId id="470" r:id="rId70"/>
    <p:sldId id="469" r:id="rId71"/>
    <p:sldId id="474" r:id="rId72"/>
    <p:sldId id="475" r:id="rId73"/>
    <p:sldId id="473" r:id="rId74"/>
    <p:sldId id="466" r:id="rId75"/>
    <p:sldId id="415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0066FF"/>
    <a:srgbClr val="558ED5"/>
    <a:srgbClr val="000099"/>
    <a:srgbClr val="003399"/>
    <a:srgbClr val="000000"/>
    <a:srgbClr val="FF00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17" autoAdjust="0"/>
    <p:restoredTop sz="99728" autoAdjust="0"/>
  </p:normalViewPr>
  <p:slideViewPr>
    <p:cSldViewPr snapToObjects="1">
      <p:cViewPr varScale="1">
        <p:scale>
          <a:sx n="97" d="100"/>
          <a:sy n="97" d="100"/>
        </p:scale>
        <p:origin x="-64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89170"/>
            <a:ext cx="2743200" cy="2743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Version Spaces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91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#2: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0316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51805" y="1913380"/>
            <a:ext cx="48829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767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#3: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0316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803900" y="1913380"/>
            <a:ext cx="48829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879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#3: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2782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03900" y="1913380"/>
            <a:ext cx="48829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176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#4: </a:t>
            </a:r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Positive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2782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03900" y="1913380"/>
            <a:ext cx="48829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2255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#4: </a:t>
            </a:r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Positive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0316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03900" y="1913380"/>
            <a:ext cx="48829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029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#5: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0316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03900" y="1913380"/>
            <a:ext cx="48829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248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#5: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2782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03900" y="1913380"/>
            <a:ext cx="48829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8292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#6: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2782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28560" y="1913380"/>
            <a:ext cx="48829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4970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#6: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5248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28560" y="1913380"/>
            <a:ext cx="48829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954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5248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76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endCxn id="9" idx="6"/>
          </p:cNvCxnSpPr>
          <p:nvPr/>
        </p:nvCxnSpPr>
        <p:spPr>
          <a:xfrm flipH="1">
            <a:off x="6839700" y="2553450"/>
            <a:ext cx="2304300" cy="0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76460" y="40461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</a:p>
        </p:txBody>
      </p:sp>
      <p:sp>
        <p:nvSpPr>
          <p:cNvPr id="29" name="Oval 28"/>
          <p:cNvSpPr/>
          <p:nvPr/>
        </p:nvSpPr>
        <p:spPr>
          <a:xfrm>
            <a:off x="3776460" y="18256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Incremental Concept Learning</a:t>
            </a:r>
          </a:p>
        </p:txBody>
      </p:sp>
      <p:sp>
        <p:nvSpPr>
          <p:cNvPr id="31" name="Oval 30"/>
          <p:cNvSpPr/>
          <p:nvPr/>
        </p:nvSpPr>
        <p:spPr>
          <a:xfrm>
            <a:off x="4784150" y="328499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Version Spaces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28560" y="328499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Classification</a:t>
            </a: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27575"/>
            <a:ext cx="0" cy="59802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 flipH="1">
            <a:off x="3505800" y="2648560"/>
            <a:ext cx="1047900" cy="63643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>
            <a:off x="4553700" y="2648560"/>
            <a:ext cx="1007690" cy="63643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" y="0"/>
            <a:ext cx="386336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Learning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5194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5773" y="163906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82373" y="1639060"/>
            <a:ext cx="548640" cy="5486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210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2960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#1: </a:t>
            </a:r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Positive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5773" y="163906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82373" y="1639060"/>
            <a:ext cx="548640" cy="5486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62487" y="1913380"/>
            <a:ext cx="9144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8002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#1: </a:t>
            </a:r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Positive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76887" y="163906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82373" y="1639060"/>
            <a:ext cx="548640" cy="5486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62487" y="1913380"/>
            <a:ext cx="9144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116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#2: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76887" y="163906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082373" y="1639060"/>
            <a:ext cx="548640" cy="5486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166758" y="1913380"/>
            <a:ext cx="9144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9019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#2: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76887" y="163906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18118" y="1639060"/>
            <a:ext cx="548640" cy="5486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166758" y="1913380"/>
            <a:ext cx="9144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3493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#3: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76887" y="163906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18118" y="1639060"/>
            <a:ext cx="548640" cy="5486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703718" y="1913380"/>
            <a:ext cx="9144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46211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#3: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76887" y="163906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5078" y="1639060"/>
            <a:ext cx="548640" cy="5486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703718" y="1913380"/>
            <a:ext cx="9144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1773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#4: </a:t>
            </a:r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Positive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76887" y="163906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55078" y="1639060"/>
            <a:ext cx="548640" cy="5486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25527" y="1898900"/>
            <a:ext cx="9144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668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#4: </a:t>
            </a:r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Positive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39927" y="162458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55078" y="1639060"/>
            <a:ext cx="548640" cy="5486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25527" y="1898900"/>
            <a:ext cx="9144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94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#5: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39927" y="162458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55078" y="1639060"/>
            <a:ext cx="548640" cy="5486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648810" y="1913380"/>
            <a:ext cx="50626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84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Definition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Abstract version spaces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Algorithm for version spaces</a:t>
            </a:r>
            <a:endParaRPr lang="en-US" sz="2400" dirty="0">
              <a:latin typeface="Segoe Print" panose="02000600000000000000" pitchFamily="2" charset="0"/>
            </a:endParaRPr>
          </a:p>
          <a:p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Identification trees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6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#5: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39927" y="162458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00170" y="1639060"/>
            <a:ext cx="548640" cy="5486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10" y="1913380"/>
            <a:ext cx="50626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7730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#6: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39927" y="162458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00170" y="1639060"/>
            <a:ext cx="548640" cy="5486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842305" y="1913380"/>
            <a:ext cx="25786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307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#6: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39927" y="162458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93665" y="1624580"/>
            <a:ext cx="548640" cy="54864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42305" y="1913380"/>
            <a:ext cx="25786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627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Version Spaces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39927" y="1624580"/>
            <a:ext cx="548640" cy="5486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93665" y="1624580"/>
            <a:ext cx="548640" cy="54864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70475" y="162458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518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59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Incremental Concept Learning</a:t>
            </a:r>
          </a:p>
          <a:p>
            <a:pPr algn="ctr"/>
            <a:endParaRPr lang="en-US" sz="2400" b="1" dirty="0">
              <a:latin typeface="Segoe Print" panose="02000600000000000000" pitchFamily="2" charset="0"/>
            </a:endParaRPr>
          </a:p>
          <a:p>
            <a:pPr algn="ctr"/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1875"/>
            <a:ext cx="9144000" cy="459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Given new example: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65148" y="1073630"/>
            <a:ext cx="4613703" cy="5379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this an example of the concept?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7880" y="2648560"/>
            <a:ext cx="3418045" cy="84491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Generalize the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‘specific’ model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48075" y="2648560"/>
            <a:ext cx="3418045" cy="84491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Specialize the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‘general’ model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Straight Arrow Connector 13"/>
          <p:cNvCxnSpPr>
            <a:stCxn id="6" idx="3"/>
            <a:endCxn id="7" idx="0"/>
          </p:cNvCxnSpPr>
          <p:nvPr/>
        </p:nvCxnSpPr>
        <p:spPr>
          <a:xfrm flipH="1">
            <a:off x="2286903" y="1532837"/>
            <a:ext cx="653906" cy="1115723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8" idx="0"/>
          </p:cNvCxnSpPr>
          <p:nvPr/>
        </p:nvCxnSpPr>
        <p:spPr>
          <a:xfrm>
            <a:off x="6203190" y="1532837"/>
            <a:ext cx="653908" cy="1115723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80852" y="162903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Yes</a:t>
            </a:r>
            <a:endParaRPr lang="en-US" sz="2400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3961" y="1611625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No</a:t>
            </a:r>
            <a:endParaRPr lang="en-US" sz="24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 rot="5400000">
            <a:off x="6415441" y="3151485"/>
            <a:ext cx="457200" cy="457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5400000">
            <a:off x="2190890" y="3151485"/>
            <a:ext cx="457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2" name="TextBox 81"/>
          <p:cNvSpPr txBox="1"/>
          <p:nvPr/>
        </p:nvSpPr>
        <p:spPr>
          <a:xfrm>
            <a:off x="5165447" y="113830"/>
            <a:ext cx="2957187" cy="1015663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Most </a:t>
            </a:r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general model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(matches everything)</a:t>
            </a:r>
          </a:p>
        </p:txBody>
      </p:sp>
      <p:cxnSp>
        <p:nvCxnSpPr>
          <p:cNvPr id="83" name="Straight Arrow Connector 82"/>
          <p:cNvCxnSpPr>
            <a:stCxn id="82" idx="2"/>
          </p:cNvCxnSpPr>
          <p:nvPr/>
        </p:nvCxnSpPr>
        <p:spPr>
          <a:xfrm>
            <a:off x="6644041" y="1129493"/>
            <a:ext cx="0" cy="1903117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35984" y="113830"/>
            <a:ext cx="2967011" cy="1015663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Most </a:t>
            </a:r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specific model</a:t>
            </a:r>
          </a:p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(matches one thing)</a:t>
            </a:r>
          </a:p>
        </p:txBody>
      </p:sp>
      <p:cxnSp>
        <p:nvCxnSpPr>
          <p:cNvPr id="90" name="Straight Arrow Connector 89"/>
          <p:cNvCxnSpPr>
            <a:stCxn id="89" idx="2"/>
          </p:cNvCxnSpPr>
          <p:nvPr/>
        </p:nvCxnSpPr>
        <p:spPr>
          <a:xfrm>
            <a:off x="2419490" y="1129493"/>
            <a:ext cx="0" cy="1826307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24260" y="2872253"/>
            <a:ext cx="176663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72641" y="2872253"/>
            <a:ext cx="176663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1997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H="1" flipV="1">
            <a:off x="6100881" y="2299255"/>
            <a:ext cx="543160" cy="85223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100881" y="2952140"/>
            <a:ext cx="381516" cy="26630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258160" y="3222804"/>
            <a:ext cx="0" cy="31456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100736" y="3541730"/>
            <a:ext cx="381661" cy="26264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100881" y="3608685"/>
            <a:ext cx="543161" cy="84857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419490" y="2299255"/>
            <a:ext cx="539355" cy="85223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81135" y="2952140"/>
            <a:ext cx="377712" cy="2663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V="1">
            <a:off x="2803540" y="3224635"/>
            <a:ext cx="0" cy="3109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81135" y="3541729"/>
            <a:ext cx="377712" cy="25898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19490" y="3608684"/>
            <a:ext cx="539502" cy="84857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5400000">
            <a:off x="6415441" y="3151485"/>
            <a:ext cx="457200" cy="457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5400000">
            <a:off x="2190890" y="3151485"/>
            <a:ext cx="457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/>
          <p:cNvSpPr/>
          <p:nvPr/>
        </p:nvSpPr>
        <p:spPr>
          <a:xfrm rot="5400000">
            <a:off x="5643680" y="3151485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5643680" y="3804370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5400000">
            <a:off x="5643680" y="2494940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5643680" y="1842055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5643535" y="4457255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8990" y="3151485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8990" y="3804370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8990" y="2494940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958990" y="1842055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958845" y="4457255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40834" y="113830"/>
            <a:ext cx="2726756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Positive samples generalize specific descriptions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854910" y="1129493"/>
            <a:ext cx="0" cy="597347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30030" y="113830"/>
            <a:ext cx="2577695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20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Negative </a:t>
            </a:r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samples specialize general descriptions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209525" y="1129493"/>
            <a:ext cx="1" cy="597347"/>
          </a:xfrm>
          <a:prstGeom prst="straightConnector1">
            <a:avLst/>
          </a:prstGeom>
          <a:ln w="38100"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4260" y="2872253"/>
            <a:ext cx="176663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2641" y="2872253"/>
            <a:ext cx="176663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79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H="1" flipV="1">
            <a:off x="6100881" y="2299255"/>
            <a:ext cx="543160" cy="85223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100881" y="2952140"/>
            <a:ext cx="381516" cy="26630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258160" y="3222804"/>
            <a:ext cx="0" cy="31456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100736" y="3541730"/>
            <a:ext cx="381661" cy="26264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100881" y="3608685"/>
            <a:ext cx="543161" cy="84857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419490" y="2299255"/>
            <a:ext cx="539355" cy="85223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81135" y="2952140"/>
            <a:ext cx="377712" cy="2663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V="1">
            <a:off x="2803540" y="3224635"/>
            <a:ext cx="0" cy="3109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81135" y="3541729"/>
            <a:ext cx="377712" cy="25898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19490" y="3608684"/>
            <a:ext cx="539502" cy="84857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5400000">
            <a:off x="6415441" y="3151485"/>
            <a:ext cx="457200" cy="457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5400000">
            <a:off x="2190890" y="3151485"/>
            <a:ext cx="457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/>
          <p:cNvSpPr/>
          <p:nvPr/>
        </p:nvSpPr>
        <p:spPr>
          <a:xfrm rot="5400000">
            <a:off x="5643680" y="3151485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5643680" y="3804370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5400000">
            <a:off x="5643680" y="2494940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5643680" y="1842055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5643535" y="4457255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8990" y="3151485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8990" y="3804370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8990" y="2494940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958990" y="1842055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958845" y="4457255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50941" y="1842055"/>
            <a:ext cx="45719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Rectangle 61"/>
          <p:cNvSpPr/>
          <p:nvPr/>
        </p:nvSpPr>
        <p:spPr>
          <a:xfrm>
            <a:off x="3450941" y="2494940"/>
            <a:ext cx="45719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450940" y="4457255"/>
            <a:ext cx="45719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5" name="Rectangle 64"/>
          <p:cNvSpPr/>
          <p:nvPr/>
        </p:nvSpPr>
        <p:spPr>
          <a:xfrm>
            <a:off x="5563216" y="1842055"/>
            <a:ext cx="45719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/>
          <p:cNvSpPr/>
          <p:nvPr/>
        </p:nvSpPr>
        <p:spPr>
          <a:xfrm>
            <a:off x="5563216" y="2494940"/>
            <a:ext cx="45719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Rectangle 66"/>
          <p:cNvSpPr/>
          <p:nvPr/>
        </p:nvSpPr>
        <p:spPr>
          <a:xfrm>
            <a:off x="5563216" y="3152936"/>
            <a:ext cx="45719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2" name="TextBox 81"/>
          <p:cNvSpPr txBox="1"/>
          <p:nvPr/>
        </p:nvSpPr>
        <p:spPr>
          <a:xfrm>
            <a:off x="4571999" y="113830"/>
            <a:ext cx="2342705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Positive samples prune specific descriptions</a:t>
            </a:r>
            <a:endParaRPr lang="en-US" sz="2000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86076" y="1129493"/>
            <a:ext cx="0" cy="597347"/>
          </a:xfrm>
          <a:prstGeom prst="straightConnector1">
            <a:avLst/>
          </a:prstGeom>
          <a:ln w="38100"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994304" y="113830"/>
            <a:ext cx="2577695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 samples prune general descriptions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473799" y="1129493"/>
            <a:ext cx="1" cy="597347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4260" y="2872253"/>
            <a:ext cx="176663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2641" y="2872253"/>
            <a:ext cx="176663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6022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/>
          <p:cNvCxnSpPr/>
          <p:nvPr/>
        </p:nvCxnSpPr>
        <p:spPr>
          <a:xfrm rot="5400000" flipH="1" flipV="1">
            <a:off x="3529575" y="3263040"/>
            <a:ext cx="3660" cy="23043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3529575" y="3915925"/>
            <a:ext cx="3660" cy="23043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4219035" y="3914095"/>
            <a:ext cx="0" cy="23043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5561380" y="3950670"/>
            <a:ext cx="0" cy="1646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>
            <a:off x="4904835" y="3915925"/>
            <a:ext cx="3660" cy="23043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479081" y="4257910"/>
            <a:ext cx="164599" cy="19934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24915" y="190640"/>
            <a:ext cx="3675870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Positive and negative samples force models to converge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100881" y="2299255"/>
            <a:ext cx="543160" cy="85223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100881" y="2952140"/>
            <a:ext cx="381516" cy="26630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258160" y="3222804"/>
            <a:ext cx="0" cy="31456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100736" y="3541730"/>
            <a:ext cx="381661" cy="26264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100881" y="3608685"/>
            <a:ext cx="543161" cy="84857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419490" y="2299255"/>
            <a:ext cx="539355" cy="85223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81135" y="2952140"/>
            <a:ext cx="377712" cy="2663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V="1">
            <a:off x="2803540" y="3224635"/>
            <a:ext cx="0" cy="3109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81135" y="3541729"/>
            <a:ext cx="377712" cy="25898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19490" y="3608684"/>
            <a:ext cx="539502" cy="84857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5400000">
            <a:off x="6415441" y="3151485"/>
            <a:ext cx="457200" cy="4572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5400000">
            <a:off x="2190890" y="3151485"/>
            <a:ext cx="457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/>
          <p:cNvSpPr/>
          <p:nvPr/>
        </p:nvSpPr>
        <p:spPr>
          <a:xfrm rot="5400000">
            <a:off x="5643680" y="3151485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5643680" y="3804370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5400000">
            <a:off x="5643680" y="2494940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5643680" y="1842055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5643535" y="4457255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958990" y="3151485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2958990" y="3804370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2958990" y="2494940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2958990" y="1842055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2958845" y="4457255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3646620" y="3147825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5400000">
            <a:off x="3646620" y="3800710"/>
            <a:ext cx="4572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4334250" y="3800710"/>
            <a:ext cx="457200" cy="457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5021880" y="3804370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5400000">
            <a:off x="5021880" y="4457255"/>
            <a:ext cx="4572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50941" y="1842055"/>
            <a:ext cx="45719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Rectangle 61"/>
          <p:cNvSpPr/>
          <p:nvPr/>
        </p:nvSpPr>
        <p:spPr>
          <a:xfrm>
            <a:off x="3450941" y="2494940"/>
            <a:ext cx="45719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Rectangle 62"/>
          <p:cNvSpPr/>
          <p:nvPr/>
        </p:nvSpPr>
        <p:spPr>
          <a:xfrm>
            <a:off x="4142231" y="3152936"/>
            <a:ext cx="45719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450940" y="4457255"/>
            <a:ext cx="45719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5" name="Rectangle 64"/>
          <p:cNvSpPr/>
          <p:nvPr/>
        </p:nvSpPr>
        <p:spPr>
          <a:xfrm>
            <a:off x="5563216" y="1842055"/>
            <a:ext cx="45719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/>
          <p:cNvSpPr/>
          <p:nvPr/>
        </p:nvSpPr>
        <p:spPr>
          <a:xfrm>
            <a:off x="5563216" y="2494940"/>
            <a:ext cx="45719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Rectangle 66"/>
          <p:cNvSpPr/>
          <p:nvPr/>
        </p:nvSpPr>
        <p:spPr>
          <a:xfrm>
            <a:off x="5563216" y="3152936"/>
            <a:ext cx="45719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Rectangle 67"/>
          <p:cNvSpPr/>
          <p:nvPr/>
        </p:nvSpPr>
        <p:spPr>
          <a:xfrm>
            <a:off x="4948736" y="4457254"/>
            <a:ext cx="45719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81" name="Straight Arrow Connector 80"/>
          <p:cNvCxnSpPr>
            <a:stCxn id="4" idx="2"/>
          </p:cNvCxnSpPr>
          <p:nvPr/>
        </p:nvCxnSpPr>
        <p:spPr>
          <a:xfrm>
            <a:off x="4562850" y="1206303"/>
            <a:ext cx="0" cy="2466747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4260" y="2872253"/>
            <a:ext cx="176663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72641" y="2872253"/>
            <a:ext cx="176663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554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5945534"/>
              </p:ext>
            </p:extLst>
          </p:nvPr>
        </p:nvGraphicFramePr>
        <p:xfrm>
          <a:off x="462666" y="958740"/>
          <a:ext cx="8218668" cy="251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778"/>
                <a:gridCol w="1369778"/>
                <a:gridCol w="1369778"/>
                <a:gridCol w="1369778"/>
                <a:gridCol w="1369778"/>
                <a:gridCol w="13697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Number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Restaurant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Meal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Day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Cost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Allergic Reaction?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Visit1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Friday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Visit2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Friday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Expensive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Visit3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Saturday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Visit4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Bob’s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Sunday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Visit5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Sunday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Expensive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679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87224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2824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01624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6"/>
            <a:endCxn id="4" idx="2"/>
          </p:cNvCxnSpPr>
          <p:nvPr/>
        </p:nvCxnSpPr>
        <p:spPr>
          <a:xfrm>
            <a:off x="1087224" y="2530140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0119" y="253014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left-of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823" y="75425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latin typeface="Segoe Print" panose="02000600000000000000" pitchFamily="2" charset="0"/>
              </a:rPr>
              <a:t>Current Concept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01062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86662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015462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>
            <a:off x="4101062" y="2530140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53957" y="253014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left-of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86662" y="75425"/>
            <a:ext cx="2743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Not an Arch</a:t>
            </a:r>
            <a:endParaRPr lang="en-US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Curved Connector 25"/>
          <p:cNvCxnSpPr>
            <a:stCxn id="21" idx="5"/>
            <a:endCxn id="22" idx="3"/>
          </p:cNvCxnSpPr>
          <p:nvPr/>
        </p:nvCxnSpPr>
        <p:spPr>
          <a:xfrm rot="16200000" flipH="1">
            <a:off x="4558262" y="2262318"/>
            <a:ext cx="12700" cy="1182222"/>
          </a:xfrm>
          <a:prstGeom prst="curvedConnector3">
            <a:avLst>
              <a:gd name="adj1" fmla="val 2854417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2" idx="4"/>
            <a:endCxn id="21" idx="4"/>
          </p:cNvCxnSpPr>
          <p:nvPr/>
        </p:nvCxnSpPr>
        <p:spPr>
          <a:xfrm rot="5400000">
            <a:off x="4558262" y="2072940"/>
            <a:ext cx="12700" cy="1828800"/>
          </a:xfrm>
          <a:prstGeom prst="curvedConnector3">
            <a:avLst>
              <a:gd name="adj1" fmla="val 546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7509" y="3162543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touches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77509" y="369571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touches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633783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871472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7159" y="139591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supports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89513" y="139591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supports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135057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220657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049457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6"/>
            <a:endCxn id="36" idx="2"/>
          </p:cNvCxnSpPr>
          <p:nvPr/>
        </p:nvCxnSpPr>
        <p:spPr>
          <a:xfrm>
            <a:off x="7135057" y="2530140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7952" y="253014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left-of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0656" y="75425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latin typeface="Segoe Print" panose="02000600000000000000" pitchFamily="2" charset="0"/>
              </a:rPr>
              <a:t>New Concept</a:t>
            </a:r>
            <a:endParaRPr lang="en-US" dirty="0">
              <a:latin typeface="Segoe Print" panose="02000600000000000000" pitchFamily="2" charset="0"/>
            </a:endParaRPr>
          </a:p>
        </p:txBody>
      </p:sp>
      <p:cxnSp>
        <p:nvCxnSpPr>
          <p:cNvPr id="40" name="Curved Connector 39"/>
          <p:cNvCxnSpPr>
            <a:stCxn id="35" idx="5"/>
            <a:endCxn id="36" idx="3"/>
          </p:cNvCxnSpPr>
          <p:nvPr/>
        </p:nvCxnSpPr>
        <p:spPr>
          <a:xfrm rot="16200000" flipH="1">
            <a:off x="7592257" y="2262318"/>
            <a:ext cx="12700" cy="1182222"/>
          </a:xfrm>
          <a:prstGeom prst="curvedConnector3">
            <a:avLst>
              <a:gd name="adj1" fmla="val 2854417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6" idx="4"/>
            <a:endCxn id="35" idx="4"/>
          </p:cNvCxnSpPr>
          <p:nvPr/>
        </p:nvCxnSpPr>
        <p:spPr>
          <a:xfrm rot="5400000">
            <a:off x="7592257" y="2072940"/>
            <a:ext cx="12700" cy="1828800"/>
          </a:xfrm>
          <a:prstGeom prst="curvedConnector3">
            <a:avLst>
              <a:gd name="adj1" fmla="val 546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11504" y="3162543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¬touches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11504" y="369571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¬touches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677856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915545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49637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must-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support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95181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must-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support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30024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867713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05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must-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support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47349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must-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support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977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Visit1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Sam’s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7049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Visit1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Sam’s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756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Visit2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Kim’s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lunch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814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4" idx="0"/>
            <a:endCxn id="22" idx="2"/>
          </p:cNvCxnSpPr>
          <p:nvPr/>
        </p:nvCxnSpPr>
        <p:spPr>
          <a:xfrm flipV="1">
            <a:off x="8253390" y="1639050"/>
            <a:ext cx="0" cy="21398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37160" y="3224635"/>
            <a:ext cx="230430" cy="20300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  <a:endCxn id="10" idx="3"/>
          </p:cNvCxnSpPr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337160" y="1639050"/>
            <a:ext cx="230430" cy="21398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Visit2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Kim’s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lunch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5560" y="26745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Breakfast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5560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67590" y="26745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1058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4" idx="0"/>
            <a:endCxn id="22" idx="2"/>
          </p:cNvCxnSpPr>
          <p:nvPr/>
        </p:nvCxnSpPr>
        <p:spPr>
          <a:xfrm flipV="1">
            <a:off x="8253390" y="1639050"/>
            <a:ext cx="0" cy="21398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37160" y="3224635"/>
            <a:ext cx="230430" cy="20300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337160" y="1639050"/>
            <a:ext cx="230430" cy="21398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Visit2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Kim’s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lunch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5560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67590" y="26745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7796190" y="49605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65560" y="26745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Breakfast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3173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7337160" y="3224635"/>
            <a:ext cx="230430" cy="20300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337160" y="1639050"/>
            <a:ext cx="230430" cy="21398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Visit2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Kim’s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lunch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5560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5560" y="26745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Breakfast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7458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7337160" y="3224635"/>
            <a:ext cx="230430" cy="20300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337160" y="1639050"/>
            <a:ext cx="230430" cy="21398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Sam’s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lunch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Saturday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5560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5560" y="26745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Breakfast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819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7337160" y="3224635"/>
            <a:ext cx="230430" cy="20300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337160" y="1639050"/>
            <a:ext cx="230430" cy="21398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Sam’s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lunch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Saturday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5560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415" y="1853035"/>
            <a:ext cx="1371600" cy="13716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14" idx="1"/>
          </p:cNvCxnSpPr>
          <p:nvPr/>
        </p:nvCxnSpPr>
        <p:spPr>
          <a:xfrm>
            <a:off x="1565430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65560" y="26745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Breakfast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470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7337160" y="3224635"/>
            <a:ext cx="230430" cy="20300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337160" y="1639050"/>
            <a:ext cx="230430" cy="21398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Sam’s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lunch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Saturday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5560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415" y="1853035"/>
            <a:ext cx="1371600" cy="13716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14" idx="1"/>
          </p:cNvCxnSpPr>
          <p:nvPr/>
        </p:nvCxnSpPr>
        <p:spPr>
          <a:xfrm>
            <a:off x="1565430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39365" y="275830"/>
            <a:ext cx="45719" cy="137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5560" y="26745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Breakfast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6194160" y="49605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690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7337160" y="3224635"/>
            <a:ext cx="230430" cy="20300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Sam’s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lunch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Saturday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5560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415" y="1853035"/>
            <a:ext cx="1371600" cy="13716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14" idx="1"/>
          </p:cNvCxnSpPr>
          <p:nvPr/>
        </p:nvCxnSpPr>
        <p:spPr>
          <a:xfrm>
            <a:off x="1565430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6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823" y="75425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latin typeface="Segoe Print" panose="02000600000000000000" pitchFamily="2" charset="0"/>
              </a:rPr>
              <a:t>Current Concept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9851" y="75425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latin typeface="Segoe Print" panose="02000600000000000000" pitchFamily="2" charset="0"/>
              </a:rPr>
              <a:t>Background Knowledge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97303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Brick</a:t>
            </a:r>
          </a:p>
          <a:p>
            <a:pPr algn="ctr"/>
            <a:r>
              <a:rPr lang="en-US" sz="1400" dirty="0"/>
              <a:t>o</a:t>
            </a:r>
            <a:r>
              <a:rPr lang="en-US" sz="1400" dirty="0" smtClean="0"/>
              <a:t>r</a:t>
            </a:r>
          </a:p>
          <a:p>
            <a:pPr algn="ctr"/>
            <a:r>
              <a:rPr lang="en-US" dirty="0" smtClean="0"/>
              <a:t>Wedge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82903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011703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6"/>
            <a:endCxn id="29" idx="2"/>
          </p:cNvCxnSpPr>
          <p:nvPr/>
        </p:nvCxnSpPr>
        <p:spPr>
          <a:xfrm>
            <a:off x="1097303" y="2530140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50198" y="253014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left-of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Curved Connector 31"/>
          <p:cNvCxnSpPr>
            <a:stCxn id="28" idx="5"/>
            <a:endCxn id="29" idx="3"/>
          </p:cNvCxnSpPr>
          <p:nvPr/>
        </p:nvCxnSpPr>
        <p:spPr>
          <a:xfrm rot="16200000" flipH="1">
            <a:off x="1554503" y="2262318"/>
            <a:ext cx="12700" cy="1182222"/>
          </a:xfrm>
          <a:prstGeom prst="curvedConnector3">
            <a:avLst>
              <a:gd name="adj1" fmla="val 2854417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9" idx="4"/>
            <a:endCxn id="28" idx="4"/>
          </p:cNvCxnSpPr>
          <p:nvPr/>
        </p:nvCxnSpPr>
        <p:spPr>
          <a:xfrm rot="5400000">
            <a:off x="1554503" y="2072940"/>
            <a:ext cx="12700" cy="1828800"/>
          </a:xfrm>
          <a:prstGeom prst="curvedConnector3">
            <a:avLst>
              <a:gd name="adj1" fmla="val 546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73750" y="3162543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¬touches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3750" y="369571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¬touches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121219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206819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035619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Wedge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0"/>
            <a:endCxn id="63" idx="3"/>
          </p:cNvCxnSpPr>
          <p:nvPr/>
        </p:nvCxnSpPr>
        <p:spPr>
          <a:xfrm flipV="1">
            <a:off x="3664019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0"/>
            <a:endCxn id="63" idx="5"/>
          </p:cNvCxnSpPr>
          <p:nvPr/>
        </p:nvCxnSpPr>
        <p:spPr>
          <a:xfrm flipH="1" flipV="1">
            <a:off x="4901708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25857" y="139591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is-a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19749" y="139591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is-a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0655" y="75425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latin typeface="Segoe Print" panose="02000600000000000000" pitchFamily="2" charset="0"/>
              </a:rPr>
              <a:t>Current Concept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145135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30735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059535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6"/>
            <a:endCxn id="35" idx="2"/>
          </p:cNvCxnSpPr>
          <p:nvPr/>
        </p:nvCxnSpPr>
        <p:spPr>
          <a:xfrm>
            <a:off x="7145135" y="2530140"/>
            <a:ext cx="9144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98030" y="253014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left-of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8" name="Curved Connector 37"/>
          <p:cNvCxnSpPr>
            <a:stCxn id="34" idx="5"/>
            <a:endCxn id="35" idx="3"/>
          </p:cNvCxnSpPr>
          <p:nvPr/>
        </p:nvCxnSpPr>
        <p:spPr>
          <a:xfrm rot="16200000" flipH="1">
            <a:off x="7602335" y="2262318"/>
            <a:ext cx="12700" cy="1182222"/>
          </a:xfrm>
          <a:prstGeom prst="curvedConnector3">
            <a:avLst>
              <a:gd name="adj1" fmla="val 2854417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4"/>
            <a:endCxn id="34" idx="4"/>
          </p:cNvCxnSpPr>
          <p:nvPr/>
        </p:nvCxnSpPr>
        <p:spPr>
          <a:xfrm rot="5400000">
            <a:off x="7602335" y="2072940"/>
            <a:ext cx="12700" cy="1828800"/>
          </a:xfrm>
          <a:prstGeom prst="curvedConnector3">
            <a:avLst>
              <a:gd name="adj1" fmla="val 546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21582" y="3162543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¬touches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21582" y="3695710"/>
            <a:ext cx="961505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¬touches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677856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915545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49637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must-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support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95181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must-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support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0024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867713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05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must-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support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47349" y="1112360"/>
            <a:ext cx="1008609" cy="652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must-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support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865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7337160" y="3224635"/>
            <a:ext cx="230430" cy="20300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Bob’s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5560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415" y="1853035"/>
            <a:ext cx="1371600" cy="13716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14" idx="1"/>
          </p:cNvCxnSpPr>
          <p:nvPr/>
        </p:nvCxnSpPr>
        <p:spPr>
          <a:xfrm>
            <a:off x="1565430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906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1" idx="1"/>
            <a:endCxn id="17" idx="3"/>
          </p:cNvCxnSpPr>
          <p:nvPr/>
        </p:nvCxnSpPr>
        <p:spPr>
          <a:xfrm flipH="1">
            <a:off x="5751575" y="4113440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37160" y="3224635"/>
            <a:ext cx="230430" cy="20300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Bob’s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5560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415" y="1853035"/>
            <a:ext cx="1371600" cy="13716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14" idx="1"/>
          </p:cNvCxnSpPr>
          <p:nvPr/>
        </p:nvCxnSpPr>
        <p:spPr>
          <a:xfrm>
            <a:off x="1565430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79975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7654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1" idx="1"/>
            <a:endCxn id="17" idx="3"/>
          </p:cNvCxnSpPr>
          <p:nvPr/>
        </p:nvCxnSpPr>
        <p:spPr>
          <a:xfrm flipH="1">
            <a:off x="5751575" y="4113440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37160" y="3224635"/>
            <a:ext cx="230430" cy="20300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Bob’s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5560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415" y="1853035"/>
            <a:ext cx="1371600" cy="13716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14" idx="1"/>
          </p:cNvCxnSpPr>
          <p:nvPr/>
        </p:nvCxnSpPr>
        <p:spPr>
          <a:xfrm>
            <a:off x="1565430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79975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9" name="Straight Arrow Connector 18"/>
          <p:cNvCxnSpPr>
            <a:stCxn id="21" idx="1"/>
            <a:endCxn id="17" idx="0"/>
          </p:cNvCxnSpPr>
          <p:nvPr/>
        </p:nvCxnSpPr>
        <p:spPr>
          <a:xfrm flipH="1">
            <a:off x="5065775" y="2538835"/>
            <a:ext cx="899785" cy="888805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2952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1" idx="1"/>
            <a:endCxn id="17" idx="3"/>
          </p:cNvCxnSpPr>
          <p:nvPr/>
        </p:nvCxnSpPr>
        <p:spPr>
          <a:xfrm flipH="1">
            <a:off x="5751575" y="4113440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37160" y="3224635"/>
            <a:ext cx="230430" cy="20300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Bob’s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5560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415" y="1853035"/>
            <a:ext cx="1371600" cy="13716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14" idx="1"/>
          </p:cNvCxnSpPr>
          <p:nvPr/>
        </p:nvCxnSpPr>
        <p:spPr>
          <a:xfrm>
            <a:off x="1565430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79975" y="3427640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4608575" y="365624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6194160" y="365624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4" idx="1"/>
          </p:cNvCxnSpPr>
          <p:nvPr/>
        </p:nvCxnSpPr>
        <p:spPr>
          <a:xfrm flipH="1">
            <a:off x="5065775" y="2538835"/>
            <a:ext cx="899785" cy="888805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2433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Bob’s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415" y="1853035"/>
            <a:ext cx="1371600" cy="13716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14" idx="1"/>
          </p:cNvCxnSpPr>
          <p:nvPr/>
        </p:nvCxnSpPr>
        <p:spPr>
          <a:xfrm>
            <a:off x="1565430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2084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Sam’s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415" y="1853035"/>
            <a:ext cx="1371600" cy="13716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14" idx="1"/>
          </p:cNvCxnSpPr>
          <p:nvPr/>
        </p:nvCxnSpPr>
        <p:spPr>
          <a:xfrm>
            <a:off x="1565430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615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Sam’s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415" y="1853035"/>
            <a:ext cx="1371600" cy="13716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14" idx="1"/>
          </p:cNvCxnSpPr>
          <p:nvPr/>
        </p:nvCxnSpPr>
        <p:spPr>
          <a:xfrm>
            <a:off x="1565430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79975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2" name="Straight Arrow Connector 11"/>
          <p:cNvCxnSpPr>
            <a:stCxn id="23" idx="1"/>
            <a:endCxn id="11" idx="3"/>
          </p:cNvCxnSpPr>
          <p:nvPr/>
        </p:nvCxnSpPr>
        <p:spPr>
          <a:xfrm flipH="1">
            <a:off x="5751575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53354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830" y="1853035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b</a:t>
            </a:r>
            <a:r>
              <a:rPr lang="en-US" sz="2000" dirty="0" smtClean="0">
                <a:latin typeface="Corbel" panose="020B0503020204020204" pitchFamily="34" charset="0"/>
              </a:rPr>
              <a:t>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5"/>
            <a:ext cx="1371600" cy="13716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15" y="57219"/>
            <a:ext cx="3226020" cy="16312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Sam’s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Breakfast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8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Specific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075" y="4722430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General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415" y="1853035"/>
            <a:ext cx="1371600" cy="13716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  <a:endCxn id="14" idx="1"/>
          </p:cNvCxnSpPr>
          <p:nvPr/>
        </p:nvCxnSpPr>
        <p:spPr>
          <a:xfrm>
            <a:off x="1565430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337160" y="2538835"/>
            <a:ext cx="23043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65560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79975" y="1853035"/>
            <a:ext cx="1371600" cy="1371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Sam’s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2" name="Straight Arrow Connector 11"/>
          <p:cNvCxnSpPr>
            <a:stCxn id="23" idx="1"/>
            <a:endCxn id="11" idx="3"/>
          </p:cNvCxnSpPr>
          <p:nvPr/>
        </p:nvCxnSpPr>
        <p:spPr>
          <a:xfrm flipH="1">
            <a:off x="5751575" y="2538835"/>
            <a:ext cx="21398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3"/>
            <a:endCxn id="11" idx="1"/>
          </p:cNvCxnSpPr>
          <p:nvPr/>
        </p:nvCxnSpPr>
        <p:spPr>
          <a:xfrm>
            <a:off x="3151015" y="2538835"/>
            <a:ext cx="122896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stealth" w="lg" len="lg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2180" y="2184483"/>
            <a:ext cx="176663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Same!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781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235" y="285750"/>
            <a:ext cx="8717935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457200"/>
            <a:r>
              <a:rPr lang="en-US" sz="20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Algorithm for Version Spaces</a:t>
            </a:r>
          </a:p>
          <a:p>
            <a:pPr defTabSz="4572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example:</a:t>
            </a:r>
          </a:p>
          <a:p>
            <a:pPr defTabSz="45720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the example is </a:t>
            </a:r>
            <a:r>
              <a:rPr lang="en-US" sz="2000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Generalize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US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models to include it</a:t>
            </a:r>
          </a:p>
          <a:p>
            <a:pPr defTabSz="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Prune away 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models that cannot include it </a:t>
            </a:r>
          </a:p>
          <a:p>
            <a:pPr defTabSz="457200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the example is 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Specialize</a:t>
            </a: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models to include it</a:t>
            </a:r>
          </a:p>
          <a:p>
            <a:pPr defTabSz="4572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Prune away </a:t>
            </a:r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models that cannot include it</a:t>
            </a:r>
          </a:p>
          <a:p>
            <a:pPr defTabSz="4572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Prune away any models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subsumed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other models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8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209476"/>
              </p:ext>
            </p:extLst>
          </p:nvPr>
        </p:nvGraphicFramePr>
        <p:xfrm>
          <a:off x="232234" y="75425"/>
          <a:ext cx="8717933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5419"/>
                <a:gridCol w="1245419"/>
                <a:gridCol w="1245419"/>
                <a:gridCol w="1245419"/>
                <a:gridCol w="1245419"/>
                <a:gridCol w="1108261"/>
                <a:gridCol w="13825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Number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Meal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Meal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Day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Cost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Vegan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Reaction?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Visit1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Friday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Visit2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Friday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Visit3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Saturday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Visit4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Sunday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Visit5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Sunday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Expensive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Visit6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Saturday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Visit7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Monday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Expensive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0210" y="3685495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7390" y="3685495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3590" y="3685495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Lunch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No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9790" y="3685495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Lunch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No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5990" y="3685495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No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32190" y="3685495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No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10" y="3294708"/>
            <a:ext cx="906358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What model did you converge on?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693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30316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5864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14" y="57219"/>
            <a:ext cx="8860575" cy="101566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Kim’s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Breakfast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vegan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830" y="1853035"/>
            <a:ext cx="1371600" cy="1563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Breakfast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no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4"/>
            <a:ext cx="1371600" cy="156362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640" y="1918865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640" y="2226105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640" y="2533345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0640" y="2840585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0640" y="3147825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38910" y="1919320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38910" y="2226560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38910" y="2533800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38910" y="2841040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38910" y="3148280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990" y="4453595"/>
            <a:ext cx="869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would the initial general and specific models be?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0667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14" y="57219"/>
            <a:ext cx="8860575" cy="101566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Kim’s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Lunch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vegan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830" y="1853035"/>
            <a:ext cx="1371600" cy="1563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Breakfast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no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4"/>
            <a:ext cx="1371600" cy="156362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989" y="3608685"/>
            <a:ext cx="869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Based on this example, would we generalize or specialize?</a:t>
            </a:r>
          </a:p>
          <a:p>
            <a:pPr algn="ctr"/>
            <a:r>
              <a:rPr lang="en-US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Generalize		</a:t>
            </a:r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Specialize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607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14" y="57219"/>
            <a:ext cx="8860575" cy="101566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Kim’s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Lunch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vegan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830" y="1853035"/>
            <a:ext cx="1371600" cy="1563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Breakfast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no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4"/>
            <a:ext cx="1371600" cy="156362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989" y="3608685"/>
            <a:ext cx="869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After generalizing, what will the general model be?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9415" y="1853034"/>
            <a:ext cx="1371600" cy="1563625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no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8" name="Straight Arrow Connector 7"/>
          <p:cNvCxnSpPr>
            <a:stCxn id="3" idx="3"/>
            <a:endCxn id="7" idx="1"/>
          </p:cNvCxnSpPr>
          <p:nvPr/>
        </p:nvCxnSpPr>
        <p:spPr>
          <a:xfrm flipV="1">
            <a:off x="1565430" y="2634847"/>
            <a:ext cx="213985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45245" y="1918865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5245" y="2226105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5245" y="2533345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5245" y="2840585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5245" y="3147825"/>
            <a:ext cx="1228960" cy="230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636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14" y="57219"/>
            <a:ext cx="8860575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Sam’s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Lunch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Saturday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vegan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830" y="1853035"/>
            <a:ext cx="1371600" cy="1563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Breakfast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no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4"/>
            <a:ext cx="1371600" cy="156362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9415" y="1853034"/>
            <a:ext cx="1371600" cy="1563625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no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8" name="Straight Arrow Connector 7"/>
          <p:cNvCxnSpPr>
            <a:stCxn id="3" idx="3"/>
            <a:endCxn id="7" idx="1"/>
          </p:cNvCxnSpPr>
          <p:nvPr/>
        </p:nvCxnSpPr>
        <p:spPr>
          <a:xfrm flipV="1">
            <a:off x="1565430" y="2634847"/>
            <a:ext cx="213985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989" y="3608685"/>
            <a:ext cx="869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Based on this example, would we generalize or specialize?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Generalize		</a:t>
            </a:r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Specialize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0894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14" y="57219"/>
            <a:ext cx="8860575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Sam’s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Lunch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Saturday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vegan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830" y="1853035"/>
            <a:ext cx="1371600" cy="1563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Breakfast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no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4"/>
            <a:ext cx="1371600" cy="156362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9415" y="1853034"/>
            <a:ext cx="1371600" cy="1563625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no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8" name="Straight Arrow Connector 7"/>
          <p:cNvCxnSpPr>
            <a:stCxn id="3" idx="3"/>
            <a:endCxn id="7" idx="1"/>
          </p:cNvCxnSpPr>
          <p:nvPr/>
        </p:nvCxnSpPr>
        <p:spPr>
          <a:xfrm flipV="1">
            <a:off x="1565430" y="2634847"/>
            <a:ext cx="213985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989" y="3608685"/>
            <a:ext cx="869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How many potential general models will we have after specializing based on this case and pruning?</a:t>
            </a:r>
          </a:p>
          <a:p>
            <a:pPr algn="ctr"/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6848" y="4415190"/>
            <a:ext cx="614480" cy="451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3</a:t>
            </a:r>
            <a:endParaRPr lang="en-US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71705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14" y="57219"/>
            <a:ext cx="8860575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restaurant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Sam’s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Lunch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Saturday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Cheap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vegan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830" y="1853035"/>
            <a:ext cx="1371600" cy="1563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Breakfast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no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7590" y="1853034"/>
            <a:ext cx="1371600" cy="156362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9415" y="1853034"/>
            <a:ext cx="1371600" cy="1563625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no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8" name="Straight Arrow Connector 7"/>
          <p:cNvCxnSpPr>
            <a:stCxn id="3" idx="3"/>
            <a:endCxn id="7" idx="1"/>
          </p:cNvCxnSpPr>
          <p:nvPr/>
        </p:nvCxnSpPr>
        <p:spPr>
          <a:xfrm flipV="1">
            <a:off x="1565430" y="2634847"/>
            <a:ext cx="213985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85745" y="2765160"/>
            <a:ext cx="1371600" cy="153481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85745" y="1009510"/>
            <a:ext cx="1371600" cy="156362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Kim’s</a:t>
            </a:r>
            <a:endParaRPr lang="en-US" sz="2000" dirty="0">
              <a:latin typeface="Corbel" panose="020B0503020204020204" pitchFamily="34" charset="0"/>
            </a:endParaRP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12" name="Straight Arrow Connector 11"/>
          <p:cNvCxnSpPr>
            <a:stCxn id="4" idx="1"/>
            <a:endCxn id="11" idx="3"/>
          </p:cNvCxnSpPr>
          <p:nvPr/>
        </p:nvCxnSpPr>
        <p:spPr>
          <a:xfrm flipH="1" flipV="1">
            <a:off x="7057345" y="1791322"/>
            <a:ext cx="510245" cy="84352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1"/>
            <a:endCxn id="10" idx="3"/>
          </p:cNvCxnSpPr>
          <p:nvPr/>
        </p:nvCxnSpPr>
        <p:spPr>
          <a:xfrm flipH="1">
            <a:off x="7057345" y="2634847"/>
            <a:ext cx="510245" cy="89772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11140" y="1853034"/>
            <a:ext cx="1371600" cy="156362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Breakfast</a:t>
            </a:r>
            <a:endParaRPr lang="en-US" sz="2000" dirty="0">
              <a:latin typeface="Corbel" panose="020B0503020204020204" pitchFamily="34" charset="0"/>
            </a:endParaRP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sz="2000" dirty="0">
                <a:latin typeface="Corbel" panose="020B0503020204020204" pitchFamily="34" charset="0"/>
              </a:rPr>
              <a:t>[any</a:t>
            </a:r>
            <a:r>
              <a:rPr lang="en-US" sz="2000" dirty="0" smtClean="0">
                <a:latin typeface="Corbel" panose="020B0503020204020204" pitchFamily="34" charset="0"/>
              </a:rPr>
              <a:t>]</a:t>
            </a:r>
          </a:p>
          <a:p>
            <a:pPr algn="ctr"/>
            <a:r>
              <a:rPr lang="en-US" sz="2000" dirty="0" smtClean="0">
                <a:latin typeface="Corbel" panose="020B0503020204020204" pitchFamily="34" charset="0"/>
              </a:rPr>
              <a:t>[any]</a:t>
            </a:r>
            <a:endParaRPr lang="en-US" sz="2000" dirty="0">
              <a:latin typeface="Corbel" panose="020B0503020204020204" pitchFamily="34" charset="0"/>
            </a:endParaRPr>
          </a:p>
        </p:txBody>
      </p:sp>
      <p:cxnSp>
        <p:nvCxnSpPr>
          <p:cNvPr id="22" name="Straight Arrow Connector 21"/>
          <p:cNvCxnSpPr>
            <a:stCxn id="4" idx="1"/>
            <a:endCxn id="21" idx="3"/>
          </p:cNvCxnSpPr>
          <p:nvPr/>
        </p:nvCxnSpPr>
        <p:spPr>
          <a:xfrm flipH="1" flipV="1">
            <a:off x="5482740" y="2634846"/>
            <a:ext cx="2084850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28749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2061650"/>
              </p:ext>
            </p:extLst>
          </p:nvPr>
        </p:nvGraphicFramePr>
        <p:xfrm>
          <a:off x="232234" y="75425"/>
          <a:ext cx="8717933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5419"/>
                <a:gridCol w="1245419"/>
                <a:gridCol w="1245419"/>
                <a:gridCol w="1245419"/>
                <a:gridCol w="1245419"/>
                <a:gridCol w="1108261"/>
                <a:gridCol w="13825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Number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Meal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Meal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Day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Cost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Vegan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anose="020B0503020204020204" pitchFamily="34" charset="0"/>
                        </a:rPr>
                        <a:t>Reaction?</a:t>
                      </a:r>
                      <a:endParaRPr lang="en-US" sz="20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Visit1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Friday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Visit2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Friday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Visit3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Saturday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Visit4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Sunday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Visit5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Sunday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Expensive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Visit6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Saturday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Visit7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Monday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Expensive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0210" y="3685495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7390" y="3685495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3590" y="3685495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Lunch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No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9790" y="3685495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Lunch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Friday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No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5990" y="3685495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Kim’s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No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32190" y="3685495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[any]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Cheap</a:t>
            </a:r>
          </a:p>
          <a:p>
            <a:pPr algn="ctr"/>
            <a:r>
              <a:rPr lang="en-US" dirty="0" smtClean="0">
                <a:latin typeface="Corbel" panose="020B0503020204020204" pitchFamily="34" charset="0"/>
              </a:rPr>
              <a:t>No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10" y="3294708"/>
            <a:ext cx="9063580" cy="3523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model did you converge on?</a:t>
            </a:r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3495" y="3685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290" y="3685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5490" y="3685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1690" y="3685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7890" y="3685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94090" y="3685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8984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609600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141220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9" name="Straight Arrow Connector 58"/>
          <p:cNvCxnSpPr>
            <a:stCxn id="54" idx="4"/>
            <a:endCxn id="56" idx="7"/>
          </p:cNvCxnSpPr>
          <p:nvPr/>
        </p:nvCxnSpPr>
        <p:spPr>
          <a:xfrm flipH="1">
            <a:off x="1220983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4"/>
            <a:endCxn id="57" idx="1"/>
          </p:cNvCxnSpPr>
          <p:nvPr/>
        </p:nvCxnSpPr>
        <p:spPr>
          <a:xfrm>
            <a:off x="1733550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58318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09600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41220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7" name="Straight Arrow Connector 66"/>
          <p:cNvCxnSpPr>
            <a:stCxn id="56" idx="4"/>
            <a:endCxn id="64" idx="0"/>
          </p:cNvCxnSpPr>
          <p:nvPr/>
        </p:nvCxnSpPr>
        <p:spPr>
          <a:xfrm flipH="1">
            <a:off x="746760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4"/>
            <a:endCxn id="65" idx="0"/>
          </p:cNvCxnSpPr>
          <p:nvPr/>
        </p:nvCxnSpPr>
        <p:spPr>
          <a:xfrm flipH="1">
            <a:off x="227838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4"/>
            <a:endCxn id="63" idx="0"/>
          </p:cNvCxnSpPr>
          <p:nvPr/>
        </p:nvCxnSpPr>
        <p:spPr>
          <a:xfrm>
            <a:off x="2499360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82040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20313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157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44827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1560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41270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54786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0" name="Straight Arrow Connector 59"/>
          <p:cNvCxnSpPr>
            <a:stCxn id="56" idx="4"/>
            <a:endCxn id="55" idx="0"/>
          </p:cNvCxnSpPr>
          <p:nvPr/>
        </p:nvCxnSpPr>
        <p:spPr>
          <a:xfrm>
            <a:off x="967740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4"/>
          </p:cNvCxnSpPr>
          <p:nvPr/>
        </p:nvCxnSpPr>
        <p:spPr>
          <a:xfrm flipH="1">
            <a:off x="1104900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4298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50585" y="249440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70507" y="383363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339977" y="295580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East of 2</a:t>
            </a:r>
            <a:r>
              <a:rPr lang="en-US" sz="1600" baseline="-25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5" name="Straight Arrow Connector 94"/>
          <p:cNvCxnSpPr>
            <a:stCxn id="55" idx="4"/>
            <a:endCxn id="94" idx="0"/>
          </p:cNvCxnSpPr>
          <p:nvPr/>
        </p:nvCxnSpPr>
        <p:spPr>
          <a:xfrm>
            <a:off x="1312926" y="2582565"/>
            <a:ext cx="385191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4"/>
            <a:endCxn id="92" idx="0"/>
          </p:cNvCxnSpPr>
          <p:nvPr/>
        </p:nvCxnSpPr>
        <p:spPr>
          <a:xfrm>
            <a:off x="1698117" y="3539025"/>
            <a:ext cx="209550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4" idx="4"/>
          </p:cNvCxnSpPr>
          <p:nvPr/>
        </p:nvCxnSpPr>
        <p:spPr>
          <a:xfrm flipH="1">
            <a:off x="1463040" y="3539025"/>
            <a:ext cx="235077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967740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325880" y="383363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525" y="532576"/>
            <a:ext cx="4897830" cy="407834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433319" y="10231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64148" y="4557997"/>
            <a:ext cx="503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E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730146" y="2328525"/>
            <a:ext cx="452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463"/>
            <a:r>
              <a:rPr lang="en-US" sz="1600" dirty="0" smtClean="0">
                <a:latin typeface="Arial Narrow" panose="020B0606020202030204" pitchFamily="34" charset="0"/>
              </a:rPr>
              <a:t>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2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3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4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5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6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7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8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9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r>
              <a:rPr lang="en-US" sz="1600" dirty="0" smtClean="0">
                <a:latin typeface="Arial Narrow" panose="020B0606020202030204" pitchFamily="34" charset="0"/>
              </a:rPr>
              <a:t>	10</a:t>
            </a:r>
            <a:r>
              <a:rPr lang="en-US" sz="1600" baseline="-25000" dirty="0" smtClean="0">
                <a:latin typeface="Arial Narrow" panose="020B0606020202030204" pitchFamily="34" charset="0"/>
              </a:rPr>
              <a:t>N</a:t>
            </a:r>
            <a:endParaRPr lang="en-US" sz="16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915556" y="689906"/>
            <a:ext cx="477624" cy="1390354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393180" y="1257300"/>
            <a:ext cx="2362200" cy="8229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301075" y="3794760"/>
            <a:ext cx="726345" cy="2667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027420" y="3642360"/>
            <a:ext cx="198120" cy="1524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225540" y="3009900"/>
            <a:ext cx="1714500" cy="63246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048500" y="746760"/>
            <a:ext cx="695325" cy="199882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743826" y="2543175"/>
            <a:ext cx="535780" cy="2024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279606" y="2543175"/>
            <a:ext cx="381000" cy="5000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593931" y="2593181"/>
            <a:ext cx="66675" cy="23812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593931" y="2831306"/>
            <a:ext cx="185738" cy="7620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61546" y="1539240"/>
            <a:ext cx="608173" cy="176593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369720" y="3226594"/>
            <a:ext cx="240505" cy="78581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610226" y="3226594"/>
            <a:ext cx="371927" cy="1047750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862044" y="558362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986036" y="2828467"/>
            <a:ext cx="13625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  <a:endParaRPr lang="en-US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6195059" y="2136500"/>
            <a:ext cx="354331" cy="1034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26379" y="187229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549390" y="2857500"/>
            <a:ext cx="876300" cy="313136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425690" y="2857500"/>
            <a:ext cx="271462" cy="788815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697152" y="3567113"/>
            <a:ext cx="208433" cy="79203"/>
          </a:xfrm>
          <a:prstGeom prst="line">
            <a:avLst/>
          </a:prstGeom>
          <a:ln w="12700">
            <a:solidFill>
              <a:srgbClr val="0066FF">
                <a:alpha val="30196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643510" y="1130660"/>
            <a:ext cx="472875" cy="140537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4651087" y="1069700"/>
            <a:ext cx="0" cy="609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5116385" y="2136500"/>
            <a:ext cx="1091907" cy="39953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02709" y="2136500"/>
            <a:ext cx="354331" cy="1034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557040" y="2857500"/>
            <a:ext cx="876300" cy="31313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433340" y="2857500"/>
            <a:ext cx="271462" cy="78881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7704802" y="3567113"/>
            <a:ext cx="208433" cy="792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489972" y="689906"/>
            <a:ext cx="425583" cy="145455"/>
          </a:xfrm>
          <a:prstGeom prst="line">
            <a:avLst/>
          </a:prstGeom>
          <a:ln w="12700">
            <a:solidFill>
              <a:srgbClr val="007AFF">
                <a:alpha val="30196"/>
              </a:srgb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322265" y="613095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75778" y="3442692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30030" y="345452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sz="14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48228" y="4135844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endParaRPr lang="en-US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6644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9348595"/>
              </p:ext>
            </p:extLst>
          </p:nvPr>
        </p:nvGraphicFramePr>
        <p:xfrm>
          <a:off x="462666" y="37020"/>
          <a:ext cx="8218668" cy="251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778"/>
                <a:gridCol w="1369778"/>
                <a:gridCol w="1369778"/>
                <a:gridCol w="1369778"/>
                <a:gridCol w="1369778"/>
                <a:gridCol w="13697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Number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Restaurant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Meal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Day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Cost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Allergic Reaction?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Visit1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Friday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Visit2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Friday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Expensive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Visit3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Saturday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Visit4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Bob’s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Sunday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Visit5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Sunday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Expensive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73177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92166498"/>
              </p:ext>
            </p:extLst>
          </p:nvPr>
        </p:nvGraphicFramePr>
        <p:xfrm>
          <a:off x="462666" y="37020"/>
          <a:ext cx="8218668" cy="251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778"/>
                <a:gridCol w="1369778"/>
                <a:gridCol w="1369778"/>
                <a:gridCol w="1369778"/>
                <a:gridCol w="1369778"/>
                <a:gridCol w="13697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Number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Restaurant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Meal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Day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Cost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Allergic Reaction?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Visit1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Friday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Visit2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Friday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Expensive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Visit3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Saturday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Visit4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Bob’s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Sunday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Visit5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Sunday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Expensive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42305" y="4031140"/>
            <a:ext cx="808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Visit1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Visit3</a:t>
            </a:r>
            <a:endParaRPr lang="en-US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Visit5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Straight Connector 13"/>
          <p:cNvCxnSpPr>
            <a:stCxn id="22" idx="7"/>
          </p:cNvCxnSpPr>
          <p:nvPr/>
        </p:nvCxnSpPr>
        <p:spPr>
          <a:xfrm flipV="1">
            <a:off x="2979154" y="3224635"/>
            <a:ext cx="866608" cy="36348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5"/>
          </p:cNvCxnSpPr>
          <p:nvPr/>
        </p:nvCxnSpPr>
        <p:spPr>
          <a:xfrm>
            <a:off x="2979154" y="3859683"/>
            <a:ext cx="866608" cy="36348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33487" y="3531876"/>
            <a:ext cx="1459390" cy="3840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Restaurant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48861" y="3200948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Kim’s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2701" y="3416660"/>
            <a:ext cx="65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Bob’s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6802" y="3877520"/>
            <a:ext cx="7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Sam’s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44097" y="3032610"/>
            <a:ext cx="80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Visit2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45762" y="3531875"/>
            <a:ext cx="80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Visit4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192877" y="3723901"/>
            <a:ext cx="6528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47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30316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#1: </a:t>
            </a:r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Positive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2" name="Straight Arrow Connector 11"/>
          <p:cNvCxnSpPr>
            <a:stCxn id="9" idx="6"/>
          </p:cNvCxnSpPr>
          <p:nvPr/>
        </p:nvCxnSpPr>
        <p:spPr>
          <a:xfrm>
            <a:off x="4851805" y="1913380"/>
            <a:ext cx="48829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3957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5578693"/>
              </p:ext>
            </p:extLst>
          </p:nvPr>
        </p:nvGraphicFramePr>
        <p:xfrm>
          <a:off x="462666" y="37020"/>
          <a:ext cx="8218668" cy="251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778"/>
                <a:gridCol w="1369778"/>
                <a:gridCol w="1369778"/>
                <a:gridCol w="1369778"/>
                <a:gridCol w="1369778"/>
                <a:gridCol w="13697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Number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Restaurant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Meal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Day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Cost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bel" panose="020B0503020204020204" pitchFamily="34" charset="0"/>
                        </a:rPr>
                        <a:t>Allergic Reaction?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Visit1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Friday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Visit2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Kim’s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Friday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Expensive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Visit3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Lunch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Saturday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Visit4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Bob’s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Sunday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Cheap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Visit5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Sam’s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Breakfast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Sunday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Expensive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>
            <a:stCxn id="3" idx="7"/>
          </p:cNvCxnSpPr>
          <p:nvPr/>
        </p:nvCxnSpPr>
        <p:spPr>
          <a:xfrm flipV="1">
            <a:off x="2979154" y="3224635"/>
            <a:ext cx="866608" cy="36348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" idx="6"/>
          </p:cNvCxnSpPr>
          <p:nvPr/>
        </p:nvCxnSpPr>
        <p:spPr>
          <a:xfrm>
            <a:off x="3192877" y="3723901"/>
            <a:ext cx="6528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5"/>
          </p:cNvCxnSpPr>
          <p:nvPr/>
        </p:nvCxnSpPr>
        <p:spPr>
          <a:xfrm>
            <a:off x="2979154" y="3859683"/>
            <a:ext cx="866608" cy="36348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733487" y="3531876"/>
            <a:ext cx="1459390" cy="3840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Restaurant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8861" y="3200948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Kim’s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2701" y="3416660"/>
            <a:ext cx="65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Bob’s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6802" y="3877520"/>
            <a:ext cx="7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Sam’s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44097" y="3032610"/>
            <a:ext cx="80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Visit2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5762" y="3531875"/>
            <a:ext cx="80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Visit4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9735" y="3438334"/>
            <a:ext cx="79855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Visit1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Visit3</a:t>
            </a:r>
            <a:endParaRPr lang="en-US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1" name="Straight Connector 20"/>
          <p:cNvCxnSpPr>
            <a:stCxn id="14" idx="7"/>
          </p:cNvCxnSpPr>
          <p:nvPr/>
        </p:nvCxnSpPr>
        <p:spPr>
          <a:xfrm flipV="1">
            <a:off x="5091429" y="3762305"/>
            <a:ext cx="888306" cy="34876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5"/>
          </p:cNvCxnSpPr>
          <p:nvPr/>
        </p:nvCxnSpPr>
        <p:spPr>
          <a:xfrm>
            <a:off x="5091429" y="4382634"/>
            <a:ext cx="888306" cy="37820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1320" y="4576168"/>
            <a:ext cx="8081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>
                <a:solidFill>
                  <a:srgbClr val="1F497D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Visit5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45762" y="4054827"/>
            <a:ext cx="1459390" cy="3840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Cost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67482" y="366180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Cheap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7052" y="443887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Expensive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3891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6617107"/>
              </p:ext>
            </p:extLst>
          </p:nvPr>
        </p:nvGraphicFramePr>
        <p:xfrm>
          <a:off x="73354" y="75425"/>
          <a:ext cx="4575456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576"/>
                <a:gridCol w="813834"/>
                <a:gridCol w="883315"/>
                <a:gridCol w="590579"/>
                <a:gridCol w="762576"/>
                <a:gridCol w="762576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rbel" panose="020B0503020204020204" pitchFamily="34" charset="0"/>
                        </a:rPr>
                        <a:t>Name</a:t>
                      </a:r>
                      <a:endParaRPr lang="en-US" sz="16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rbel" panose="020B0503020204020204" pitchFamily="34" charset="0"/>
                        </a:rPr>
                        <a:t>Hair</a:t>
                      </a:r>
                      <a:endParaRPr lang="en-US" sz="16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rbel" panose="020B0503020204020204" pitchFamily="34" charset="0"/>
                        </a:rPr>
                        <a:t>Height</a:t>
                      </a:r>
                      <a:endParaRPr lang="en-US" sz="16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rbel" panose="020B0503020204020204" pitchFamily="34" charset="0"/>
                        </a:rPr>
                        <a:t>Age</a:t>
                      </a:r>
                      <a:endParaRPr lang="en-US" sz="16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rbel" panose="020B0503020204020204" pitchFamily="34" charset="0"/>
                        </a:rPr>
                        <a:t>Lotion</a:t>
                      </a:r>
                      <a:endParaRPr lang="en-US" sz="16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rbel" panose="020B0503020204020204" pitchFamily="34" charset="0"/>
                        </a:rPr>
                        <a:t>Burn?</a:t>
                      </a:r>
                      <a:endParaRPr lang="en-US" sz="1600" b="1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Sarah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Blonde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Average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20s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Dana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Blonde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Tall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30s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Alex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Brown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Short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30s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Annie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Blonde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Short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30s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Emily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Red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Average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40s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Pete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Brown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Tall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40s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John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Brown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Average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40s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Katie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Blonde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Short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20s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Josh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Red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Short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20s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No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panose="020B0503020204020204" pitchFamily="34" charset="0"/>
                        </a:rPr>
                        <a:t>Yes</a:t>
                      </a:r>
                      <a:endParaRPr lang="en-US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Bent Arrow 6"/>
          <p:cNvSpPr/>
          <p:nvPr/>
        </p:nvSpPr>
        <p:spPr>
          <a:xfrm rot="5400000">
            <a:off x="5061063" y="526083"/>
            <a:ext cx="1787034" cy="1613009"/>
          </a:xfrm>
          <a:prstGeom prst="bentArrow">
            <a:avLst>
              <a:gd name="adj1" fmla="val 15552"/>
              <a:gd name="adj2" fmla="val 26959"/>
              <a:gd name="adj3" fmla="val 50000"/>
              <a:gd name="adj4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53" idx="3"/>
            <a:endCxn id="55" idx="7"/>
          </p:cNvCxnSpPr>
          <p:nvPr/>
        </p:nvCxnSpPr>
        <p:spPr>
          <a:xfrm flipH="1">
            <a:off x="5669449" y="3213352"/>
            <a:ext cx="204653" cy="37825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3172" y="321335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Red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9" name="Straight Connector 48"/>
          <p:cNvCxnSpPr>
            <a:stCxn id="53" idx="5"/>
            <a:endCxn id="56" idx="1"/>
          </p:cNvCxnSpPr>
          <p:nvPr/>
        </p:nvCxnSpPr>
        <p:spPr>
          <a:xfrm>
            <a:off x="6906046" y="3213352"/>
            <a:ext cx="200684" cy="37825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83440" y="319278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Blonde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1" name="Straight Connector 50"/>
          <p:cNvCxnSpPr>
            <a:stCxn id="53" idx="4"/>
            <a:endCxn id="54" idx="0"/>
          </p:cNvCxnSpPr>
          <p:nvPr/>
        </p:nvCxnSpPr>
        <p:spPr>
          <a:xfrm>
            <a:off x="6390074" y="3269595"/>
            <a:ext cx="0" cy="58171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71265" y="319278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Brown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63514" y="3851312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Emily</a:t>
            </a:r>
          </a:p>
          <a:p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Josh</a:t>
            </a:r>
            <a:endParaRPr lang="en-US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7" name="Straight Connector 56"/>
          <p:cNvCxnSpPr>
            <a:stCxn id="55" idx="4"/>
          </p:cNvCxnSpPr>
          <p:nvPr/>
        </p:nvCxnSpPr>
        <p:spPr>
          <a:xfrm>
            <a:off x="5153477" y="3919410"/>
            <a:ext cx="0" cy="46393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5" idx="3"/>
          </p:cNvCxnSpPr>
          <p:nvPr/>
        </p:nvCxnSpPr>
        <p:spPr>
          <a:xfrm flipH="1">
            <a:off x="4333547" y="3863167"/>
            <a:ext cx="303958" cy="52017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16103" y="3768860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09670" y="388407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57520" y="4383340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Alex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71981" y="4367853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Pete</a:t>
            </a:r>
          </a:p>
          <a:p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John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3" name="Straight Connector 62"/>
          <p:cNvCxnSpPr>
            <a:stCxn id="56" idx="4"/>
          </p:cNvCxnSpPr>
          <p:nvPr/>
        </p:nvCxnSpPr>
        <p:spPr>
          <a:xfrm>
            <a:off x="7622702" y="3919410"/>
            <a:ext cx="0" cy="47192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6" idx="5"/>
          </p:cNvCxnSpPr>
          <p:nvPr/>
        </p:nvCxnSpPr>
        <p:spPr>
          <a:xfrm flipH="1" flipV="1">
            <a:off x="8138674" y="3863167"/>
            <a:ext cx="312231" cy="54108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170843" y="388484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74110" y="37643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60350" y="4383339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Dana</a:t>
            </a:r>
          </a:p>
          <a:p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Katie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074811" y="4367852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 Annie</a:t>
            </a:r>
          </a:p>
          <a:p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 Sarah</a:t>
            </a:r>
          </a:p>
        </p:txBody>
      </p:sp>
      <p:sp>
        <p:nvSpPr>
          <p:cNvPr id="53" name="Oval 52"/>
          <p:cNvSpPr/>
          <p:nvPr/>
        </p:nvSpPr>
        <p:spPr>
          <a:xfrm>
            <a:off x="5660379" y="2885545"/>
            <a:ext cx="1459390" cy="3840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Hair Color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423782" y="3535360"/>
            <a:ext cx="1459390" cy="3840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Lotion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893007" y="3535360"/>
            <a:ext cx="1459390" cy="3840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Lotion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4741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751728" y="2686965"/>
            <a:ext cx="5700647" cy="2217948"/>
            <a:chOff x="1806840" y="75425"/>
            <a:chExt cx="5700647" cy="2217948"/>
          </a:xfrm>
        </p:grpSpPr>
        <p:cxnSp>
          <p:nvCxnSpPr>
            <p:cNvPr id="2" name="Straight Connector 1"/>
            <p:cNvCxnSpPr>
              <a:stCxn id="6" idx="3"/>
              <a:endCxn id="23" idx="0"/>
            </p:cNvCxnSpPr>
            <p:nvPr/>
          </p:nvCxnSpPr>
          <p:spPr>
            <a:xfrm flipH="1">
              <a:off x="3125649" y="403232"/>
              <a:ext cx="930379" cy="54011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742747" y="497760"/>
              <a:ext cx="494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Yes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09527" y="1647042"/>
              <a:ext cx="760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×</a:t>
              </a:r>
              <a:r>
                <a:rPr lang="en-US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Pete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×</a:t>
              </a:r>
              <a:r>
                <a:rPr lang="en-US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John</a:t>
              </a:r>
              <a:endParaRPr lang="en-US" dirty="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6" idx="5"/>
              <a:endCxn id="14" idx="0"/>
            </p:cNvCxnSpPr>
            <p:nvPr/>
          </p:nvCxnSpPr>
          <p:spPr>
            <a:xfrm>
              <a:off x="5087972" y="403232"/>
              <a:ext cx="1049974" cy="54667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842305" y="75425"/>
              <a:ext cx="1459390" cy="3840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Lotion</a:t>
              </a:r>
              <a:endParaRPr lang="en-US" sz="2000" dirty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8642" y="474824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No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8" name="Straight Connector 7"/>
            <p:cNvCxnSpPr>
              <a:stCxn id="14" idx="3"/>
            </p:cNvCxnSpPr>
            <p:nvPr/>
          </p:nvCxnSpPr>
          <p:spPr>
            <a:xfrm flipH="1">
              <a:off x="5428655" y="1277710"/>
              <a:ext cx="193319" cy="36853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31044" y="127771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Red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0" name="Straight Connector 9"/>
            <p:cNvCxnSpPr>
              <a:stCxn id="14" idx="5"/>
            </p:cNvCxnSpPr>
            <p:nvPr/>
          </p:nvCxnSpPr>
          <p:spPr>
            <a:xfrm>
              <a:off x="6653918" y="1277710"/>
              <a:ext cx="213723" cy="36853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31312" y="125714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Blonde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2" name="Straight Connector 11"/>
            <p:cNvCxnSpPr>
              <a:stCxn id="14" idx="4"/>
            </p:cNvCxnSpPr>
            <p:nvPr/>
          </p:nvCxnSpPr>
          <p:spPr>
            <a:xfrm>
              <a:off x="6137946" y="1333953"/>
              <a:ext cx="0" cy="31229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19137" y="125714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Brown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08251" y="949903"/>
              <a:ext cx="1459390" cy="3840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Hair Color</a:t>
              </a:r>
              <a:endParaRPr lang="en-US" sz="2000" dirty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9089" y="1647202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✓</a:t>
              </a:r>
              <a:r>
                <a:rPr lang="en-US" dirty="0" smtClean="0">
                  <a:solidFill>
                    <a:srgbClr val="00B050"/>
                  </a:solidFill>
                  <a:latin typeface="Arial Narrow" panose="020B0606020202030204" pitchFamily="34" charset="0"/>
                </a:rPr>
                <a:t> Emily</a:t>
              </a:r>
              <a:endParaRPr lang="en-US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2435" y="1641193"/>
              <a:ext cx="898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✓</a:t>
              </a:r>
              <a:r>
                <a:rPr lang="en-US" dirty="0" smtClean="0">
                  <a:solidFill>
                    <a:srgbClr val="00B050"/>
                  </a:solidFill>
                  <a:latin typeface="Arial Narrow" panose="020B0606020202030204" pitchFamily="34" charset="0"/>
                </a:rPr>
                <a:t> Annie</a:t>
              </a:r>
            </a:p>
            <a:p>
              <a:r>
                <a:rPr lang="en-US" sz="12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✓</a:t>
              </a:r>
              <a:r>
                <a:rPr lang="en-US" dirty="0" smtClean="0">
                  <a:solidFill>
                    <a:srgbClr val="00B050"/>
                  </a:solidFill>
                  <a:latin typeface="Arial Narrow" panose="020B0606020202030204" pitchFamily="34" charset="0"/>
                </a:rPr>
                <a:t> Sarah</a:t>
              </a:r>
              <a:endParaRPr lang="en-US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7" name="Straight Connector 16"/>
            <p:cNvCxnSpPr>
              <a:stCxn id="23" idx="3"/>
            </p:cNvCxnSpPr>
            <p:nvPr/>
          </p:nvCxnSpPr>
          <p:spPr>
            <a:xfrm flipH="1">
              <a:off x="2416358" y="1271156"/>
              <a:ext cx="193319" cy="36853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18747" y="127115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Red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9" name="Straight Connector 18"/>
            <p:cNvCxnSpPr>
              <a:stCxn id="23" idx="5"/>
            </p:cNvCxnSpPr>
            <p:nvPr/>
          </p:nvCxnSpPr>
          <p:spPr>
            <a:xfrm>
              <a:off x="3641621" y="1271156"/>
              <a:ext cx="213723" cy="36853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719015" y="1250589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Blonde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1" name="Straight Connector 20"/>
            <p:cNvCxnSpPr>
              <a:stCxn id="23" idx="4"/>
            </p:cNvCxnSpPr>
            <p:nvPr/>
          </p:nvCxnSpPr>
          <p:spPr>
            <a:xfrm>
              <a:off x="3125649" y="1327399"/>
              <a:ext cx="0" cy="31229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806840" y="1250589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Brown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395954" y="943349"/>
              <a:ext cx="1459390" cy="3840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Hair Color</a:t>
              </a:r>
              <a:endParaRPr lang="en-US" sz="2000" dirty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45226" y="1647042"/>
              <a:ext cx="70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×</a:t>
              </a:r>
              <a:r>
                <a:rPr lang="en-US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Alex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90919" y="1639691"/>
              <a:ext cx="801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×</a:t>
              </a:r>
              <a:r>
                <a:rPr lang="en-US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Dana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×</a:t>
              </a:r>
              <a:r>
                <a:rPr lang="en-US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Katie</a:t>
              </a:r>
              <a:endParaRPr lang="en-US" dirty="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1386" y="1647202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✓</a:t>
              </a:r>
              <a:r>
                <a:rPr lang="en-US" dirty="0" smtClean="0">
                  <a:solidFill>
                    <a:srgbClr val="00B050"/>
                  </a:solidFill>
                  <a:latin typeface="Arial Narrow" panose="020B0606020202030204" pitchFamily="34" charset="0"/>
                </a:rPr>
                <a:t> Josh</a:t>
              </a:r>
              <a:endParaRPr lang="en-US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0" y="2379725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064353" y="152235"/>
            <a:ext cx="5015294" cy="2144125"/>
            <a:chOff x="2152485" y="2610155"/>
            <a:chExt cx="5015294" cy="2144125"/>
          </a:xfrm>
        </p:grpSpPr>
        <p:cxnSp>
          <p:nvCxnSpPr>
            <p:cNvPr id="29" name="Straight Connector 28"/>
            <p:cNvCxnSpPr>
              <a:stCxn id="35" idx="3"/>
              <a:endCxn id="37" idx="7"/>
            </p:cNvCxnSpPr>
            <p:nvPr/>
          </p:nvCxnSpPr>
          <p:spPr>
            <a:xfrm flipH="1">
              <a:off x="3864414" y="2937962"/>
              <a:ext cx="204653" cy="37825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078137" y="293796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Red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31" name="Straight Connector 30"/>
            <p:cNvCxnSpPr>
              <a:stCxn id="35" idx="5"/>
              <a:endCxn id="38" idx="1"/>
            </p:cNvCxnSpPr>
            <p:nvPr/>
          </p:nvCxnSpPr>
          <p:spPr>
            <a:xfrm>
              <a:off x="5101011" y="2937962"/>
              <a:ext cx="200684" cy="37825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178405" y="2917395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Blonde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33" name="Straight Connector 32"/>
            <p:cNvCxnSpPr>
              <a:stCxn id="35" idx="4"/>
              <a:endCxn id="36" idx="0"/>
            </p:cNvCxnSpPr>
            <p:nvPr/>
          </p:nvCxnSpPr>
          <p:spPr>
            <a:xfrm>
              <a:off x="4585039" y="2994205"/>
              <a:ext cx="0" cy="58171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266230" y="2917395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Brown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855344" y="2610155"/>
              <a:ext cx="1459390" cy="3840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Hair Color</a:t>
              </a:r>
              <a:endParaRPr lang="en-US" sz="2000" dirty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8479" y="3575922"/>
              <a:ext cx="853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✓</a:t>
              </a:r>
              <a:r>
                <a:rPr lang="en-US" dirty="0" smtClean="0">
                  <a:solidFill>
                    <a:srgbClr val="00B050"/>
                  </a:solidFill>
                  <a:latin typeface="Arial Narrow" panose="020B0606020202030204" pitchFamily="34" charset="0"/>
                </a:rPr>
                <a:t> Emily</a:t>
              </a:r>
            </a:p>
            <a:p>
              <a:r>
                <a:rPr lang="en-US" sz="12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✓</a:t>
              </a:r>
              <a:r>
                <a:rPr lang="en-US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dirty="0" smtClean="0">
                  <a:solidFill>
                    <a:srgbClr val="00B050"/>
                  </a:solidFill>
                  <a:latin typeface="Arial Narrow" panose="020B0606020202030204" pitchFamily="34" charset="0"/>
                </a:rPr>
                <a:t>Josh</a:t>
              </a:r>
              <a:endParaRPr lang="en-US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618747" y="3259970"/>
              <a:ext cx="1459390" cy="3840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Lotion</a:t>
              </a:r>
              <a:endParaRPr lang="en-US" sz="2000" dirty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087972" y="3259970"/>
              <a:ext cx="1459390" cy="3840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Lotion</a:t>
              </a:r>
              <a:endParaRPr lang="en-US" sz="2000" dirty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43" name="Straight Connector 42"/>
            <p:cNvCxnSpPr>
              <a:stCxn id="37" idx="4"/>
            </p:cNvCxnSpPr>
            <p:nvPr/>
          </p:nvCxnSpPr>
          <p:spPr>
            <a:xfrm>
              <a:off x="3348442" y="3644020"/>
              <a:ext cx="0" cy="46393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7" idx="3"/>
            </p:cNvCxnSpPr>
            <p:nvPr/>
          </p:nvCxnSpPr>
          <p:spPr>
            <a:xfrm flipH="1">
              <a:off x="2528512" y="3587777"/>
              <a:ext cx="303958" cy="52017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311068" y="3493470"/>
              <a:ext cx="494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Yes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04635" y="3608685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No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52485" y="4107950"/>
              <a:ext cx="70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×</a:t>
              </a:r>
              <a:r>
                <a:rPr lang="en-US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Alex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66946" y="4092463"/>
              <a:ext cx="760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×</a:t>
              </a:r>
              <a:r>
                <a:rPr lang="en-US" dirty="0" smtClean="0">
                  <a:solidFill>
                    <a:schemeClr val="tx2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Pete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×</a:t>
              </a:r>
              <a:r>
                <a:rPr lang="en-US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John</a:t>
              </a:r>
              <a:endParaRPr lang="en-US" dirty="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53" name="Straight Connector 52"/>
            <p:cNvCxnSpPr>
              <a:stCxn id="38" idx="4"/>
            </p:cNvCxnSpPr>
            <p:nvPr/>
          </p:nvCxnSpPr>
          <p:spPr>
            <a:xfrm>
              <a:off x="5817667" y="3644020"/>
              <a:ext cx="0" cy="47192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38" idx="5"/>
            </p:cNvCxnSpPr>
            <p:nvPr/>
          </p:nvCxnSpPr>
          <p:spPr>
            <a:xfrm flipH="1" flipV="1">
              <a:off x="6333639" y="3587777"/>
              <a:ext cx="312231" cy="54108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365808" y="3609455"/>
              <a:ext cx="494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Yes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69075" y="348898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 Narrow" panose="020B0606020202030204" pitchFamily="34" charset="0"/>
                </a:rPr>
                <a:t>No</a:t>
              </a:r>
              <a:endParaRPr lang="en-US" dirty="0">
                <a:solidFill>
                  <a:schemeClr val="accent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55315" y="4107949"/>
              <a:ext cx="801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×</a:t>
              </a:r>
              <a:r>
                <a:rPr lang="en-US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Dana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×</a:t>
              </a:r>
              <a:r>
                <a:rPr lang="en-US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Katie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69776" y="4092462"/>
              <a:ext cx="898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✓</a:t>
              </a:r>
              <a:r>
                <a:rPr lang="en-US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 Annie</a:t>
              </a:r>
            </a:p>
            <a:p>
              <a:r>
                <a:rPr lang="en-US" sz="12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✓</a:t>
              </a:r>
              <a:r>
                <a:rPr lang="en-US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 Sarah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070320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stCxn id="3" idx="3"/>
            <a:endCxn id="19" idx="7"/>
          </p:cNvCxnSpPr>
          <p:nvPr/>
        </p:nvCxnSpPr>
        <p:spPr>
          <a:xfrm flipH="1">
            <a:off x="3241475" y="2792736"/>
            <a:ext cx="1275517" cy="44244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61073" y="4566399"/>
            <a:ext cx="760144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John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07542" y="4566399"/>
            <a:ext cx="853119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Emily</a:t>
            </a:r>
            <a:endParaRPr lang="en-US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3191" y="3185240"/>
            <a:ext cx="801823" cy="573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>
                <a:solidFill>
                  <a:srgbClr val="1F497D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Dana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× Pete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01446" y="3795825"/>
            <a:ext cx="706475" cy="32796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>
                <a:solidFill>
                  <a:srgbClr val="1F497D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Alex</a:t>
            </a:r>
          </a:p>
        </p:txBody>
      </p:sp>
      <p:cxnSp>
        <p:nvCxnSpPr>
          <p:cNvPr id="26" name="Straight Connector 25"/>
          <p:cNvCxnSpPr>
            <a:stCxn id="3" idx="5"/>
            <a:endCxn id="20" idx="1"/>
          </p:cNvCxnSpPr>
          <p:nvPr/>
        </p:nvCxnSpPr>
        <p:spPr>
          <a:xfrm>
            <a:off x="5548936" y="2792736"/>
            <a:ext cx="1384255" cy="67946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4"/>
            <a:endCxn id="21" idx="0"/>
          </p:cNvCxnSpPr>
          <p:nvPr/>
        </p:nvCxnSpPr>
        <p:spPr>
          <a:xfrm>
            <a:off x="5032964" y="2842679"/>
            <a:ext cx="0" cy="34256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0"/>
            <a:endCxn id="19" idx="3"/>
          </p:cNvCxnSpPr>
          <p:nvPr/>
        </p:nvCxnSpPr>
        <p:spPr>
          <a:xfrm flipV="1">
            <a:off x="1266113" y="3476327"/>
            <a:ext cx="943418" cy="39097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9" idx="4"/>
          </p:cNvCxnSpPr>
          <p:nvPr/>
        </p:nvCxnSpPr>
        <p:spPr>
          <a:xfrm flipV="1">
            <a:off x="2725503" y="3526269"/>
            <a:ext cx="0" cy="3401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9" idx="5"/>
          </p:cNvCxnSpPr>
          <p:nvPr/>
        </p:nvCxnSpPr>
        <p:spPr>
          <a:xfrm flipH="1" flipV="1">
            <a:off x="3241475" y="3476327"/>
            <a:ext cx="405748" cy="39014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1" idx="3"/>
          </p:cNvCxnSpPr>
          <p:nvPr/>
        </p:nvCxnSpPr>
        <p:spPr>
          <a:xfrm flipV="1">
            <a:off x="4303269" y="3476327"/>
            <a:ext cx="213723" cy="39014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1" idx="4"/>
          </p:cNvCxnSpPr>
          <p:nvPr/>
        </p:nvCxnSpPr>
        <p:spPr>
          <a:xfrm flipV="1">
            <a:off x="5032964" y="3526269"/>
            <a:ext cx="0" cy="3401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4" idx="1"/>
            <a:endCxn id="21" idx="5"/>
          </p:cNvCxnSpPr>
          <p:nvPr/>
        </p:nvCxnSpPr>
        <p:spPr>
          <a:xfrm flipH="1" flipV="1">
            <a:off x="5548936" y="3476327"/>
            <a:ext cx="1269195" cy="44008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4" idx="3"/>
          </p:cNvCxnSpPr>
          <p:nvPr/>
        </p:nvCxnSpPr>
        <p:spPr>
          <a:xfrm flipV="1">
            <a:off x="6469570" y="4157555"/>
            <a:ext cx="348561" cy="42590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4" idx="4"/>
          </p:cNvCxnSpPr>
          <p:nvPr/>
        </p:nvCxnSpPr>
        <p:spPr>
          <a:xfrm flipV="1">
            <a:off x="7334102" y="4207498"/>
            <a:ext cx="1" cy="3759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4" idx="5"/>
          </p:cNvCxnSpPr>
          <p:nvPr/>
        </p:nvCxnSpPr>
        <p:spPr>
          <a:xfrm flipH="1" flipV="1">
            <a:off x="7850075" y="4157555"/>
            <a:ext cx="290533" cy="42590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4" idx="3"/>
          </p:cNvCxnSpPr>
          <p:nvPr/>
        </p:nvCxnSpPr>
        <p:spPr>
          <a:xfrm flipV="1">
            <a:off x="651633" y="4158386"/>
            <a:ext cx="98508" cy="57199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24" idx="4"/>
          </p:cNvCxnSpPr>
          <p:nvPr/>
        </p:nvCxnSpPr>
        <p:spPr>
          <a:xfrm flipH="1" flipV="1">
            <a:off x="1266113" y="4208329"/>
            <a:ext cx="115215" cy="49338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24" idx="5"/>
          </p:cNvCxnSpPr>
          <p:nvPr/>
        </p:nvCxnSpPr>
        <p:spPr>
          <a:xfrm flipH="1" flipV="1">
            <a:off x="1782085" y="4158386"/>
            <a:ext cx="290533" cy="5433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47223" y="2628756"/>
            <a:ext cx="638316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Short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23298" y="2813482"/>
            <a:ext cx="888320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Average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21093" y="2620850"/>
            <a:ext cx="468270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Tall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04518" y="3308224"/>
            <a:ext cx="776175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Blonde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31390" y="3494710"/>
            <a:ext cx="532518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Red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95016" y="3384147"/>
            <a:ext cx="721672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Brown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1633" y="4206528"/>
            <a:ext cx="490840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20s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66113" y="4231499"/>
            <a:ext cx="490840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30s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880593" y="4206528"/>
            <a:ext cx="490840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40s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20258" y="4037814"/>
            <a:ext cx="776175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Blonde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64105" y="4174226"/>
            <a:ext cx="532518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Red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10178" y="4071917"/>
            <a:ext cx="721672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Brown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3748" y="3458064"/>
            <a:ext cx="490840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20s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88098" y="3483034"/>
            <a:ext cx="490840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30s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82688" y="3287549"/>
            <a:ext cx="490840" cy="32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40s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2665" y="4701709"/>
            <a:ext cx="780983" cy="32796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>
                <a:solidFill>
                  <a:srgbClr val="1F497D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Katie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96624" y="4701709"/>
            <a:ext cx="866776" cy="32796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Annie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620176" y="3830426"/>
            <a:ext cx="898003" cy="32796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Sarah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0" y="2379725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8" idx="3"/>
            <a:endCxn id="150" idx="7"/>
          </p:cNvCxnSpPr>
          <p:nvPr/>
        </p:nvCxnSpPr>
        <p:spPr>
          <a:xfrm flipH="1">
            <a:off x="3776282" y="480042"/>
            <a:ext cx="204653" cy="37825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90005" y="4800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Red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4" name="Straight Connector 143"/>
          <p:cNvCxnSpPr>
            <a:stCxn id="148" idx="5"/>
            <a:endCxn id="151" idx="1"/>
          </p:cNvCxnSpPr>
          <p:nvPr/>
        </p:nvCxnSpPr>
        <p:spPr>
          <a:xfrm>
            <a:off x="5012879" y="480042"/>
            <a:ext cx="200684" cy="37825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090273" y="45947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Blonde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6" name="Straight Connector 145"/>
          <p:cNvCxnSpPr>
            <a:stCxn id="148" idx="4"/>
            <a:endCxn id="149" idx="0"/>
          </p:cNvCxnSpPr>
          <p:nvPr/>
        </p:nvCxnSpPr>
        <p:spPr>
          <a:xfrm>
            <a:off x="4496907" y="536285"/>
            <a:ext cx="0" cy="58171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178098" y="45947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Brown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70347" y="1118002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Emily</a:t>
            </a:r>
          </a:p>
          <a:p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Josh</a:t>
            </a:r>
            <a:endParaRPr lang="en-US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52" name="Straight Connector 151"/>
          <p:cNvCxnSpPr>
            <a:stCxn id="150" idx="4"/>
          </p:cNvCxnSpPr>
          <p:nvPr/>
        </p:nvCxnSpPr>
        <p:spPr>
          <a:xfrm>
            <a:off x="3260310" y="1186100"/>
            <a:ext cx="0" cy="46393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50" idx="3"/>
          </p:cNvCxnSpPr>
          <p:nvPr/>
        </p:nvCxnSpPr>
        <p:spPr>
          <a:xfrm flipH="1">
            <a:off x="2440380" y="1129857"/>
            <a:ext cx="303958" cy="52017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222936" y="1035550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216503" y="115076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064353" y="1650030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Alex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878814" y="1634543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Pete</a:t>
            </a:r>
          </a:p>
          <a:p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John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58" name="Straight Connector 157"/>
          <p:cNvCxnSpPr>
            <a:stCxn id="151" idx="4"/>
          </p:cNvCxnSpPr>
          <p:nvPr/>
        </p:nvCxnSpPr>
        <p:spPr>
          <a:xfrm>
            <a:off x="5729535" y="1186100"/>
            <a:ext cx="0" cy="47192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endCxn id="151" idx="5"/>
          </p:cNvCxnSpPr>
          <p:nvPr/>
        </p:nvCxnSpPr>
        <p:spPr>
          <a:xfrm flipH="1" flipV="1">
            <a:off x="6245507" y="1129857"/>
            <a:ext cx="312231" cy="54108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277676" y="115153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280943" y="10310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  <a:endParaRPr lang="en-US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367183" y="1650029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Dana</a:t>
            </a:r>
          </a:p>
          <a:p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×</a:t>
            </a:r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Katie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181644" y="1634542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 Annie</a:t>
            </a:r>
          </a:p>
          <a:p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✓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 Sarah</a:t>
            </a:r>
          </a:p>
        </p:txBody>
      </p:sp>
      <p:sp>
        <p:nvSpPr>
          <p:cNvPr id="148" name="Oval 147"/>
          <p:cNvSpPr/>
          <p:nvPr/>
        </p:nvSpPr>
        <p:spPr>
          <a:xfrm>
            <a:off x="3767212" y="152235"/>
            <a:ext cx="1459390" cy="3840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Hair Color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530615" y="802050"/>
            <a:ext cx="1459390" cy="3840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Lotion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4999840" y="802050"/>
            <a:ext cx="1459390" cy="3840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Lotion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03269" y="2501649"/>
            <a:ext cx="1459390" cy="3410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Height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04408" y="3866468"/>
            <a:ext cx="1459390" cy="3410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Hair Color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95808" y="3185240"/>
            <a:ext cx="1459390" cy="3410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Hair Color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303269" y="3185240"/>
            <a:ext cx="1459390" cy="3410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Age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6418" y="3867299"/>
            <a:ext cx="1459390" cy="3410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Age</a:t>
            </a:r>
            <a:endParaRPr lang="en-US" sz="20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3715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version spaces to design an agent that could answer Raven’s </a:t>
            </a:r>
            <a:r>
              <a:rPr lang="en-US" sz="2400" dirty="0">
                <a:latin typeface="Segoe Print" panose="02000600000000000000" pitchFamily="2" charset="0"/>
              </a:rPr>
              <a:t>p</a:t>
            </a:r>
            <a:r>
              <a:rPr lang="en-US" sz="2400" dirty="0" smtClean="0">
                <a:latin typeface="Segoe Print" panose="02000600000000000000" pitchFamily="2" charset="0"/>
              </a:rPr>
              <a:t>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04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Definition of version spaces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Algorithm for version spaces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Complex problems with version spaces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Limitations and questions</a:t>
            </a:r>
          </a:p>
          <a:p>
            <a:endParaRPr lang="en-US" sz="12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Identification trees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6753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#1: </a:t>
            </a:r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Positive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51805" y="1913380"/>
            <a:ext cx="48829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264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62665" y="3616044"/>
            <a:ext cx="8218670" cy="1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0" y="190640"/>
            <a:ext cx="913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Incremental Concept Learning</a:t>
            </a:r>
            <a:endParaRPr lang="en-US" sz="24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30" y="734864"/>
            <a:ext cx="24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Example #2: </a:t>
            </a:r>
            <a:r>
              <a:rPr lang="en-US" sz="2000" b="1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Negative</a:t>
            </a:r>
            <a:endParaRPr lang="en-US" sz="2000" b="1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234" y="377702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Specific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7811" y="3777023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General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67535" y="1639060"/>
            <a:ext cx="548640" cy="548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851805" y="1913380"/>
            <a:ext cx="48829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282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2194</Words>
  <Application>Microsoft Macintosh PowerPoint</Application>
  <PresentationFormat>On-screen Show (16:9)</PresentationFormat>
  <Paragraphs>1345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202</cp:revision>
  <dcterms:created xsi:type="dcterms:W3CDTF">2014-03-07T02:05:43Z</dcterms:created>
  <dcterms:modified xsi:type="dcterms:W3CDTF">2014-10-13T06:45:27Z</dcterms:modified>
</cp:coreProperties>
</file>