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37" r:id="rId2"/>
    <p:sldId id="438" r:id="rId3"/>
    <p:sldId id="363" r:id="rId4"/>
    <p:sldId id="439" r:id="rId5"/>
    <p:sldId id="440" r:id="rId6"/>
    <p:sldId id="442" r:id="rId7"/>
    <p:sldId id="445" r:id="rId8"/>
    <p:sldId id="422" r:id="rId9"/>
    <p:sldId id="419" r:id="rId10"/>
    <p:sldId id="421" r:id="rId11"/>
    <p:sldId id="423" r:id="rId12"/>
    <p:sldId id="459" r:id="rId13"/>
    <p:sldId id="424" r:id="rId14"/>
    <p:sldId id="425" r:id="rId15"/>
    <p:sldId id="446" r:id="rId16"/>
    <p:sldId id="447" r:id="rId17"/>
    <p:sldId id="430" r:id="rId18"/>
    <p:sldId id="448" r:id="rId19"/>
    <p:sldId id="449" r:id="rId20"/>
    <p:sldId id="450" r:id="rId21"/>
    <p:sldId id="451" r:id="rId22"/>
    <p:sldId id="452" r:id="rId23"/>
    <p:sldId id="453" r:id="rId24"/>
    <p:sldId id="461" r:id="rId25"/>
    <p:sldId id="455" r:id="rId26"/>
    <p:sldId id="457" r:id="rId27"/>
    <p:sldId id="460" r:id="rId28"/>
    <p:sldId id="41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0066FF"/>
    <a:srgbClr val="558ED5"/>
    <a:srgbClr val="000099"/>
    <a:srgbClr val="003399"/>
    <a:srgbClr val="000000"/>
    <a:srgbClr val="FF00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99455" autoAdjust="0"/>
  </p:normalViewPr>
  <p:slideViewPr>
    <p:cSldViewPr snapToObjects="1">
      <p:cViewPr varScale="1">
        <p:scale>
          <a:sx n="98" d="100"/>
          <a:sy n="98" d="100"/>
        </p:scale>
        <p:origin x="-61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Constraint Propagation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1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072735" y="2610155"/>
            <a:ext cx="96012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5186480" y="857840"/>
            <a:ext cx="3319365" cy="3362712"/>
          </a:xfrm>
          <a:prstGeom prst="cub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341" y="857840"/>
            <a:ext cx="3324844" cy="33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165" y="274809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Surfaces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6480" y="274808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3D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00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072735" y="2610155"/>
            <a:ext cx="96012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616820" y="857840"/>
            <a:ext cx="3319365" cy="3362712"/>
          </a:xfrm>
          <a:prstGeom prst="cub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6480" y="857840"/>
            <a:ext cx="3324844" cy="33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165" y="274809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Lines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6480" y="274808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Surfaces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931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/>
          <p:cNvSpPr/>
          <p:nvPr/>
        </p:nvSpPr>
        <p:spPr>
          <a:xfrm>
            <a:off x="2904050" y="898858"/>
            <a:ext cx="3319365" cy="3362712"/>
          </a:xfrm>
          <a:prstGeom prst="cub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03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2180" y="190640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Constraints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1715622" y="1525036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5021" y="1486755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1715623" y="3582811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6256416" y="3425806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1345981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1537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5981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1537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01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2180" y="190640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Constraints</a:t>
            </a:r>
            <a:endParaRPr lang="en-US" sz="2400" b="1" dirty="0">
              <a:latin typeface="Segoe Print" panose="02000600000000000000" pitchFamily="2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1715622" y="1525036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5021" y="1486755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1715623" y="3582811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6256416" y="3425806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1345981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1537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5981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1537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217" y="375647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0367" y="16500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64722" y="217164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8217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3426" y="43089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5029" y="20948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8137" y="14258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79113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00960" y="355422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79113" y="350656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71339" y="414658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6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/>
          <p:cNvSpPr/>
          <p:nvPr/>
        </p:nvSpPr>
        <p:spPr>
          <a:xfrm>
            <a:off x="385855" y="1465032"/>
            <a:ext cx="3319365" cy="3362712"/>
          </a:xfrm>
          <a:prstGeom prst="cub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5133667" y="1745565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3405" y="1707284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5133668" y="3803340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7394800" y="3646335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764026" y="110245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921" y="110245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6" y="317632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21" y="317632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790" y="2351597"/>
            <a:ext cx="4572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W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385" y="4484712"/>
            <a:ext cx="4572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L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8245" y="1102459"/>
            <a:ext cx="4572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61380" y="1102459"/>
            <a:ext cx="4572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W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82380" y="2346432"/>
            <a:ext cx="4572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Y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68620" y="3716612"/>
            <a:ext cx="4572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L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82380" y="4484712"/>
            <a:ext cx="4572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W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2664" y="37020"/>
            <a:ext cx="821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Label each intersection according to the applicable constraint on the right.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3946" y="825460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491" y="2641272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2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086" y="4207713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3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8081" y="2641271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4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58081" y="4207713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5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7081" y="825460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6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44321" y="3439613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7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4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/>
          <p:cNvSpPr/>
          <p:nvPr/>
        </p:nvSpPr>
        <p:spPr>
          <a:xfrm>
            <a:off x="616820" y="1130039"/>
            <a:ext cx="3319365" cy="3362712"/>
          </a:xfrm>
          <a:prstGeom prst="cub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5133667" y="1797235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3405" y="1758954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5133668" y="3855010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7394800" y="3698005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764026" y="115412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921" y="115412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6" y="322799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21" y="3227999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6262" y="402867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412" y="1922229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2767" y="2443839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6262" y="209819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1471" y="458118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3413" y="2367029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521" y="169808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7497" y="209819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344" y="3826419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497" y="3778764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9723" y="4418779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82260" y="1267564"/>
            <a:ext cx="9144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36563" y="1665794"/>
            <a:ext cx="9144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1150" y="1154129"/>
            <a:ext cx="9144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31516" y="4495364"/>
            <a:ext cx="9144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64840" y="2264716"/>
            <a:ext cx="9144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98210" y="3432424"/>
            <a:ext cx="9144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11875" y="3978819"/>
            <a:ext cx="9144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29219" y="820884"/>
            <a:ext cx="9144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6285" y="2843949"/>
            <a:ext cx="914400" cy="294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451" y="877130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0586" y="2577706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3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5817" y="4791076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4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0864" y="1388795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2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2511" y="543885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5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86561" y="1562404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6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33520" y="3155425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7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69141" y="1982087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8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16176" y="3716510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9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1150" y="37020"/>
            <a:ext cx="87106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Label each line according to the constraint on the right.</a:t>
            </a:r>
            <a:endParaRPr lang="en-US" sz="23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24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/>
          <p:cNvSpPr/>
          <p:nvPr/>
        </p:nvSpPr>
        <p:spPr>
          <a:xfrm>
            <a:off x="385855" y="399120"/>
            <a:ext cx="3319365" cy="3362712"/>
          </a:xfrm>
          <a:prstGeom prst="cub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885120" y="2588205"/>
            <a:ext cx="1459390" cy="2107765"/>
          </a:xfrm>
          <a:prstGeom prst="cub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5133667" y="1525036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3405" y="1486755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5133668" y="3582811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7394800" y="3425806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764026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921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6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21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6262" y="375647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412" y="16500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2767" y="217164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6262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1471" y="43089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3413" y="20948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521" y="14258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7497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344" y="355422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497" y="350656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9723" y="414658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21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5133667" y="1525036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3405" y="1486755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5133668" y="3582811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7394800" y="3425806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764026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921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6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21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6262" y="375647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412" y="16500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2767" y="217164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6262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1471" y="43089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3413" y="20948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521" y="14258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7497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344" y="355422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497" y="350656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9723" y="414658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7880" y="880887"/>
            <a:ext cx="3494855" cy="3428097"/>
            <a:chOff x="3669292" y="1060482"/>
            <a:chExt cx="1817107" cy="1828800"/>
          </a:xfrm>
        </p:grpSpPr>
        <p:sp>
          <p:nvSpPr>
            <p:cNvPr id="28" name="Parallelogram 27"/>
            <p:cNvSpPr/>
            <p:nvPr/>
          </p:nvSpPr>
          <p:spPr>
            <a:xfrm>
              <a:off x="3669292" y="2530702"/>
              <a:ext cx="1449008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 rot="5400000" flipV="1">
              <a:off x="3469094" y="1617086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4025698" y="2171516"/>
              <a:ext cx="1460701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/>
            <p:cNvSpPr/>
            <p:nvPr/>
          </p:nvSpPr>
          <p:spPr>
            <a:xfrm rot="5400000" flipV="1">
              <a:off x="3112688" y="1964508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70459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5133667" y="1525036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3405" y="1486755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5133668" y="3582811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7394800" y="3425806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764026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921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6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21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6262" y="375647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412" y="16500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2767" y="217164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6262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1471" y="43089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3413" y="20948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521" y="14258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7497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344" y="355422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497" y="350656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9723" y="414658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7880" y="880887"/>
            <a:ext cx="3494855" cy="3428097"/>
            <a:chOff x="3669292" y="1060482"/>
            <a:chExt cx="1817107" cy="1828800"/>
          </a:xfrm>
        </p:grpSpPr>
        <p:sp>
          <p:nvSpPr>
            <p:cNvPr id="28" name="Parallelogram 27"/>
            <p:cNvSpPr/>
            <p:nvPr/>
          </p:nvSpPr>
          <p:spPr>
            <a:xfrm>
              <a:off x="3669292" y="2530702"/>
              <a:ext cx="1449008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 rot="5400000" flipV="1">
              <a:off x="3469094" y="1617086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4025698" y="2171516"/>
              <a:ext cx="1460701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/>
            <p:cNvSpPr/>
            <p:nvPr/>
          </p:nvSpPr>
          <p:spPr>
            <a:xfrm rot="5400000" flipV="1">
              <a:off x="3112688" y="1964508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920618" y="3223024"/>
            <a:ext cx="731520" cy="7315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771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7"/>
          </p:cNvCxnSpPr>
          <p:nvPr/>
        </p:nvCxnSpPr>
        <p:spPr>
          <a:xfrm flipH="1">
            <a:off x="6170146" y="-78195"/>
            <a:ext cx="974989" cy="1015199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6502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Visuospatial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76460" y="12341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Constraint Propagation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76460" y="305456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Visuospatial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4553700" y="2057060"/>
            <a:ext cx="0" cy="99750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794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5133667" y="1525036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3405" y="1486755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5133668" y="3582811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7394800" y="3425806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764026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921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6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21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6262" y="375647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412" y="16500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2767" y="217164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6262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1471" y="43089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3413" y="20948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521" y="14258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7497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344" y="355422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497" y="350656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9723" y="414658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7880" y="880887"/>
            <a:ext cx="3494855" cy="3428097"/>
            <a:chOff x="3669292" y="1060482"/>
            <a:chExt cx="1817107" cy="1828800"/>
          </a:xfrm>
        </p:grpSpPr>
        <p:sp>
          <p:nvSpPr>
            <p:cNvPr id="28" name="Parallelogram 27"/>
            <p:cNvSpPr/>
            <p:nvPr/>
          </p:nvSpPr>
          <p:spPr>
            <a:xfrm>
              <a:off x="3669292" y="2530702"/>
              <a:ext cx="1449008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 rot="5400000" flipV="1">
              <a:off x="3469094" y="1617086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4025698" y="2171516"/>
              <a:ext cx="1460701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/>
            <p:cNvSpPr/>
            <p:nvPr/>
          </p:nvSpPr>
          <p:spPr>
            <a:xfrm rot="5400000" flipV="1">
              <a:off x="3112688" y="1964508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48835" y="42026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L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2735" y="24827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L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8835" y="2501862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Y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2597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5133667" y="1525036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3405" y="1486755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5133668" y="3582811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7394800" y="3425806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764026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921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6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21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6262" y="375647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412" y="16500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2767" y="217164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6262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1471" y="43089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3413" y="20948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521" y="14258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7497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344" y="355422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497" y="350656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9723" y="414658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7880" y="880887"/>
            <a:ext cx="3494855" cy="3428097"/>
            <a:chOff x="3669292" y="1060482"/>
            <a:chExt cx="1817107" cy="1828800"/>
          </a:xfrm>
        </p:grpSpPr>
        <p:sp>
          <p:nvSpPr>
            <p:cNvPr id="28" name="Parallelogram 27"/>
            <p:cNvSpPr/>
            <p:nvPr/>
          </p:nvSpPr>
          <p:spPr>
            <a:xfrm>
              <a:off x="3669292" y="2530702"/>
              <a:ext cx="1449008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 rot="5400000" flipV="1">
              <a:off x="3469094" y="1617086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4025698" y="2171516"/>
              <a:ext cx="1460701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/>
            <p:cNvSpPr/>
            <p:nvPr/>
          </p:nvSpPr>
          <p:spPr>
            <a:xfrm rot="5400000" flipV="1">
              <a:off x="3112688" y="1964508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48835" y="42026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L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2735" y="24827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L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8835" y="2501862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Y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8685" y="3201458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48835" y="880886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9327" y="71225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11602" y="263250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19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5133667" y="1525036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3405" y="1486755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5133668" y="3582811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7394800" y="3425806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764026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921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6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21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6262" y="375647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412" y="16500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2767" y="217164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6262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1471" y="43089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3413" y="20948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521" y="14258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7497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344" y="355422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497" y="350656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9723" y="414658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7880" y="880887"/>
            <a:ext cx="3494855" cy="3428097"/>
            <a:chOff x="3669292" y="1060482"/>
            <a:chExt cx="1817107" cy="1828800"/>
          </a:xfrm>
        </p:grpSpPr>
        <p:sp>
          <p:nvSpPr>
            <p:cNvPr id="28" name="Parallelogram 27"/>
            <p:cNvSpPr/>
            <p:nvPr/>
          </p:nvSpPr>
          <p:spPr>
            <a:xfrm>
              <a:off x="3669292" y="2530702"/>
              <a:ext cx="1449008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 rot="5400000" flipV="1">
              <a:off x="3469094" y="1617086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4025698" y="2171516"/>
              <a:ext cx="1460701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/>
            <p:cNvSpPr/>
            <p:nvPr/>
          </p:nvSpPr>
          <p:spPr>
            <a:xfrm rot="5400000" flipV="1">
              <a:off x="3112688" y="1964508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48835" y="42026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L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2735" y="24827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L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8835" y="2501862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Y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1602" y="263250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8685" y="3201458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48835" y="880886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9327" y="71225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5002" y="263250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5980" y="264856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0030" y="303261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187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168"/>
          <a:stretch/>
        </p:blipFill>
        <p:spPr>
          <a:xfrm rot="8043284">
            <a:off x="5133667" y="1525036"/>
            <a:ext cx="1219370" cy="923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3405" y="1486755"/>
            <a:ext cx="971686" cy="1000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0"/>
          <a:stretch/>
        </p:blipFill>
        <p:spPr>
          <a:xfrm flipH="1">
            <a:off x="5133668" y="3582811"/>
            <a:ext cx="1219370" cy="1178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485487">
            <a:off x="7394800" y="3425806"/>
            <a:ext cx="1228897" cy="1066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4764026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9921" y="88193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6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921" y="2955800"/>
            <a:ext cx="195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6262" y="375647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412" y="16500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2767" y="217164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6262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1471" y="43089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3413" y="209483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521" y="142588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7497" y="182599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9344" y="355422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497" y="3506565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9723" y="4146580"/>
            <a:ext cx="8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7880" y="880887"/>
            <a:ext cx="3494855" cy="3428097"/>
            <a:chOff x="3669292" y="1060482"/>
            <a:chExt cx="1817107" cy="1828800"/>
          </a:xfrm>
        </p:grpSpPr>
        <p:sp>
          <p:nvSpPr>
            <p:cNvPr id="28" name="Parallelogram 27"/>
            <p:cNvSpPr/>
            <p:nvPr/>
          </p:nvSpPr>
          <p:spPr>
            <a:xfrm>
              <a:off x="3669292" y="2530702"/>
              <a:ext cx="1449008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 rot="5400000" flipV="1">
              <a:off x="3469094" y="1617086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4025698" y="2171516"/>
              <a:ext cx="1460701" cy="358580"/>
            </a:xfrm>
            <a:prstGeom prst="parallelogram">
              <a:avLst>
                <a:gd name="adj" fmla="val 1035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/>
            <p:cNvSpPr/>
            <p:nvPr/>
          </p:nvSpPr>
          <p:spPr>
            <a:xfrm rot="5400000" flipV="1">
              <a:off x="3112688" y="1964508"/>
              <a:ext cx="1469613" cy="356405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48835" y="42026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L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2735" y="24827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L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8835" y="2501862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Y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1602" y="263250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8685" y="3201458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48835" y="880886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9327" y="71225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blade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5002" y="263250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5980" y="264856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0030" y="303261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fold</a:t>
            </a:r>
            <a:endParaRPr lang="en-US" sz="20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cxnSp>
        <p:nvCxnSpPr>
          <p:cNvPr id="5" name="Straight Arrow Connector 4"/>
          <p:cNvCxnSpPr>
            <a:stCxn id="38" idx="3"/>
            <a:endCxn id="34" idx="1"/>
          </p:cNvCxnSpPr>
          <p:nvPr/>
        </p:nvCxnSpPr>
        <p:spPr>
          <a:xfrm>
            <a:off x="2843775" y="2832555"/>
            <a:ext cx="367827" cy="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985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337153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Y-Constraint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77901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L-Constraint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57650" y="807603"/>
            <a:ext cx="2122325" cy="1219370"/>
            <a:chOff x="5445265" y="455484"/>
            <a:chExt cx="2122325" cy="1219370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21168"/>
            <a:stretch/>
          </p:blipFill>
          <p:spPr>
            <a:xfrm rot="8043284">
              <a:off x="5802670" y="603316"/>
              <a:ext cx="1219370" cy="92370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6696512" y="728310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blade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89272" y="1249920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blade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5265" y="904275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blade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00297" y="3390786"/>
            <a:ext cx="1576776" cy="1178024"/>
            <a:chOff x="4776262" y="3582811"/>
            <a:chExt cx="1576776" cy="1178024"/>
          </a:xfrm>
        </p:grpSpPr>
        <p:pic>
          <p:nvPicPr>
            <p:cNvPr id="11" name="Picture 10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0220"/>
            <a:stretch/>
          </p:blipFill>
          <p:spPr>
            <a:xfrm flipH="1">
              <a:off x="5133668" y="3582811"/>
              <a:ext cx="1219370" cy="117802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4776262" y="3756475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fold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1471" y="4308985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fold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20626" y="996323"/>
            <a:ext cx="1802054" cy="1069055"/>
            <a:chOff x="5162876" y="1162601"/>
            <a:chExt cx="1802054" cy="1069055"/>
          </a:xfrm>
        </p:grpSpPr>
        <p:pic>
          <p:nvPicPr>
            <p:cNvPr id="10" name="Picture 9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99760" y="1223471"/>
              <a:ext cx="971686" cy="100026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5199768" y="1831546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Segoe Print" panose="02000600000000000000" pitchFamily="2" charset="0"/>
                </a:rPr>
                <a:t>b</a:t>
              </a:r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lade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62876" y="1162601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fold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3852" y="1562711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Segoe Print" panose="02000600000000000000" pitchFamily="2" charset="0"/>
                </a:rPr>
                <a:t>b</a:t>
              </a:r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lade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7662" y="769198"/>
            <a:ext cx="2023228" cy="1219370"/>
            <a:chOff x="3393354" y="802643"/>
            <a:chExt cx="2023228" cy="1219370"/>
          </a:xfrm>
        </p:grpSpPr>
        <p:pic>
          <p:nvPicPr>
            <p:cNvPr id="42" name="Picture 41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21168"/>
            <a:stretch/>
          </p:blipFill>
          <p:spPr>
            <a:xfrm rot="8043284">
              <a:off x="3750759" y="950475"/>
              <a:ext cx="1219370" cy="92370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3" name="TextBox 42"/>
            <p:cNvSpPr txBox="1"/>
            <p:nvPr/>
          </p:nvSpPr>
          <p:spPr>
            <a:xfrm>
              <a:off x="4545504" y="1075469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fold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99859" y="1597079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fold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93354" y="1251434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fold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572000" y="337153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W-Constraint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25747" y="996323"/>
            <a:ext cx="1802054" cy="1069055"/>
            <a:chOff x="5162876" y="1162601"/>
            <a:chExt cx="1802054" cy="1069055"/>
          </a:xfrm>
        </p:grpSpPr>
        <p:pic>
          <p:nvPicPr>
            <p:cNvPr id="48" name="Picture 47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99760" y="1223471"/>
              <a:ext cx="971686" cy="100026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9" name="TextBox 48"/>
            <p:cNvSpPr txBox="1"/>
            <p:nvPr/>
          </p:nvSpPr>
          <p:spPr>
            <a:xfrm>
              <a:off x="5199768" y="1831546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fold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62876" y="1162601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blade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93852" y="1562711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fold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23449" y="3383679"/>
            <a:ext cx="1576776" cy="1178024"/>
            <a:chOff x="4776262" y="3582811"/>
            <a:chExt cx="1576776" cy="1178024"/>
          </a:xfrm>
        </p:grpSpPr>
        <p:pic>
          <p:nvPicPr>
            <p:cNvPr id="53" name="Picture 52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0220"/>
            <a:stretch/>
          </p:blipFill>
          <p:spPr>
            <a:xfrm flipH="1">
              <a:off x="5133668" y="3582811"/>
              <a:ext cx="1219370" cy="117802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4" name="TextBox 53"/>
            <p:cNvSpPr txBox="1"/>
            <p:nvPr/>
          </p:nvSpPr>
          <p:spPr>
            <a:xfrm>
              <a:off x="4776262" y="3756475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Segoe Print" panose="02000600000000000000" pitchFamily="2" charset="0"/>
                </a:rPr>
                <a:t>b</a:t>
              </a:r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lade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1471" y="4308985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fold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77145" y="3383679"/>
            <a:ext cx="1576776" cy="1178024"/>
            <a:chOff x="4776262" y="3582811"/>
            <a:chExt cx="1576776" cy="1178024"/>
          </a:xfrm>
        </p:grpSpPr>
        <p:pic>
          <p:nvPicPr>
            <p:cNvPr id="57" name="Picture 56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0220"/>
            <a:stretch/>
          </p:blipFill>
          <p:spPr>
            <a:xfrm flipH="1">
              <a:off x="5133668" y="3582811"/>
              <a:ext cx="1219370" cy="117802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8" name="TextBox 57"/>
            <p:cNvSpPr txBox="1"/>
            <p:nvPr/>
          </p:nvSpPr>
          <p:spPr>
            <a:xfrm>
              <a:off x="4776262" y="3756475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Segoe Print" panose="02000600000000000000" pitchFamily="2" charset="0"/>
                </a:rPr>
                <a:t>b</a:t>
              </a:r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lade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1471" y="4308985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Segoe Print" panose="02000600000000000000" pitchFamily="2" charset="0"/>
                </a:rPr>
                <a:t>b</a:t>
              </a:r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lade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92250" y="3371148"/>
            <a:ext cx="1576776" cy="1178024"/>
            <a:chOff x="4776262" y="3582811"/>
            <a:chExt cx="1576776" cy="1178024"/>
          </a:xfrm>
        </p:grpSpPr>
        <p:pic>
          <p:nvPicPr>
            <p:cNvPr id="61" name="Picture 60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0220"/>
            <a:stretch/>
          </p:blipFill>
          <p:spPr>
            <a:xfrm flipH="1">
              <a:off x="5133668" y="3582811"/>
              <a:ext cx="1219370" cy="117802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2" name="TextBox 61"/>
            <p:cNvSpPr txBox="1"/>
            <p:nvPr/>
          </p:nvSpPr>
          <p:spPr>
            <a:xfrm>
              <a:off x="4776262" y="3756475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fold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11471" y="4308985"/>
              <a:ext cx="871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Segoe Print" panose="02000600000000000000" pitchFamily="2" charset="0"/>
                </a:rPr>
                <a:t>b</a:t>
              </a:r>
              <a:r>
                <a:rPr lang="en-US" sz="2000" dirty="0" smtClean="0">
                  <a:solidFill>
                    <a:srgbClr val="FF0000"/>
                  </a:solidFill>
                  <a:latin typeface="Segoe Print" panose="02000600000000000000" pitchFamily="2" charset="0"/>
                </a:rPr>
                <a:t>lade</a:t>
              </a:r>
              <a:endParaRPr lang="en-US" sz="2000" dirty="0">
                <a:solidFill>
                  <a:srgbClr val="FF0000"/>
                </a:solidFill>
                <a:latin typeface="Segoe Print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64905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525" y="190640"/>
            <a:ext cx="729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Segoe Print" panose="02000600000000000000" pitchFamily="2" charset="0"/>
              </a:rPr>
              <a:t>Colorless green ideas</a:t>
            </a:r>
            <a:r>
              <a:rPr lang="en-US" sz="2400" dirty="0">
                <a:latin typeface="Segoe Print" panose="02000600000000000000" pitchFamily="2" charset="0"/>
              </a:rPr>
              <a:t> </a:t>
            </a:r>
            <a:r>
              <a:rPr lang="en-US" sz="2400" u="sng" dirty="0">
                <a:latin typeface="Segoe Print" panose="02000600000000000000" pitchFamily="2" charset="0"/>
              </a:rPr>
              <a:t>sleep furiously.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235" y="3383200"/>
            <a:ext cx="8679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Constraints:</a:t>
            </a:r>
          </a:p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Sentence =</a:t>
            </a:r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 Noun Phrase </a:t>
            </a:r>
            <a:r>
              <a:rPr lang="en-US" sz="2400" dirty="0" smtClean="0">
                <a:latin typeface="Arial Narrow" panose="020B0606020202030204" pitchFamily="34" charset="0"/>
              </a:rPr>
              <a:t>+</a:t>
            </a:r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Verb Phrase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Noun Phrase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=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[Adjectives]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+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(Noun or Pronoun)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Verb Phrase</a:t>
            </a:r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=</a:t>
            </a:r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Verb</a:t>
            </a:r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+</a:t>
            </a:r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[Adverb]</a:t>
            </a:r>
            <a:endParaRPr lang="en-US" sz="24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>
            <a:endCxn id="14" idx="0"/>
          </p:cNvCxnSpPr>
          <p:nvPr/>
        </p:nvCxnSpPr>
        <p:spPr>
          <a:xfrm flipH="1">
            <a:off x="1979663" y="536285"/>
            <a:ext cx="1209757" cy="65288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27363" y="651500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Noun Phrase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>
            <a:endCxn id="15" idx="0"/>
          </p:cNvCxnSpPr>
          <p:nvPr/>
        </p:nvCxnSpPr>
        <p:spPr>
          <a:xfrm>
            <a:off x="5992985" y="536285"/>
            <a:ext cx="1171352" cy="652885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5674" y="651500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Verb Phrase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640" y="1189170"/>
            <a:ext cx="341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Segoe Print" panose="02000600000000000000" pitchFamily="2" charset="0"/>
              </a:rPr>
              <a:t>Colorless green</a:t>
            </a:r>
            <a:r>
              <a:rPr lang="en-US" sz="2400" dirty="0" smtClean="0">
                <a:latin typeface="Segoe Print" panose="02000600000000000000" pitchFamily="2" charset="0"/>
              </a:rPr>
              <a:t> </a:t>
            </a:r>
            <a:r>
              <a:rPr lang="en-US" sz="2400" u="sng" dirty="0" smtClean="0">
                <a:latin typeface="Segoe Print" panose="02000600000000000000" pitchFamily="2" charset="0"/>
              </a:rPr>
              <a:t>ideas</a:t>
            </a:r>
            <a:endParaRPr lang="en-US" sz="2400" u="sng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5314" y="1189170"/>
            <a:ext cx="341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Segoe Print" panose="02000600000000000000" pitchFamily="2" charset="0"/>
              </a:rPr>
              <a:t>sleep</a:t>
            </a:r>
            <a:r>
              <a:rPr lang="en-US" sz="2400" dirty="0" smtClean="0">
                <a:latin typeface="Segoe Print" panose="02000600000000000000" pitchFamily="2" charset="0"/>
              </a:rPr>
              <a:t> </a:t>
            </a:r>
            <a:r>
              <a:rPr lang="en-US" sz="2400" u="sng" dirty="0" smtClean="0">
                <a:latin typeface="Segoe Print" panose="02000600000000000000" pitchFamily="2" charset="0"/>
              </a:rPr>
              <a:t>furiously</a:t>
            </a:r>
            <a:r>
              <a:rPr lang="en-US" sz="2400" dirty="0" smtClean="0">
                <a:latin typeface="Segoe Print" panose="02000600000000000000" pitchFamily="2" charset="0"/>
              </a:rPr>
              <a:t>.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23525" y="1534815"/>
            <a:ext cx="787303" cy="65288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4385" y="1676591"/>
            <a:ext cx="114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Adjectives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70219" y="1534815"/>
            <a:ext cx="249032" cy="652885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94735" y="167659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Noun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38962" y="1534814"/>
            <a:ext cx="576478" cy="652886"/>
          </a:xfrm>
          <a:prstGeom prst="straightConnector1">
            <a:avLst/>
          </a:prstGeom>
          <a:ln w="381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7375" y="1676591"/>
            <a:ext cx="62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Verb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29588" y="1534815"/>
            <a:ext cx="191622" cy="652885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44400" y="1714996"/>
            <a:ext cx="85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Adverb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5" y="2187700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Colorless green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9816" y="2187699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ideas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8178" y="218769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sleep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53110" y="2187700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furiously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345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525" y="190640"/>
            <a:ext cx="729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Print" panose="02000600000000000000" pitchFamily="2" charset="0"/>
              </a:rPr>
              <a:t>Soft drinks due from thank bills insurance.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235" y="3383200"/>
            <a:ext cx="8679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Constraints:</a:t>
            </a:r>
          </a:p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Sentence =</a:t>
            </a:r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 Noun Phrase </a:t>
            </a:r>
            <a:r>
              <a:rPr lang="en-US" sz="2400" dirty="0" smtClean="0">
                <a:latin typeface="Arial Narrow" panose="020B0606020202030204" pitchFamily="34" charset="0"/>
              </a:rPr>
              <a:t>+</a:t>
            </a:r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Verb Phrase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Noun Phrase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=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[Adjectives]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+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(Noun or Pronoun)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Verb Phrase</a:t>
            </a:r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=</a:t>
            </a:r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Verb</a:t>
            </a:r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+</a:t>
            </a:r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[Adverb]</a:t>
            </a:r>
            <a:endParaRPr lang="en-US" sz="24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08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constraint propagation to design an agent that could answer Raven’s </a:t>
            </a:r>
            <a:r>
              <a:rPr lang="en-US" sz="2400" dirty="0">
                <a:latin typeface="Segoe Print" panose="02000600000000000000" pitchFamily="2" charset="0"/>
              </a:rPr>
              <a:t>p</a:t>
            </a:r>
            <a:r>
              <a:rPr lang="en-US" sz="2400" dirty="0" smtClean="0">
                <a:latin typeface="Segoe Print" panose="02000600000000000000" pitchFamily="2" charset="0"/>
              </a:rPr>
              <a:t>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7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Definition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Image processing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Natural language understanding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Advanced problems</a:t>
            </a:r>
          </a:p>
        </p:txBody>
      </p:sp>
    </p:spTree>
    <p:extLst>
      <p:ext uri="{BB962C8B-B14F-4D97-AF65-F5344CB8AC3E}">
        <p14:creationId xmlns:p14="http://schemas.microsoft.com/office/powerpoint/2010/main" xmlns="" val="3312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Definition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Image processing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Natural language understanding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Advanced problems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6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2728560" y="719185"/>
            <a:ext cx="3657600" cy="3657600"/>
          </a:xfrm>
          <a:prstGeom prst="cube">
            <a:avLst/>
          </a:prstGeom>
          <a:noFill/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261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edefined Process 6"/>
          <p:cNvSpPr/>
          <p:nvPr/>
        </p:nvSpPr>
        <p:spPr>
          <a:xfrm>
            <a:off x="923525" y="1060481"/>
            <a:ext cx="1828800" cy="1828800"/>
          </a:xfrm>
          <a:prstGeom prst="flowChartPredefined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Internal Storage 7"/>
          <p:cNvSpPr/>
          <p:nvPr/>
        </p:nvSpPr>
        <p:spPr>
          <a:xfrm>
            <a:off x="923525" y="3109420"/>
            <a:ext cx="1828800" cy="1828800"/>
          </a:xfrm>
          <a:prstGeom prst="flowChartInternalStorag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3669292" y="2530702"/>
            <a:ext cx="1449008" cy="358580"/>
          </a:xfrm>
          <a:prstGeom prst="parallelogram">
            <a:avLst>
              <a:gd name="adj" fmla="val 10355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 rot="5400000" flipV="1">
            <a:off x="3469094" y="1617086"/>
            <a:ext cx="1469613" cy="356405"/>
          </a:xfrm>
          <a:prstGeom prst="parallelogram">
            <a:avLst>
              <a:gd name="adj" fmla="val 967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/>
          <p:cNvSpPr/>
          <p:nvPr/>
        </p:nvSpPr>
        <p:spPr>
          <a:xfrm>
            <a:off x="4025698" y="2171516"/>
            <a:ext cx="1460701" cy="358580"/>
          </a:xfrm>
          <a:prstGeom prst="parallelogram">
            <a:avLst>
              <a:gd name="adj" fmla="val 10355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 rot="5400000" flipV="1">
            <a:off x="3112688" y="1964508"/>
            <a:ext cx="1469613" cy="356405"/>
          </a:xfrm>
          <a:prstGeom prst="parallelogram">
            <a:avLst>
              <a:gd name="adj" fmla="val 967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 flipV="1">
            <a:off x="6391675" y="1060482"/>
            <a:ext cx="1828800" cy="397522"/>
          </a:xfrm>
          <a:prstGeom prst="trapezoid">
            <a:avLst>
              <a:gd name="adj" fmla="val 99681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rot="5400000" flipV="1">
            <a:off x="7097170" y="1765977"/>
            <a:ext cx="1828799" cy="417810"/>
          </a:xfrm>
          <a:prstGeom prst="parallelogram">
            <a:avLst>
              <a:gd name="adj" fmla="val 96722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 rot="16200000" flipH="1" flipV="1">
            <a:off x="5686181" y="1765978"/>
            <a:ext cx="1828799" cy="417810"/>
          </a:xfrm>
          <a:prstGeom prst="parallelogram">
            <a:avLst>
              <a:gd name="adj" fmla="val 93873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09485" y="1458004"/>
            <a:ext cx="993181" cy="143127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2664" y="178080"/>
            <a:ext cx="821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Which of these wireframes depicts a 3D figure that could exist in the real world?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3479396" y="3109420"/>
            <a:ext cx="1828800" cy="1828800"/>
          </a:xfrm>
          <a:prstGeom prst="flowChartMagneticDru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2147" y="102841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147" y="310941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7914" y="102841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28018" y="310942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41192" y="106048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1192" y="310941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Bevel 24"/>
          <p:cNvSpPr/>
          <p:nvPr/>
        </p:nvSpPr>
        <p:spPr>
          <a:xfrm>
            <a:off x="6391675" y="3109419"/>
            <a:ext cx="1828800" cy="1828800"/>
          </a:xfrm>
          <a:prstGeom prst="bevel">
            <a:avLst>
              <a:gd name="adj" fmla="val 15000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1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664" y="178080"/>
            <a:ext cx="821867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Which of these sentences are </a:t>
            </a:r>
            <a:r>
              <a:rPr lang="en-US" sz="2400" u="sng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grammatically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correct?</a:t>
            </a:r>
          </a:p>
          <a:p>
            <a:pPr algn="ctr"/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latin typeface="Segoe Print" panose="02000600000000000000" pitchFamily="2" charset="0"/>
              </a:rPr>
              <a:t>Colorless green ideas sleep furiously.</a:t>
            </a:r>
          </a:p>
          <a:p>
            <a:pPr algn="ctr"/>
            <a:endParaRPr lang="en-US" sz="20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latin typeface="Segoe Print" panose="02000600000000000000" pitchFamily="2" charset="0"/>
              </a:rPr>
              <a:t>Soft drinks due from thank bills insurance.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latin typeface="Segoe Print" panose="02000600000000000000" pitchFamily="2" charset="0"/>
              </a:rPr>
              <a:t>The treating physician persons the following excluded tasty.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  <a:p>
            <a:pPr algn="ctr"/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latin typeface="Segoe Print" panose="02000600000000000000" pitchFamily="2" charset="0"/>
              </a:rPr>
              <a:t>Wall decor notifies business cards of nonsensical whims.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  <a:p>
            <a:pPr algn="ctr"/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latin typeface="Segoe Print" panose="02000600000000000000" pitchFamily="2" charset="0"/>
              </a:rPr>
              <a:t>Tuesday brought a sharp-edged suite of pumpernickel.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  <a:p>
            <a:pPr algn="ctr"/>
            <a:r>
              <a:rPr lang="el-GR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 smtClean="0">
                <a:latin typeface="Segoe Print" panose="02000600000000000000" pitchFamily="2" charset="0"/>
              </a:rPr>
              <a:t>Go search or revoke to writing this present understand.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29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3802" y="1981615"/>
            <a:ext cx="2534731" cy="2510385"/>
            <a:chOff x="961929" y="2173640"/>
            <a:chExt cx="1828800" cy="1828800"/>
          </a:xfrm>
        </p:grpSpPr>
        <p:sp>
          <p:nvSpPr>
            <p:cNvPr id="4" name="Trapezoid 3"/>
            <p:cNvSpPr/>
            <p:nvPr/>
          </p:nvSpPr>
          <p:spPr>
            <a:xfrm flipV="1">
              <a:off x="961929" y="2173640"/>
              <a:ext cx="1828800" cy="397522"/>
            </a:xfrm>
            <a:prstGeom prst="trapezoid">
              <a:avLst>
                <a:gd name="adj" fmla="val 99681"/>
              </a:avLst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/>
            <p:cNvSpPr/>
            <p:nvPr/>
          </p:nvSpPr>
          <p:spPr>
            <a:xfrm rot="5400000" flipV="1">
              <a:off x="1667424" y="2879135"/>
              <a:ext cx="1828799" cy="417810"/>
            </a:xfrm>
            <a:prstGeom prst="parallelogram">
              <a:avLst>
                <a:gd name="adj" fmla="val 96722"/>
              </a:avLst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16200000" flipH="1" flipV="1">
              <a:off x="256435" y="2879136"/>
              <a:ext cx="1828799" cy="417810"/>
            </a:xfrm>
            <a:prstGeom prst="parallelogram">
              <a:avLst>
                <a:gd name="adj" fmla="val 93873"/>
              </a:avLst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9739" y="2571162"/>
              <a:ext cx="993181" cy="1431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14019" y="2759754"/>
            <a:ext cx="4109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Segoe Print" panose="02000600000000000000" pitchFamily="2" charset="0"/>
              </a:rPr>
              <a:t>Colorless green ideas sleep furiously.</a:t>
            </a:r>
            <a:endParaRPr lang="en-US" sz="24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664" y="178080"/>
            <a:ext cx="821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Constraint propagation: </a:t>
            </a:r>
            <a:r>
              <a:rPr lang="en-US" sz="2400" dirty="0">
                <a:latin typeface="Segoe Print" panose="02000600000000000000" pitchFamily="2" charset="0"/>
              </a:rPr>
              <a:t>a method of inference that assigns values to variables </a:t>
            </a:r>
            <a:r>
              <a:rPr lang="en-US" sz="2400" dirty="0" smtClean="0">
                <a:latin typeface="Segoe Print" panose="02000600000000000000" pitchFamily="2" charset="0"/>
              </a:rPr>
              <a:t>characterizing </a:t>
            </a:r>
            <a:r>
              <a:rPr lang="en-US" sz="2400" dirty="0">
                <a:latin typeface="Segoe Print" panose="02000600000000000000" pitchFamily="2" charset="0"/>
              </a:rPr>
              <a:t>a problem in such a way that some conditions (called constraints) </a:t>
            </a:r>
            <a:r>
              <a:rPr lang="en-US" sz="2400" dirty="0" smtClean="0">
                <a:latin typeface="Segoe Print" panose="02000600000000000000" pitchFamily="2" charset="0"/>
              </a:rPr>
              <a:t>are </a:t>
            </a:r>
            <a:r>
              <a:rPr lang="en-US" sz="2400" dirty="0">
                <a:latin typeface="Segoe Print" panose="02000600000000000000" pitchFamily="2" charset="0"/>
              </a:rPr>
              <a:t>satisfied.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26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9596694"/>
              </p:ext>
            </p:extLst>
          </p:nvPr>
        </p:nvGraphicFramePr>
        <p:xfrm>
          <a:off x="625040" y="843525"/>
          <a:ext cx="3332480" cy="3364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31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ube 4"/>
          <p:cNvSpPr/>
          <p:nvPr/>
        </p:nvSpPr>
        <p:spPr>
          <a:xfrm>
            <a:off x="5186480" y="857840"/>
            <a:ext cx="3319365" cy="3362712"/>
          </a:xfrm>
          <a:prstGeom prst="cub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72735" y="2610155"/>
            <a:ext cx="96012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7165" y="274809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Pixels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6480" y="274808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Lines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46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072735" y="2610155"/>
            <a:ext cx="96012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616820" y="857840"/>
            <a:ext cx="3319365" cy="3362712"/>
          </a:xfrm>
          <a:prstGeom prst="cub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6480" y="857840"/>
            <a:ext cx="3324844" cy="33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7165" y="274809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Lines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6480" y="274808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Surfaces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82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509</Words>
  <Application>Microsoft Office PowerPoint</Application>
  <PresentationFormat>On-screen Show (16:9)</PresentationFormat>
  <Paragraphs>305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188</cp:revision>
  <dcterms:created xsi:type="dcterms:W3CDTF">2014-03-07T02:05:43Z</dcterms:created>
  <dcterms:modified xsi:type="dcterms:W3CDTF">2014-10-13T07:31:43Z</dcterms:modified>
</cp:coreProperties>
</file>