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37" r:id="rId2"/>
    <p:sldId id="461" r:id="rId3"/>
    <p:sldId id="363" r:id="rId4"/>
    <p:sldId id="46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3" r:id="rId13"/>
    <p:sldId id="472" r:id="rId14"/>
    <p:sldId id="474" r:id="rId15"/>
    <p:sldId id="475" r:id="rId16"/>
    <p:sldId id="476" r:id="rId17"/>
    <p:sldId id="477" r:id="rId18"/>
    <p:sldId id="486" r:id="rId19"/>
    <p:sldId id="480" r:id="rId20"/>
    <p:sldId id="481" r:id="rId21"/>
    <p:sldId id="482" r:id="rId22"/>
    <p:sldId id="483" r:id="rId23"/>
    <p:sldId id="484" r:id="rId24"/>
    <p:sldId id="487" r:id="rId25"/>
    <p:sldId id="488" r:id="rId26"/>
    <p:sldId id="492" r:id="rId27"/>
    <p:sldId id="489" r:id="rId28"/>
    <p:sldId id="490" r:id="rId29"/>
    <p:sldId id="491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0066FF"/>
    <a:srgbClr val="558ED5"/>
    <a:srgbClr val="000099"/>
    <a:srgbClr val="003399"/>
    <a:srgbClr val="000000"/>
    <a:srgbClr val="FF00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93188" autoAdjust="0"/>
  </p:normalViewPr>
  <p:slideViewPr>
    <p:cSldViewPr snapToObjects="1">
      <p:cViewPr varScale="1">
        <p:scale>
          <a:sx n="98" d="100"/>
          <a:sy n="98" d="100"/>
        </p:scale>
        <p:origin x="-61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Configuration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51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upload.wikimedia.org/wikipedia/commons/d/d2/Chair_4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463" t="15748" r="19882" b="8996"/>
          <a:stretch/>
        </p:blipFill>
        <p:spPr bwMode="auto">
          <a:xfrm>
            <a:off x="733308" y="767972"/>
            <a:ext cx="2187277" cy="357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{3, 4, 5}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{5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5" name="Elbow Connector 14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394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{3, 4, 5}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{5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3667738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075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{3, 4, 5}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{5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3553474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1258" y="459475"/>
            <a:ext cx="3033997" cy="186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>
                <a:latin typeface="Segoe Print" panose="02000600000000000000" pitchFamily="2" charset="0"/>
              </a:rPr>
              <a:t>Order:</a:t>
            </a:r>
          </a:p>
          <a:p>
            <a:pPr algn="ctr"/>
            <a:r>
              <a:rPr lang="en-US" sz="2000" dirty="0">
                <a:latin typeface="Segoe Print" panose="02000600000000000000" pitchFamily="2" charset="0"/>
              </a:rPr>
              <a:t>A chair that weighs over 200g, costs at most $20 to make, and has 4 legs.</a:t>
            </a:r>
          </a:p>
        </p:txBody>
      </p:sp>
    </p:spTree>
    <p:extLst>
      <p:ext uri="{BB962C8B-B14F-4D97-AF65-F5344CB8AC3E}">
        <p14:creationId xmlns:p14="http://schemas.microsoft.com/office/powerpoint/2010/main" xmlns="" val="366896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{5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5106874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200g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&lt;$20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58" y="459475"/>
            <a:ext cx="3033997" cy="186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>
                <a:latin typeface="Segoe Print" panose="02000600000000000000" pitchFamily="2" charset="0"/>
              </a:rPr>
              <a:t>Order:</a:t>
            </a:r>
          </a:p>
          <a:p>
            <a:pPr algn="ctr"/>
            <a:r>
              <a:rPr lang="en-US" sz="2000" dirty="0">
                <a:latin typeface="Segoe Print" panose="02000600000000000000" pitchFamily="2" charset="0"/>
              </a:rPr>
              <a:t>A chair that weighs over 200g, costs at most $20 to make, and has 4 legs.</a:t>
            </a:r>
          </a:p>
        </p:txBody>
      </p:sp>
    </p:spTree>
    <p:extLst>
      <p:ext uri="{BB962C8B-B14F-4D97-AF65-F5344CB8AC3E}">
        <p14:creationId xmlns:p14="http://schemas.microsoft.com/office/powerpoint/2010/main" xmlns="" val="394886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{5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9458912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200g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&lt;$20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58" y="459475"/>
            <a:ext cx="3033997" cy="186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>
                <a:latin typeface="Segoe Print" panose="02000600000000000000" pitchFamily="2" charset="0"/>
              </a:rPr>
              <a:t>Order:</a:t>
            </a:r>
          </a:p>
          <a:p>
            <a:pPr algn="ctr"/>
            <a:r>
              <a:rPr lang="en-US" sz="2000" dirty="0">
                <a:latin typeface="Segoe Print" panose="02000600000000000000" pitchFamily="2" charset="0"/>
              </a:rPr>
              <a:t>A chair that weighs over 200g, costs at most $20 to make, and has 4 legs.</a:t>
            </a:r>
          </a:p>
        </p:txBody>
      </p:sp>
    </p:spTree>
    <p:extLst>
      <p:ext uri="{BB962C8B-B14F-4D97-AF65-F5344CB8AC3E}">
        <p14:creationId xmlns:p14="http://schemas.microsoft.com/office/powerpoint/2010/main" xmlns="" val="349054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wood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6692917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200g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&lt;$20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58" y="459475"/>
            <a:ext cx="3033997" cy="186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Order: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 chair that weighs over 200g, costs at most $20 to make, and has 4 legs.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829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wood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5000367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200g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&lt;$20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58" y="459475"/>
            <a:ext cx="3033997" cy="186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Order: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 chair that weighs over 200g, costs at most $20 to make, and has 4 legs.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643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wood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9457539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250g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$20</a:t>
            </a:r>
            <a:endParaRPr lang="en-US" sz="20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58" y="459475"/>
            <a:ext cx="3033997" cy="186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Order: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 chair that weighs over 200g, costs at most $20 to make, and has 4 legs.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1985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$4.00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$10.00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N/A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$2.00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0261748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160g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endParaRPr lang="en-US" sz="2000" b="1" dirty="0">
              <a:solidFill>
                <a:srgbClr val="007A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58" y="459473"/>
            <a:ext cx="3033997" cy="1865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Fill this order: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 chair that costs at most $16 to make and has a 100g metal seat.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64025" y="852292"/>
            <a:ext cx="729693" cy="221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64025" y="1159532"/>
            <a:ext cx="729693" cy="221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298757" y="493776"/>
            <a:ext cx="1651413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45135" y="720996"/>
            <a:ext cx="1805035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759617" y="951426"/>
            <a:ext cx="1190553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221945" y="1181856"/>
            <a:ext cx="1728225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145135" y="1882290"/>
            <a:ext cx="1805035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759617" y="2112720"/>
            <a:ext cx="1190553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21945" y="2343150"/>
            <a:ext cx="1728225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145135" y="3072845"/>
            <a:ext cx="1805035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759617" y="3303275"/>
            <a:ext cx="1190553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221945" y="3533705"/>
            <a:ext cx="1728225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145135" y="4251960"/>
            <a:ext cx="1805035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759617" y="4482390"/>
            <a:ext cx="1190553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221945" y="4712820"/>
            <a:ext cx="1728225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03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{3, 4, 5}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{5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$10.00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8509403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&lt;$16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58" y="459473"/>
            <a:ext cx="3033997" cy="1865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Segoe Print" panose="02000600000000000000" pitchFamily="2" charset="0"/>
              </a:rPr>
              <a:t>Fill this order:</a:t>
            </a:r>
          </a:p>
          <a:p>
            <a:pPr algn="ctr"/>
            <a:r>
              <a:rPr lang="en-US" sz="2000" dirty="0">
                <a:latin typeface="Segoe Print" panose="02000600000000000000" pitchFamily="2" charset="0"/>
              </a:rPr>
              <a:t>A chair that costs at most $16 to make and has a 100g metal seat.</a:t>
            </a:r>
          </a:p>
        </p:txBody>
      </p:sp>
    </p:spTree>
    <p:extLst>
      <p:ext uri="{BB962C8B-B14F-4D97-AF65-F5344CB8AC3E}">
        <p14:creationId xmlns:p14="http://schemas.microsoft.com/office/powerpoint/2010/main" xmlns="" val="270717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4553700" y="0"/>
            <a:ext cx="0" cy="267450"/>
          </a:xfrm>
          <a:prstGeom prst="straightConnector1">
            <a:avLst/>
          </a:prstGeom>
          <a:ln w="1270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Design &amp; Creativity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6460" y="47149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Configuration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6460" y="155326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Diagnosis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65185" y="374585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Creativity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65185" y="26321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Design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4553700" y="1294455"/>
            <a:ext cx="0" cy="25881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4"/>
            <a:endCxn id="13" idx="0"/>
          </p:cNvCxnSpPr>
          <p:nvPr/>
        </p:nvCxnSpPr>
        <p:spPr>
          <a:xfrm flipH="1">
            <a:off x="4542425" y="2376225"/>
            <a:ext cx="11275" cy="2558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4"/>
            <a:endCxn id="12" idx="0"/>
          </p:cNvCxnSpPr>
          <p:nvPr/>
        </p:nvCxnSpPr>
        <p:spPr>
          <a:xfrm>
            <a:off x="4542425" y="3455065"/>
            <a:ext cx="0" cy="2907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950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{3, 4, 5}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{5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$10.00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N/A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6047348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&lt;$16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58" y="459473"/>
            <a:ext cx="3033997" cy="1865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Segoe Print" panose="02000600000000000000" pitchFamily="2" charset="0"/>
              </a:rPr>
              <a:t>Fill this order:</a:t>
            </a:r>
          </a:p>
          <a:p>
            <a:pPr algn="ctr"/>
            <a:r>
              <a:rPr lang="en-US" sz="2000" dirty="0">
                <a:latin typeface="Segoe Print" panose="02000600000000000000" pitchFamily="2" charset="0"/>
              </a:rPr>
              <a:t>A chair that costs at most $16 to make and has a 100g metal seat.</a:t>
            </a:r>
          </a:p>
        </p:txBody>
      </p:sp>
    </p:spTree>
    <p:extLst>
      <p:ext uri="{BB962C8B-B14F-4D97-AF65-F5344CB8AC3E}">
        <p14:creationId xmlns:p14="http://schemas.microsoft.com/office/powerpoint/2010/main" xmlns="" val="120712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$4.00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$10.00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N/A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7815630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&lt;$16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58" y="459473"/>
            <a:ext cx="3033997" cy="1865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Fill this order: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 chair that costs at most $16 to make and has a 100g metal seat.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59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$4.00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$10.00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N/A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$2.00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2598264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&lt;$16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58" y="459473"/>
            <a:ext cx="3033997" cy="1865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Fill this order: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 chair that costs at most $16 to make and has a 100g metal seat.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69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$4.00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$10.00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N/A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$2.00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160g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endParaRPr lang="en-US" sz="2000" b="1" dirty="0">
              <a:solidFill>
                <a:srgbClr val="007A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93583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496660" y="229045"/>
            <a:ext cx="5530320" cy="4779353"/>
            <a:chOff x="3496660" y="229045"/>
            <a:chExt cx="5530320" cy="4779354"/>
          </a:xfrm>
        </p:grpSpPr>
        <p:sp>
          <p:nvSpPr>
            <p:cNvPr id="2" name="TextBox 1"/>
            <p:cNvSpPr txBox="1"/>
            <p:nvPr/>
          </p:nvSpPr>
          <p:spPr>
            <a:xfrm>
              <a:off x="5839364" y="229045"/>
              <a:ext cx="3187616" cy="12464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Chair Legs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count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size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10g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material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metal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cost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$4.00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33280" y="1611626"/>
              <a:ext cx="3187616" cy="1034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Chair Seat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size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100g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material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metal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cost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$10.00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33280" y="2802179"/>
              <a:ext cx="3187616" cy="1034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Chair Arms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size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0g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material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N/A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cost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$0.00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33280" y="3992736"/>
              <a:ext cx="3187616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Chair Back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size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20g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material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metal</a:t>
              </a:r>
            </a:p>
            <a:p>
              <a:pPr defTabSz="228600">
                <a:lnSpc>
                  <a:spcPts val="1800"/>
                </a:lnSpc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cost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$2.00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96660" y="459474"/>
              <a:ext cx="2035465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Ins="0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Chair</a:t>
              </a:r>
            </a:p>
            <a:p>
              <a:pPr defTabSz="228600"/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mass 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160g</a:t>
              </a:r>
            </a:p>
            <a:p>
              <a:pPr defTabSz="22860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cost 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2000" b="1" dirty="0" smtClean="0">
                  <a:solidFill>
                    <a:srgbClr val="007A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$16</a:t>
              </a:r>
              <a:endParaRPr lang="en-US" sz="2000" b="1" dirty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22860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legs : </a:t>
              </a:r>
            </a:p>
            <a:p>
              <a:pPr defTabSz="22860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seat : </a:t>
              </a:r>
            </a:p>
            <a:p>
              <a:pPr defTabSz="22860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arms : </a:t>
              </a:r>
            </a:p>
            <a:p>
              <a:pPr defTabSz="22860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back : </a:t>
              </a:r>
            </a:p>
          </p:txBody>
        </p:sp>
        <p:cxnSp>
          <p:nvCxnSpPr>
            <p:cNvPr id="7" name="Elbow Connector 6"/>
            <p:cNvCxnSpPr/>
            <p:nvPr/>
          </p:nvCxnSpPr>
          <p:spPr>
            <a:xfrm rot="10800000">
              <a:off x="4802432" y="1880460"/>
              <a:ext cx="1036932" cy="213825"/>
            </a:xfrm>
            <a:prstGeom prst="bentConnector3">
              <a:avLst>
                <a:gd name="adj1" fmla="val 8113"/>
              </a:avLst>
            </a:prstGeom>
            <a:ln>
              <a:tailEnd type="oval" w="lg" len="lg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10800000">
              <a:off x="4796348" y="2187699"/>
              <a:ext cx="1043016" cy="1004900"/>
            </a:xfrm>
            <a:prstGeom prst="bentConnector3">
              <a:avLst>
                <a:gd name="adj1" fmla="val 19316"/>
              </a:avLst>
            </a:prstGeom>
            <a:ln>
              <a:tailEnd type="oval" w="lg" len="lg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16200000" flipV="1">
              <a:off x="4306206" y="2991164"/>
              <a:ext cx="2035465" cy="1043016"/>
            </a:xfrm>
            <a:prstGeom prst="bentConnector3">
              <a:avLst>
                <a:gd name="adj1" fmla="val 210"/>
              </a:avLst>
            </a:prstGeom>
            <a:ln>
              <a:tailEnd type="oval" w="lg" len="lg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 flipV="1">
              <a:off x="4802432" y="1150765"/>
              <a:ext cx="1036932" cy="422454"/>
            </a:xfrm>
            <a:prstGeom prst="bentConnector3">
              <a:avLst>
                <a:gd name="adj1" fmla="val 10318"/>
              </a:avLst>
            </a:prstGeom>
            <a:ln>
              <a:tailEnd type="oval" w="lg" len="lg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2646525"/>
            <a:ext cx="4563767" cy="2094285"/>
            <a:chOff x="0" y="0"/>
            <a:chExt cx="9144000" cy="3493470"/>
          </a:xfrm>
        </p:grpSpPr>
        <p:cxnSp>
          <p:nvCxnSpPr>
            <p:cNvPr id="21" name="Straight Arrow Connector 20"/>
            <p:cNvCxnSpPr>
              <a:stCxn id="33" idx="3"/>
              <a:endCxn id="35" idx="7"/>
            </p:cNvCxnSpPr>
            <p:nvPr/>
          </p:nvCxnSpPr>
          <p:spPr>
            <a:xfrm flipH="1">
              <a:off x="3131171" y="899760"/>
              <a:ext cx="868132" cy="67514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33" idx="4"/>
              <a:endCxn id="34" idx="0"/>
            </p:cNvCxnSpPr>
            <p:nvPr/>
          </p:nvCxnSpPr>
          <p:spPr>
            <a:xfrm>
              <a:off x="4563767" y="1016664"/>
              <a:ext cx="0" cy="44134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3" idx="5"/>
              <a:endCxn id="36" idx="1"/>
            </p:cNvCxnSpPr>
            <p:nvPr/>
          </p:nvCxnSpPr>
          <p:spPr>
            <a:xfrm>
              <a:off x="5128231" y="899760"/>
              <a:ext cx="846193" cy="67514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4" idx="3"/>
              <a:endCxn id="39" idx="7"/>
            </p:cNvCxnSpPr>
            <p:nvPr/>
          </p:nvCxnSpPr>
          <p:spPr>
            <a:xfrm flipH="1">
              <a:off x="3131171" y="2139373"/>
              <a:ext cx="868132" cy="67272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4" idx="4"/>
              <a:endCxn id="37" idx="0"/>
            </p:cNvCxnSpPr>
            <p:nvPr/>
          </p:nvCxnSpPr>
          <p:spPr>
            <a:xfrm>
              <a:off x="4563767" y="2256277"/>
              <a:ext cx="0" cy="43892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4" idx="5"/>
              <a:endCxn id="38" idx="1"/>
            </p:cNvCxnSpPr>
            <p:nvPr/>
          </p:nvCxnSpPr>
          <p:spPr>
            <a:xfrm>
              <a:off x="5128231" y="2139373"/>
              <a:ext cx="846193" cy="67272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3" idx="2"/>
            </p:cNvCxnSpPr>
            <p:nvPr/>
          </p:nvCxnSpPr>
          <p:spPr>
            <a:xfrm flipH="1">
              <a:off x="0" y="617528"/>
              <a:ext cx="3765495" cy="1032502"/>
            </a:xfrm>
            <a:prstGeom prst="straightConnector1">
              <a:avLst/>
            </a:prstGeom>
            <a:ln w="28575">
              <a:gradFill>
                <a:gsLst>
                  <a:gs pos="0">
                    <a:schemeClr val="accent6"/>
                  </a:gs>
                  <a:gs pos="100000">
                    <a:schemeClr val="bg1"/>
                  </a:gs>
                </a:gsLst>
                <a:lin ang="5400000" scaled="0"/>
              </a:gra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3" idx="6"/>
            </p:cNvCxnSpPr>
            <p:nvPr/>
          </p:nvCxnSpPr>
          <p:spPr>
            <a:xfrm>
              <a:off x="5362039" y="617528"/>
              <a:ext cx="3781961" cy="1032502"/>
            </a:xfrm>
            <a:prstGeom prst="straightConnector1">
              <a:avLst/>
            </a:prstGeom>
            <a:ln w="28575">
              <a:gradFill>
                <a:gsLst>
                  <a:gs pos="0">
                    <a:schemeClr val="accent6"/>
                  </a:gs>
                  <a:gs pos="100000">
                    <a:schemeClr val="bg1"/>
                  </a:gs>
                </a:gsLst>
                <a:lin ang="5400000" scaled="0"/>
              </a:gra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5" idx="2"/>
            </p:cNvCxnSpPr>
            <p:nvPr/>
          </p:nvCxnSpPr>
          <p:spPr>
            <a:xfrm flipH="1">
              <a:off x="0" y="1857141"/>
              <a:ext cx="1768435" cy="714609"/>
            </a:xfrm>
            <a:prstGeom prst="straightConnector1">
              <a:avLst/>
            </a:prstGeom>
            <a:ln w="28575">
              <a:gradFill>
                <a:gsLst>
                  <a:gs pos="0">
                    <a:schemeClr val="accent6"/>
                  </a:gs>
                  <a:gs pos="100000">
                    <a:schemeClr val="bg1"/>
                  </a:gs>
                </a:gsLst>
                <a:lin ang="5400000" scaled="0"/>
              </a:gra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6" idx="6"/>
            </p:cNvCxnSpPr>
            <p:nvPr/>
          </p:nvCxnSpPr>
          <p:spPr>
            <a:xfrm>
              <a:off x="7337160" y="1857141"/>
              <a:ext cx="1806840" cy="714609"/>
            </a:xfrm>
            <a:prstGeom prst="straightConnector1">
              <a:avLst/>
            </a:prstGeom>
            <a:ln w="28575">
              <a:gradFill>
                <a:gsLst>
                  <a:gs pos="0">
                    <a:schemeClr val="accent6"/>
                  </a:gs>
                  <a:gs pos="100000">
                    <a:schemeClr val="bg1"/>
                  </a:gs>
                </a:gsLst>
                <a:lin ang="5400000" scaled="0"/>
              </a:gra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5" idx="3"/>
            </p:cNvCxnSpPr>
            <p:nvPr/>
          </p:nvCxnSpPr>
          <p:spPr>
            <a:xfrm flipH="1">
              <a:off x="0" y="2139373"/>
              <a:ext cx="2002243" cy="954961"/>
            </a:xfrm>
            <a:prstGeom prst="straightConnector1">
              <a:avLst/>
            </a:prstGeom>
            <a:ln w="28575">
              <a:gradFill>
                <a:gsLst>
                  <a:gs pos="0">
                    <a:schemeClr val="accent6"/>
                  </a:gs>
                  <a:gs pos="100000">
                    <a:schemeClr val="bg1"/>
                  </a:gs>
                </a:gsLst>
                <a:lin ang="5400000" scaled="0"/>
              </a:gra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6" idx="5"/>
            </p:cNvCxnSpPr>
            <p:nvPr/>
          </p:nvCxnSpPr>
          <p:spPr>
            <a:xfrm>
              <a:off x="7103352" y="2139373"/>
              <a:ext cx="2040648" cy="954961"/>
            </a:xfrm>
            <a:prstGeom prst="straightConnector1">
              <a:avLst/>
            </a:prstGeom>
            <a:ln w="28575">
              <a:gradFill>
                <a:gsLst>
                  <a:gs pos="0">
                    <a:schemeClr val="accent6"/>
                  </a:gs>
                  <a:gs pos="100000">
                    <a:schemeClr val="bg1"/>
                  </a:gs>
                </a:gsLst>
                <a:lin ang="5400000" scaled="0"/>
              </a:gra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3765495" y="218392"/>
              <a:ext cx="1596544" cy="79827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latin typeface="Arial Narrow" panose="020B0606020202030204" pitchFamily="34" charset="0"/>
                </a:rPr>
                <a:t>Vertebrate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3765495" y="1458005"/>
              <a:ext cx="1596544" cy="79827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latin typeface="Arial Narrow" panose="020B0606020202030204" pitchFamily="34" charset="0"/>
                </a:rPr>
                <a:t>Bird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1768435" y="1458005"/>
              <a:ext cx="1596544" cy="79827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latin typeface="Arial Narrow" panose="020B0606020202030204" pitchFamily="34" charset="0"/>
                </a:rPr>
                <a:t>Reptile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740616" y="1458005"/>
              <a:ext cx="1596544" cy="79827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latin typeface="Arial Narrow" panose="020B0606020202030204" pitchFamily="34" charset="0"/>
                </a:rPr>
                <a:t>Mammal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765495" y="2695198"/>
              <a:ext cx="1596544" cy="79827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latin typeface="Arial Narrow" panose="020B0606020202030204" pitchFamily="34" charset="0"/>
                </a:rPr>
                <a:t>Bluebird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740616" y="2695198"/>
              <a:ext cx="1596544" cy="79827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latin typeface="Arial Narrow" panose="020B0606020202030204" pitchFamily="34" charset="0"/>
                </a:rPr>
                <a:t>Penguin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1768435" y="2695198"/>
              <a:ext cx="1596544" cy="79827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latin typeface="Arial Narrow" panose="020B0606020202030204" pitchFamily="34" charset="0"/>
                </a:rPr>
                <a:t>Eagle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4563767" y="0"/>
              <a:ext cx="0" cy="21839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17020" y="152235"/>
            <a:ext cx="3171782" cy="18653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Classification and configuration are both hierarchical.</a:t>
            </a:r>
          </a:p>
          <a:p>
            <a:pPr algn="ctr"/>
            <a:endParaRPr lang="en-US" sz="2000" b="1" dirty="0">
              <a:latin typeface="Segoe Print" panose="02000600000000000000" pitchFamily="2" charset="0"/>
            </a:endParaRPr>
          </a:p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Configuration leverages classification’s notion of prototype concepts.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48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7020" y="574690"/>
            <a:ext cx="3171782" cy="39557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Configuration suggests starting with a prototype concept and assigning values to variables.</a:t>
            </a:r>
          </a:p>
          <a:p>
            <a:pPr algn="ctr"/>
            <a:endParaRPr lang="en-US" sz="2000" b="1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{3, 4, 5}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{5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 – 50g}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 – 100g}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040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$4.00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$10.00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N/A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$2.00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160g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endParaRPr lang="en-US" sz="2000" b="1" dirty="0">
              <a:solidFill>
                <a:srgbClr val="007A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20" y="574690"/>
            <a:ext cx="3171782" cy="39557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Configuration suggests starting with a prototype concept and assigning values to variables.</a:t>
            </a:r>
          </a:p>
          <a:p>
            <a:pPr algn="ctr"/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Case-based reasoning suggests starting from a specific chair and tweaking it </a:t>
            </a:r>
            <a:r>
              <a:rPr lang="en-US" sz="2000" b="1" smtClean="0">
                <a:latin typeface="Segoe Print" panose="02000600000000000000" pitchFamily="2" charset="0"/>
              </a:rPr>
              <a:t>as needed.</a:t>
            </a:r>
            <a:endParaRPr lang="en-US" sz="20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6190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$4.00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$10.00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N/A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$2.00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160g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endParaRPr lang="en-US" sz="2000" b="1" dirty="0">
              <a:solidFill>
                <a:srgbClr val="007A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20" y="574690"/>
            <a:ext cx="3171782" cy="39557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The result of a planning task can lead to a prototype that can subsequently be configured for similar problems with differing constraints.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525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configuration to design an agent that could answer Raven’s </a:t>
            </a:r>
            <a:r>
              <a:rPr lang="en-US" sz="2400" dirty="0">
                <a:latin typeface="Segoe Print" panose="02000600000000000000" pitchFamily="2" charset="0"/>
              </a:rPr>
              <a:t>p</a:t>
            </a:r>
            <a:r>
              <a:rPr lang="en-US" sz="2400" dirty="0" smtClean="0">
                <a:latin typeface="Segoe Print" panose="02000600000000000000" pitchFamily="2" charset="0"/>
              </a:rPr>
              <a:t>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8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Design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Defining configuration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Process of configuration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Connections to earlier topics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7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Design &amp; configuration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Plan refinement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Connections to earlier topics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6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2430" y="152235"/>
            <a:ext cx="407093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Basement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total-width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total-length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-closet-width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-closet-length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stairwell-width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stairwell-length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bathroom-width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bathroom-length :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rooms :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24" y="-1385"/>
            <a:ext cx="4416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Requirements:</a:t>
            </a:r>
          </a:p>
          <a:p>
            <a:pPr marL="342900" indent="-168275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Total area must equal sum of areas of individual rooms.</a:t>
            </a:r>
          </a:p>
          <a:p>
            <a:pPr marL="342900" indent="-168275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All rooms must be rectangular.</a:t>
            </a:r>
          </a:p>
          <a:p>
            <a:pPr marL="342900" indent="-168275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Utility closet and stairwell must each be at least 100 square feet.</a:t>
            </a:r>
          </a:p>
          <a:p>
            <a:pPr marL="342900" indent="-168275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No length or width can be under 10 feet.</a:t>
            </a:r>
            <a:b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</a:br>
            <a:endParaRPr lang="en-US" sz="20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342900" indent="-168275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Length is 44, width is 30.</a:t>
            </a:r>
          </a:p>
          <a:p>
            <a:pPr marL="342900" indent="-168275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Bathroom must be at least 200 square feet.</a:t>
            </a:r>
          </a:p>
          <a:p>
            <a:pPr marL="342900" indent="-168275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Two other rooms, each at least 400 square feet.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2429" y="3784650"/>
            <a:ext cx="19586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 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705" y="3784650"/>
            <a:ext cx="19586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 : </a:t>
            </a:r>
          </a:p>
        </p:txBody>
      </p:sp>
      <p:cxnSp>
        <p:nvCxnSpPr>
          <p:cNvPr id="8" name="Elbow Connector 7"/>
          <p:cNvCxnSpPr/>
          <p:nvPr/>
        </p:nvCxnSpPr>
        <p:spPr>
          <a:xfrm rot="16200000" flipV="1">
            <a:off x="6212851" y="3427225"/>
            <a:ext cx="406395" cy="308456"/>
          </a:xfrm>
          <a:prstGeom prst="bentConnector3">
            <a:avLst>
              <a:gd name="adj1" fmla="val 10062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>
            <a:off x="6261821" y="3378257"/>
            <a:ext cx="883314" cy="406395"/>
          </a:xfrm>
          <a:prstGeom prst="bentConnector3">
            <a:avLst>
              <a:gd name="adj1" fmla="val -34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16048" y="536285"/>
            <a:ext cx="548640" cy="2688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5743" y="805121"/>
            <a:ext cx="548640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37768" y="1112360"/>
            <a:ext cx="548640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1083" y="1726840"/>
            <a:ext cx="548640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66855" y="1419600"/>
            <a:ext cx="548640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59615" y="2034080"/>
            <a:ext cx="548640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40670" y="2341320"/>
            <a:ext cx="548640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05995" y="2648560"/>
            <a:ext cx="548640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58395" y="2955800"/>
            <a:ext cx="548640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66065" y="4146355"/>
            <a:ext cx="324303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3415" y="4453595"/>
            <a:ext cx="324303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472247" y="4146355"/>
            <a:ext cx="324303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29597" y="4453595"/>
            <a:ext cx="324303" cy="307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26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664" y="178080"/>
            <a:ext cx="821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Configuration: </a:t>
            </a:r>
            <a:r>
              <a:rPr lang="en-US" sz="2400" dirty="0" smtClean="0">
                <a:latin typeface="Segoe Print" panose="02000600000000000000" pitchFamily="2" charset="0"/>
              </a:rPr>
              <a:t>A problem-solving activity that assigns values to variables to satisfy constraints.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44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5855" y="382665"/>
            <a:ext cx="1536200" cy="6144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Specifications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803900" y="533989"/>
            <a:ext cx="1997060" cy="924015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Abstract and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Partial Solutions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803900" y="2955800"/>
            <a:ext cx="1997060" cy="924015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Expanded and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Refined Solutions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845754" y="799635"/>
            <a:ext cx="1919745" cy="1541685"/>
            <a:chOff x="7210975" y="415585"/>
            <a:chExt cx="1919745" cy="1541685"/>
          </a:xfrm>
        </p:grpSpPr>
        <p:sp>
          <p:nvSpPr>
            <p:cNvPr id="6" name="Rectangle 5"/>
            <p:cNvSpPr/>
            <p:nvPr/>
          </p:nvSpPr>
          <p:spPr>
            <a:xfrm>
              <a:off x="8033935" y="415585"/>
              <a:ext cx="27432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59615" y="828236"/>
              <a:ext cx="27432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08255" y="828236"/>
              <a:ext cx="27432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85295" y="1256176"/>
              <a:ext cx="27432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33935" y="1256176"/>
              <a:ext cx="27432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82080" y="1256176"/>
              <a:ext cx="27432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10975" y="1682950"/>
              <a:ext cx="27432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59615" y="1682950"/>
              <a:ext cx="27432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7760" y="1682950"/>
              <a:ext cx="27432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56400" y="1682950"/>
              <a:ext cx="27432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6" idx="2"/>
            </p:cNvCxnSpPr>
            <p:nvPr/>
          </p:nvCxnSpPr>
          <p:spPr>
            <a:xfrm flipH="1">
              <a:off x="8033935" y="689905"/>
              <a:ext cx="137160" cy="13833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</p:cNvCxnSpPr>
            <p:nvPr/>
          </p:nvCxnSpPr>
          <p:spPr>
            <a:xfrm>
              <a:off x="8171095" y="689905"/>
              <a:ext cx="136665" cy="13833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2"/>
            </p:cNvCxnSpPr>
            <p:nvPr/>
          </p:nvCxnSpPr>
          <p:spPr>
            <a:xfrm flipH="1">
              <a:off x="7759615" y="1102556"/>
              <a:ext cx="137160" cy="15362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</p:cNvCxnSpPr>
            <p:nvPr/>
          </p:nvCxnSpPr>
          <p:spPr>
            <a:xfrm>
              <a:off x="7896775" y="1102556"/>
              <a:ext cx="137160" cy="15362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2"/>
            </p:cNvCxnSpPr>
            <p:nvPr/>
          </p:nvCxnSpPr>
          <p:spPr>
            <a:xfrm>
              <a:off x="8445415" y="1102556"/>
              <a:ext cx="136665" cy="15362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2"/>
            </p:cNvCxnSpPr>
            <p:nvPr/>
          </p:nvCxnSpPr>
          <p:spPr>
            <a:xfrm flipH="1">
              <a:off x="7485295" y="1530496"/>
              <a:ext cx="137160" cy="15245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2"/>
            </p:cNvCxnSpPr>
            <p:nvPr/>
          </p:nvCxnSpPr>
          <p:spPr>
            <a:xfrm flipH="1">
              <a:off x="8033935" y="1530496"/>
              <a:ext cx="137160" cy="15245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</p:cNvCxnSpPr>
            <p:nvPr/>
          </p:nvCxnSpPr>
          <p:spPr>
            <a:xfrm flipH="1">
              <a:off x="8582080" y="1530496"/>
              <a:ext cx="137160" cy="15245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1" idx="2"/>
            </p:cNvCxnSpPr>
            <p:nvPr/>
          </p:nvCxnSpPr>
          <p:spPr>
            <a:xfrm>
              <a:off x="8719240" y="1530496"/>
              <a:ext cx="137160" cy="15245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7082923" y="3455066"/>
            <a:ext cx="8229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82923" y="4001999"/>
            <a:ext cx="8229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7902895" y="3734229"/>
            <a:ext cx="8229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cxnSp>
        <p:nvCxnSpPr>
          <p:cNvPr id="57" name="Elbow Connector 56"/>
          <p:cNvCxnSpPr>
            <a:stCxn id="47" idx="0"/>
            <a:endCxn id="49" idx="1"/>
          </p:cNvCxnSpPr>
          <p:nvPr/>
        </p:nvCxnSpPr>
        <p:spPr>
          <a:xfrm rot="16200000" flipH="1">
            <a:off x="7901967" y="3047501"/>
            <a:ext cx="4843" cy="819972"/>
          </a:xfrm>
          <a:prstGeom prst="bentConnector3">
            <a:avLst>
              <a:gd name="adj1" fmla="val -2556742"/>
            </a:avLst>
          </a:prstGeom>
          <a:ln>
            <a:solidFill>
              <a:schemeClr val="accent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8" idx="2"/>
            <a:endCxn id="49" idx="3"/>
          </p:cNvCxnSpPr>
          <p:nvPr/>
        </p:nvCxnSpPr>
        <p:spPr>
          <a:xfrm rot="16200000" flipH="1">
            <a:off x="7901114" y="3869608"/>
            <a:ext cx="6550" cy="819972"/>
          </a:xfrm>
          <a:prstGeom prst="bentConnector3">
            <a:avLst>
              <a:gd name="adj1" fmla="val 1599618"/>
            </a:avLst>
          </a:prstGeom>
          <a:ln>
            <a:solidFill>
              <a:schemeClr val="accent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7" idx="2"/>
            <a:endCxn id="48" idx="1"/>
          </p:cNvCxnSpPr>
          <p:nvPr/>
        </p:nvCxnSpPr>
        <p:spPr>
          <a:xfrm rot="5400000">
            <a:off x="7083777" y="3728532"/>
            <a:ext cx="409773" cy="411480"/>
          </a:xfrm>
          <a:prstGeom prst="bentConnector4">
            <a:avLst>
              <a:gd name="adj1" fmla="val 33264"/>
              <a:gd name="adj2" fmla="val 155556"/>
            </a:avLst>
          </a:prstGeom>
          <a:ln>
            <a:solidFill>
              <a:schemeClr val="accent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 flipH="1">
            <a:off x="1730030" y="3108972"/>
            <a:ext cx="1919745" cy="1541685"/>
            <a:chOff x="7210975" y="415585"/>
            <a:chExt cx="1919745" cy="1541685"/>
          </a:xfrm>
        </p:grpSpPr>
        <p:sp>
          <p:nvSpPr>
            <p:cNvPr id="98" name="Rectangle 97"/>
            <p:cNvSpPr/>
            <p:nvPr/>
          </p:nvSpPr>
          <p:spPr>
            <a:xfrm>
              <a:off x="8033935" y="415585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759615" y="828236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308255" y="828236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485295" y="1256176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33935" y="1256176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582080" y="1256176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210975" y="1682950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759615" y="1682950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307760" y="1682950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856400" y="1682950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cxnSp>
          <p:nvCxnSpPr>
            <p:cNvPr id="108" name="Straight Arrow Connector 107"/>
            <p:cNvCxnSpPr>
              <a:stCxn id="98" idx="2"/>
            </p:cNvCxnSpPr>
            <p:nvPr/>
          </p:nvCxnSpPr>
          <p:spPr>
            <a:xfrm flipH="1">
              <a:off x="8033935" y="689905"/>
              <a:ext cx="137160" cy="13833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2"/>
            </p:cNvCxnSpPr>
            <p:nvPr/>
          </p:nvCxnSpPr>
          <p:spPr>
            <a:xfrm>
              <a:off x="8171095" y="689905"/>
              <a:ext cx="136665" cy="13833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9" idx="2"/>
            </p:cNvCxnSpPr>
            <p:nvPr/>
          </p:nvCxnSpPr>
          <p:spPr>
            <a:xfrm flipH="1">
              <a:off x="7759615" y="1102556"/>
              <a:ext cx="137160" cy="15362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9" idx="2"/>
            </p:cNvCxnSpPr>
            <p:nvPr/>
          </p:nvCxnSpPr>
          <p:spPr>
            <a:xfrm>
              <a:off x="7896775" y="1102556"/>
              <a:ext cx="137160" cy="15362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0" idx="2"/>
            </p:cNvCxnSpPr>
            <p:nvPr/>
          </p:nvCxnSpPr>
          <p:spPr>
            <a:xfrm>
              <a:off x="8445415" y="1102556"/>
              <a:ext cx="136665" cy="15362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1" idx="2"/>
            </p:cNvCxnSpPr>
            <p:nvPr/>
          </p:nvCxnSpPr>
          <p:spPr>
            <a:xfrm flipH="1">
              <a:off x="7485295" y="1530496"/>
              <a:ext cx="137160" cy="15245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2" idx="2"/>
            </p:cNvCxnSpPr>
            <p:nvPr/>
          </p:nvCxnSpPr>
          <p:spPr>
            <a:xfrm flipH="1">
              <a:off x="8033935" y="1530496"/>
              <a:ext cx="137160" cy="15245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3" idx="2"/>
            </p:cNvCxnSpPr>
            <p:nvPr/>
          </p:nvCxnSpPr>
          <p:spPr>
            <a:xfrm flipH="1">
              <a:off x="8582080" y="1530496"/>
              <a:ext cx="137160" cy="15245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3" idx="2"/>
            </p:cNvCxnSpPr>
            <p:nvPr/>
          </p:nvCxnSpPr>
          <p:spPr>
            <a:xfrm>
              <a:off x="8719240" y="1530496"/>
              <a:ext cx="137160" cy="15245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Oval 116"/>
          <p:cNvSpPr/>
          <p:nvPr/>
        </p:nvSpPr>
        <p:spPr>
          <a:xfrm>
            <a:off x="3276700" y="229045"/>
            <a:ext cx="3061930" cy="399367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0" y="0"/>
            <a:ext cx="3649775" cy="345570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0" y="0"/>
            <a:ext cx="3649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Specification Space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49775" y="0"/>
            <a:ext cx="549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Configuration Space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cxnSp>
        <p:nvCxnSpPr>
          <p:cNvPr id="125" name="Curved Connector 124"/>
          <p:cNvCxnSpPr>
            <a:stCxn id="117" idx="2"/>
            <a:endCxn id="2" idx="4"/>
          </p:cNvCxnSpPr>
          <p:nvPr/>
        </p:nvCxnSpPr>
        <p:spPr>
          <a:xfrm rot="10800000">
            <a:off x="1153956" y="997145"/>
            <a:ext cx="2122745" cy="1228736"/>
          </a:xfrm>
          <a:prstGeom prst="curved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2" idx="6"/>
            <a:endCxn id="117" idx="1"/>
          </p:cNvCxnSpPr>
          <p:nvPr/>
        </p:nvCxnSpPr>
        <p:spPr>
          <a:xfrm>
            <a:off x="1922055" y="689905"/>
            <a:ext cx="1803054" cy="124000"/>
          </a:xfrm>
          <a:prstGeom prst="curvedConnector4">
            <a:avLst>
              <a:gd name="adj1" fmla="val 37565"/>
              <a:gd name="adj2" fmla="val -211887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5400000" flipH="1" flipV="1">
            <a:off x="2836639" y="2775896"/>
            <a:ext cx="597572" cy="342900"/>
          </a:xfrm>
          <a:prstGeom prst="curvedConnector3">
            <a:avLst>
              <a:gd name="adj1" fmla="val 98456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499352" y="4650657"/>
            <a:ext cx="238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Component Hierarchy</a:t>
            </a:r>
            <a:endParaRPr lang="en-US" sz="2000" b="1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619246" y="2358735"/>
            <a:ext cx="237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Abstraction Hierarchy</a:t>
            </a:r>
            <a:endParaRPr lang="en-US" sz="20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1514" y="4357879"/>
            <a:ext cx="2208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Arrangement Model</a:t>
            </a:r>
            <a:endParaRPr lang="en-US" sz="2000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8" name="Curved Connector 137"/>
          <p:cNvCxnSpPr>
            <a:stCxn id="117" idx="4"/>
            <a:endCxn id="135" idx="3"/>
          </p:cNvCxnSpPr>
          <p:nvPr/>
        </p:nvCxnSpPr>
        <p:spPr>
          <a:xfrm rot="5400000">
            <a:off x="4029814" y="4072860"/>
            <a:ext cx="627995" cy="927708"/>
          </a:xfrm>
          <a:prstGeom prst="curved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137" idx="1"/>
            <a:endCxn id="117" idx="5"/>
          </p:cNvCxnSpPr>
          <p:nvPr/>
        </p:nvCxnSpPr>
        <p:spPr>
          <a:xfrm rot="10800000">
            <a:off x="5890222" y="3637858"/>
            <a:ext cx="811293" cy="920077"/>
          </a:xfrm>
          <a:prstGeom prst="curved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>
            <a:off x="6261820" y="2878990"/>
            <a:ext cx="1613010" cy="384050"/>
          </a:xfrm>
          <a:prstGeom prst="curvedConnector3">
            <a:avLst>
              <a:gd name="adj1" fmla="val 100548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endCxn id="117" idx="6"/>
          </p:cNvCxnSpPr>
          <p:nvPr/>
        </p:nvCxnSpPr>
        <p:spPr>
          <a:xfrm rot="10800000">
            <a:off x="6338631" y="2225882"/>
            <a:ext cx="445153" cy="1664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117" idx="7"/>
          </p:cNvCxnSpPr>
          <p:nvPr/>
        </p:nvCxnSpPr>
        <p:spPr>
          <a:xfrm rot="16200000" flipH="1">
            <a:off x="6615154" y="88972"/>
            <a:ext cx="122888" cy="1572755"/>
          </a:xfrm>
          <a:prstGeom prst="curvedConnector4">
            <a:avLst>
              <a:gd name="adj1" fmla="val -186023"/>
              <a:gd name="adj2" fmla="val 98171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stCxn id="3" idx="4"/>
            <a:endCxn id="4" idx="0"/>
          </p:cNvCxnSpPr>
          <p:nvPr/>
        </p:nvCxnSpPr>
        <p:spPr>
          <a:xfrm rot="5400000">
            <a:off x="4053532" y="2206902"/>
            <a:ext cx="149779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42812" y="2109054"/>
            <a:ext cx="257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Additional Specifications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06275" y="651500"/>
            <a:ext cx="257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Specification to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Structure Mapping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1614815" y="1914546"/>
            <a:ext cx="307240" cy="298706"/>
          </a:xfrm>
          <a:prstGeom prst="straightConnector1">
            <a:avLst/>
          </a:prstGeom>
          <a:ln w="28575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2593492" y="533990"/>
            <a:ext cx="27830" cy="279915"/>
          </a:xfrm>
          <a:prstGeom prst="straightConnector1">
            <a:avLst/>
          </a:prstGeom>
          <a:ln w="28575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817320" y="1486606"/>
            <a:ext cx="1385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Solution Refinement and Expansion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013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upload.wikimedia.org/wikipedia/commons/d/d2/Chair_4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463" t="15748" r="19882" b="8996"/>
          <a:stretch/>
        </p:blipFill>
        <p:spPr bwMode="auto">
          <a:xfrm>
            <a:off x="733308" y="767972"/>
            <a:ext cx="2187277" cy="357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6838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upload.wikimedia.org/wikipedia/commons/d/d2/Chair_4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463" t="15748" r="19882" b="8996"/>
          <a:stretch/>
        </p:blipFill>
        <p:spPr bwMode="auto">
          <a:xfrm>
            <a:off x="733308" y="767972"/>
            <a:ext cx="2187277" cy="357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</p:spTree>
    <p:extLst>
      <p:ext uri="{BB962C8B-B14F-4D97-AF65-F5344CB8AC3E}">
        <p14:creationId xmlns:p14="http://schemas.microsoft.com/office/powerpoint/2010/main" xmlns="" val="238494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upload.wikimedia.org/wikipedia/commons/d/d2/Chair_4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463" t="15748" r="19882" b="8996"/>
          <a:stretch/>
        </p:blipFill>
        <p:spPr bwMode="auto">
          <a:xfrm>
            <a:off x="733308" y="767972"/>
            <a:ext cx="2187277" cy="357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8872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952</Words>
  <Application>Microsoft Macintosh PowerPoint</Application>
  <PresentationFormat>On-screen Show (16:9)</PresentationFormat>
  <Paragraphs>743</Paragraphs>
  <Slides>29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210</cp:revision>
  <dcterms:created xsi:type="dcterms:W3CDTF">2014-03-07T02:05:43Z</dcterms:created>
  <dcterms:modified xsi:type="dcterms:W3CDTF">2014-10-13T07:27:06Z</dcterms:modified>
</cp:coreProperties>
</file>