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37" r:id="rId2"/>
    <p:sldId id="461" r:id="rId3"/>
    <p:sldId id="363" r:id="rId4"/>
    <p:sldId id="463" r:id="rId5"/>
    <p:sldId id="465" r:id="rId6"/>
    <p:sldId id="466" r:id="rId7"/>
    <p:sldId id="467" r:id="rId8"/>
    <p:sldId id="468" r:id="rId9"/>
    <p:sldId id="469" r:id="rId10"/>
    <p:sldId id="492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3" r:id="rId24"/>
    <p:sldId id="482" r:id="rId25"/>
    <p:sldId id="485" r:id="rId26"/>
    <p:sldId id="486" r:id="rId27"/>
    <p:sldId id="487" r:id="rId28"/>
    <p:sldId id="488" r:id="rId29"/>
    <p:sldId id="490" r:id="rId30"/>
    <p:sldId id="460" r:id="rId31"/>
    <p:sldId id="415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F"/>
    <a:srgbClr val="0066FF"/>
    <a:srgbClr val="558ED5"/>
    <a:srgbClr val="000099"/>
    <a:srgbClr val="003399"/>
    <a:srgbClr val="000000"/>
    <a:srgbClr val="FF00FF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617" autoAdjust="0"/>
    <p:restoredTop sz="89510" autoAdjust="0"/>
  </p:normalViewPr>
  <p:slideViewPr>
    <p:cSldViewPr snapToObjects="1">
      <p:cViewPr varScale="1">
        <p:scale>
          <a:sx n="98" d="100"/>
          <a:sy n="98" d="100"/>
        </p:scale>
        <p:origin x="-606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C27A9-1B37-41B0-AC59-C70E1E697DCC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4E628-57A2-4E3A-9022-979494FC3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07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credit:</a:t>
            </a:r>
          </a:p>
          <a:p>
            <a:r>
              <a:rPr lang="en-US" dirty="0" smtClean="0"/>
              <a:t>Tom Morris, https://commons.wikimedia.org/wiki/User:Tom_Morris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659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credit:</a:t>
            </a:r>
          </a:p>
          <a:p>
            <a:r>
              <a:rPr lang="en-US" dirty="0" smtClean="0"/>
              <a:t>https://commons.wikimedia.org/wiki/File:Chair_4a.jpg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37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558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80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578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190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66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49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391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27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650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361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454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E62B-5C09-402F-99A1-4D333924C44D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888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52800" y="1189170"/>
            <a:ext cx="2743200" cy="2743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Diagnosis</a:t>
            </a:r>
            <a:endParaRPr lang="en-US" sz="28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51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0145" y="381445"/>
            <a:ext cx="2194560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Hypothesis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5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6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10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11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>
                <a:latin typeface="Arial Narrow" panose="020B0606020202030204" pitchFamily="34" charset="0"/>
              </a:rPr>
              <a:t>…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N</a:t>
            </a:r>
            <a:endParaRPr lang="en-US" sz="2000" baseline="-25000" dirty="0">
              <a:latin typeface="Arial Narrow" panose="020B06060202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2485" y="381445"/>
            <a:ext cx="2194560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Data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5</a:t>
            </a:r>
            <a:endParaRPr lang="en-US" sz="2000" baseline="-25000" dirty="0" smtClean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6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10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11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152485" y="381445"/>
            <a:ext cx="0" cy="4606389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60144" y="2484584"/>
            <a:ext cx="129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Abstract</a:t>
            </a:r>
            <a:endParaRPr lang="en-US" sz="2000" b="1" dirty="0">
              <a:solidFill>
                <a:schemeClr val="accent4"/>
              </a:solidFill>
              <a:latin typeface="Segoe Print" panose="02000600000000000000" pitchFamily="2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957520" y="574690"/>
            <a:ext cx="806505" cy="0"/>
          </a:xfrm>
          <a:prstGeom prst="straightConnector1">
            <a:avLst/>
          </a:prstGeom>
          <a:ln w="76200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89516" y="787280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Map</a:t>
            </a:r>
            <a:endParaRPr lang="en-US" sz="2000" b="1" dirty="0">
              <a:solidFill>
                <a:schemeClr val="accent5"/>
              </a:solidFill>
              <a:latin typeface="Segoe Print" panose="02000600000000000000" pitchFamily="2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029920" y="382665"/>
            <a:ext cx="0" cy="4606389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29920" y="2484584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Refine</a:t>
            </a:r>
            <a:endParaRPr lang="en-US" sz="2000" b="1" dirty="0">
              <a:solidFill>
                <a:schemeClr val="accent3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864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0145" y="381445"/>
            <a:ext cx="2194560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Hypothesis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5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6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10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11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>
                <a:latin typeface="Arial Narrow" panose="020B0606020202030204" pitchFamily="34" charset="0"/>
              </a:rPr>
              <a:t>…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N</a:t>
            </a:r>
            <a:endParaRPr lang="en-US" sz="2000" baseline="-25000" dirty="0">
              <a:latin typeface="Arial Narrow" panose="020B06060202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2485" y="381445"/>
            <a:ext cx="2194560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Data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5</a:t>
            </a:r>
            <a:endParaRPr lang="en-US" sz="2000" baseline="-25000" dirty="0" smtClean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6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10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11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152485" y="381445"/>
            <a:ext cx="0" cy="4606389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60144" y="2484584"/>
            <a:ext cx="129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Abstract</a:t>
            </a:r>
            <a:endParaRPr lang="en-US" sz="2000" b="1" dirty="0">
              <a:solidFill>
                <a:schemeClr val="accent4"/>
              </a:solidFill>
              <a:latin typeface="Segoe Print" panose="02000600000000000000" pitchFamily="2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957520" y="574690"/>
            <a:ext cx="806505" cy="0"/>
          </a:xfrm>
          <a:prstGeom prst="straightConnector1">
            <a:avLst/>
          </a:prstGeom>
          <a:ln w="76200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89516" y="787280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Map</a:t>
            </a:r>
            <a:endParaRPr lang="en-US" sz="2000" b="1" dirty="0">
              <a:solidFill>
                <a:schemeClr val="accent5"/>
              </a:solidFill>
              <a:latin typeface="Segoe Print" panose="02000600000000000000" pitchFamily="2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029920" y="382665"/>
            <a:ext cx="0" cy="4606389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29920" y="2484584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Refine</a:t>
            </a:r>
            <a:endParaRPr lang="en-US" sz="2000" b="1" dirty="0">
              <a:solidFill>
                <a:schemeClr val="accent3"/>
              </a:solidFill>
              <a:latin typeface="Segoe Print" panose="02000600000000000000" pitchFamily="2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535065" y="2187700"/>
            <a:ext cx="2073870" cy="230430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535065" y="2418130"/>
            <a:ext cx="2073871" cy="33227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35065" y="2418130"/>
            <a:ext cx="2073871" cy="345645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24884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0145" y="1116180"/>
            <a:ext cx="21945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Hypothesis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5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6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N</a:t>
            </a:r>
            <a:endParaRPr lang="en-US" sz="2000" baseline="-25000" dirty="0">
              <a:latin typeface="Arial Narrow" panose="020B06060202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2485" y="1116180"/>
            <a:ext cx="21945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Data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5</a:t>
            </a:r>
            <a:endParaRPr lang="en-US" sz="2000" baseline="-25000" dirty="0" smtClean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6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535065" y="2264510"/>
            <a:ext cx="2073870" cy="657925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535065" y="2922435"/>
            <a:ext cx="2073872" cy="230430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530809" y="2922436"/>
            <a:ext cx="2073872" cy="532629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3525" y="113830"/>
            <a:ext cx="7296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Problem #1: </a:t>
            </a:r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One data point, multiple hypotheses.</a:t>
            </a:r>
            <a:endParaRPr lang="en-US" sz="2000" b="1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7265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0145" y="1116180"/>
            <a:ext cx="21945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Hypothesis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5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6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N</a:t>
            </a:r>
            <a:endParaRPr lang="en-US" sz="2000" baseline="-25000" dirty="0">
              <a:latin typeface="Arial Narrow" panose="020B06060202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2485" y="1116180"/>
            <a:ext cx="21945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Data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5</a:t>
            </a:r>
            <a:endParaRPr lang="en-US" sz="2000" baseline="-25000" dirty="0" smtClean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6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458255" y="1995675"/>
            <a:ext cx="2150680" cy="268835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458255" y="2264510"/>
            <a:ext cx="21506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30809" y="2264510"/>
            <a:ext cx="2073872" cy="657927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3525" y="113830"/>
            <a:ext cx="7296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Problem #2: </a:t>
            </a:r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One hypothesis, multiple sets of data.</a:t>
            </a:r>
            <a:endParaRPr lang="en-US" sz="2000" b="1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530809" y="2264510"/>
            <a:ext cx="2073872" cy="92172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30809" y="2264510"/>
            <a:ext cx="2078128" cy="1574605"/>
          </a:xfrm>
          <a:prstGeom prst="straightConnector1">
            <a:avLst/>
          </a:prstGeom>
          <a:ln w="38100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530809" y="2264510"/>
            <a:ext cx="2078128" cy="1881845"/>
          </a:xfrm>
          <a:prstGeom prst="straightConnector1">
            <a:avLst/>
          </a:prstGeom>
          <a:ln w="38100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7669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0145" y="1116180"/>
            <a:ext cx="21945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Hypothesis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5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6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N</a:t>
            </a:r>
            <a:endParaRPr lang="en-US" sz="2000" baseline="-25000" dirty="0">
              <a:latin typeface="Arial Narrow" panose="020B06060202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2485" y="1116180"/>
            <a:ext cx="21945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Data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5</a:t>
            </a:r>
            <a:endParaRPr lang="en-US" sz="2000" baseline="-25000" dirty="0" smtClean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6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458255" y="1995675"/>
            <a:ext cx="2150680" cy="268835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458255" y="2264510"/>
            <a:ext cx="21506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30809" y="2264510"/>
            <a:ext cx="2073872" cy="657927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2665" y="113830"/>
            <a:ext cx="8218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Problem #3: </a:t>
            </a:r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Multiple hypotheses, multiple sets of data.</a:t>
            </a:r>
            <a:endParaRPr lang="en-US" sz="2000" b="1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530809" y="2264510"/>
            <a:ext cx="2073872" cy="92172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30809" y="2264510"/>
            <a:ext cx="2078128" cy="1574605"/>
          </a:xfrm>
          <a:prstGeom prst="straightConnector1">
            <a:avLst/>
          </a:prstGeom>
          <a:ln w="38100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530809" y="2264510"/>
            <a:ext cx="2078128" cy="1881845"/>
          </a:xfrm>
          <a:prstGeom prst="straightConnector1">
            <a:avLst/>
          </a:prstGeom>
          <a:ln w="38100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535065" y="2922435"/>
            <a:ext cx="2073872" cy="230430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530809" y="2922436"/>
            <a:ext cx="2073872" cy="532629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535065" y="3455065"/>
            <a:ext cx="2073872" cy="69129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535065" y="3455065"/>
            <a:ext cx="2073872" cy="38405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458255" y="2264510"/>
            <a:ext cx="2146426" cy="92172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73628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0145" y="1116180"/>
            <a:ext cx="21945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Hypothesis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5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6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N</a:t>
            </a:r>
            <a:endParaRPr lang="en-US" sz="2000" baseline="-25000" dirty="0">
              <a:latin typeface="Arial Narrow" panose="020B06060202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2485" y="1116180"/>
            <a:ext cx="21945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Data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5</a:t>
            </a:r>
            <a:endParaRPr lang="en-US" sz="2000" baseline="-25000" dirty="0" smtClean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6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458255" y="1995675"/>
            <a:ext cx="2150680" cy="268835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458255" y="2264510"/>
            <a:ext cx="21506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2665" y="113830"/>
            <a:ext cx="8218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Problem #4: </a:t>
            </a:r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Mutually exclusive hypotheses.</a:t>
            </a:r>
            <a:endParaRPr lang="en-US" sz="2000" b="1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458255" y="2264510"/>
            <a:ext cx="2150680" cy="345645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496660" y="3147825"/>
            <a:ext cx="2112275" cy="76810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96660" y="3147825"/>
            <a:ext cx="2112275" cy="384050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496660" y="3147825"/>
            <a:ext cx="2112275" cy="729695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46401" y="2299451"/>
            <a:ext cx="2373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/>
                </a:solidFill>
                <a:latin typeface="Segoe Print" panose="02000600000000000000" pitchFamily="2" charset="0"/>
              </a:rPr>
              <a:t>But </a:t>
            </a:r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3</a:t>
            </a:r>
            <a:r>
              <a:rPr lang="en-US" sz="2000" b="1" dirty="0" smtClean="0">
                <a:solidFill>
                  <a:schemeClr val="accent6"/>
                </a:solidFill>
                <a:latin typeface="Segoe Print" panose="02000600000000000000" pitchFamily="2" charset="0"/>
              </a:rPr>
              <a:t> and </a:t>
            </a:r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6</a:t>
            </a:r>
            <a:r>
              <a:rPr lang="en-US" sz="2000" dirty="0" smtClean="0">
                <a:solidFill>
                  <a:schemeClr val="accent6"/>
                </a:solidFill>
                <a:latin typeface="Segoe Print" panose="02000600000000000000" pitchFamily="2" charset="0"/>
              </a:rPr>
              <a:t> </a:t>
            </a:r>
            <a:r>
              <a:rPr lang="en-US" sz="2000" b="1" dirty="0" smtClean="0">
                <a:solidFill>
                  <a:schemeClr val="accent6"/>
                </a:solidFill>
                <a:latin typeface="Segoe Print" panose="02000600000000000000" pitchFamily="2" charset="0"/>
              </a:rPr>
              <a:t>are mutually exclusive.</a:t>
            </a:r>
            <a:endParaRPr lang="en-US" sz="2000" b="1" dirty="0">
              <a:solidFill>
                <a:schemeClr val="accent6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9941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0145" y="1116180"/>
            <a:ext cx="21945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Hypothesis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5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6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N</a:t>
            </a:r>
            <a:endParaRPr lang="en-US" sz="2000" baseline="-25000" dirty="0">
              <a:latin typeface="Arial Narrow" panose="020B06060202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2485" y="1116180"/>
            <a:ext cx="21945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Data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5</a:t>
            </a:r>
            <a:endParaRPr lang="en-US" sz="2000" baseline="-25000" dirty="0" smtClean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6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458255" y="1995675"/>
            <a:ext cx="2150680" cy="268835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458255" y="2264510"/>
            <a:ext cx="21506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2665" y="113830"/>
            <a:ext cx="8218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Problem #5: </a:t>
            </a:r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Interacting data points.</a:t>
            </a:r>
            <a:endParaRPr lang="en-US" sz="2000" b="1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458255" y="2264510"/>
            <a:ext cx="2150680" cy="345645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496660" y="3147825"/>
            <a:ext cx="2112275" cy="76810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96660" y="3147825"/>
            <a:ext cx="2112275" cy="384050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496660" y="3147825"/>
            <a:ext cx="2112275" cy="729695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0640" y="2324187"/>
            <a:ext cx="2373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/>
                </a:solidFill>
                <a:latin typeface="Segoe Print" panose="02000600000000000000" pitchFamily="2" charset="0"/>
              </a:rPr>
              <a:t>But</a:t>
            </a:r>
            <a:r>
              <a:rPr lang="en-US" sz="2000" dirty="0" smtClean="0">
                <a:solidFill>
                  <a:schemeClr val="accent6"/>
                </a:solidFill>
                <a:latin typeface="Segoe Print" panose="02000600000000000000" pitchFamily="2" charset="0"/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5</a:t>
            </a:r>
            <a:r>
              <a:rPr lang="en-US" sz="2000" b="1" dirty="0" smtClean="0">
                <a:solidFill>
                  <a:schemeClr val="accent6"/>
                </a:solidFill>
                <a:latin typeface="Segoe Print" panose="02000600000000000000" pitchFamily="2" charset="0"/>
              </a:rPr>
              <a:t> and </a:t>
            </a:r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9</a:t>
            </a:r>
            <a:r>
              <a:rPr lang="en-US" sz="2000" b="1" dirty="0" smtClean="0">
                <a:solidFill>
                  <a:schemeClr val="accent6"/>
                </a:solidFill>
                <a:latin typeface="Segoe Print" panose="02000600000000000000" pitchFamily="2" charset="0"/>
              </a:rPr>
              <a:t> cancel each other out.</a:t>
            </a:r>
            <a:endParaRPr lang="en-US" sz="2000" b="1" dirty="0">
              <a:solidFill>
                <a:schemeClr val="accent6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7043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>
            <a:stCxn id="15" idx="6"/>
            <a:endCxn id="16" idx="2"/>
          </p:cNvCxnSpPr>
          <p:nvPr/>
        </p:nvCxnSpPr>
        <p:spPr>
          <a:xfrm>
            <a:off x="3831325" y="3883010"/>
            <a:ext cx="1442945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rot="5400000">
            <a:off x="4226354" y="689907"/>
            <a:ext cx="652885" cy="4186144"/>
          </a:xfrm>
          <a:prstGeom prst="leftBrace">
            <a:avLst>
              <a:gd name="adj1" fmla="val 160294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891690" y="1084935"/>
            <a:ext cx="1371600" cy="1371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Rule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459725" y="3197210"/>
            <a:ext cx="1371600" cy="1371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Cause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74270" y="3197210"/>
            <a:ext cx="1371600" cy="1371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Effect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7043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>
            <a:stCxn id="15" idx="6"/>
            <a:endCxn id="16" idx="2"/>
          </p:cNvCxnSpPr>
          <p:nvPr/>
        </p:nvCxnSpPr>
        <p:spPr>
          <a:xfrm>
            <a:off x="3831325" y="3883010"/>
            <a:ext cx="1442945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rot="5400000">
            <a:off x="4226354" y="689907"/>
            <a:ext cx="652885" cy="4186144"/>
          </a:xfrm>
          <a:prstGeom prst="leftBrace">
            <a:avLst>
              <a:gd name="adj1" fmla="val 160294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891690" y="1084935"/>
            <a:ext cx="1371600" cy="1371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Rule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459725" y="3197210"/>
            <a:ext cx="1371600" cy="1371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Cause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74270" y="3197210"/>
            <a:ext cx="1371600" cy="1371600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Effect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665" y="113830"/>
            <a:ext cx="8218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Deduction: </a:t>
            </a:r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Given the rule and the cause, deduce the effect.</a:t>
            </a:r>
            <a:endParaRPr lang="en-US" sz="2000" b="1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7706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>
            <a:stCxn id="15" idx="6"/>
            <a:endCxn id="16" idx="2"/>
          </p:cNvCxnSpPr>
          <p:nvPr/>
        </p:nvCxnSpPr>
        <p:spPr>
          <a:xfrm>
            <a:off x="3831325" y="3883010"/>
            <a:ext cx="1442945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rot="5400000">
            <a:off x="4226354" y="689907"/>
            <a:ext cx="652885" cy="4186144"/>
          </a:xfrm>
          <a:prstGeom prst="leftBrace">
            <a:avLst>
              <a:gd name="adj1" fmla="val 160294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891690" y="1084935"/>
            <a:ext cx="1371600" cy="1371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Rule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459725" y="3197210"/>
            <a:ext cx="1371600" cy="1371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Cause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74270" y="3197210"/>
            <a:ext cx="1371600" cy="1371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Effect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665" y="113830"/>
            <a:ext cx="8218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Induction: </a:t>
            </a:r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Given a cause and an effect, induce a rule.</a:t>
            </a:r>
            <a:endParaRPr lang="en-US" sz="2000" b="1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745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0"/>
          </p:cNvCxnSpPr>
          <p:nvPr/>
        </p:nvCxnSpPr>
        <p:spPr>
          <a:xfrm>
            <a:off x="4553700" y="0"/>
            <a:ext cx="0" cy="267450"/>
          </a:xfrm>
          <a:prstGeom prst="straightConnector1">
            <a:avLst/>
          </a:prstGeom>
          <a:ln w="127000">
            <a:solidFill>
              <a:schemeClr val="bg2">
                <a:lumMod val="2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20862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Design &amp; Creativity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776460" y="47149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Configuration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76460" y="155326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Diagnosis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65185" y="374585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Creativity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65185" y="263210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Design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4" name="Straight Arrow Connector 13"/>
          <p:cNvCxnSpPr>
            <a:stCxn id="10" idx="4"/>
            <a:endCxn id="11" idx="0"/>
          </p:cNvCxnSpPr>
          <p:nvPr/>
        </p:nvCxnSpPr>
        <p:spPr>
          <a:xfrm>
            <a:off x="4553700" y="1294455"/>
            <a:ext cx="0" cy="25881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4"/>
            <a:endCxn id="13" idx="0"/>
          </p:cNvCxnSpPr>
          <p:nvPr/>
        </p:nvCxnSpPr>
        <p:spPr>
          <a:xfrm flipH="1">
            <a:off x="4542425" y="2376225"/>
            <a:ext cx="11275" cy="25588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4"/>
            <a:endCxn id="12" idx="0"/>
          </p:cNvCxnSpPr>
          <p:nvPr/>
        </p:nvCxnSpPr>
        <p:spPr>
          <a:xfrm>
            <a:off x="4542425" y="3455065"/>
            <a:ext cx="0" cy="29078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49508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>
            <a:stCxn id="15" idx="6"/>
            <a:endCxn id="16" idx="2"/>
          </p:cNvCxnSpPr>
          <p:nvPr/>
        </p:nvCxnSpPr>
        <p:spPr>
          <a:xfrm>
            <a:off x="3831325" y="3883010"/>
            <a:ext cx="1442945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rot="5400000">
            <a:off x="4226354" y="689907"/>
            <a:ext cx="652885" cy="4186144"/>
          </a:xfrm>
          <a:prstGeom prst="leftBrace">
            <a:avLst>
              <a:gd name="adj1" fmla="val 160294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891690" y="1084935"/>
            <a:ext cx="1371600" cy="1371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Rule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459725" y="3197210"/>
            <a:ext cx="1371600" cy="1371600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Cause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74270" y="3197210"/>
            <a:ext cx="1371600" cy="1371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Effect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665" y="113830"/>
            <a:ext cx="8218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Abduction: </a:t>
            </a:r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Given a rule and an effect, </a:t>
            </a:r>
            <a:r>
              <a:rPr lang="en-US" sz="2000" dirty="0" err="1" smtClean="0">
                <a:solidFill>
                  <a:schemeClr val="accent2"/>
                </a:solidFill>
                <a:latin typeface="Segoe Print" panose="02000600000000000000" pitchFamily="2" charset="0"/>
              </a:rPr>
              <a:t>abduce</a:t>
            </a:r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 a cause.</a:t>
            </a:r>
            <a:endParaRPr lang="en-US" sz="2000" b="1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991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615" y="37020"/>
            <a:ext cx="1709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Patient:</a:t>
            </a:r>
          </a:p>
          <a:p>
            <a:pPr defTabSz="228600"/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n-US" sz="2000" dirty="0" smtClean="0">
                <a:latin typeface="Arial Narrow" panose="020B0606020202030204" pitchFamily="34" charset="0"/>
              </a:rPr>
              <a:t>A: Normal</a:t>
            </a:r>
          </a:p>
          <a:p>
            <a:pPr defTabSz="228600"/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n-US" sz="2000" dirty="0" smtClean="0">
                <a:latin typeface="Arial Narrow" panose="020B0606020202030204" pitchFamily="34" charset="0"/>
              </a:rPr>
              <a:t>B: High</a:t>
            </a:r>
          </a:p>
          <a:p>
            <a:pPr defTabSz="228600"/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n-US" sz="2000" dirty="0" smtClean="0">
                <a:latin typeface="Arial Narrow" panose="020B0606020202030204" pitchFamily="34" charset="0"/>
              </a:rPr>
              <a:t>C: Low</a:t>
            </a:r>
          </a:p>
          <a:p>
            <a:pPr defTabSz="228600"/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n-US" sz="2000" dirty="0" smtClean="0">
                <a:latin typeface="Arial Narrow" panose="020B0606020202030204" pitchFamily="34" charset="0"/>
              </a:rPr>
              <a:t>D: Normal</a:t>
            </a:r>
          </a:p>
          <a:p>
            <a:pPr defTabSz="228600"/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n-US" sz="2000" dirty="0" smtClean="0">
                <a:latin typeface="Arial Narrow" panose="020B0606020202030204" pitchFamily="34" charset="0"/>
              </a:rPr>
              <a:t>E: Normal</a:t>
            </a:r>
          </a:p>
          <a:p>
            <a:pPr defTabSz="228600"/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n-US" sz="2000" dirty="0" smtClean="0">
                <a:latin typeface="Arial Narrow" panose="020B0606020202030204" pitchFamily="34" charset="0"/>
              </a:rPr>
              <a:t>F: Normal</a:t>
            </a:r>
          </a:p>
          <a:p>
            <a:pPr defTabSz="228600"/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n-US" sz="2000" dirty="0" smtClean="0">
                <a:latin typeface="Arial Narrow" panose="020B0606020202030204" pitchFamily="34" charset="0"/>
              </a:rPr>
              <a:t>G: Normal</a:t>
            </a:r>
          </a:p>
          <a:p>
            <a:pPr defTabSz="228600"/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n-US" sz="2000" dirty="0" smtClean="0">
                <a:latin typeface="Arial Narrow" panose="020B0606020202030204" pitchFamily="34" charset="0"/>
              </a:rPr>
              <a:t>H: Low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4940" y="37020"/>
            <a:ext cx="65288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>
              <a:lnSpc>
                <a:spcPts val="2800"/>
              </a:lnSpc>
            </a:pPr>
            <a:r>
              <a:rPr lang="en-US" sz="2000" dirty="0" smtClean="0">
                <a:latin typeface="Arial Narrow" panose="020B0606020202030204" pitchFamily="34" charset="0"/>
              </a:rPr>
              <a:t>Illnesses:</a:t>
            </a: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Alphaitis</a:t>
            </a:r>
            <a:r>
              <a:rPr lang="en-US" sz="2000" dirty="0" smtClean="0">
                <a:latin typeface="Arial Narrow" panose="020B0606020202030204" pitchFamily="34" charset="0"/>
              </a:rPr>
              <a:t>: Elevated A, Reduced C, Elevated F</a:t>
            </a: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Betatosis</a:t>
            </a:r>
            <a:r>
              <a:rPr lang="en-US" sz="2000" dirty="0" smtClean="0">
                <a:latin typeface="Arial Narrow" panose="020B0606020202030204" pitchFamily="34" charset="0"/>
              </a:rPr>
              <a:t>: Elevated B, Reduced C, Elevated E, Reduced H</a:t>
            </a: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Gammanoma</a:t>
            </a:r>
            <a:r>
              <a:rPr lang="en-US" sz="2000" dirty="0" smtClean="0">
                <a:latin typeface="Arial Narrow" panose="020B0606020202030204" pitchFamily="34" charset="0"/>
              </a:rPr>
              <a:t>: Elevated D, Elevated E, Elevated F</a:t>
            </a: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Deltacol</a:t>
            </a:r>
            <a:r>
              <a:rPr lang="en-US" sz="2000" dirty="0" smtClean="0">
                <a:latin typeface="Arial Narrow" panose="020B0606020202030204" pitchFamily="34" charset="0"/>
              </a:rPr>
              <a:t>: Elevated B, Reduced C</a:t>
            </a: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Epsicusus</a:t>
            </a:r>
            <a:r>
              <a:rPr lang="en-US" sz="2000" dirty="0" smtClean="0">
                <a:latin typeface="Arial Narrow" panose="020B0606020202030204" pitchFamily="34" charset="0"/>
              </a:rPr>
              <a:t>: Reduced H</a:t>
            </a: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Zetad</a:t>
            </a:r>
            <a:r>
              <a:rPr lang="en-US" sz="2000" dirty="0" smtClean="0">
                <a:latin typeface="Arial Narrow" panose="020B0606020202030204" pitchFamily="34" charset="0"/>
              </a:rPr>
              <a:t>: Elevated B, Reduced C, Reduced E, Reduced F</a:t>
            </a: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Etaemia</a:t>
            </a:r>
            <a:r>
              <a:rPr lang="en-US" sz="2000" dirty="0" smtClean="0">
                <a:latin typeface="Arial Narrow" panose="020B0606020202030204" pitchFamily="34" charset="0"/>
              </a:rPr>
              <a:t>: Elevated A, Reduced D, Reduced H</a:t>
            </a: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Thetadesis</a:t>
            </a:r>
            <a:r>
              <a:rPr lang="en-US" sz="2000" dirty="0" smtClean="0">
                <a:latin typeface="Arial Narrow" panose="020B0606020202030204" pitchFamily="34" charset="0"/>
              </a:rPr>
              <a:t>: </a:t>
            </a:r>
            <a:r>
              <a:rPr lang="en-US" sz="2000" dirty="0">
                <a:latin typeface="Arial Narrow" panose="020B0606020202030204" pitchFamily="34" charset="0"/>
              </a:rPr>
              <a:t>Elevated B, Reduced C, Reduced H</a:t>
            </a:r>
            <a:endParaRPr lang="en-US" sz="2000" dirty="0" smtClean="0">
              <a:latin typeface="Arial Narrow" panose="020B0606020202030204" pitchFamily="34" charset="0"/>
            </a:endParaRP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Iotalgia</a:t>
            </a:r>
            <a:r>
              <a:rPr lang="en-US" sz="2000" dirty="0" smtClean="0">
                <a:latin typeface="Arial Narrow" panose="020B0606020202030204" pitchFamily="34" charset="0"/>
              </a:rPr>
              <a:t>: Elevated A, Reduced E, Elevated F, Elevated G</a:t>
            </a: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Kappacide</a:t>
            </a:r>
            <a:r>
              <a:rPr lang="en-US" sz="2000" dirty="0" smtClean="0">
                <a:latin typeface="Arial Narrow" panose="020B0606020202030204" pitchFamily="34" charset="0"/>
              </a:rPr>
              <a:t>: Reduced A, Reduced F, Reduced G</a:t>
            </a: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Lambdacrite</a:t>
            </a:r>
            <a:r>
              <a:rPr lang="en-US" sz="2000" dirty="0" smtClean="0">
                <a:latin typeface="Arial Narrow" panose="020B0606020202030204" pitchFamily="34" charset="0"/>
              </a:rPr>
              <a:t>: Reduced A, Reduced E, Reduced F, Reduced 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0640" y="3206429"/>
            <a:ext cx="21890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What illness (or set of illnesses) would you use to diagnose this patient?</a:t>
            </a:r>
            <a:endParaRPr lang="en-US" sz="20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5820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665" y="113830"/>
            <a:ext cx="8218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Segoe Print" panose="02000600000000000000" pitchFamily="2" charset="0"/>
              </a:rPr>
              <a:t>Criteria for Choosing Hypotheses</a:t>
            </a:r>
            <a:endParaRPr lang="en-US" sz="2000" b="1" dirty="0">
              <a:latin typeface="Segoe Print" panose="020006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3585" y="1116180"/>
            <a:ext cx="21945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Hypothesis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5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6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N</a:t>
            </a:r>
            <a:endParaRPr lang="en-US" sz="2000" baseline="-25000" dirty="0"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95925" y="1116180"/>
            <a:ext cx="21945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Data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5</a:t>
            </a:r>
            <a:endParaRPr lang="en-US" sz="2000" baseline="-25000" dirty="0" smtClean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6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2235" y="1116180"/>
            <a:ext cx="37636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1. Hypotheses must cover as much of the data as possible.</a:t>
            </a:r>
          </a:p>
          <a:p>
            <a:pPr algn="ctr"/>
            <a:endParaRPr lang="en-US" sz="2000" dirty="0" smtClean="0">
              <a:latin typeface="Segoe Print" panose="02000600000000000000" pitchFamily="2" charset="0"/>
            </a:endParaRPr>
          </a:p>
          <a:p>
            <a:pPr algn="ctr"/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5301694" y="1650030"/>
            <a:ext cx="2189085" cy="2304300"/>
          </a:xfrm>
          <a:prstGeom prst="rightBrace">
            <a:avLst>
              <a:gd name="adj1" fmla="val 13263"/>
              <a:gd name="adj2" fmla="val 25199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5301695" y="2802180"/>
            <a:ext cx="2189085" cy="1382580"/>
          </a:xfrm>
          <a:prstGeom prst="rightBrace">
            <a:avLst>
              <a:gd name="adj1" fmla="val 25000"/>
              <a:gd name="adj2" fmla="val 50000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4988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665" y="113830"/>
            <a:ext cx="8218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Segoe Print" panose="02000600000000000000" pitchFamily="2" charset="0"/>
              </a:rPr>
              <a:t>Criteria for Choosing Hypotheses</a:t>
            </a:r>
            <a:endParaRPr lang="en-US" sz="2000" b="1" dirty="0">
              <a:latin typeface="Segoe Print" panose="020006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3585" y="1116180"/>
            <a:ext cx="21945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Hypothesis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5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6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N</a:t>
            </a:r>
            <a:endParaRPr lang="en-US" sz="2000" baseline="-25000" dirty="0"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95925" y="1116180"/>
            <a:ext cx="21945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Data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5</a:t>
            </a:r>
            <a:endParaRPr lang="en-US" sz="2000" baseline="-25000" dirty="0" smtClean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6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2235" y="1116180"/>
            <a:ext cx="37636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1. Hypotheses must cover as much of the data as possible.</a:t>
            </a:r>
          </a:p>
          <a:p>
            <a:pPr algn="ctr"/>
            <a:endParaRPr lang="en-US" sz="2000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2. The smallest number of hypotheses ought to be used.</a:t>
            </a:r>
          </a:p>
          <a:p>
            <a:pPr algn="ctr"/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301694" y="1650030"/>
            <a:ext cx="2189085" cy="743422"/>
          </a:xfrm>
          <a:prstGeom prst="rightBrace">
            <a:avLst>
              <a:gd name="adj1" fmla="val 17725"/>
              <a:gd name="adj2" fmla="val 35449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5315114" y="2519618"/>
            <a:ext cx="2189085" cy="743422"/>
          </a:xfrm>
          <a:prstGeom prst="rightBrace">
            <a:avLst>
              <a:gd name="adj1" fmla="val 8701"/>
              <a:gd name="adj2" fmla="val 82599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5301693" y="3493470"/>
            <a:ext cx="2189085" cy="743422"/>
          </a:xfrm>
          <a:prstGeom prst="rightBrace">
            <a:avLst>
              <a:gd name="adj1" fmla="val 18963"/>
              <a:gd name="adj2" fmla="val 37925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5301694" y="1650030"/>
            <a:ext cx="2202506" cy="2304300"/>
          </a:xfrm>
          <a:prstGeom prst="rightBrace">
            <a:avLst>
              <a:gd name="adj1" fmla="val 20398"/>
              <a:gd name="adj2" fmla="val 39417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9842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665" y="113830"/>
            <a:ext cx="8218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Segoe Print" panose="02000600000000000000" pitchFamily="2" charset="0"/>
              </a:rPr>
              <a:t>Criteria for Choosing Hypotheses</a:t>
            </a:r>
            <a:endParaRPr lang="en-US" sz="2000" b="1" dirty="0">
              <a:latin typeface="Segoe Print" panose="020006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3585" y="1116180"/>
            <a:ext cx="21945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Hypothesis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5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6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N</a:t>
            </a:r>
            <a:endParaRPr lang="en-US" sz="2000" baseline="-25000" dirty="0"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95925" y="1116180"/>
            <a:ext cx="21945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Data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5</a:t>
            </a:r>
            <a:endParaRPr lang="en-US" sz="2000" baseline="-25000" dirty="0" smtClean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6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2235" y="1116180"/>
            <a:ext cx="37636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1. Hypotheses must cover as much of the data as possible.</a:t>
            </a:r>
          </a:p>
          <a:p>
            <a:pPr algn="ctr"/>
            <a:endParaRPr lang="en-US" sz="2000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2. The smallest number of hypotheses ought to be used.</a:t>
            </a:r>
          </a:p>
          <a:p>
            <a:pPr algn="ctr"/>
            <a:endParaRPr lang="en-US" sz="2000" dirty="0">
              <a:latin typeface="Segoe Print" panose="02000600000000000000" pitchFamily="2" charset="0"/>
            </a:endParaRPr>
          </a:p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3. Some hypotheses may be more likely than others.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301694" y="1650030"/>
            <a:ext cx="2189085" cy="2304300"/>
          </a:xfrm>
          <a:prstGeom prst="rightBrace">
            <a:avLst>
              <a:gd name="adj1" fmla="val 13263"/>
              <a:gd name="adj2" fmla="val 25199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5301695" y="1650030"/>
            <a:ext cx="2189085" cy="2534730"/>
          </a:xfrm>
          <a:prstGeom prst="rightBrace">
            <a:avLst>
              <a:gd name="adj1" fmla="val 25000"/>
              <a:gd name="adj2" fmla="val 50000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4859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615" y="37020"/>
            <a:ext cx="1709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Patient:</a:t>
            </a:r>
          </a:p>
          <a:p>
            <a:pPr defTabSz="228600"/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n-US" sz="2000" dirty="0" smtClean="0">
                <a:latin typeface="Arial Narrow" panose="020B0606020202030204" pitchFamily="34" charset="0"/>
              </a:rPr>
              <a:t>A: Normal</a:t>
            </a:r>
          </a:p>
          <a:p>
            <a:pPr defTabSz="228600"/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n-US" sz="2000" dirty="0" smtClean="0">
                <a:latin typeface="Arial Narrow" panose="020B0606020202030204" pitchFamily="34" charset="0"/>
              </a:rPr>
              <a:t>B: High</a:t>
            </a:r>
          </a:p>
          <a:p>
            <a:pPr defTabSz="228600"/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n-US" sz="2000" dirty="0" smtClean="0">
                <a:latin typeface="Arial Narrow" panose="020B0606020202030204" pitchFamily="34" charset="0"/>
              </a:rPr>
              <a:t>C: Low</a:t>
            </a:r>
          </a:p>
          <a:p>
            <a:pPr defTabSz="228600"/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n-US" sz="2000" dirty="0" smtClean="0">
                <a:latin typeface="Arial Narrow" panose="020B0606020202030204" pitchFamily="34" charset="0"/>
              </a:rPr>
              <a:t>D: Normal</a:t>
            </a:r>
          </a:p>
          <a:p>
            <a:pPr defTabSz="228600"/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n-US" sz="2000" dirty="0" smtClean="0">
                <a:latin typeface="Arial Narrow" panose="020B0606020202030204" pitchFamily="34" charset="0"/>
              </a:rPr>
              <a:t>E: Normal</a:t>
            </a:r>
          </a:p>
          <a:p>
            <a:pPr defTabSz="228600"/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n-US" sz="2000" dirty="0" smtClean="0">
                <a:latin typeface="Arial Narrow" panose="020B0606020202030204" pitchFamily="34" charset="0"/>
              </a:rPr>
              <a:t>F: Low</a:t>
            </a:r>
          </a:p>
          <a:p>
            <a:pPr defTabSz="228600"/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n-US" sz="2000" dirty="0" smtClean="0">
                <a:latin typeface="Arial Narrow" panose="020B0606020202030204" pitchFamily="34" charset="0"/>
              </a:rPr>
              <a:t>G: Normal</a:t>
            </a:r>
          </a:p>
          <a:p>
            <a:pPr defTabSz="228600"/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n-US" sz="2000" dirty="0" smtClean="0">
                <a:latin typeface="Arial Narrow" panose="020B0606020202030204" pitchFamily="34" charset="0"/>
              </a:rPr>
              <a:t>H: Low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4940" y="37020"/>
            <a:ext cx="6528850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>
              <a:lnSpc>
                <a:spcPts val="2800"/>
              </a:lnSpc>
            </a:pPr>
            <a:r>
              <a:rPr lang="en-US" sz="2000" dirty="0" smtClean="0">
                <a:latin typeface="Arial Narrow" panose="020B0606020202030204" pitchFamily="34" charset="0"/>
              </a:rPr>
              <a:t>Illnesses:</a:t>
            </a: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Alphaitis</a:t>
            </a:r>
            <a:r>
              <a:rPr lang="en-US" sz="2000" dirty="0" smtClean="0">
                <a:latin typeface="Arial Narrow" panose="020B0606020202030204" pitchFamily="34" charset="0"/>
              </a:rPr>
              <a:t>: Elevated A, Reduced C, Elevated F</a:t>
            </a: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Betatosis</a:t>
            </a:r>
            <a:r>
              <a:rPr lang="en-US" sz="2000" dirty="0" smtClean="0">
                <a:latin typeface="Arial Narrow" panose="020B0606020202030204" pitchFamily="34" charset="0"/>
              </a:rPr>
              <a:t>: Elevated B, Reduced C, Elevated E, Reduced H</a:t>
            </a: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Gammanoma</a:t>
            </a:r>
            <a:r>
              <a:rPr lang="en-US" sz="2000" dirty="0" smtClean="0">
                <a:latin typeface="Arial Narrow" panose="020B0606020202030204" pitchFamily="34" charset="0"/>
              </a:rPr>
              <a:t>: Elevated D, Elevated E, Elevated F</a:t>
            </a: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Deltacol</a:t>
            </a:r>
            <a:r>
              <a:rPr lang="en-US" sz="2000" dirty="0" smtClean="0">
                <a:latin typeface="Arial Narrow" panose="020B0606020202030204" pitchFamily="34" charset="0"/>
              </a:rPr>
              <a:t>: Elevated B, Reduced C</a:t>
            </a: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Epsicusus</a:t>
            </a:r>
            <a:r>
              <a:rPr lang="en-US" sz="2000" dirty="0" smtClean="0">
                <a:latin typeface="Arial Narrow" panose="020B0606020202030204" pitchFamily="34" charset="0"/>
              </a:rPr>
              <a:t>: Reduced H</a:t>
            </a: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Zetad</a:t>
            </a:r>
            <a:r>
              <a:rPr lang="en-US" sz="2000" dirty="0" smtClean="0">
                <a:latin typeface="Arial Narrow" panose="020B0606020202030204" pitchFamily="34" charset="0"/>
              </a:rPr>
              <a:t>: Elevated B, Reduced C, Reduced E, Reduced F</a:t>
            </a: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Etaemia</a:t>
            </a:r>
            <a:r>
              <a:rPr lang="en-US" sz="2000" dirty="0" smtClean="0">
                <a:latin typeface="Arial Narrow" panose="020B0606020202030204" pitchFamily="34" charset="0"/>
              </a:rPr>
              <a:t>: Elevated A, Reduced D, Reduced H</a:t>
            </a: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Thetadesis</a:t>
            </a:r>
            <a:r>
              <a:rPr lang="en-US" sz="2000" dirty="0" smtClean="0">
                <a:latin typeface="Arial Narrow" panose="020B0606020202030204" pitchFamily="34" charset="0"/>
              </a:rPr>
              <a:t>: </a:t>
            </a:r>
            <a:r>
              <a:rPr lang="en-US" sz="2000" dirty="0">
                <a:latin typeface="Arial Narrow" panose="020B0606020202030204" pitchFamily="34" charset="0"/>
              </a:rPr>
              <a:t>Elevated B, Reduced C, Reduced H</a:t>
            </a:r>
            <a:endParaRPr lang="en-US" sz="2000" dirty="0" smtClean="0">
              <a:latin typeface="Arial Narrow" panose="020B0606020202030204" pitchFamily="34" charset="0"/>
            </a:endParaRP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Iotalgia</a:t>
            </a:r>
            <a:r>
              <a:rPr lang="en-US" sz="2000" dirty="0" smtClean="0">
                <a:latin typeface="Arial Narrow" panose="020B0606020202030204" pitchFamily="34" charset="0"/>
              </a:rPr>
              <a:t>: Elevated A, Reduced E, Elevated F, Elevated G</a:t>
            </a: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Kappacide</a:t>
            </a:r>
            <a:r>
              <a:rPr lang="en-US" sz="2000" dirty="0" smtClean="0">
                <a:latin typeface="Arial Narrow" panose="020B0606020202030204" pitchFamily="34" charset="0"/>
              </a:rPr>
              <a:t>: Reduced A, Reduced F, Reduced G</a:t>
            </a: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Lambdacrite</a:t>
            </a:r>
            <a:r>
              <a:rPr lang="en-US" sz="2000" dirty="0" smtClean="0">
                <a:latin typeface="Arial Narrow" panose="020B0606020202030204" pitchFamily="34" charset="0"/>
              </a:rPr>
              <a:t>: Reduced A, Reduced E, Reduced F, Reduced G</a:t>
            </a:r>
          </a:p>
          <a:p>
            <a:pPr defTabSz="228600">
              <a:lnSpc>
                <a:spcPts val="2800"/>
              </a:lnSpc>
            </a:pP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Mutension</a:t>
            </a:r>
            <a:r>
              <a:rPr lang="en-US" sz="2000" dirty="0" smtClean="0">
                <a:latin typeface="Arial Narrow" panose="020B0606020202030204" pitchFamily="34" charset="0"/>
              </a:rPr>
              <a:t>: Elevated A, Elevated 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0640" y="3206429"/>
            <a:ext cx="21890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What illness (or set of illnesses) would you use to diagnose this patient?</a:t>
            </a:r>
            <a:endParaRPr lang="en-US" sz="20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140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55412" y="962560"/>
            <a:ext cx="21945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Hypothesis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5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6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N</a:t>
            </a:r>
            <a:endParaRPr lang="en-US" sz="2000" baseline="-25000" dirty="0">
              <a:latin typeface="Arial Narrow" panose="020B0606020202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7752" y="962560"/>
            <a:ext cx="21945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Data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5</a:t>
            </a:r>
            <a:endParaRPr lang="en-US" sz="2000" baseline="-25000" dirty="0" smtClean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6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87752" y="1073955"/>
            <a:ext cx="0" cy="3913880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16550" y="3065699"/>
            <a:ext cx="129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Abstract</a:t>
            </a:r>
            <a:endParaRPr lang="en-US" sz="2000" b="1" dirty="0">
              <a:solidFill>
                <a:schemeClr val="accent4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92787" y="1155805"/>
            <a:ext cx="806505" cy="0"/>
          </a:xfrm>
          <a:prstGeom prst="straightConnector1">
            <a:avLst/>
          </a:prstGeom>
          <a:ln w="76200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24783" y="1368395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Map</a:t>
            </a:r>
            <a:endParaRPr lang="en-US" sz="2000" b="1" dirty="0">
              <a:solidFill>
                <a:schemeClr val="accent5"/>
              </a:solidFill>
              <a:latin typeface="Segoe Print" panose="02000600000000000000" pitchFamily="2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62555" y="1073955"/>
            <a:ext cx="2632" cy="3915099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5473534" y="3065699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Refine</a:t>
            </a:r>
            <a:endParaRPr lang="en-US" sz="2000" b="1" dirty="0">
              <a:solidFill>
                <a:schemeClr val="accent3"/>
              </a:solidFill>
              <a:latin typeface="Segoe Print" panose="02000600000000000000" pitchFamily="2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2245356" y="2187700"/>
            <a:ext cx="2073870" cy="230430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245356" y="2418130"/>
            <a:ext cx="2073871" cy="33227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245356" y="2418130"/>
            <a:ext cx="2073871" cy="345645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28387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55412" y="962560"/>
            <a:ext cx="21945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Hypothesis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5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6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N</a:t>
            </a:r>
            <a:endParaRPr lang="en-US" sz="2000" baseline="-25000" dirty="0"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7752" y="962560"/>
            <a:ext cx="21945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Data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5</a:t>
            </a:r>
            <a:endParaRPr lang="en-US" sz="2000" baseline="-25000" dirty="0" smtClean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6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87752" y="1073955"/>
            <a:ext cx="0" cy="3913880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6550" y="3065699"/>
            <a:ext cx="129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Abstract</a:t>
            </a:r>
            <a:endParaRPr lang="en-US" sz="2000" b="1" dirty="0">
              <a:solidFill>
                <a:schemeClr val="accent4"/>
              </a:solidFill>
              <a:latin typeface="Segoe Print" panose="02000600000000000000" pitchFamily="2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92787" y="1155805"/>
            <a:ext cx="806505" cy="0"/>
          </a:xfrm>
          <a:prstGeom prst="straightConnector1">
            <a:avLst/>
          </a:prstGeom>
          <a:ln w="76200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4783" y="1368395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Map</a:t>
            </a:r>
            <a:endParaRPr lang="en-US" sz="2000" b="1" dirty="0">
              <a:solidFill>
                <a:schemeClr val="accent5"/>
              </a:solidFill>
              <a:latin typeface="Segoe Print" panose="02000600000000000000" pitchFamily="2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62555" y="1073955"/>
            <a:ext cx="2632" cy="3915099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5400000">
            <a:off x="5473534" y="3065699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Refine</a:t>
            </a:r>
            <a:endParaRPr lang="en-US" sz="2000" b="1" dirty="0">
              <a:solidFill>
                <a:schemeClr val="accent3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245356" y="2187700"/>
            <a:ext cx="2073870" cy="230430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245356" y="2418130"/>
            <a:ext cx="2073871" cy="33227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245356" y="2418130"/>
            <a:ext cx="2073871" cy="345645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09046" y="935147"/>
            <a:ext cx="21945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Treatment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5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6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N</a:t>
            </a:r>
            <a:endParaRPr lang="en-US" sz="2000" baseline="-25000" dirty="0">
              <a:latin typeface="Arial Narrow" panose="020B060602020203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780085" y="2187700"/>
            <a:ext cx="2073870" cy="230430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80085" y="2418130"/>
            <a:ext cx="2073871" cy="33227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80085" y="2418130"/>
            <a:ext cx="2073871" cy="345645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13263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55412" y="962560"/>
            <a:ext cx="21945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Hypothesis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5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6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N</a:t>
            </a:r>
            <a:endParaRPr lang="en-US" sz="2000" baseline="-25000" dirty="0"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7752" y="962560"/>
            <a:ext cx="21945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Data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5</a:t>
            </a:r>
            <a:endParaRPr lang="en-US" sz="2000" baseline="-25000" dirty="0" smtClean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6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87752" y="1073955"/>
            <a:ext cx="0" cy="3913880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6550" y="3065699"/>
            <a:ext cx="129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Abstract</a:t>
            </a:r>
            <a:endParaRPr lang="en-US" sz="2000" b="1" dirty="0">
              <a:solidFill>
                <a:schemeClr val="accent4"/>
              </a:solidFill>
              <a:latin typeface="Segoe Print" panose="02000600000000000000" pitchFamily="2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92787" y="1155805"/>
            <a:ext cx="806505" cy="0"/>
          </a:xfrm>
          <a:prstGeom prst="straightConnector1">
            <a:avLst/>
          </a:prstGeom>
          <a:ln w="76200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4783" y="1368395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Map</a:t>
            </a:r>
            <a:endParaRPr lang="en-US" sz="2000" b="1" dirty="0">
              <a:solidFill>
                <a:schemeClr val="accent5"/>
              </a:solidFill>
              <a:latin typeface="Segoe Print" panose="02000600000000000000" pitchFamily="2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62555" y="1073955"/>
            <a:ext cx="2632" cy="3915099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5400000">
            <a:off x="5473534" y="3065699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Refine</a:t>
            </a:r>
            <a:endParaRPr lang="en-US" sz="2000" b="1" dirty="0">
              <a:solidFill>
                <a:schemeClr val="accent3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245356" y="2187700"/>
            <a:ext cx="2073870" cy="230430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245356" y="2418130"/>
            <a:ext cx="2073871" cy="33227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245356" y="2418130"/>
            <a:ext cx="2073871" cy="345645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09046" y="935147"/>
            <a:ext cx="21945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Treatment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5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6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N</a:t>
            </a:r>
            <a:endParaRPr lang="en-US" sz="2000" baseline="-25000" dirty="0">
              <a:latin typeface="Arial Narrow" panose="020B060602020203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780085" y="2187700"/>
            <a:ext cx="2073870" cy="230430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80085" y="2418130"/>
            <a:ext cx="2073871" cy="33227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80085" y="2418130"/>
            <a:ext cx="2073871" cy="345645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/>
          <p:cNvCxnSpPr>
            <a:stCxn id="20" idx="0"/>
            <a:endCxn id="13" idx="0"/>
          </p:cNvCxnSpPr>
          <p:nvPr/>
        </p:nvCxnSpPr>
        <p:spPr>
          <a:xfrm rot="16200000" flipH="1" flipV="1">
            <a:off x="4531972" y="-1611794"/>
            <a:ext cx="27413" cy="5121294"/>
          </a:xfrm>
          <a:prstGeom prst="curvedConnector3">
            <a:avLst>
              <a:gd name="adj1" fmla="val -2446146"/>
            </a:avLst>
          </a:prstGeom>
          <a:ln w="381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16123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9364" y="229045"/>
            <a:ext cx="3187616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Legs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count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metal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$4.00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3280" y="1611625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Seat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metal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$10.00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3280" y="2802180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Arms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N/A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$0.00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33280" y="3992735"/>
            <a:ext cx="31876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Back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metal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$2.00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96660" y="459475"/>
            <a:ext cx="203546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</a:t>
            </a:r>
          </a:p>
          <a:p>
            <a:pPr defTabSz="228600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mass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160g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$16</a:t>
            </a:r>
            <a:endParaRPr lang="en-US" sz="2000" b="1" dirty="0">
              <a:solidFill>
                <a:srgbClr val="007A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legs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seat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arms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 : 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0800000">
            <a:off x="4802432" y="1880460"/>
            <a:ext cx="1036932" cy="213825"/>
          </a:xfrm>
          <a:prstGeom prst="bentConnector3">
            <a:avLst>
              <a:gd name="adj1" fmla="val 8113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>
            <a:off x="4796348" y="2187699"/>
            <a:ext cx="1043016" cy="1004900"/>
          </a:xfrm>
          <a:prstGeom prst="bentConnector3">
            <a:avLst>
              <a:gd name="adj1" fmla="val 19316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V="1">
            <a:off x="4306206" y="2991164"/>
            <a:ext cx="2035465" cy="1043016"/>
          </a:xfrm>
          <a:prstGeom prst="bentConnector3">
            <a:avLst>
              <a:gd name="adj1" fmla="val 210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4802432" y="1150765"/>
            <a:ext cx="1036932" cy="422454"/>
          </a:xfrm>
          <a:prstGeom prst="bentConnector3">
            <a:avLst>
              <a:gd name="adj1" fmla="val 10318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235" y="457884"/>
            <a:ext cx="2957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What constraints dictated the design of this chair?</a:t>
            </a: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745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Lesson Preview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Defining diagnosis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Data and hypothesis spaces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Mapping data to hypotheses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12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Two views of diagnosis</a:t>
            </a:r>
          </a:p>
          <a:p>
            <a:endParaRPr lang="en-US" sz="1200" dirty="0">
              <a:latin typeface="Segoe Print" panose="02000600000000000000" pitchFamily="2" charset="0"/>
            </a:endParaRPr>
          </a:p>
          <a:p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26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u="sng" dirty="0" smtClean="0">
                <a:latin typeface="Segoe Print" panose="02000600000000000000" pitchFamily="2" charset="0"/>
              </a:rPr>
              <a:t>Assignment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How would you use diagnosis to design an agent that could answer Raven’s </a:t>
            </a:r>
            <a:r>
              <a:rPr lang="en-US" sz="2400" dirty="0">
                <a:latin typeface="Segoe Print" panose="02000600000000000000" pitchFamily="2" charset="0"/>
              </a:rPr>
              <a:t>p</a:t>
            </a:r>
            <a:r>
              <a:rPr lang="en-US" sz="2400" dirty="0" smtClean="0">
                <a:latin typeface="Segoe Print" panose="02000600000000000000" pitchFamily="2" charset="0"/>
              </a:rPr>
              <a:t>rogressive matrices?</a:t>
            </a: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47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To recap…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Defining diagnosis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Process of diagnosis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Diagnosis as classification</a:t>
            </a: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12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Diagnosis as abduction</a:t>
            </a: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26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615" y="37020"/>
            <a:ext cx="1709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Patient:</a:t>
            </a:r>
          </a:p>
          <a:p>
            <a:pPr defTabSz="228600"/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n-US" sz="2000" dirty="0" smtClean="0">
                <a:latin typeface="Arial Narrow" panose="020B0606020202030204" pitchFamily="34" charset="0"/>
              </a:rPr>
              <a:t>A: Normal</a:t>
            </a:r>
          </a:p>
          <a:p>
            <a:pPr defTabSz="228600"/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n-US" sz="2000" dirty="0" smtClean="0">
                <a:latin typeface="Arial Narrow" panose="020B0606020202030204" pitchFamily="34" charset="0"/>
              </a:rPr>
              <a:t>B: High</a:t>
            </a:r>
          </a:p>
          <a:p>
            <a:pPr defTabSz="228600"/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n-US" sz="2000" dirty="0" smtClean="0">
                <a:latin typeface="Arial Narrow" panose="020B0606020202030204" pitchFamily="34" charset="0"/>
              </a:rPr>
              <a:t>C: Low</a:t>
            </a:r>
          </a:p>
          <a:p>
            <a:pPr defTabSz="228600"/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n-US" sz="2000" dirty="0" smtClean="0">
                <a:latin typeface="Arial Narrow" panose="020B0606020202030204" pitchFamily="34" charset="0"/>
              </a:rPr>
              <a:t>D: Normal</a:t>
            </a:r>
          </a:p>
          <a:p>
            <a:pPr defTabSz="228600"/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n-US" sz="2000" dirty="0" smtClean="0">
                <a:latin typeface="Arial Narrow" panose="020B0606020202030204" pitchFamily="34" charset="0"/>
              </a:rPr>
              <a:t>E: Normal</a:t>
            </a:r>
          </a:p>
          <a:p>
            <a:pPr defTabSz="228600"/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n-US" sz="2000" dirty="0" smtClean="0">
                <a:latin typeface="Arial Narrow" panose="020B0606020202030204" pitchFamily="34" charset="0"/>
              </a:rPr>
              <a:t>F: Normal</a:t>
            </a:r>
          </a:p>
          <a:p>
            <a:pPr defTabSz="228600"/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n-US" sz="2000" dirty="0" smtClean="0">
                <a:latin typeface="Arial Narrow" panose="020B0606020202030204" pitchFamily="34" charset="0"/>
              </a:rPr>
              <a:t>G: Normal</a:t>
            </a:r>
          </a:p>
          <a:p>
            <a:pPr defTabSz="228600"/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n-US" sz="2000" dirty="0" smtClean="0">
                <a:latin typeface="Arial Narrow" panose="020B0606020202030204" pitchFamily="34" charset="0"/>
              </a:rPr>
              <a:t>H: Low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4940" y="37020"/>
            <a:ext cx="6528850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>
              <a:lnSpc>
                <a:spcPts val="2800"/>
              </a:lnSpc>
            </a:pPr>
            <a:r>
              <a:rPr lang="en-US" sz="2000" dirty="0" smtClean="0">
                <a:latin typeface="Arial Narrow" panose="020B0606020202030204" pitchFamily="34" charset="0"/>
              </a:rPr>
              <a:t>Illnesses:</a:t>
            </a: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Alphaitis</a:t>
            </a:r>
            <a:r>
              <a:rPr lang="en-US" sz="2000" dirty="0" smtClean="0">
                <a:latin typeface="Arial Narrow" panose="020B0606020202030204" pitchFamily="34" charset="0"/>
              </a:rPr>
              <a:t>: Elevated A, Reduced C, Elevated F</a:t>
            </a: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Betatosis</a:t>
            </a:r>
            <a:r>
              <a:rPr lang="en-US" sz="2000" dirty="0" smtClean="0">
                <a:latin typeface="Arial Narrow" panose="020B0606020202030204" pitchFamily="34" charset="0"/>
              </a:rPr>
              <a:t>: Elevated B, Reduced C, Elevated E, Reduced H</a:t>
            </a: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Gammanoma</a:t>
            </a:r>
            <a:r>
              <a:rPr lang="en-US" sz="2000" dirty="0" smtClean="0">
                <a:latin typeface="Arial Narrow" panose="020B0606020202030204" pitchFamily="34" charset="0"/>
              </a:rPr>
              <a:t>: Elevated D, Elevated E, Elevated F</a:t>
            </a: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Deltacol</a:t>
            </a:r>
            <a:r>
              <a:rPr lang="en-US" sz="2000" dirty="0" smtClean="0">
                <a:latin typeface="Arial Narrow" panose="020B0606020202030204" pitchFamily="34" charset="0"/>
              </a:rPr>
              <a:t>: Elevated B, Reduced C</a:t>
            </a: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Epsicusus</a:t>
            </a:r>
            <a:r>
              <a:rPr lang="en-US" sz="2000" dirty="0" smtClean="0">
                <a:latin typeface="Arial Narrow" panose="020B0606020202030204" pitchFamily="34" charset="0"/>
              </a:rPr>
              <a:t>: Reduced H</a:t>
            </a: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Zetad</a:t>
            </a:r>
            <a:r>
              <a:rPr lang="en-US" sz="2000" dirty="0" smtClean="0">
                <a:latin typeface="Arial Narrow" panose="020B0606020202030204" pitchFamily="34" charset="0"/>
              </a:rPr>
              <a:t>: Elevated B, Reduced C, Reduced E, Reduced F</a:t>
            </a: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Etaemia</a:t>
            </a:r>
            <a:r>
              <a:rPr lang="en-US" sz="2000" dirty="0" smtClean="0">
                <a:latin typeface="Arial Narrow" panose="020B0606020202030204" pitchFamily="34" charset="0"/>
              </a:rPr>
              <a:t>: Elevated A, Reduced D, Reduced H</a:t>
            </a: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Thetadesis</a:t>
            </a:r>
            <a:r>
              <a:rPr lang="en-US" sz="2000" dirty="0" smtClean="0">
                <a:latin typeface="Arial Narrow" panose="020B0606020202030204" pitchFamily="34" charset="0"/>
              </a:rPr>
              <a:t>: </a:t>
            </a:r>
            <a:r>
              <a:rPr lang="en-US" sz="2000" dirty="0">
                <a:latin typeface="Arial Narrow" panose="020B0606020202030204" pitchFamily="34" charset="0"/>
              </a:rPr>
              <a:t>Elevated B, Reduced C, Reduced H</a:t>
            </a:r>
            <a:endParaRPr lang="en-US" sz="2000" dirty="0" smtClean="0">
              <a:latin typeface="Arial Narrow" panose="020B0606020202030204" pitchFamily="34" charset="0"/>
            </a:endParaRP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Iotalgia</a:t>
            </a:r>
            <a:r>
              <a:rPr lang="en-US" sz="2000" dirty="0" smtClean="0">
                <a:latin typeface="Arial Narrow" panose="020B0606020202030204" pitchFamily="34" charset="0"/>
              </a:rPr>
              <a:t>: Elevated A, Reduced E, Elevated F, Elevated G</a:t>
            </a: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Kappacide</a:t>
            </a:r>
            <a:r>
              <a:rPr lang="en-US" sz="2000" dirty="0" smtClean="0">
                <a:latin typeface="Arial Narrow" panose="020B0606020202030204" pitchFamily="34" charset="0"/>
              </a:rPr>
              <a:t>: Reduced A, Reduced F, Reduced G</a:t>
            </a:r>
          </a:p>
          <a:p>
            <a:pPr defTabSz="228600">
              <a:lnSpc>
                <a:spcPts val="2800"/>
              </a:lnSpc>
            </a:pPr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Lambdacrite</a:t>
            </a:r>
            <a:r>
              <a:rPr lang="en-US" sz="2000" dirty="0" smtClean="0">
                <a:latin typeface="Arial Narrow" panose="020B0606020202030204" pitchFamily="34" charset="0"/>
              </a:rPr>
              <a:t>: Reduced A, Reduced E, Reduced F, Reduced G</a:t>
            </a:r>
          </a:p>
          <a:p>
            <a:pPr defTabSz="228600">
              <a:lnSpc>
                <a:spcPts val="2800"/>
              </a:lnSpc>
            </a:pP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latin typeface="Segoe Print" panose="02000600000000000000" pitchFamily="2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Mutension</a:t>
            </a:r>
            <a:r>
              <a:rPr lang="en-US" sz="2000" dirty="0">
                <a:latin typeface="Arial Narrow" panose="020B0606020202030204" pitchFamily="34" charset="0"/>
              </a:rPr>
              <a:t>: Elevated A, Elevated </a:t>
            </a:r>
            <a:r>
              <a:rPr lang="en-US" sz="2000" dirty="0" smtClean="0">
                <a:latin typeface="Arial Narrow" panose="020B0606020202030204" pitchFamily="34" charset="0"/>
              </a:rPr>
              <a:t>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0640" y="3206429"/>
            <a:ext cx="21890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What illness (or set of illnesses) would you use to diagnose this patient?</a:t>
            </a:r>
            <a:endParaRPr lang="en-US" sz="20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047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664" y="178080"/>
            <a:ext cx="8218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Diagnosis: </a:t>
            </a:r>
            <a:r>
              <a:rPr lang="en-US" sz="2400" dirty="0" smtClean="0">
                <a:latin typeface="Segoe Print" panose="02000600000000000000" pitchFamily="2" charset="0"/>
              </a:rPr>
              <a:t>To determine what is wrong with a malfunctioning device.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pic>
        <p:nvPicPr>
          <p:cNvPr id="1026" name="Picture 2" descr="https://upload.wikimedia.org/wikipedia/commons/thumb/2/22/Da_Vinci_Vitruve_Luc_Viatour.jpg/640px-Da_Vinci_Vitruve_Luc_Viatou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019" t="10028" r="6135" b="19944"/>
          <a:stretch/>
        </p:blipFill>
        <p:spPr bwMode="auto">
          <a:xfrm>
            <a:off x="2882180" y="1189170"/>
            <a:ext cx="337943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2882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664" y="178080"/>
            <a:ext cx="8218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Diagnosis: </a:t>
            </a:r>
            <a:r>
              <a:rPr lang="en-US" sz="2400" dirty="0" smtClean="0">
                <a:latin typeface="Segoe Print" panose="02000600000000000000" pitchFamily="2" charset="0"/>
              </a:rPr>
              <a:t>To determine what is wrong with a malfunctioning device.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pic>
        <p:nvPicPr>
          <p:cNvPr id="2050" name="Picture 2" descr="File:Auto repair Maxima 4th gn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5000"/>
          <a:stretch/>
        </p:blipFill>
        <p:spPr bwMode="auto">
          <a:xfrm>
            <a:off x="232235" y="126598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6010" b="2511"/>
          <a:stretch/>
        </p:blipFill>
        <p:spPr bwMode="auto">
          <a:xfrm>
            <a:off x="3200911" y="1265980"/>
            <a:ext cx="27421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https://upload.wikimedia.org/wikipedia/commons/d/d5/Rubber_duck_assisting_with_debuggin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68565" y="126598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885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0145" y="381445"/>
            <a:ext cx="2194560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Hypothesis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5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6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10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11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>
                <a:latin typeface="Arial Narrow" panose="020B0606020202030204" pitchFamily="34" charset="0"/>
              </a:rPr>
              <a:t>…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N</a:t>
            </a:r>
            <a:endParaRPr lang="en-US" sz="2000" baseline="-25000" dirty="0">
              <a:latin typeface="Arial Narrow" panose="020B06060202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2485" y="381445"/>
            <a:ext cx="2194560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Data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5</a:t>
            </a:r>
            <a:endParaRPr lang="en-US" sz="2000" baseline="-25000" dirty="0" smtClean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6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10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11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xmlns="" val="309414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0145" y="381445"/>
            <a:ext cx="2194560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Hypothesis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5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6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10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11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>
                <a:latin typeface="Arial Narrow" panose="020B0606020202030204" pitchFamily="34" charset="0"/>
              </a:rPr>
              <a:t>…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N</a:t>
            </a:r>
            <a:endParaRPr lang="en-US" sz="2000" baseline="-25000" dirty="0">
              <a:latin typeface="Arial Narrow" panose="020B06060202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2485" y="381445"/>
            <a:ext cx="2194560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Data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5</a:t>
            </a:r>
            <a:endParaRPr lang="en-US" sz="2000" baseline="-25000" dirty="0" smtClean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6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10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11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152485" y="381445"/>
            <a:ext cx="0" cy="4606389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60144" y="2484584"/>
            <a:ext cx="129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Abstract</a:t>
            </a:r>
            <a:endParaRPr lang="en-US" sz="2000" dirty="0">
              <a:solidFill>
                <a:schemeClr val="accent4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396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0145" y="381445"/>
            <a:ext cx="2194560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Hypothesis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5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6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10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11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>
                <a:latin typeface="Arial Narrow" panose="020B0606020202030204" pitchFamily="34" charset="0"/>
              </a:rPr>
              <a:t>…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N</a:t>
            </a:r>
            <a:endParaRPr lang="en-US" sz="2000" baseline="-25000" dirty="0">
              <a:latin typeface="Arial Narrow" panose="020B06060202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2485" y="381445"/>
            <a:ext cx="2194560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Data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5</a:t>
            </a:r>
            <a:endParaRPr lang="en-US" sz="2000" baseline="-25000" dirty="0" smtClean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6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10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11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152485" y="381445"/>
            <a:ext cx="0" cy="4606389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60144" y="2484584"/>
            <a:ext cx="129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Abstract</a:t>
            </a:r>
            <a:endParaRPr lang="en-US" sz="2000" b="1" dirty="0">
              <a:solidFill>
                <a:schemeClr val="accent4"/>
              </a:solidFill>
              <a:latin typeface="Segoe Print" panose="02000600000000000000" pitchFamily="2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957520" y="574690"/>
            <a:ext cx="806505" cy="0"/>
          </a:xfrm>
          <a:prstGeom prst="straightConnector1">
            <a:avLst/>
          </a:prstGeom>
          <a:ln w="76200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89516" y="787280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Map</a:t>
            </a:r>
            <a:endParaRPr lang="en-US" sz="2000" b="1" dirty="0">
              <a:solidFill>
                <a:schemeClr val="accent5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722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851</Words>
  <Application>Microsoft Macintosh PowerPoint</Application>
  <PresentationFormat>On-screen Show (16:9)</PresentationFormat>
  <Paragraphs>615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Rochelle</cp:lastModifiedBy>
  <cp:revision>218</cp:revision>
  <dcterms:created xsi:type="dcterms:W3CDTF">2014-03-07T02:05:43Z</dcterms:created>
  <dcterms:modified xsi:type="dcterms:W3CDTF">2014-11-21T21:39:51Z</dcterms:modified>
</cp:coreProperties>
</file>