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5" r:id="rId2"/>
    <p:sldId id="397" r:id="rId3"/>
    <p:sldId id="363" r:id="rId4"/>
    <p:sldId id="398" r:id="rId5"/>
    <p:sldId id="413" r:id="rId6"/>
    <p:sldId id="399" r:id="rId7"/>
    <p:sldId id="401" r:id="rId8"/>
    <p:sldId id="404" r:id="rId9"/>
    <p:sldId id="405" r:id="rId10"/>
    <p:sldId id="406" r:id="rId11"/>
    <p:sldId id="408" r:id="rId12"/>
    <p:sldId id="409" r:id="rId13"/>
    <p:sldId id="410" r:id="rId14"/>
    <p:sldId id="388" r:id="rId15"/>
    <p:sldId id="411" r:id="rId16"/>
    <p:sldId id="414" r:id="rId17"/>
    <p:sldId id="417" r:id="rId18"/>
    <p:sldId id="415" r:id="rId19"/>
    <p:sldId id="418" r:id="rId20"/>
    <p:sldId id="419" r:id="rId21"/>
    <p:sldId id="421" r:id="rId22"/>
    <p:sldId id="423" r:id="rId23"/>
    <p:sldId id="33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0066FF"/>
    <a:srgbClr val="558ED5"/>
    <a:srgbClr val="000099"/>
    <a:srgbClr val="003399"/>
    <a:srgbClr val="000000"/>
    <a:srgbClr val="FF00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17" autoAdjust="0"/>
    <p:restoredTop sz="95913" autoAdjust="0"/>
  </p:normalViewPr>
  <p:slideViewPr>
    <p:cSldViewPr snapToObjects="1">
      <p:cViewPr varScale="1">
        <p:scale>
          <a:sx n="93" d="100"/>
          <a:sy n="93" d="100"/>
        </p:scale>
        <p:origin x="-75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6600" y="1189170"/>
            <a:ext cx="2743200" cy="2743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Learning by Correcting Mistakes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6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665" y="75425"/>
            <a:ext cx="8257075" cy="487605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Algorithm for Isolating Mistakes</a:t>
            </a:r>
          </a:p>
          <a:p>
            <a:pPr algn="ctr"/>
            <a:endParaRPr lang="en-US" sz="2400" b="1" dirty="0">
              <a:latin typeface="Segoe Print" panose="02000600000000000000" pitchFamily="2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find suspicious true-success relations:</a:t>
            </a:r>
          </a:p>
          <a:p>
            <a:pPr marL="461963" indent="-231775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 all true successes (∩T)</a:t>
            </a:r>
          </a:p>
          <a:p>
            <a:pPr marL="461963" indent="-231775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all false successes (∪F)</a:t>
            </a:r>
          </a:p>
          <a:p>
            <a:pPr marL="461963" indent="-231775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assertions in union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 (∩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∪F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61963" indent="-231775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indent="-461963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find suspicious false-success relations:</a:t>
            </a:r>
          </a:p>
          <a:p>
            <a:pPr marL="461963" indent="-231775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 all false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(∩F)</a:t>
            </a:r>
          </a:p>
          <a:p>
            <a:pPr marL="461963" indent="-231775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all true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successes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∪T)</a:t>
            </a:r>
          </a:p>
          <a:p>
            <a:pPr marL="461963" indent="-231775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all assertions in union from intersection (∩F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∪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700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666" y="75425"/>
            <a:ext cx="3686880" cy="487605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Old Rule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If: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has bottom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 is flat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has concavity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is lightweight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has a handle</a:t>
            </a:r>
          </a:p>
          <a:p>
            <a:pPr defTabSz="230188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30188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30188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is a cup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2860" y="75425"/>
            <a:ext cx="3686880" cy="487605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New Rule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If: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has bottom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 is flat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has concavity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is lightweight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has a handle</a:t>
            </a:r>
          </a:p>
          <a:p>
            <a:pPr defTabSz="230188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Handle is fixed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30188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30188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</a:p>
          <a:p>
            <a:pPr defTabSz="2301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is a cup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66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87224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24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01624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/>
          <p:cNvCxnSpPr>
            <a:stCxn id="3" idx="6"/>
            <a:endCxn id="4" idx="2"/>
          </p:cNvCxnSpPr>
          <p:nvPr/>
        </p:nvCxnSpPr>
        <p:spPr>
          <a:xfrm>
            <a:off x="1087224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0119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left-of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823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Current Concept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01062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86662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15462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4101062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53957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left-of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86662" y="75425"/>
            <a:ext cx="2743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Not an Arch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Curved Connector 25"/>
          <p:cNvCxnSpPr>
            <a:stCxn id="21" idx="5"/>
            <a:endCxn id="22" idx="3"/>
          </p:cNvCxnSpPr>
          <p:nvPr/>
        </p:nvCxnSpPr>
        <p:spPr>
          <a:xfrm rot="16200000" flipH="1">
            <a:off x="4558262" y="2262318"/>
            <a:ext cx="12700" cy="1182222"/>
          </a:xfrm>
          <a:prstGeom prst="curvedConnector3">
            <a:avLst>
              <a:gd name="adj1" fmla="val 2854417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4"/>
            <a:endCxn id="21" idx="4"/>
          </p:cNvCxnSpPr>
          <p:nvPr/>
        </p:nvCxnSpPr>
        <p:spPr>
          <a:xfrm rot="5400000">
            <a:off x="4558262" y="2072940"/>
            <a:ext cx="12700" cy="1828800"/>
          </a:xfrm>
          <a:prstGeom prst="curvedConnector3">
            <a:avLst>
              <a:gd name="adj1" fmla="val 546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7509" y="3162543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touches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77509" y="369571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touches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33783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871472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7159" y="1395913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89513" y="1395913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135057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20657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049457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7" name="Straight Arrow Connector 36"/>
          <p:cNvCxnSpPr>
            <a:stCxn id="35" idx="6"/>
            <a:endCxn id="36" idx="2"/>
          </p:cNvCxnSpPr>
          <p:nvPr/>
        </p:nvCxnSpPr>
        <p:spPr>
          <a:xfrm>
            <a:off x="7135057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7952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left-of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0656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New Concept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cxnSp>
        <p:nvCxnSpPr>
          <p:cNvPr id="40" name="Curved Connector 39"/>
          <p:cNvCxnSpPr>
            <a:stCxn id="35" idx="5"/>
            <a:endCxn id="36" idx="3"/>
          </p:cNvCxnSpPr>
          <p:nvPr/>
        </p:nvCxnSpPr>
        <p:spPr>
          <a:xfrm rot="16200000" flipH="1">
            <a:off x="7592257" y="2262318"/>
            <a:ext cx="12700" cy="1182222"/>
          </a:xfrm>
          <a:prstGeom prst="curvedConnector3">
            <a:avLst>
              <a:gd name="adj1" fmla="val 2854417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6" idx="4"/>
            <a:endCxn id="35" idx="4"/>
          </p:cNvCxnSpPr>
          <p:nvPr/>
        </p:nvCxnSpPr>
        <p:spPr>
          <a:xfrm rot="5400000">
            <a:off x="7592257" y="2072940"/>
            <a:ext cx="12700" cy="1828800"/>
          </a:xfrm>
          <a:prstGeom prst="curvedConnector3">
            <a:avLst>
              <a:gd name="adj1" fmla="val 546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11504" y="3162543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¬touches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1504" y="369571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¬touches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677856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915545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9637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95181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30024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867713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5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47349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2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DCIM\100NIKON\DSCN07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51" t="26471" r="27117" b="30319"/>
          <a:stretch/>
        </p:blipFill>
        <p:spPr bwMode="auto">
          <a:xfrm>
            <a:off x="961930" y="1211130"/>
            <a:ext cx="274515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1140" y="267449"/>
            <a:ext cx="5024820" cy="1267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800" b="1" dirty="0" smtClean="0">
                <a:latin typeface="Segoe Print" panose="02000600000000000000" pitchFamily="2" charset="0"/>
              </a:rPr>
              <a:t>Questions for Learning from Mistakes</a:t>
            </a:r>
          </a:p>
          <a:p>
            <a:pPr algn="ctr"/>
            <a:endParaRPr lang="en-US" sz="2800" b="1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1. How can the agent isolate the error in its former model?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2. How can the agent explain the problem that led to the error?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3. How can the agent repair the model to prevent the error from recurring?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22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3095" y="122008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4081" y="1220083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1653220" y="1420138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53218" y="111236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98" name="Elbow Connector 97"/>
          <p:cNvCxnSpPr>
            <a:endCxn id="89" idx="2"/>
          </p:cNvCxnSpPr>
          <p:nvPr/>
        </p:nvCxnSpPr>
        <p:spPr>
          <a:xfrm rot="5400000" flipH="1" flipV="1">
            <a:off x="1343576" y="1542703"/>
            <a:ext cx="504071" cy="57607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9" idx="2"/>
          </p:cNvCxnSpPr>
          <p:nvPr/>
        </p:nvCxnSpPr>
        <p:spPr>
          <a:xfrm rot="16200000" flipV="1">
            <a:off x="1771176" y="1691177"/>
            <a:ext cx="839426" cy="6144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 flipH="1" flipV="1">
            <a:off x="2949954" y="-509685"/>
            <a:ext cx="555740" cy="2688350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8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3095" y="122008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4081" y="1220083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1653220" y="1420138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53218" y="111236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98" name="Elbow Connector 97"/>
          <p:cNvCxnSpPr>
            <a:endCxn id="89" idx="2"/>
          </p:cNvCxnSpPr>
          <p:nvPr/>
        </p:nvCxnSpPr>
        <p:spPr>
          <a:xfrm rot="5400000" flipH="1" flipV="1">
            <a:off x="1343576" y="1542703"/>
            <a:ext cx="504071" cy="57607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9" idx="2"/>
          </p:cNvCxnSpPr>
          <p:nvPr/>
        </p:nvCxnSpPr>
        <p:spPr>
          <a:xfrm rot="16200000" flipV="1">
            <a:off x="1771176" y="1691177"/>
            <a:ext cx="839426" cy="6144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 flipH="1" flipV="1">
            <a:off x="2949954" y="-509685"/>
            <a:ext cx="555740" cy="2688350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29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stCxn id="37" idx="0"/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0" y="556620"/>
            <a:ext cx="4571999" cy="277870"/>
          </a:xfrm>
          <a:prstGeom prst="bentConnector3">
            <a:avLst>
              <a:gd name="adj1" fmla="val 99913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31788" y="455275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52774" y="4552750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Fixed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6" name="Straight Arrow Connector 75"/>
          <p:cNvCxnSpPr>
            <a:stCxn id="70" idx="3"/>
            <a:endCxn id="75" idx="1"/>
          </p:cNvCxnSpPr>
          <p:nvPr/>
        </p:nvCxnSpPr>
        <p:spPr>
          <a:xfrm>
            <a:off x="5491913" y="475280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91911" y="444502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8" name="Elbow Connector 77"/>
          <p:cNvCxnSpPr>
            <a:stCxn id="77" idx="0"/>
            <a:endCxn id="47" idx="2"/>
          </p:cNvCxnSpPr>
          <p:nvPr/>
        </p:nvCxnSpPr>
        <p:spPr>
          <a:xfrm rot="5400000" flipH="1" flipV="1">
            <a:off x="6329294" y="2937899"/>
            <a:ext cx="900176" cy="2114080"/>
          </a:xfrm>
          <a:prstGeom prst="bentConnector3">
            <a:avLst>
              <a:gd name="adj1" fmla="val 81799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788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stCxn id="37" idx="0"/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0" y="556620"/>
            <a:ext cx="4571999" cy="277870"/>
          </a:xfrm>
          <a:prstGeom prst="bentConnector3">
            <a:avLst>
              <a:gd name="adj1" fmla="val 99913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31788" y="455275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52774" y="4552750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Fixed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6" name="Straight Arrow Connector 75"/>
          <p:cNvCxnSpPr>
            <a:stCxn id="70" idx="3"/>
            <a:endCxn id="75" idx="1"/>
          </p:cNvCxnSpPr>
          <p:nvPr/>
        </p:nvCxnSpPr>
        <p:spPr>
          <a:xfrm>
            <a:off x="5491913" y="475280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91911" y="444502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8" name="Elbow Connector 77"/>
          <p:cNvCxnSpPr>
            <a:stCxn id="77" idx="0"/>
            <a:endCxn id="47" idx="2"/>
          </p:cNvCxnSpPr>
          <p:nvPr/>
        </p:nvCxnSpPr>
        <p:spPr>
          <a:xfrm rot="5400000" flipH="1" flipV="1">
            <a:off x="6329294" y="2937899"/>
            <a:ext cx="900176" cy="2114080"/>
          </a:xfrm>
          <a:prstGeom prst="bentConnector3">
            <a:avLst>
              <a:gd name="adj1" fmla="val 81799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556620"/>
            <a:ext cx="3496658" cy="625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0" y="0"/>
            <a:ext cx="3112610" cy="5143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Is this a good way to fix this error?</a:t>
            </a:r>
          </a:p>
          <a:p>
            <a:pPr algn="ctr"/>
            <a:endParaRPr lang="en-US" sz="2000" b="1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Yes, because it shows only fixed-handle cups enable drinking.</a:t>
            </a: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No, because it will exclude some actual cups.</a:t>
            </a: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No, because some non-cups will still be included.</a:t>
            </a:r>
          </a:p>
          <a:p>
            <a:pPr algn="ctr"/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No, because it will cause incorrect decisions about other objects.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417962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260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5247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1384385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84383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076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25301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1557201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7199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1594389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stCxn id="37" idx="0"/>
            <a:endCxn id="74" idx="2"/>
          </p:cNvCxnSpPr>
          <p:nvPr/>
        </p:nvCxnSpPr>
        <p:spPr>
          <a:xfrm rot="5400000" flipH="1" flipV="1">
            <a:off x="3240164" y="241385"/>
            <a:ext cx="1530716" cy="4128544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0" y="556620"/>
            <a:ext cx="4571999" cy="277870"/>
          </a:xfrm>
          <a:prstGeom prst="bentConnector3">
            <a:avLst>
              <a:gd name="adj1" fmla="val 99913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03746" y="3344797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24732" y="3344797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Fixed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6" name="Straight Arrow Connector 75"/>
          <p:cNvCxnSpPr>
            <a:stCxn id="70" idx="3"/>
            <a:endCxn id="75" idx="1"/>
          </p:cNvCxnSpPr>
          <p:nvPr/>
        </p:nvCxnSpPr>
        <p:spPr>
          <a:xfrm>
            <a:off x="4663871" y="3544852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63869" y="3237074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8" name="Elbow Connector 77"/>
          <p:cNvCxnSpPr>
            <a:stCxn id="77" idx="0"/>
            <a:endCxn id="74" idx="2"/>
          </p:cNvCxnSpPr>
          <p:nvPr/>
        </p:nvCxnSpPr>
        <p:spPr>
          <a:xfrm rot="5400000" flipH="1" flipV="1">
            <a:off x="4633660" y="1800940"/>
            <a:ext cx="1696775" cy="1175494"/>
          </a:xfrm>
          <a:prstGeom prst="bentConnector3">
            <a:avLst>
              <a:gd name="adj1" fmla="val 55155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6832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2" name="Straight Arrow Connector 51"/>
          <p:cNvCxnSpPr>
            <a:stCxn id="43" idx="3"/>
          </p:cNvCxnSpPr>
          <p:nvPr/>
        </p:nvCxnSpPr>
        <p:spPr>
          <a:xfrm>
            <a:off x="802845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2844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39365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0351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799490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99488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66854" y="324698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9" name="Straight Arrow Connector 78"/>
          <p:cNvCxnSpPr>
            <a:endCxn id="59" idx="1"/>
          </p:cNvCxnSpPr>
          <p:nvPr/>
        </p:nvCxnSpPr>
        <p:spPr>
          <a:xfrm>
            <a:off x="7605993" y="344703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0"/>
          </p:cNvCxnSpPr>
          <p:nvPr/>
        </p:nvCxnSpPr>
        <p:spPr>
          <a:xfrm rot="16200000" flipV="1">
            <a:off x="7907946" y="3534078"/>
            <a:ext cx="279411" cy="422457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7" idx="0"/>
          </p:cNvCxnSpPr>
          <p:nvPr/>
        </p:nvCxnSpPr>
        <p:spPr>
          <a:xfrm rot="5400000" flipH="1" flipV="1">
            <a:off x="7030066" y="3605454"/>
            <a:ext cx="806208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05991" y="313925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48931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37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260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5247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1384385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84383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6832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8931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802845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02844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39365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60351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6799490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99488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076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25301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1557201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7199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1594389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24698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endCxn id="45" idx="1"/>
          </p:cNvCxnSpPr>
          <p:nvPr/>
        </p:nvCxnSpPr>
        <p:spPr>
          <a:xfrm>
            <a:off x="7605993" y="344703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13925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stCxn id="64" idx="0"/>
            <a:endCxn id="47" idx="2"/>
          </p:cNvCxnSpPr>
          <p:nvPr/>
        </p:nvCxnSpPr>
        <p:spPr>
          <a:xfrm rot="16200000" flipV="1">
            <a:off x="7907946" y="3534078"/>
            <a:ext cx="279411" cy="422457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8" idx="0"/>
            <a:endCxn id="47" idx="2"/>
          </p:cNvCxnSpPr>
          <p:nvPr/>
        </p:nvCxnSpPr>
        <p:spPr>
          <a:xfrm rot="5400000" flipH="1" flipV="1">
            <a:off x="7030066" y="3605454"/>
            <a:ext cx="806208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stCxn id="37" idx="0"/>
            <a:endCxn id="74" idx="2"/>
          </p:cNvCxnSpPr>
          <p:nvPr/>
        </p:nvCxnSpPr>
        <p:spPr>
          <a:xfrm rot="5400000" flipH="1" flipV="1">
            <a:off x="3240164" y="241385"/>
            <a:ext cx="1530716" cy="4128544"/>
          </a:xfrm>
          <a:prstGeom prst="bentConnector3">
            <a:avLst>
              <a:gd name="adj1" fmla="val 80128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0"/>
            <a:endCxn id="55" idx="2"/>
          </p:cNvCxnSpPr>
          <p:nvPr/>
        </p:nvCxnSpPr>
        <p:spPr>
          <a:xfrm rot="16200000" flipV="1">
            <a:off x="6768110" y="2070944"/>
            <a:ext cx="677238" cy="145938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0" y="556620"/>
            <a:ext cx="4571999" cy="277870"/>
          </a:xfrm>
          <a:prstGeom prst="bentConnector3">
            <a:avLst>
              <a:gd name="adj1" fmla="val 99913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03746" y="401508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24732" y="4015080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Fixed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6" name="Straight Arrow Connector 75"/>
          <p:cNvCxnSpPr>
            <a:stCxn id="70" idx="3"/>
            <a:endCxn id="75" idx="1"/>
          </p:cNvCxnSpPr>
          <p:nvPr/>
        </p:nvCxnSpPr>
        <p:spPr>
          <a:xfrm>
            <a:off x="4663871" y="421513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63869" y="390735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8" name="Elbow Connector 77"/>
          <p:cNvCxnSpPr>
            <a:stCxn id="77" idx="0"/>
            <a:endCxn id="55" idx="2"/>
          </p:cNvCxnSpPr>
          <p:nvPr/>
        </p:nvCxnSpPr>
        <p:spPr>
          <a:xfrm rot="5400000" flipH="1" flipV="1">
            <a:off x="4912998" y="2443321"/>
            <a:ext cx="1445338" cy="148273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94456" y="21033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9491" y="2103398"/>
            <a:ext cx="145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Manipulable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5954581" y="230345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54579" y="199567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6" name="Elbow Connector 55"/>
          <p:cNvCxnSpPr>
            <a:stCxn id="55" idx="0"/>
            <a:endCxn id="74" idx="2"/>
          </p:cNvCxnSpPr>
          <p:nvPr/>
        </p:nvCxnSpPr>
        <p:spPr>
          <a:xfrm rot="16200000" flipV="1">
            <a:off x="5995727" y="1614366"/>
            <a:ext cx="455376" cy="3072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284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2037270" y="-78195"/>
            <a:ext cx="899984" cy="1015199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Metacognition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76460" y="84352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Correcting Mistakes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76460" y="214197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Meta-Reasoning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0" name="Straight Arrow Connector 29"/>
          <p:cNvCxnSpPr>
            <a:stCxn id="26" idx="4"/>
            <a:endCxn id="28" idx="0"/>
          </p:cNvCxnSpPr>
          <p:nvPr/>
        </p:nvCxnSpPr>
        <p:spPr>
          <a:xfrm>
            <a:off x="4553700" y="1666485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8" idx="4"/>
          </p:cNvCxnSpPr>
          <p:nvPr/>
        </p:nvCxnSpPr>
        <p:spPr>
          <a:xfrm>
            <a:off x="4553700" y="2964930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76460" y="34404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Ethics in Artificial Intelligence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507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260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5247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1384385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84383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6832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8931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802845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02844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39365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60351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6799490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99488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076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25301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1557201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7199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1594389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24698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endCxn id="45" idx="1"/>
          </p:cNvCxnSpPr>
          <p:nvPr/>
        </p:nvCxnSpPr>
        <p:spPr>
          <a:xfrm>
            <a:off x="7605993" y="344703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13925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stCxn id="64" idx="0"/>
            <a:endCxn id="47" idx="2"/>
          </p:cNvCxnSpPr>
          <p:nvPr/>
        </p:nvCxnSpPr>
        <p:spPr>
          <a:xfrm rot="16200000" flipV="1">
            <a:off x="7907946" y="3534078"/>
            <a:ext cx="279411" cy="422457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8" idx="0"/>
            <a:endCxn id="47" idx="2"/>
          </p:cNvCxnSpPr>
          <p:nvPr/>
        </p:nvCxnSpPr>
        <p:spPr>
          <a:xfrm rot="5400000" flipH="1" flipV="1">
            <a:off x="7030066" y="3605454"/>
            <a:ext cx="806208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stCxn id="37" idx="0"/>
            <a:endCxn id="74" idx="2"/>
          </p:cNvCxnSpPr>
          <p:nvPr/>
        </p:nvCxnSpPr>
        <p:spPr>
          <a:xfrm rot="5400000" flipH="1" flipV="1">
            <a:off x="3240164" y="241385"/>
            <a:ext cx="1530716" cy="4128544"/>
          </a:xfrm>
          <a:prstGeom prst="bentConnector3">
            <a:avLst>
              <a:gd name="adj1" fmla="val 80128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0"/>
            <a:endCxn id="55" idx="2"/>
          </p:cNvCxnSpPr>
          <p:nvPr/>
        </p:nvCxnSpPr>
        <p:spPr>
          <a:xfrm rot="16200000" flipV="1">
            <a:off x="6768110" y="2070944"/>
            <a:ext cx="677238" cy="145938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0" y="556620"/>
            <a:ext cx="4571999" cy="277870"/>
          </a:xfrm>
          <a:prstGeom prst="bentConnector3">
            <a:avLst>
              <a:gd name="adj1" fmla="val 99913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74205" y="43991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95191" y="4399130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Fixed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4034330" y="45991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4328" y="42914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8" name="Elbow Connector 77"/>
          <p:cNvCxnSpPr>
            <a:stCxn id="77" idx="0"/>
            <a:endCxn id="79" idx="2"/>
          </p:cNvCxnSpPr>
          <p:nvPr/>
        </p:nvCxnSpPr>
        <p:spPr>
          <a:xfrm rot="5400000" flipH="1" flipV="1">
            <a:off x="3983478" y="3510862"/>
            <a:ext cx="1061826" cy="49926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94456" y="21033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9491" y="2103398"/>
            <a:ext cx="145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Manipulable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5954581" y="230345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54579" y="199567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6" name="Elbow Connector 55"/>
          <p:cNvCxnSpPr>
            <a:stCxn id="55" idx="0"/>
            <a:endCxn id="74" idx="2"/>
          </p:cNvCxnSpPr>
          <p:nvPr/>
        </p:nvCxnSpPr>
        <p:spPr>
          <a:xfrm rot="16200000" flipV="1">
            <a:off x="5995727" y="1614366"/>
            <a:ext cx="455376" cy="3072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73470" y="287096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4456" y="2870960"/>
            <a:ext cx="138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Orientable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7" idx="3"/>
          </p:cNvCxnSpPr>
          <p:nvPr/>
        </p:nvCxnSpPr>
        <p:spPr>
          <a:xfrm>
            <a:off x="4533595" y="307101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3593" y="276323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0" name="Elbow Connector 79"/>
          <p:cNvCxnSpPr>
            <a:stCxn id="79" idx="0"/>
            <a:endCxn id="55" idx="2"/>
          </p:cNvCxnSpPr>
          <p:nvPr/>
        </p:nvCxnSpPr>
        <p:spPr>
          <a:xfrm rot="5400000" flipH="1" flipV="1">
            <a:off x="5419920" y="1806123"/>
            <a:ext cx="301218" cy="1613011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8" idx="0"/>
            <a:endCxn id="79" idx="2"/>
          </p:cNvCxnSpPr>
          <p:nvPr/>
        </p:nvCxnSpPr>
        <p:spPr>
          <a:xfrm rot="16200000" flipV="1">
            <a:off x="5305858" y="2687747"/>
            <a:ext cx="1182228" cy="2265895"/>
          </a:xfrm>
          <a:prstGeom prst="bentConnector3">
            <a:avLst>
              <a:gd name="adj1" fmla="val 18389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5959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87224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24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01624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/>
          <p:cNvCxnSpPr>
            <a:stCxn id="3" idx="6"/>
            <a:endCxn id="4" idx="2"/>
          </p:cNvCxnSpPr>
          <p:nvPr/>
        </p:nvCxnSpPr>
        <p:spPr>
          <a:xfrm>
            <a:off x="1087224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0119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left-of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823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Current Concept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01062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86662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15462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4101062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53957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left-of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86662" y="75425"/>
            <a:ext cx="2743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Not an Arch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Curved Connector 25"/>
          <p:cNvCxnSpPr>
            <a:stCxn id="21" idx="5"/>
            <a:endCxn id="22" idx="3"/>
          </p:cNvCxnSpPr>
          <p:nvPr/>
        </p:nvCxnSpPr>
        <p:spPr>
          <a:xfrm rot="16200000" flipH="1">
            <a:off x="4558262" y="2262318"/>
            <a:ext cx="12700" cy="1182222"/>
          </a:xfrm>
          <a:prstGeom prst="curvedConnector3">
            <a:avLst>
              <a:gd name="adj1" fmla="val 2854417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4"/>
            <a:endCxn id="21" idx="4"/>
          </p:cNvCxnSpPr>
          <p:nvPr/>
        </p:nvCxnSpPr>
        <p:spPr>
          <a:xfrm rot="5400000">
            <a:off x="4558262" y="2072940"/>
            <a:ext cx="12700" cy="1828800"/>
          </a:xfrm>
          <a:prstGeom prst="curvedConnector3">
            <a:avLst>
              <a:gd name="adj1" fmla="val 546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7509" y="3162543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touches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77509" y="369571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touches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33783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871472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7159" y="1395913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89513" y="1395913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135057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20657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049457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7" name="Straight Arrow Connector 36"/>
          <p:cNvCxnSpPr>
            <a:stCxn id="35" idx="6"/>
            <a:endCxn id="36" idx="2"/>
          </p:cNvCxnSpPr>
          <p:nvPr/>
        </p:nvCxnSpPr>
        <p:spPr>
          <a:xfrm>
            <a:off x="7135057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7952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left-of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0656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New Concept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cxnSp>
        <p:nvCxnSpPr>
          <p:cNvPr id="40" name="Curved Connector 39"/>
          <p:cNvCxnSpPr>
            <a:stCxn id="35" idx="5"/>
            <a:endCxn id="36" idx="3"/>
          </p:cNvCxnSpPr>
          <p:nvPr/>
        </p:nvCxnSpPr>
        <p:spPr>
          <a:xfrm rot="16200000" flipH="1">
            <a:off x="7592257" y="2262318"/>
            <a:ext cx="12700" cy="1182222"/>
          </a:xfrm>
          <a:prstGeom prst="curvedConnector3">
            <a:avLst>
              <a:gd name="adj1" fmla="val 2854417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6" idx="4"/>
            <a:endCxn id="35" idx="4"/>
          </p:cNvCxnSpPr>
          <p:nvPr/>
        </p:nvCxnSpPr>
        <p:spPr>
          <a:xfrm rot="5400000">
            <a:off x="7592257" y="2072940"/>
            <a:ext cx="12700" cy="1828800"/>
          </a:xfrm>
          <a:prstGeom prst="curvedConnector3">
            <a:avLst>
              <a:gd name="adj1" fmla="val 546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11504" y="3162543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¬touches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1504" y="369571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¬touches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677856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915545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9637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95181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30024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867713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5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47349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4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diagnosis to design an agent that could answer Raven’s </a:t>
            </a:r>
            <a:r>
              <a:rPr lang="en-US" sz="2400" dirty="0">
                <a:latin typeface="Segoe Print" panose="02000600000000000000" pitchFamily="2" charset="0"/>
              </a:rPr>
              <a:t>p</a:t>
            </a:r>
            <a:r>
              <a:rPr lang="en-US" sz="2400" dirty="0" smtClean="0">
                <a:latin typeface="Segoe Print" panose="02000600000000000000" pitchFamily="2" charset="0"/>
              </a:rPr>
              <a:t>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3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Explanation-based learning </a:t>
            </a:r>
            <a:r>
              <a:rPr lang="en-US" sz="2400" dirty="0" smtClean="0">
                <a:latin typeface="Segoe Print" panose="02000600000000000000" pitchFamily="2" charset="0"/>
              </a:rPr>
              <a:t>and incremental concept learning revisited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Isolating mistakes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Explaining mistakes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Correcting mistakes</a:t>
            </a:r>
          </a:p>
        </p:txBody>
      </p:sp>
    </p:spTree>
    <p:extLst>
      <p:ext uri="{BB962C8B-B14F-4D97-AF65-F5344CB8AC3E}">
        <p14:creationId xmlns:p14="http://schemas.microsoft.com/office/powerpoint/2010/main" xmlns="" val="176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Explanation-based learning revisited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Isolating mistakes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Explaining mistakes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Correcting mistakes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5061837"/>
              </p:ext>
            </p:extLst>
          </p:nvPr>
        </p:nvGraphicFramePr>
        <p:xfrm>
          <a:off x="501070" y="656350"/>
          <a:ext cx="361007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Cup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A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cup is an object that is stable and enables drinking.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386409"/>
              </p:ext>
            </p:extLst>
          </p:nvPr>
        </p:nvGraphicFramePr>
        <p:xfrm>
          <a:off x="5071265" y="658380"/>
          <a:ext cx="361007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An Object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This object is light and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made of porcelain. It has a decoration, a concavity, and a handle. The bottom is flat.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765160"/>
            <a:ext cx="9135960" cy="10355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latin typeface="Segoe Print" panose="02000600000000000000" pitchFamily="2" charset="0"/>
              </a:rPr>
              <a:t>Can we prove this object is a cup?</a:t>
            </a:r>
            <a:endParaRPr lang="en-US" sz="2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9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DCIM\100NIKON\DSCN07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51" t="26471" r="27117" b="30319"/>
          <a:stretch/>
        </p:blipFill>
        <p:spPr bwMode="auto">
          <a:xfrm>
            <a:off x="3343040" y="843525"/>
            <a:ext cx="164709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:\DCIM\100NIKON\DSCN077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389" t="16139" r="24512" b="25113"/>
          <a:stretch/>
        </p:blipFill>
        <p:spPr bwMode="auto">
          <a:xfrm>
            <a:off x="5118552" y="843525"/>
            <a:ext cx="164721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DCIM\100NIKON\DSCN078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687" t="25053" r="29687" b="20784"/>
          <a:stretch/>
        </p:blipFill>
        <p:spPr bwMode="auto">
          <a:xfrm>
            <a:off x="3343040" y="2615650"/>
            <a:ext cx="164598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DCIM\100NIKON\DSCN078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949" t="22107" r="30911" b="31019"/>
          <a:stretch/>
        </p:blipFill>
        <p:spPr bwMode="auto">
          <a:xfrm>
            <a:off x="6918092" y="2615650"/>
            <a:ext cx="1645108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DCIM\100NIKON\DSCN078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847" t="26790" r="26995" b="26360"/>
          <a:stretch/>
        </p:blipFill>
        <p:spPr bwMode="auto">
          <a:xfrm>
            <a:off x="6919387" y="843525"/>
            <a:ext cx="1646733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DCIM\100NIKON\DSCN0785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299" t="27605" r="28299" b="14526"/>
          <a:stretch/>
        </p:blipFill>
        <p:spPr bwMode="auto">
          <a:xfrm>
            <a:off x="5118552" y="261565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3151015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2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of these objects are cups? Check the box in the top left for each cup.</a:t>
            </a:r>
          </a:p>
          <a:p>
            <a:pPr algn="ctr"/>
            <a:endParaRPr lang="en-US" sz="22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2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of these objects meet our definition of a cup? Check the box in the top right for each object that meets our definition.</a:t>
            </a:r>
            <a:endParaRPr lang="en-US" sz="22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3040" y="843525"/>
            <a:ext cx="1645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311275"/>
            <a:r>
              <a:rPr lang="el-GR" sz="2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4146" y="2615650"/>
            <a:ext cx="1645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311275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778" y="843525"/>
            <a:ext cx="1645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311275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8483" y="2615650"/>
            <a:ext cx="1645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311275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0131" y="843525"/>
            <a:ext cx="1645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311275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 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7211" y="2615650"/>
            <a:ext cx="1645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311275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39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4015984"/>
              </p:ext>
            </p:extLst>
          </p:nvPr>
        </p:nvGraphicFramePr>
        <p:xfrm>
          <a:off x="501070" y="75425"/>
          <a:ext cx="361007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Cup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A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cup is an object that is stable and enables drinking.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7679931"/>
              </p:ext>
            </p:extLst>
          </p:nvPr>
        </p:nvGraphicFramePr>
        <p:xfrm>
          <a:off x="5071265" y="77455"/>
          <a:ext cx="361007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An Object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This object is light and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made of porcelain. It has a decoration, a concavity, and a handle. The bottom is flat.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026" name="Picture 2" descr="F:\DCIM\100NIKON\DSCN07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51" t="26471" r="27117" b="30319"/>
          <a:stretch/>
        </p:blipFill>
        <p:spPr bwMode="auto">
          <a:xfrm>
            <a:off x="923525" y="2034080"/>
            <a:ext cx="274515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63960" y="2184235"/>
            <a:ext cx="4572000" cy="10355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latin typeface="Segoe Print" panose="02000600000000000000" pitchFamily="2" charset="0"/>
              </a:rPr>
              <a:t>Can we prove this object is a cup?</a:t>
            </a:r>
            <a:endParaRPr lang="en-US" sz="2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4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DCIM\100NIKON\DSCN07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51" t="26471" r="27117" b="30319"/>
          <a:stretch/>
        </p:blipFill>
        <p:spPr bwMode="auto">
          <a:xfrm>
            <a:off x="961930" y="1211130"/>
            <a:ext cx="274515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1140" y="267449"/>
            <a:ext cx="5024820" cy="1267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800" b="1" dirty="0" smtClean="0">
                <a:latin typeface="Segoe Print" panose="02000600000000000000" pitchFamily="2" charset="0"/>
              </a:rPr>
              <a:t>Questions for Learning from Mistakes</a:t>
            </a:r>
          </a:p>
          <a:p>
            <a:pPr algn="ctr"/>
            <a:endParaRPr lang="en-US" sz="2800" b="1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1. How can the agent isolate the error in its former model?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2. How can the agent explain the problem that led to the error?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3. How can the agent repair the model to prevent the error from recurring?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259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304635" y="728310"/>
            <a:ext cx="3717792" cy="3717784"/>
          </a:xfrm>
          <a:custGeom>
            <a:avLst/>
            <a:gdLst>
              <a:gd name="connsiteX0" fmla="*/ 0 w 2438400"/>
              <a:gd name="connsiteY0" fmla="*/ 1219200 h 2438400"/>
              <a:gd name="connsiteX1" fmla="*/ 1219200 w 2438400"/>
              <a:gd name="connsiteY1" fmla="*/ 0 h 2438400"/>
              <a:gd name="connsiteX2" fmla="*/ 2438400 w 2438400"/>
              <a:gd name="connsiteY2" fmla="*/ 1219200 h 2438400"/>
              <a:gd name="connsiteX3" fmla="*/ 1219200 w 2438400"/>
              <a:gd name="connsiteY3" fmla="*/ 2438400 h 2438400"/>
              <a:gd name="connsiteX4" fmla="*/ 0 w 2438400"/>
              <a:gd name="connsiteY4" fmla="*/ 12192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545854"/>
                  <a:pt x="545854" y="0"/>
                  <a:pt x="1219200" y="0"/>
                </a:cubicBezTo>
                <a:cubicBezTo>
                  <a:pt x="1892546" y="0"/>
                  <a:pt x="2438400" y="545854"/>
                  <a:pt x="2438400" y="1219200"/>
                </a:cubicBezTo>
                <a:cubicBezTo>
                  <a:pt x="2438400" y="1892546"/>
                  <a:pt x="1892546" y="2438400"/>
                  <a:pt x="1219200" y="2438400"/>
                </a:cubicBezTo>
                <a:cubicBezTo>
                  <a:pt x="545854" y="2438400"/>
                  <a:pt x="0" y="1892546"/>
                  <a:pt x="0" y="12192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45744" tIns="629920" rIns="229616" bIns="46736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0" kern="1200"/>
          </a:p>
        </p:txBody>
      </p:sp>
      <p:sp>
        <p:nvSpPr>
          <p:cNvPr id="6" name="Freeform 5"/>
          <p:cNvSpPr/>
          <p:nvPr/>
        </p:nvSpPr>
        <p:spPr>
          <a:xfrm>
            <a:off x="2121573" y="728310"/>
            <a:ext cx="3717792" cy="3717784"/>
          </a:xfrm>
          <a:custGeom>
            <a:avLst/>
            <a:gdLst>
              <a:gd name="connsiteX0" fmla="*/ 0 w 2438400"/>
              <a:gd name="connsiteY0" fmla="*/ 1219200 h 2438400"/>
              <a:gd name="connsiteX1" fmla="*/ 1219200 w 2438400"/>
              <a:gd name="connsiteY1" fmla="*/ 0 h 2438400"/>
              <a:gd name="connsiteX2" fmla="*/ 2438400 w 2438400"/>
              <a:gd name="connsiteY2" fmla="*/ 1219200 h 2438400"/>
              <a:gd name="connsiteX3" fmla="*/ 1219200 w 2438400"/>
              <a:gd name="connsiteY3" fmla="*/ 2438400 h 2438400"/>
              <a:gd name="connsiteX4" fmla="*/ 0 w 2438400"/>
              <a:gd name="connsiteY4" fmla="*/ 12192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545854"/>
                  <a:pt x="545854" y="0"/>
                  <a:pt x="1219200" y="0"/>
                </a:cubicBezTo>
                <a:cubicBezTo>
                  <a:pt x="1892546" y="0"/>
                  <a:pt x="2438400" y="545854"/>
                  <a:pt x="2438400" y="1219200"/>
                </a:cubicBezTo>
                <a:cubicBezTo>
                  <a:pt x="2438400" y="1892546"/>
                  <a:pt x="1892546" y="2438400"/>
                  <a:pt x="1219200" y="2438400"/>
                </a:cubicBezTo>
                <a:cubicBezTo>
                  <a:pt x="545854" y="2438400"/>
                  <a:pt x="0" y="1892546"/>
                  <a:pt x="0" y="12192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9617" tIns="629920" rIns="745743" bIns="46736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0" kern="1200"/>
          </a:p>
        </p:txBody>
      </p:sp>
      <p:pic>
        <p:nvPicPr>
          <p:cNvPr id="8" name="Picture 2" descr="F:\DCIM\100NIKON\DSCN07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51" t="26471" r="27117" b="30319"/>
          <a:stretch/>
        </p:blipFill>
        <p:spPr bwMode="auto">
          <a:xfrm>
            <a:off x="7022427" y="3147825"/>
            <a:ext cx="1576410" cy="15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DCIM\100NIKON\DSCN077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389" t="16139" r="24512" b="25113"/>
          <a:stretch/>
        </p:blipFill>
        <p:spPr bwMode="auto">
          <a:xfrm>
            <a:off x="547568" y="3150342"/>
            <a:ext cx="1574005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4379975" y="2063400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20005" y="205785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79406" y="2786926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65495" y="294180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11445" y="334899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79975" y="357942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08785" y="303324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91665" y="250978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00225" y="196641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0405" y="142874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2064" y="238033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02397" y="271156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43775" y="191033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82915" y="2235250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98055" y="270476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82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304635" y="728310"/>
            <a:ext cx="3717792" cy="3717784"/>
          </a:xfrm>
          <a:custGeom>
            <a:avLst/>
            <a:gdLst>
              <a:gd name="connsiteX0" fmla="*/ 0 w 2438400"/>
              <a:gd name="connsiteY0" fmla="*/ 1219200 h 2438400"/>
              <a:gd name="connsiteX1" fmla="*/ 1219200 w 2438400"/>
              <a:gd name="connsiteY1" fmla="*/ 0 h 2438400"/>
              <a:gd name="connsiteX2" fmla="*/ 2438400 w 2438400"/>
              <a:gd name="connsiteY2" fmla="*/ 1219200 h 2438400"/>
              <a:gd name="connsiteX3" fmla="*/ 1219200 w 2438400"/>
              <a:gd name="connsiteY3" fmla="*/ 2438400 h 2438400"/>
              <a:gd name="connsiteX4" fmla="*/ 0 w 2438400"/>
              <a:gd name="connsiteY4" fmla="*/ 12192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545854"/>
                  <a:pt x="545854" y="0"/>
                  <a:pt x="1219200" y="0"/>
                </a:cubicBezTo>
                <a:cubicBezTo>
                  <a:pt x="1892546" y="0"/>
                  <a:pt x="2438400" y="545854"/>
                  <a:pt x="2438400" y="1219200"/>
                </a:cubicBezTo>
                <a:cubicBezTo>
                  <a:pt x="2438400" y="1892546"/>
                  <a:pt x="1892546" y="2438400"/>
                  <a:pt x="1219200" y="2438400"/>
                </a:cubicBezTo>
                <a:cubicBezTo>
                  <a:pt x="545854" y="2438400"/>
                  <a:pt x="0" y="1892546"/>
                  <a:pt x="0" y="12192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45744" tIns="629920" rIns="229616" bIns="46736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0" kern="1200"/>
          </a:p>
        </p:txBody>
      </p:sp>
      <p:sp>
        <p:nvSpPr>
          <p:cNvPr id="6" name="Freeform 5"/>
          <p:cNvSpPr/>
          <p:nvPr/>
        </p:nvSpPr>
        <p:spPr>
          <a:xfrm>
            <a:off x="2121573" y="728310"/>
            <a:ext cx="3717792" cy="3717784"/>
          </a:xfrm>
          <a:custGeom>
            <a:avLst/>
            <a:gdLst>
              <a:gd name="connsiteX0" fmla="*/ 0 w 2438400"/>
              <a:gd name="connsiteY0" fmla="*/ 1219200 h 2438400"/>
              <a:gd name="connsiteX1" fmla="*/ 1219200 w 2438400"/>
              <a:gd name="connsiteY1" fmla="*/ 0 h 2438400"/>
              <a:gd name="connsiteX2" fmla="*/ 2438400 w 2438400"/>
              <a:gd name="connsiteY2" fmla="*/ 1219200 h 2438400"/>
              <a:gd name="connsiteX3" fmla="*/ 1219200 w 2438400"/>
              <a:gd name="connsiteY3" fmla="*/ 2438400 h 2438400"/>
              <a:gd name="connsiteX4" fmla="*/ 0 w 2438400"/>
              <a:gd name="connsiteY4" fmla="*/ 12192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545854"/>
                  <a:pt x="545854" y="0"/>
                  <a:pt x="1219200" y="0"/>
                </a:cubicBezTo>
                <a:cubicBezTo>
                  <a:pt x="1892546" y="0"/>
                  <a:pt x="2438400" y="545854"/>
                  <a:pt x="2438400" y="1219200"/>
                </a:cubicBezTo>
                <a:cubicBezTo>
                  <a:pt x="2438400" y="1892546"/>
                  <a:pt x="1892546" y="2438400"/>
                  <a:pt x="1219200" y="2438400"/>
                </a:cubicBezTo>
                <a:cubicBezTo>
                  <a:pt x="545854" y="2438400"/>
                  <a:pt x="0" y="1892546"/>
                  <a:pt x="0" y="12192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9617" tIns="629920" rIns="745743" bIns="46736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0" kern="1200" dirty="0"/>
          </a:p>
        </p:txBody>
      </p:sp>
      <p:pic>
        <p:nvPicPr>
          <p:cNvPr id="8" name="Picture 2" descr="F:\DCIM\100NIKON\DSCN07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51" t="26471" r="27117" b="30319"/>
          <a:stretch/>
        </p:blipFill>
        <p:spPr bwMode="auto">
          <a:xfrm>
            <a:off x="7022427" y="3147825"/>
            <a:ext cx="1576410" cy="15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DCIM\100NIKON\DSCN077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389" t="16139" r="24512" b="25113"/>
          <a:stretch/>
        </p:blipFill>
        <p:spPr bwMode="auto">
          <a:xfrm>
            <a:off x="547568" y="3150342"/>
            <a:ext cx="1574005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4379975" y="2063400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20005" y="205785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79406" y="2786926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65495" y="294180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11445" y="334899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79975" y="357942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08785" y="303324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91665" y="250978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00225" y="196641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0405" y="142874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2064" y="238033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02397" y="271156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43775" y="191033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82915" y="2235250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98055" y="270476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13345" y="1165081"/>
            <a:ext cx="1149674" cy="600164"/>
          </a:xfrm>
          <a:prstGeom prst="rect">
            <a:avLst/>
          </a:prstGeom>
          <a:noFill/>
        </p:spPr>
        <p:txBody>
          <a:bodyPr wrap="none" bIns="0" rtlCol="0" anchor="b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handle-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9386" y="1165080"/>
            <a:ext cx="1149674" cy="600164"/>
          </a:xfrm>
          <a:prstGeom prst="rect">
            <a:avLst/>
          </a:prstGeom>
          <a:noFill/>
        </p:spPr>
        <p:txBody>
          <a:bodyPr wrap="none" bIns="0" rtlCol="0" anchor="b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handle-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>
            <a:stCxn id="22" idx="7"/>
            <a:endCxn id="2" idx="2"/>
          </p:cNvCxnSpPr>
          <p:nvPr/>
        </p:nvCxnSpPr>
        <p:spPr>
          <a:xfrm flipV="1">
            <a:off x="2999873" y="1765245"/>
            <a:ext cx="188309" cy="1718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1"/>
            <a:endCxn id="25" idx="2"/>
          </p:cNvCxnSpPr>
          <p:nvPr/>
        </p:nvCxnSpPr>
        <p:spPr>
          <a:xfrm flipH="1" flipV="1">
            <a:off x="5994223" y="1765244"/>
            <a:ext cx="332784" cy="22795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085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708</Words>
  <Application>Microsoft Office PowerPoint</Application>
  <PresentationFormat>On-screen Show (16:9)</PresentationFormat>
  <Paragraphs>351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167</cp:revision>
  <dcterms:created xsi:type="dcterms:W3CDTF">2014-03-07T02:05:43Z</dcterms:created>
  <dcterms:modified xsi:type="dcterms:W3CDTF">2014-11-21T21:19:56Z</dcterms:modified>
</cp:coreProperties>
</file>