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37" r:id="rId2"/>
    <p:sldId id="493" r:id="rId3"/>
    <p:sldId id="363" r:id="rId4"/>
    <p:sldId id="494" r:id="rId5"/>
    <p:sldId id="495" r:id="rId6"/>
    <p:sldId id="496" r:id="rId7"/>
    <p:sldId id="497" r:id="rId8"/>
    <p:sldId id="498" r:id="rId9"/>
    <p:sldId id="499" r:id="rId10"/>
    <p:sldId id="525" r:id="rId11"/>
    <p:sldId id="500" r:id="rId12"/>
    <p:sldId id="501" r:id="rId13"/>
    <p:sldId id="526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6" r:id="rId26"/>
    <p:sldId id="515" r:id="rId27"/>
    <p:sldId id="517" r:id="rId28"/>
    <p:sldId id="520" r:id="rId29"/>
    <p:sldId id="518" r:id="rId30"/>
    <p:sldId id="519" r:id="rId31"/>
    <p:sldId id="521" r:id="rId32"/>
    <p:sldId id="522" r:id="rId33"/>
    <p:sldId id="523" r:id="rId34"/>
    <p:sldId id="524" r:id="rId35"/>
    <p:sldId id="490" r:id="rId36"/>
    <p:sldId id="491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7AFF"/>
    <a:srgbClr val="0066FF"/>
    <a:srgbClr val="558ED5"/>
    <a:srgbClr val="000099"/>
    <a:srgbClr val="003399"/>
    <a:srgbClr val="000000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3188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Meta-Reasoning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082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235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Drinking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7068325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68323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enables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8039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24886" y="118167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Stable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4764025" y="138173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64023" y="107395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cxnSp>
        <p:nvCxnSpPr>
          <p:cNvPr id="113" name="Elbow Connector 112"/>
          <p:cNvCxnSpPr/>
          <p:nvPr/>
        </p:nvCxnSpPr>
        <p:spPr>
          <a:xfrm rot="16200000" flipV="1">
            <a:off x="4524560" y="604060"/>
            <a:ext cx="517335" cy="422455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772722" y="-644102"/>
            <a:ext cx="517335" cy="29187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6803136" y="-268383"/>
            <a:ext cx="532184" cy="4149548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8184344" y="846733"/>
            <a:ext cx="266093" cy="1653223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0640" y="148891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52485" y="148891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46" name="Straight Arrow Connector 145"/>
          <p:cNvCxnSpPr>
            <a:stCxn id="144" idx="3"/>
            <a:endCxn id="145" idx="1"/>
          </p:cNvCxnSpPr>
          <p:nvPr/>
        </p:nvCxnSpPr>
        <p:spPr>
          <a:xfrm>
            <a:off x="1230765" y="1688973"/>
            <a:ext cx="92172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0764" y="1073955"/>
            <a:ext cx="921721" cy="732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protects</a:t>
            </a:r>
          </a:p>
          <a:p>
            <a:pPr algn="ctr"/>
            <a:r>
              <a:rPr lang="en-US" sz="2000" dirty="0" smtClean="0"/>
              <a:t>against</a:t>
            </a:r>
            <a:endParaRPr lang="en-US" sz="2000" dirty="0"/>
          </a:p>
        </p:txBody>
      </p:sp>
      <p:cxnSp>
        <p:nvCxnSpPr>
          <p:cNvPr id="156" name="Elbow Connector 155"/>
          <p:cNvCxnSpPr>
            <a:stCxn id="155" idx="0"/>
            <a:endCxn id="11" idx="2"/>
          </p:cNvCxnSpPr>
          <p:nvPr/>
        </p:nvCxnSpPr>
        <p:spPr>
          <a:xfrm rot="5400000" flipH="1" flipV="1">
            <a:off x="2873145" y="-624899"/>
            <a:ext cx="517335" cy="288037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09045" y="31701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02242" y="3170170"/>
            <a:ext cx="161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 transfer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3" name="Straight Arrow Connector 162"/>
          <p:cNvCxnSpPr>
            <a:stCxn id="161" idx="3"/>
            <a:endCxn id="162" idx="1"/>
          </p:cNvCxnSpPr>
          <p:nvPr/>
        </p:nvCxnSpPr>
        <p:spPr>
          <a:xfrm>
            <a:off x="1269170" y="3370225"/>
            <a:ext cx="63307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69168" y="3062447"/>
            <a:ext cx="633075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limits</a:t>
            </a:r>
            <a:endParaRPr lang="en-US" sz="2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70640" y="39543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91625" y="39543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7" name="Straight Arrow Connector 166"/>
          <p:cNvCxnSpPr>
            <a:stCxn id="165" idx="3"/>
            <a:endCxn id="166" idx="1"/>
          </p:cNvCxnSpPr>
          <p:nvPr/>
        </p:nvCxnSpPr>
        <p:spPr>
          <a:xfrm>
            <a:off x="1230765" y="415438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30763" y="38466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has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198511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61155" y="43991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71" name="Straight Arrow Connector 170"/>
          <p:cNvCxnSpPr>
            <a:stCxn id="169" idx="3"/>
            <a:endCxn id="170" idx="1"/>
          </p:cNvCxnSpPr>
          <p:nvPr/>
        </p:nvCxnSpPr>
        <p:spPr>
          <a:xfrm>
            <a:off x="3158636" y="4599185"/>
            <a:ext cx="90251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58634" y="4291407"/>
            <a:ext cx="90252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made-of</a:t>
            </a:r>
            <a:endParaRPr lang="en-US" sz="2000" dirty="0"/>
          </a:p>
        </p:txBody>
      </p:sp>
      <p:cxnSp>
        <p:nvCxnSpPr>
          <p:cNvPr id="173" name="Elbow Connector 172"/>
          <p:cNvCxnSpPr>
            <a:stCxn id="168" idx="0"/>
            <a:endCxn id="164" idx="2"/>
          </p:cNvCxnSpPr>
          <p:nvPr/>
        </p:nvCxnSpPr>
        <p:spPr>
          <a:xfrm rot="5400000" flipH="1" flipV="1">
            <a:off x="1364542" y="3625443"/>
            <a:ext cx="317816" cy="12451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2" idx="0"/>
            <a:endCxn id="164" idx="2"/>
          </p:cNvCxnSpPr>
          <p:nvPr/>
        </p:nvCxnSpPr>
        <p:spPr>
          <a:xfrm rot="16200000" flipV="1">
            <a:off x="2216493" y="2898004"/>
            <a:ext cx="762616" cy="202418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97462" y="1073956"/>
            <a:ext cx="3237603" cy="2454836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accent4"/>
                </a:solidFill>
              </a:rPr>
              <a:t>Oven Mitt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38" name="Elbow Connector 37"/>
          <p:cNvCxnSpPr>
            <a:stCxn id="164" idx="0"/>
            <a:endCxn id="155" idx="2"/>
          </p:cNvCxnSpPr>
          <p:nvPr/>
        </p:nvCxnSpPr>
        <p:spPr>
          <a:xfrm rot="5400000" flipH="1" flipV="1">
            <a:off x="1010637" y="2381460"/>
            <a:ext cx="1256056" cy="10591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2431" y="197999"/>
            <a:ext cx="8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Mug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2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21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6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58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683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Means-Ends Analysis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61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Problem Reduction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640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Generate &amp; Test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0757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Analogical </a:t>
            </a:r>
            <a:r>
              <a:rPr lang="en-US" dirty="0" smtClean="0">
                <a:latin typeface="Arial Narrow" panose="020B0606020202030204" pitchFamily="34" charset="0"/>
              </a:rPr>
              <a:t>Reasoning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18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Planning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10" name="Oval 9"/>
          <p:cNvSpPr/>
          <p:nvPr/>
        </p:nvSpPr>
        <p:spPr>
          <a:xfrm>
            <a:off x="24981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Constraint Propagation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8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683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Means-Ends Analysis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61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Problem Reduction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18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Planning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67695" y="1200150"/>
            <a:ext cx="883320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 flipH="1">
            <a:off x="3458260" y="1200150"/>
            <a:ext cx="44165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981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Constraint Propagation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8" idx="0"/>
          </p:cNvCxnSpPr>
          <p:nvPr/>
        </p:nvCxnSpPr>
        <p:spPr>
          <a:xfrm>
            <a:off x="4572000" y="1200150"/>
            <a:ext cx="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5263290" y="1200150"/>
            <a:ext cx="46086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6031390" y="1200150"/>
            <a:ext cx="84491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640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Generate &amp; Test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endCxn id="4" idx="1"/>
          </p:cNvCxnSpPr>
          <p:nvPr/>
        </p:nvCxnSpPr>
        <p:spPr>
          <a:xfrm>
            <a:off x="6799490" y="1200150"/>
            <a:ext cx="550058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0757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Analogical </a:t>
            </a:r>
            <a:r>
              <a:rPr lang="en-US" dirty="0" smtClean="0">
                <a:latin typeface="Arial Narrow" panose="020B0606020202030204" pitchFamily="34" charset="0"/>
              </a:rPr>
              <a:t>Reasoning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xmlns="" val="7198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161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Version Spaces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0757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Explanation-Based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Learning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18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Incremental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Concept Learning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267695" y="1200150"/>
            <a:ext cx="883320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 flipH="1">
            <a:off x="3458260" y="1200150"/>
            <a:ext cx="44165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981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Learning by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Recording Cases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8" idx="0"/>
          </p:cNvCxnSpPr>
          <p:nvPr/>
        </p:nvCxnSpPr>
        <p:spPr>
          <a:xfrm>
            <a:off x="4572000" y="1200150"/>
            <a:ext cx="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5263290" y="1200150"/>
            <a:ext cx="46086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6031390" y="1200150"/>
            <a:ext cx="84491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640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Classification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683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Means-Ends Analysis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61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Problem Reduction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18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Planning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67695" y="1200150"/>
            <a:ext cx="883320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 flipH="1">
            <a:off x="3458260" y="1200150"/>
            <a:ext cx="44165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981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Constraint Propagation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8" idx="0"/>
          </p:cNvCxnSpPr>
          <p:nvPr/>
        </p:nvCxnSpPr>
        <p:spPr>
          <a:xfrm>
            <a:off x="4572000" y="1200150"/>
            <a:ext cx="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5263290" y="1200150"/>
            <a:ext cx="46086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6031390" y="1200150"/>
            <a:ext cx="84491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640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Generate &amp; Test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endCxn id="4" idx="1"/>
          </p:cNvCxnSpPr>
          <p:nvPr/>
        </p:nvCxnSpPr>
        <p:spPr>
          <a:xfrm>
            <a:off x="6799490" y="1200150"/>
            <a:ext cx="550058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0757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Analogical </a:t>
            </a:r>
            <a:r>
              <a:rPr lang="en-US" dirty="0" smtClean="0">
                <a:latin typeface="Arial Narrow" panose="020B0606020202030204" pitchFamily="34" charset="0"/>
              </a:rPr>
              <a:t>Reasoning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2" name="Freeform 1"/>
          <p:cNvSpPr/>
          <p:nvPr/>
        </p:nvSpPr>
        <p:spPr>
          <a:xfrm>
            <a:off x="762000" y="1219200"/>
            <a:ext cx="8336280" cy="3436620"/>
          </a:xfrm>
          <a:custGeom>
            <a:avLst/>
            <a:gdLst>
              <a:gd name="connsiteX0" fmla="*/ 220980 w 8336280"/>
              <a:gd name="connsiteY0" fmla="*/ 2583180 h 3436620"/>
              <a:gd name="connsiteX1" fmla="*/ 1417320 w 8336280"/>
              <a:gd name="connsiteY1" fmla="*/ 1744980 h 3436620"/>
              <a:gd name="connsiteX2" fmla="*/ 1828800 w 8336280"/>
              <a:gd name="connsiteY2" fmla="*/ 7620 h 3436620"/>
              <a:gd name="connsiteX3" fmla="*/ 8336280 w 8336280"/>
              <a:gd name="connsiteY3" fmla="*/ 0 h 3436620"/>
              <a:gd name="connsiteX4" fmla="*/ 8305800 w 8336280"/>
              <a:gd name="connsiteY4" fmla="*/ 3390900 h 3436620"/>
              <a:gd name="connsiteX5" fmla="*/ 0 w 8336280"/>
              <a:gd name="connsiteY5" fmla="*/ 3436620 h 3436620"/>
              <a:gd name="connsiteX6" fmla="*/ 220980 w 8336280"/>
              <a:gd name="connsiteY6" fmla="*/ 2583180 h 343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6280" h="3436620">
                <a:moveTo>
                  <a:pt x="220980" y="2583180"/>
                </a:moveTo>
                <a:lnTo>
                  <a:pt x="1417320" y="1744980"/>
                </a:lnTo>
                <a:lnTo>
                  <a:pt x="1828800" y="7620"/>
                </a:lnTo>
                <a:lnTo>
                  <a:pt x="8336280" y="0"/>
                </a:lnTo>
                <a:lnTo>
                  <a:pt x="8305800" y="3390900"/>
                </a:lnTo>
                <a:lnTo>
                  <a:pt x="0" y="3436620"/>
                </a:lnTo>
                <a:lnTo>
                  <a:pt x="220980" y="258318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3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xmlns="" val="1494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037270" y="-78195"/>
            <a:ext cx="899984" cy="1015199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Metacognition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76460" y="84352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6460" y="214197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>
            <a:off x="4553700" y="1666485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4"/>
          </p:cNvCxnSpPr>
          <p:nvPr/>
        </p:nvCxnSpPr>
        <p:spPr>
          <a:xfrm>
            <a:off x="4553700" y="2964930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6460" y="34404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7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3" name="Left Brace 2"/>
          <p:cNvSpPr/>
          <p:nvPr/>
        </p:nvSpPr>
        <p:spPr>
          <a:xfrm>
            <a:off x="2126265" y="1304385"/>
            <a:ext cx="1113745" cy="3456450"/>
          </a:xfrm>
          <a:prstGeom prst="leftBrace">
            <a:avLst>
              <a:gd name="adj1" fmla="val 77586"/>
              <a:gd name="adj2" fmla="val 42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20585" y="1322975"/>
            <a:ext cx="1903500" cy="3437860"/>
            <a:chOff x="3304635" y="229045"/>
            <a:chExt cx="2514600" cy="4418100"/>
          </a:xfrm>
        </p:grpSpPr>
        <p:sp>
          <p:nvSpPr>
            <p:cNvPr id="19" name="Oval 18"/>
            <p:cNvSpPr/>
            <p:nvPr/>
          </p:nvSpPr>
          <p:spPr>
            <a:xfrm>
              <a:off x="3304635" y="229045"/>
              <a:ext cx="2514600" cy="73152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5"/>
                  </a:solidFill>
                  <a:latin typeface="Segoe Print" panose="02000600000000000000" pitchFamily="2" charset="0"/>
                </a:rPr>
                <a:t>Retrieval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304635" y="1457705"/>
              <a:ext cx="2514600" cy="7315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Segoe Print" panose="02000600000000000000" pitchFamily="2" charset="0"/>
                </a:rPr>
                <a:t>Adaptation</a:t>
              </a:r>
            </a:p>
          </p:txBody>
        </p:sp>
        <p:cxnSp>
          <p:nvCxnSpPr>
            <p:cNvPr id="22" name="Straight Arrow Connector 21"/>
            <p:cNvCxnSpPr>
              <a:stCxn id="19" idx="4"/>
              <a:endCxn id="21" idx="0"/>
            </p:cNvCxnSpPr>
            <p:nvPr/>
          </p:nvCxnSpPr>
          <p:spPr>
            <a:xfrm>
              <a:off x="4561935" y="960565"/>
              <a:ext cx="0" cy="4971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04635" y="2686665"/>
              <a:ext cx="2514600" cy="7315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Segoe Print" panose="02000600000000000000" pitchFamily="2" charset="0"/>
                </a:rPr>
                <a:t>Evaluation</a:t>
              </a: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>
              <a:off x="4561935" y="2189225"/>
              <a:ext cx="0" cy="4974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04635" y="3915625"/>
              <a:ext cx="2514600" cy="7315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4"/>
                  </a:solidFill>
                  <a:latin typeface="Segoe Print" panose="02000600000000000000" pitchFamily="2" charset="0"/>
                </a:rPr>
                <a:t>Storage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4561935" y="3418185"/>
              <a:ext cx="0" cy="4974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33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3" name="Left Brace 2"/>
          <p:cNvSpPr/>
          <p:nvPr/>
        </p:nvSpPr>
        <p:spPr>
          <a:xfrm>
            <a:off x="2126265" y="1304385"/>
            <a:ext cx="1113745" cy="3456450"/>
          </a:xfrm>
          <a:prstGeom prst="leftBrace">
            <a:avLst>
              <a:gd name="adj1" fmla="val 77586"/>
              <a:gd name="adj2" fmla="val 42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20585" y="1322975"/>
            <a:ext cx="1903500" cy="3437860"/>
            <a:chOff x="3304635" y="229045"/>
            <a:chExt cx="2514600" cy="4418100"/>
          </a:xfrm>
        </p:grpSpPr>
        <p:sp>
          <p:nvSpPr>
            <p:cNvPr id="19" name="Oval 18"/>
            <p:cNvSpPr/>
            <p:nvPr/>
          </p:nvSpPr>
          <p:spPr>
            <a:xfrm>
              <a:off x="3304635" y="229045"/>
              <a:ext cx="2514600" cy="73152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5"/>
                  </a:solidFill>
                  <a:latin typeface="Segoe Print" panose="02000600000000000000" pitchFamily="2" charset="0"/>
                </a:rPr>
                <a:t>Retrieval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304635" y="1457705"/>
              <a:ext cx="2514600" cy="7315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Segoe Print" panose="02000600000000000000" pitchFamily="2" charset="0"/>
                </a:rPr>
                <a:t>Adaptation</a:t>
              </a:r>
            </a:p>
          </p:txBody>
        </p:sp>
        <p:cxnSp>
          <p:nvCxnSpPr>
            <p:cNvPr id="22" name="Straight Arrow Connector 21"/>
            <p:cNvCxnSpPr>
              <a:stCxn id="19" idx="4"/>
              <a:endCxn id="21" idx="0"/>
            </p:cNvCxnSpPr>
            <p:nvPr/>
          </p:nvCxnSpPr>
          <p:spPr>
            <a:xfrm>
              <a:off x="4561935" y="960565"/>
              <a:ext cx="0" cy="4971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04635" y="2686665"/>
              <a:ext cx="2514600" cy="7315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Segoe Print" panose="02000600000000000000" pitchFamily="2" charset="0"/>
                </a:rPr>
                <a:t>Evaluation</a:t>
              </a: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>
              <a:off x="4561935" y="2189225"/>
              <a:ext cx="0" cy="4974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04635" y="3915625"/>
              <a:ext cx="2514600" cy="7315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accent4"/>
                  </a:solidFill>
                  <a:latin typeface="Segoe Print" panose="02000600000000000000" pitchFamily="2" charset="0"/>
                </a:rPr>
                <a:t>Storage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4561935" y="3418185"/>
              <a:ext cx="0" cy="497440"/>
            </a:xfrm>
            <a:prstGeom prst="straightConnector1">
              <a:avLst/>
            </a:prstGeom>
            <a:ln w="28575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13"/>
          <p:cNvCxnSpPr>
            <a:endCxn id="21" idx="6"/>
          </p:cNvCxnSpPr>
          <p:nvPr/>
        </p:nvCxnSpPr>
        <p:spPr>
          <a:xfrm rot="5400000">
            <a:off x="4534765" y="1489470"/>
            <a:ext cx="1363492" cy="784852"/>
          </a:xfrm>
          <a:prstGeom prst="curvedConnector2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endCxn id="24" idx="6"/>
          </p:cNvCxnSpPr>
          <p:nvPr/>
        </p:nvCxnSpPr>
        <p:spPr>
          <a:xfrm rot="5400000">
            <a:off x="4056619" y="1967616"/>
            <a:ext cx="2319784" cy="784852"/>
          </a:xfrm>
          <a:prstGeom prst="curvedConnector2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13"/>
          <p:cNvCxnSpPr>
            <a:endCxn id="27" idx="6"/>
          </p:cNvCxnSpPr>
          <p:nvPr/>
        </p:nvCxnSpPr>
        <p:spPr>
          <a:xfrm rot="5400000">
            <a:off x="3578473" y="2445761"/>
            <a:ext cx="3276077" cy="784852"/>
          </a:xfrm>
          <a:prstGeom prst="curvedConnector2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endCxn id="19" idx="6"/>
          </p:cNvCxnSpPr>
          <p:nvPr/>
        </p:nvCxnSpPr>
        <p:spPr>
          <a:xfrm rot="10800000" flipV="1">
            <a:off x="4824085" y="1208258"/>
            <a:ext cx="784850" cy="399326"/>
          </a:xfrm>
          <a:prstGeom prst="curvedConnector3">
            <a:avLst>
              <a:gd name="adj1" fmla="val 485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20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3" name="Left Brace 2"/>
          <p:cNvSpPr/>
          <p:nvPr/>
        </p:nvSpPr>
        <p:spPr>
          <a:xfrm>
            <a:off x="2126265" y="1304385"/>
            <a:ext cx="1113745" cy="3456450"/>
          </a:xfrm>
          <a:prstGeom prst="leftBrace">
            <a:avLst>
              <a:gd name="adj1" fmla="val 77586"/>
              <a:gd name="adj2" fmla="val 42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20585" y="1322975"/>
            <a:ext cx="1903500" cy="5692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21" name="Oval 20"/>
          <p:cNvSpPr/>
          <p:nvPr/>
        </p:nvSpPr>
        <p:spPr>
          <a:xfrm>
            <a:off x="2920585" y="2279033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3872335" y="1892193"/>
            <a:ext cx="0" cy="3868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20585" y="3235325"/>
            <a:ext cx="1903500" cy="56921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872335" y="2848252"/>
            <a:ext cx="0" cy="387073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20585" y="4191617"/>
            <a:ext cx="1903500" cy="5692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3872335" y="3804543"/>
            <a:ext cx="0" cy="387073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23" idx="3"/>
          </p:cNvCxnSpPr>
          <p:nvPr/>
        </p:nvCxnSpPr>
        <p:spPr>
          <a:xfrm flipV="1">
            <a:off x="4824085" y="2020673"/>
            <a:ext cx="486931" cy="542969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32255" y="2279033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By rules?</a:t>
            </a:r>
          </a:p>
        </p:txBody>
      </p:sp>
      <p:sp>
        <p:nvSpPr>
          <p:cNvPr id="23" name="Oval 22"/>
          <p:cNvSpPr/>
          <p:nvPr/>
        </p:nvSpPr>
        <p:spPr>
          <a:xfrm>
            <a:off x="5032255" y="1534815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By model?</a:t>
            </a:r>
          </a:p>
        </p:txBody>
      </p:sp>
      <p:sp>
        <p:nvSpPr>
          <p:cNvPr id="30" name="Oval 29"/>
          <p:cNvSpPr/>
          <p:nvPr/>
        </p:nvSpPr>
        <p:spPr>
          <a:xfrm>
            <a:off x="5032255" y="3039467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Recursively?</a:t>
            </a:r>
          </a:p>
        </p:txBody>
      </p:sp>
      <p:cxnSp>
        <p:nvCxnSpPr>
          <p:cNvPr id="31" name="Straight Arrow Connector 30"/>
          <p:cNvCxnSpPr>
            <a:stCxn id="21" idx="6"/>
            <a:endCxn id="20" idx="2"/>
          </p:cNvCxnSpPr>
          <p:nvPr/>
        </p:nvCxnSpPr>
        <p:spPr>
          <a:xfrm>
            <a:off x="4824085" y="2563642"/>
            <a:ext cx="208170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6"/>
            <a:endCxn id="30" idx="1"/>
          </p:cNvCxnSpPr>
          <p:nvPr/>
        </p:nvCxnSpPr>
        <p:spPr>
          <a:xfrm>
            <a:off x="4824085" y="2563642"/>
            <a:ext cx="486931" cy="559185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"/>
          <p:cNvCxnSpPr>
            <a:endCxn id="23" idx="6"/>
          </p:cNvCxnSpPr>
          <p:nvPr/>
        </p:nvCxnSpPr>
        <p:spPr>
          <a:xfrm rot="16200000" flipH="1">
            <a:off x="6500378" y="1384047"/>
            <a:ext cx="619274" cy="251480"/>
          </a:xfrm>
          <a:prstGeom prst="curvedConnector4">
            <a:avLst>
              <a:gd name="adj1" fmla="val 27021"/>
              <a:gd name="adj2" fmla="val 145451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13"/>
          <p:cNvCxnSpPr>
            <a:endCxn id="20" idx="6"/>
          </p:cNvCxnSpPr>
          <p:nvPr/>
        </p:nvCxnSpPr>
        <p:spPr>
          <a:xfrm rot="16200000" flipH="1">
            <a:off x="6128269" y="1756156"/>
            <a:ext cx="1363492" cy="251480"/>
          </a:xfrm>
          <a:prstGeom prst="curvedConnector4">
            <a:avLst>
              <a:gd name="adj1" fmla="val 13855"/>
              <a:gd name="adj2" fmla="val 190902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13"/>
          <p:cNvCxnSpPr>
            <a:endCxn id="30" idx="6"/>
          </p:cNvCxnSpPr>
          <p:nvPr/>
        </p:nvCxnSpPr>
        <p:spPr>
          <a:xfrm rot="16200000" flipH="1">
            <a:off x="5748052" y="2136373"/>
            <a:ext cx="2123926" cy="251480"/>
          </a:xfrm>
          <a:prstGeom prst="curvedConnector4">
            <a:avLst>
              <a:gd name="adj1" fmla="val 8858"/>
              <a:gd name="adj2" fmla="val 221202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4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13"/>
          <p:cNvCxnSpPr>
            <a:endCxn id="32" idx="1"/>
          </p:cNvCxnSpPr>
          <p:nvPr/>
        </p:nvCxnSpPr>
        <p:spPr>
          <a:xfrm rot="16200000" flipH="1">
            <a:off x="6081919" y="1802504"/>
            <a:ext cx="1922677" cy="717967"/>
          </a:xfrm>
          <a:prstGeom prst="curvedConnector3">
            <a:avLst>
              <a:gd name="adj1" fmla="val 5079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3" name="Left Brace 2"/>
          <p:cNvSpPr/>
          <p:nvPr/>
        </p:nvSpPr>
        <p:spPr>
          <a:xfrm>
            <a:off x="2126265" y="1304385"/>
            <a:ext cx="1113745" cy="3456450"/>
          </a:xfrm>
          <a:prstGeom prst="leftBrace">
            <a:avLst>
              <a:gd name="adj1" fmla="val 77586"/>
              <a:gd name="adj2" fmla="val 42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20585" y="1322975"/>
            <a:ext cx="1903500" cy="5692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21" name="Oval 20"/>
          <p:cNvSpPr/>
          <p:nvPr/>
        </p:nvSpPr>
        <p:spPr>
          <a:xfrm>
            <a:off x="2920585" y="2279033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3872335" y="1892193"/>
            <a:ext cx="0" cy="3868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20585" y="3235325"/>
            <a:ext cx="1903500" cy="56921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872335" y="2848252"/>
            <a:ext cx="0" cy="387073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20585" y="4191617"/>
            <a:ext cx="1903500" cy="5692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3872335" y="3804543"/>
            <a:ext cx="0" cy="387073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32255" y="2279033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By rules?</a:t>
            </a:r>
          </a:p>
        </p:txBody>
      </p:sp>
      <p:cxnSp>
        <p:nvCxnSpPr>
          <p:cNvPr id="31" name="Straight Arrow Connector 30"/>
          <p:cNvCxnSpPr>
            <a:stCxn id="21" idx="6"/>
            <a:endCxn id="20" idx="2"/>
          </p:cNvCxnSpPr>
          <p:nvPr/>
        </p:nvCxnSpPr>
        <p:spPr>
          <a:xfrm>
            <a:off x="4824085" y="2563642"/>
            <a:ext cx="208170" cy="0"/>
          </a:xfrm>
          <a:prstGeom prst="straightConnector1">
            <a:avLst/>
          </a:prstGeom>
          <a:ln w="28575">
            <a:prstDash val="solid"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23480" y="2279033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Rule 2?</a:t>
            </a:r>
          </a:p>
        </p:txBody>
      </p:sp>
      <p:sp>
        <p:nvSpPr>
          <p:cNvPr id="29" name="Oval 28"/>
          <p:cNvSpPr/>
          <p:nvPr/>
        </p:nvSpPr>
        <p:spPr>
          <a:xfrm>
            <a:off x="7123480" y="1534815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Rule 1?</a:t>
            </a:r>
          </a:p>
        </p:txBody>
      </p:sp>
      <p:sp>
        <p:nvSpPr>
          <p:cNvPr id="32" name="Oval 31"/>
          <p:cNvSpPr/>
          <p:nvPr/>
        </p:nvSpPr>
        <p:spPr>
          <a:xfrm>
            <a:off x="7123480" y="3039467"/>
            <a:ext cx="1903500" cy="569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Rule 3?</a:t>
            </a:r>
          </a:p>
        </p:txBody>
      </p:sp>
      <p:cxnSp>
        <p:nvCxnSpPr>
          <p:cNvPr id="36" name="Straight Arrow Connector 35"/>
          <p:cNvCxnSpPr>
            <a:stCxn id="20" idx="6"/>
            <a:endCxn id="29" idx="3"/>
          </p:cNvCxnSpPr>
          <p:nvPr/>
        </p:nvCxnSpPr>
        <p:spPr>
          <a:xfrm flipV="1">
            <a:off x="6935755" y="2020673"/>
            <a:ext cx="466486" cy="542969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6"/>
            <a:endCxn id="26" idx="2"/>
          </p:cNvCxnSpPr>
          <p:nvPr/>
        </p:nvCxnSpPr>
        <p:spPr>
          <a:xfrm>
            <a:off x="6935755" y="2563642"/>
            <a:ext cx="187725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6"/>
            <a:endCxn id="32" idx="1"/>
          </p:cNvCxnSpPr>
          <p:nvPr/>
        </p:nvCxnSpPr>
        <p:spPr>
          <a:xfrm>
            <a:off x="6935755" y="2563642"/>
            <a:ext cx="466486" cy="559185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/>
          <p:cNvCxnSpPr>
            <a:endCxn id="29" idx="2"/>
          </p:cNvCxnSpPr>
          <p:nvPr/>
        </p:nvCxnSpPr>
        <p:spPr>
          <a:xfrm rot="16200000" flipH="1">
            <a:off x="6594240" y="1290184"/>
            <a:ext cx="619274" cy="439205"/>
          </a:xfrm>
          <a:prstGeom prst="curvedConnector2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13"/>
          <p:cNvCxnSpPr>
            <a:endCxn id="26" idx="1"/>
          </p:cNvCxnSpPr>
          <p:nvPr/>
        </p:nvCxnSpPr>
        <p:spPr>
          <a:xfrm rot="16200000" flipH="1">
            <a:off x="6462137" y="1422288"/>
            <a:ext cx="1162241" cy="717967"/>
          </a:xfrm>
          <a:prstGeom prst="curvedConnector3">
            <a:avLst>
              <a:gd name="adj1" fmla="val 65735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98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683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Means-Ends Analysis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61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Problem Reduction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188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Planning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2867" y="1200150"/>
            <a:ext cx="511643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67695" y="1200150"/>
            <a:ext cx="883320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 flipH="1">
            <a:off x="3458260" y="1200150"/>
            <a:ext cx="44165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981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Constraint Propagation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8" idx="0"/>
          </p:cNvCxnSpPr>
          <p:nvPr/>
        </p:nvCxnSpPr>
        <p:spPr>
          <a:xfrm>
            <a:off x="4572000" y="1200150"/>
            <a:ext cx="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5263290" y="1200150"/>
            <a:ext cx="460865" cy="1179575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6031390" y="1200150"/>
            <a:ext cx="844915" cy="221651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64035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Generate &amp; Test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endCxn id="4" idx="1"/>
          </p:cNvCxnSpPr>
          <p:nvPr/>
        </p:nvCxnSpPr>
        <p:spPr>
          <a:xfrm>
            <a:off x="6799490" y="1200150"/>
            <a:ext cx="550058" cy="1292061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07575" y="3416660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Analogical </a:t>
            </a:r>
            <a:r>
              <a:rPr lang="en-US" dirty="0" smtClean="0">
                <a:latin typeface="Arial Narrow" panose="020B0606020202030204" pitchFamily="34" charset="0"/>
              </a:rPr>
              <a:t>Reasoning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93840" y="2379725"/>
            <a:ext cx="1920240" cy="768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xmlns="" val="27835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164" y="3274020"/>
            <a:ext cx="2035465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9169" y="4228655"/>
            <a:ext cx="2035465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9165" y="2319385"/>
            <a:ext cx="2035465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9166" y="1194685"/>
            <a:ext cx="2035465" cy="85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…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2515" y="256495"/>
            <a:ext cx="2035465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N-Metacognition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30030" y="94229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775" y="94229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30030" y="205052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3775" y="205052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30030" y="3010650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43775" y="3010650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30030" y="397077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3775" y="397077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30030" y="-138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43775" y="-1385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1140" y="0"/>
            <a:ext cx="4840835" cy="5143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Is this a good way to think about levels of metacognition?</a:t>
            </a:r>
          </a:p>
          <a:p>
            <a:pPr algn="ctr"/>
            <a:endParaRPr lang="en-US" sz="2000" b="1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Yes, because it is possible to think about every successive level.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there is a maximum level of metacognition possible.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No, because each level of metacognition is conceptually identical, so they are better represented as self-referential.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there is no need to distinguish between metacognition and deliberation.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145" y="1381195"/>
            <a:ext cx="2457920" cy="49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…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8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69164" y="1699415"/>
            <a:ext cx="101773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896" y="1699415"/>
            <a:ext cx="101773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9164" y="1699415"/>
            <a:ext cx="2035465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9169" y="2654050"/>
            <a:ext cx="2035465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30030" y="2396170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3775" y="2396170"/>
            <a:ext cx="0" cy="25239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1140" y="0"/>
            <a:ext cx="4840835" cy="5143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Is this a good way to think about levels of metacognition?</a:t>
            </a:r>
          </a:p>
          <a:p>
            <a:pPr algn="ctr"/>
            <a:endParaRPr lang="en-US" sz="2000" b="1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Yes, because it is possible to think about every successive level.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there is a maximum level of metacognition possible.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No, because each level of metacognition is conceptually identical, so they are better represented as self-referential.</a:t>
            </a:r>
          </a:p>
          <a:p>
            <a:pPr algn="ctr"/>
            <a:endParaRPr lang="en-US" sz="1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No, because there is no need to distinguish between metacognition and deliberation.</a:t>
            </a:r>
          </a:p>
        </p:txBody>
      </p:sp>
      <p:cxnSp>
        <p:nvCxnSpPr>
          <p:cNvPr id="23" name="Straight Arrow Connector 22"/>
          <p:cNvCxnSpPr>
            <a:stCxn id="26" idx="0"/>
            <a:endCxn id="24" idx="0"/>
          </p:cNvCxnSpPr>
          <p:nvPr/>
        </p:nvCxnSpPr>
        <p:spPr>
          <a:xfrm rot="16200000" flipV="1">
            <a:off x="2286896" y="1190549"/>
            <a:ext cx="12700" cy="1017732"/>
          </a:xfrm>
          <a:prstGeom prst="curvedConnector3">
            <a:avLst>
              <a:gd name="adj1" fmla="val 4140000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6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690155" y="514350"/>
            <a:ext cx="101773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6113" y="514350"/>
            <a:ext cx="101773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2"/>
          <p:cNvCxnSpPr>
            <a:stCxn id="32" idx="0"/>
            <a:endCxn id="31" idx="0"/>
          </p:cNvCxnSpPr>
          <p:nvPr/>
        </p:nvCxnSpPr>
        <p:spPr>
          <a:xfrm rot="16200000" flipV="1">
            <a:off x="4572000" y="-858629"/>
            <a:ext cx="12700" cy="2745958"/>
          </a:xfrm>
          <a:prstGeom prst="curvedConnector3">
            <a:avLst>
              <a:gd name="adj1" fmla="val 3291890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77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260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5247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1384385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4383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832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31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802845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844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9365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60351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6799490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99488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76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5301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1557201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7199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1594389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24698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7605993" y="34470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1392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stCxn id="64" idx="0"/>
            <a:endCxn id="47" idx="2"/>
          </p:cNvCxnSpPr>
          <p:nvPr/>
        </p:nvCxnSpPr>
        <p:spPr>
          <a:xfrm rot="16200000" flipV="1">
            <a:off x="7907946" y="3534078"/>
            <a:ext cx="279411" cy="42245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8" idx="0"/>
            <a:endCxn id="47" idx="2"/>
          </p:cNvCxnSpPr>
          <p:nvPr/>
        </p:nvCxnSpPr>
        <p:spPr>
          <a:xfrm rot="5400000" flipH="1" flipV="1">
            <a:off x="7030066" y="3605454"/>
            <a:ext cx="806208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3240164" y="241385"/>
            <a:ext cx="1530716" cy="4128544"/>
          </a:xfrm>
          <a:prstGeom prst="bentConnector3">
            <a:avLst>
              <a:gd name="adj1" fmla="val 80128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0"/>
            <a:endCxn id="55" idx="2"/>
          </p:cNvCxnSpPr>
          <p:nvPr/>
        </p:nvCxnSpPr>
        <p:spPr>
          <a:xfrm rot="16200000" flipV="1">
            <a:off x="6768110" y="2070944"/>
            <a:ext cx="677238" cy="14593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74205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5191" y="439913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4034330" y="45991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4328" y="42914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79" idx="2"/>
          </p:cNvCxnSpPr>
          <p:nvPr/>
        </p:nvCxnSpPr>
        <p:spPr>
          <a:xfrm rot="5400000" flipH="1" flipV="1">
            <a:off x="3983478" y="3510862"/>
            <a:ext cx="1061826" cy="49926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94456" y="21033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9491" y="2103398"/>
            <a:ext cx="145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Manipulable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5954581" y="230345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4579" y="199567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6" name="Elbow Connector 55"/>
          <p:cNvCxnSpPr>
            <a:stCxn id="55" idx="0"/>
            <a:endCxn id="74" idx="2"/>
          </p:cNvCxnSpPr>
          <p:nvPr/>
        </p:nvCxnSpPr>
        <p:spPr>
          <a:xfrm rot="16200000" flipV="1">
            <a:off x="5995727" y="1614366"/>
            <a:ext cx="455376" cy="3072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3470" y="287096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4456" y="2870960"/>
            <a:ext cx="138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Orientable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>
            <a:off x="4533595" y="307101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3593" y="276323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0" name="Elbow Connector 79"/>
          <p:cNvCxnSpPr>
            <a:stCxn id="79" idx="0"/>
            <a:endCxn id="55" idx="2"/>
          </p:cNvCxnSpPr>
          <p:nvPr/>
        </p:nvCxnSpPr>
        <p:spPr>
          <a:xfrm rot="5400000" flipH="1" flipV="1">
            <a:off x="5419920" y="1806123"/>
            <a:ext cx="301218" cy="161301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0"/>
            <a:endCxn id="79" idx="2"/>
          </p:cNvCxnSpPr>
          <p:nvPr/>
        </p:nvCxnSpPr>
        <p:spPr>
          <a:xfrm rot="16200000" flipV="1">
            <a:off x="5305858" y="2687747"/>
            <a:ext cx="1182228" cy="2265895"/>
          </a:xfrm>
          <a:prstGeom prst="bentConnector3">
            <a:avLst>
              <a:gd name="adj1" fmla="val 18389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40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2235" y="0"/>
            <a:ext cx="4109335" cy="3831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Painted(Ladder)</a:t>
            </a:r>
          </a:p>
        </p:txBody>
      </p:sp>
      <p:cxnSp>
        <p:nvCxnSpPr>
          <p:cNvPr id="13" name="Straight Arrow Connector 12"/>
          <p:cNvCxnSpPr>
            <a:stCxn id="18" idx="2"/>
            <a:endCxn id="20" idx="0"/>
          </p:cNvCxnSpPr>
          <p:nvPr/>
        </p:nvCxnSpPr>
        <p:spPr>
          <a:xfrm flipH="1">
            <a:off x="2284170" y="1329985"/>
            <a:ext cx="2732" cy="36933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902" y="13299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paint-ladder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502" y="689905"/>
            <a:ext cx="411480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On(Robot, Floor) ˄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Dry(Ladder) ˄ Dry(Ceiling)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770" y="1699317"/>
            <a:ext cx="4114800" cy="96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On(Robot, Floor) ˄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¬Dry(Ladder) ˄ Dry(Ceiling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˄ Painted(Ladder)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2430" y="0"/>
            <a:ext cx="4109335" cy="3831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Painted(Ceiling)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697" y="689905"/>
            <a:ext cx="411480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On(Robot, Floor) ˄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Dry(Ladder) ˄ Dry(Ceiling)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12" idx="0"/>
          </p:cNvCxnSpPr>
          <p:nvPr/>
        </p:nvCxnSpPr>
        <p:spPr>
          <a:xfrm>
            <a:off x="6857097" y="1329985"/>
            <a:ext cx="3634" cy="36933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03331" y="1699317"/>
            <a:ext cx="4114800" cy="9601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On(Robot, Ladder) ˄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Dry(Ladder) ˄ Dry(Ceiling)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3109" y="1329985"/>
            <a:ext cx="196431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climb-ladder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109" y="2659442"/>
            <a:ext cx="196502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paint-ceiling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0600" y="3028774"/>
            <a:ext cx="4114800" cy="9601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On(Robot, Ladder) ˄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Dry(Ladder)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˄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¬Dry(Ceiling) ˄ Painted(Ceiling)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12" idx="2"/>
            <a:endCxn id="22" idx="0"/>
          </p:cNvCxnSpPr>
          <p:nvPr/>
        </p:nvCxnSpPr>
        <p:spPr>
          <a:xfrm flipH="1">
            <a:off x="6858000" y="2659442"/>
            <a:ext cx="2731" cy="36933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62" y="2973236"/>
            <a:ext cx="368688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climb-ladder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Precondition:</a:t>
            </a:r>
          </a:p>
          <a:p>
            <a:pPr marL="228600" indent="-228600" defTabSz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On(Robot, Floor) ˄</a:t>
            </a:r>
          </a:p>
          <a:p>
            <a:pPr marL="228600" indent="-228600" defTabSz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Dry(Ladder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defTabSz="2286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Postcondition:</a:t>
            </a:r>
          </a:p>
          <a:p>
            <a:pPr marL="228600" indent="-228600" defTabSz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On(Robot, Ladder)</a:t>
            </a:r>
          </a:p>
        </p:txBody>
      </p:sp>
      <p:cxnSp>
        <p:nvCxnSpPr>
          <p:cNvPr id="25" name="Elbow Connector 24"/>
          <p:cNvCxnSpPr>
            <a:stCxn id="16" idx="1"/>
            <a:endCxn id="24" idx="3"/>
          </p:cNvCxnSpPr>
          <p:nvPr/>
        </p:nvCxnSpPr>
        <p:spPr>
          <a:xfrm rot="10800000" flipV="1">
            <a:off x="4130343" y="1514651"/>
            <a:ext cx="2822767" cy="2474248"/>
          </a:xfrm>
          <a:prstGeom prst="bentConnector3">
            <a:avLst>
              <a:gd name="adj1" fmla="val 83827"/>
            </a:avLst>
          </a:prstGeom>
          <a:ln w="381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14" idx="1"/>
          </p:cNvCxnSpPr>
          <p:nvPr/>
        </p:nvCxnSpPr>
        <p:spPr>
          <a:xfrm rot="16200000" flipV="1">
            <a:off x="-274383" y="2790989"/>
            <a:ext cx="1815950" cy="579867"/>
          </a:xfrm>
          <a:prstGeom prst="bentConnector4">
            <a:avLst>
              <a:gd name="adj1" fmla="val 734"/>
              <a:gd name="adj2" fmla="val 1394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3658" y="2115340"/>
            <a:ext cx="163221" cy="115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1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Mistakes in knowledge, reasoning, and learning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Gaps in knowledge and reasoning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Strategy selection and integration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Meta-meta-reasoning?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Goal-based autonomy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234" y="919420"/>
            <a:ext cx="3033995" cy="329320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5th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3rd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Pierzynski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.283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1-4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throw-fast-ball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1571" y="-3820"/>
            <a:ext cx="4792982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(r8)</a:t>
            </a:r>
            <a:r>
              <a:rPr lang="en-US" sz="16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If two operators selected and one has an episode with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homerun</a:t>
            </a:r>
          </a:p>
          <a:p>
            <a:pPr defTabSz="228600"/>
            <a:r>
              <a:rPr lang="en-US" sz="1600" i="1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prefer other operator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3266229" y="2566025"/>
            <a:ext cx="1075342" cy="0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80346" y="3493469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Print" panose="02000600000000000000" pitchFamily="2" charset="0"/>
              </a:rPr>
              <a:t>“chunking”</a:t>
            </a:r>
            <a:endParaRPr lang="en-US" sz="3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3665" y="1624580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70475" y="162458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8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5541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75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87752" y="1073955"/>
            <a:ext cx="0" cy="391388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6550" y="3065699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92787" y="1155805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4783" y="136839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62555" y="1073955"/>
            <a:ext cx="2632" cy="391509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5473534" y="306569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45356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5356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45356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9046" y="935147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Treatment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80085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085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80085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20" idx="0"/>
            <a:endCxn id="13" idx="0"/>
          </p:cNvCxnSpPr>
          <p:nvPr/>
        </p:nvCxnSpPr>
        <p:spPr>
          <a:xfrm rot="16200000" flipH="1" flipV="1">
            <a:off x="4531972" y="-1611794"/>
            <a:ext cx="27413" cy="5121294"/>
          </a:xfrm>
          <a:prstGeom prst="curvedConnector3">
            <a:avLst>
              <a:gd name="adj1" fmla="val -2446146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82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425"/>
            <a:ext cx="9144000" cy="53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Is this a foo?</a:t>
            </a:r>
            <a:endParaRPr lang="en-US" sz="2800" dirty="0">
              <a:solidFill>
                <a:srgbClr val="000000"/>
              </a:solidFill>
              <a:latin typeface="Segoe Print" panose="02000600000000000000" pitchFamily="2" charset="0"/>
            </a:endParaRPr>
          </a:p>
        </p:txBody>
      </p:sp>
      <p:pic>
        <p:nvPicPr>
          <p:cNvPr id="4098" name="Picture 2" descr="F:\DCIM\101NIKON\DSCN07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109" t="16167" r="30112" b="46797"/>
          <a:stretch/>
        </p:blipFill>
        <p:spPr bwMode="auto">
          <a:xfrm>
            <a:off x="2743201" y="914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2481590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ο</a:t>
            </a:r>
            <a:r>
              <a:rPr lang="en-US" sz="28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 Yes</a:t>
            </a:r>
            <a:endParaRPr lang="en-US" sz="2800" dirty="0">
              <a:solidFill>
                <a:srgbClr val="000000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1" y="2481590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ο</a:t>
            </a:r>
            <a:r>
              <a:rPr lang="en-US" sz="28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 No</a:t>
            </a:r>
            <a:endParaRPr lang="en-US" sz="2800" dirty="0">
              <a:solidFill>
                <a:srgbClr val="0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9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7106730" y="2571750"/>
            <a:ext cx="970203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06730" y="2264510"/>
            <a:ext cx="970203" cy="0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3" descr="F:\DCIM\101NIKON\DSCN076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6" t="18371" r="31765" b="44593"/>
          <a:stretch/>
        </p:blipFill>
        <p:spPr bwMode="auto">
          <a:xfrm>
            <a:off x="768096" y="57469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8095" y="75425"/>
            <a:ext cx="3657601" cy="53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dirty="0" smtClean="0">
                <a:latin typeface="Segoe Print" panose="02000600000000000000" pitchFamily="2" charset="0"/>
              </a:rPr>
              <a:t>This </a:t>
            </a:r>
            <a:r>
              <a:rPr lang="en-US" sz="28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is not</a:t>
            </a:r>
            <a:r>
              <a:rPr lang="en-US" sz="2800" dirty="0" smtClean="0">
                <a:latin typeface="Segoe Print" panose="02000600000000000000" pitchFamily="2" charset="0"/>
              </a:rPr>
              <a:t> a foo.</a:t>
            </a:r>
            <a:endParaRPr lang="en-US" sz="28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292" y="4261570"/>
            <a:ext cx="4997207" cy="7178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Modify the concept on the right to specialize based on this example.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135056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20656" y="19641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49456" y="19644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Straight Arrow Connector 24"/>
          <p:cNvCxnSpPr>
            <a:stCxn id="26" idx="1"/>
            <a:endCxn id="22" idx="5"/>
          </p:cNvCxnSpPr>
          <p:nvPr/>
        </p:nvCxnSpPr>
        <p:spPr>
          <a:xfrm flipH="1" flipV="1">
            <a:off x="7001145" y="2744664"/>
            <a:ext cx="267822" cy="77482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35056" y="33855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6" idx="7"/>
            <a:endCxn id="23" idx="3"/>
          </p:cNvCxnSpPr>
          <p:nvPr/>
        </p:nvCxnSpPr>
        <p:spPr>
          <a:xfrm flipV="1">
            <a:off x="7915545" y="2744964"/>
            <a:ext cx="267822" cy="77452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7"/>
            <a:endCxn id="20" idx="3"/>
          </p:cNvCxnSpPr>
          <p:nvPr/>
        </p:nvCxnSpPr>
        <p:spPr>
          <a:xfrm flipV="1">
            <a:off x="7001145" y="1278369"/>
            <a:ext cx="267822" cy="8197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0" idx="5"/>
          </p:cNvCxnSpPr>
          <p:nvPr/>
        </p:nvCxnSpPr>
        <p:spPr>
          <a:xfrm flipH="1" flipV="1">
            <a:off x="7915545" y="1278369"/>
            <a:ext cx="267822" cy="820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42477" y="1381195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2476" y="3024059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1211" y="1381195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1211" y="3024059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42476" y="1412280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39536" y="1412280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9536" y="3060989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42477" y="3060988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21945" y="768096"/>
            <a:ext cx="729695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13008" y="2230340"/>
            <a:ext cx="729695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41808" y="2230340"/>
            <a:ext cx="729695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21945" y="3651440"/>
            <a:ext cx="729695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23867" y="1803650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23867" y="2649941"/>
            <a:ext cx="925849" cy="382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¬touches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1061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Current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1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meta-reasoning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8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Resolving mistakes and gaps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Strategy selection and integration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Meta-meta-reasoning?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Goal-based autonomy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9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03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3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69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260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5247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1384385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4383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832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31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802845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844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9365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60351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6799490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99488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76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5301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1557201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7199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1594389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24698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7605993" y="344703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13925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stCxn id="64" idx="0"/>
            <a:endCxn id="47" idx="2"/>
          </p:cNvCxnSpPr>
          <p:nvPr/>
        </p:nvCxnSpPr>
        <p:spPr>
          <a:xfrm rot="16200000" flipV="1">
            <a:off x="7907946" y="3534078"/>
            <a:ext cx="279411" cy="42245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8" idx="0"/>
            <a:endCxn id="47" idx="2"/>
          </p:cNvCxnSpPr>
          <p:nvPr/>
        </p:nvCxnSpPr>
        <p:spPr>
          <a:xfrm rot="5400000" flipH="1" flipV="1">
            <a:off x="7030066" y="3605454"/>
            <a:ext cx="806208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stCxn id="37" idx="0"/>
            <a:endCxn id="74" idx="2"/>
          </p:cNvCxnSpPr>
          <p:nvPr/>
        </p:nvCxnSpPr>
        <p:spPr>
          <a:xfrm rot="5400000" flipH="1" flipV="1">
            <a:off x="3240164" y="241385"/>
            <a:ext cx="1530716" cy="4128544"/>
          </a:xfrm>
          <a:prstGeom prst="bentConnector3">
            <a:avLst>
              <a:gd name="adj1" fmla="val 80128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0"/>
            <a:endCxn id="55" idx="2"/>
          </p:cNvCxnSpPr>
          <p:nvPr/>
        </p:nvCxnSpPr>
        <p:spPr>
          <a:xfrm rot="16200000" flipV="1">
            <a:off x="6768110" y="2070944"/>
            <a:ext cx="677238" cy="14593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0" y="556620"/>
            <a:ext cx="4571999" cy="277870"/>
          </a:xfrm>
          <a:prstGeom prst="bentConnector3">
            <a:avLst>
              <a:gd name="adj1" fmla="val 99913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74205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5191" y="439913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Fixed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4034330" y="45991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4328" y="42914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8" name="Elbow Connector 77"/>
          <p:cNvCxnSpPr>
            <a:stCxn id="77" idx="0"/>
            <a:endCxn id="79" idx="2"/>
          </p:cNvCxnSpPr>
          <p:nvPr/>
        </p:nvCxnSpPr>
        <p:spPr>
          <a:xfrm rot="5400000" flipH="1" flipV="1">
            <a:off x="3983478" y="3510862"/>
            <a:ext cx="1061826" cy="49926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94456" y="21033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9491" y="2103398"/>
            <a:ext cx="145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Manipulable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5954581" y="230345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4579" y="199567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6" name="Elbow Connector 55"/>
          <p:cNvCxnSpPr>
            <a:stCxn id="55" idx="0"/>
            <a:endCxn id="74" idx="2"/>
          </p:cNvCxnSpPr>
          <p:nvPr/>
        </p:nvCxnSpPr>
        <p:spPr>
          <a:xfrm rot="16200000" flipV="1">
            <a:off x="5995727" y="1614366"/>
            <a:ext cx="455376" cy="3072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3470" y="287096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4456" y="2870960"/>
            <a:ext cx="138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Orientable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>
            <a:off x="4533595" y="307101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3593" y="276323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0" name="Elbow Connector 79"/>
          <p:cNvCxnSpPr>
            <a:stCxn id="79" idx="0"/>
            <a:endCxn id="55" idx="2"/>
          </p:cNvCxnSpPr>
          <p:nvPr/>
        </p:nvCxnSpPr>
        <p:spPr>
          <a:xfrm rot="5400000" flipH="1" flipV="1">
            <a:off x="5419920" y="1806123"/>
            <a:ext cx="301218" cy="161301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0"/>
            <a:endCxn id="79" idx="2"/>
          </p:cNvCxnSpPr>
          <p:nvPr/>
        </p:nvCxnSpPr>
        <p:spPr>
          <a:xfrm rot="16200000" flipV="1">
            <a:off x="5305858" y="2687747"/>
            <a:ext cx="1182228" cy="2265895"/>
          </a:xfrm>
          <a:prstGeom prst="bentConnector3">
            <a:avLst>
              <a:gd name="adj1" fmla="val 18389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38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082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235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Drinking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7068325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68323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enables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8039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24886" y="118167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Stable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4764025" y="138173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64023" y="107395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cxnSp>
        <p:nvCxnSpPr>
          <p:cNvPr id="113" name="Elbow Connector 112"/>
          <p:cNvCxnSpPr/>
          <p:nvPr/>
        </p:nvCxnSpPr>
        <p:spPr>
          <a:xfrm rot="16200000" flipV="1">
            <a:off x="4524560" y="604060"/>
            <a:ext cx="517335" cy="422455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772722" y="-644102"/>
            <a:ext cx="517335" cy="29187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6803136" y="-268383"/>
            <a:ext cx="532184" cy="4149548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8184344" y="846733"/>
            <a:ext cx="266093" cy="1653223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0640" y="148891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52485" y="148891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46" name="Straight Arrow Connector 145"/>
          <p:cNvCxnSpPr>
            <a:stCxn id="144" idx="3"/>
            <a:endCxn id="145" idx="1"/>
          </p:cNvCxnSpPr>
          <p:nvPr/>
        </p:nvCxnSpPr>
        <p:spPr>
          <a:xfrm>
            <a:off x="1230765" y="1688973"/>
            <a:ext cx="92172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0764" y="1073955"/>
            <a:ext cx="921721" cy="732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protects</a:t>
            </a:r>
          </a:p>
          <a:p>
            <a:pPr algn="ctr"/>
            <a:r>
              <a:rPr lang="en-US" sz="2000" dirty="0" smtClean="0"/>
              <a:t>against</a:t>
            </a:r>
            <a:endParaRPr lang="en-US" sz="2000" dirty="0"/>
          </a:p>
        </p:txBody>
      </p:sp>
      <p:cxnSp>
        <p:nvCxnSpPr>
          <p:cNvPr id="156" name="Elbow Connector 155"/>
          <p:cNvCxnSpPr>
            <a:stCxn id="155" idx="0"/>
            <a:endCxn id="11" idx="2"/>
          </p:cNvCxnSpPr>
          <p:nvPr/>
        </p:nvCxnSpPr>
        <p:spPr>
          <a:xfrm rot="5400000" flipH="1" flipV="1">
            <a:off x="2873145" y="-624899"/>
            <a:ext cx="517335" cy="288037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09045" y="31701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02242" y="3170170"/>
            <a:ext cx="161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 transfer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3" name="Straight Arrow Connector 162"/>
          <p:cNvCxnSpPr>
            <a:stCxn id="161" idx="3"/>
            <a:endCxn id="162" idx="1"/>
          </p:cNvCxnSpPr>
          <p:nvPr/>
        </p:nvCxnSpPr>
        <p:spPr>
          <a:xfrm>
            <a:off x="1269170" y="3370225"/>
            <a:ext cx="63307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69168" y="3062447"/>
            <a:ext cx="633075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limits</a:t>
            </a:r>
            <a:endParaRPr lang="en-US" sz="2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70640" y="39543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91625" y="39543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7" name="Straight Arrow Connector 166"/>
          <p:cNvCxnSpPr>
            <a:stCxn id="165" idx="3"/>
            <a:endCxn id="166" idx="1"/>
          </p:cNvCxnSpPr>
          <p:nvPr/>
        </p:nvCxnSpPr>
        <p:spPr>
          <a:xfrm>
            <a:off x="1230765" y="415438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30763" y="38466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has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198511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61155" y="43991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71" name="Straight Arrow Connector 170"/>
          <p:cNvCxnSpPr>
            <a:stCxn id="169" idx="3"/>
            <a:endCxn id="170" idx="1"/>
          </p:cNvCxnSpPr>
          <p:nvPr/>
        </p:nvCxnSpPr>
        <p:spPr>
          <a:xfrm>
            <a:off x="3158636" y="4599185"/>
            <a:ext cx="90251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58634" y="4291407"/>
            <a:ext cx="90252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made-of</a:t>
            </a:r>
            <a:endParaRPr lang="en-US" sz="2000" dirty="0"/>
          </a:p>
        </p:txBody>
      </p:sp>
      <p:cxnSp>
        <p:nvCxnSpPr>
          <p:cNvPr id="173" name="Elbow Connector 172"/>
          <p:cNvCxnSpPr>
            <a:stCxn id="168" idx="0"/>
            <a:endCxn id="164" idx="2"/>
          </p:cNvCxnSpPr>
          <p:nvPr/>
        </p:nvCxnSpPr>
        <p:spPr>
          <a:xfrm rot="5400000" flipH="1" flipV="1">
            <a:off x="1364542" y="3625443"/>
            <a:ext cx="317816" cy="12451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2" idx="0"/>
            <a:endCxn id="164" idx="2"/>
          </p:cNvCxnSpPr>
          <p:nvPr/>
        </p:nvCxnSpPr>
        <p:spPr>
          <a:xfrm rot="16200000" flipV="1">
            <a:off x="2216493" y="2898004"/>
            <a:ext cx="762616" cy="202418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2431" y="197999"/>
            <a:ext cx="8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Mug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858</Words>
  <Application>Microsoft Macintosh PowerPoint</Application>
  <PresentationFormat>On-screen Show (16:9)</PresentationFormat>
  <Paragraphs>478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219</cp:revision>
  <dcterms:created xsi:type="dcterms:W3CDTF">2014-03-07T02:05:43Z</dcterms:created>
  <dcterms:modified xsi:type="dcterms:W3CDTF">2014-10-13T07:33:02Z</dcterms:modified>
</cp:coreProperties>
</file>