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07" r:id="rId2"/>
    <p:sldId id="433" r:id="rId3"/>
    <p:sldId id="434" r:id="rId4"/>
    <p:sldId id="435" r:id="rId5"/>
    <p:sldId id="465" r:id="rId6"/>
    <p:sldId id="436" r:id="rId7"/>
    <p:sldId id="437" r:id="rId8"/>
    <p:sldId id="438" r:id="rId9"/>
    <p:sldId id="439" r:id="rId10"/>
    <p:sldId id="442" r:id="rId11"/>
    <p:sldId id="443" r:id="rId12"/>
    <p:sldId id="440" r:id="rId13"/>
    <p:sldId id="441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66" r:id="rId22"/>
    <p:sldId id="467" r:id="rId23"/>
    <p:sldId id="468" r:id="rId24"/>
    <p:sldId id="451" r:id="rId25"/>
    <p:sldId id="452" r:id="rId26"/>
    <p:sldId id="453" r:id="rId27"/>
    <p:sldId id="454" r:id="rId28"/>
    <p:sldId id="469" r:id="rId29"/>
    <p:sldId id="470" r:id="rId30"/>
    <p:sldId id="455" r:id="rId31"/>
    <p:sldId id="458" r:id="rId32"/>
    <p:sldId id="459" r:id="rId33"/>
    <p:sldId id="460" r:id="rId34"/>
    <p:sldId id="461" r:id="rId35"/>
    <p:sldId id="462" r:id="rId36"/>
    <p:sldId id="463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C8B25"/>
    <a:srgbClr val="C2D359"/>
    <a:srgbClr val="DDA861"/>
    <a:srgbClr val="5BB9A9"/>
    <a:srgbClr val="000000"/>
    <a:srgbClr val="FFFFFF"/>
    <a:srgbClr val="007AFF"/>
    <a:srgbClr val="0066FF"/>
    <a:srgbClr val="558ED5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99591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credit:</a:t>
            </a:r>
          </a:p>
          <a:p>
            <a:r>
              <a:rPr lang="en-US" dirty="0" smtClean="0"/>
              <a:t>https://commons.wikimedia.org/wiki/File:Chair_4a.jpg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3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10/12/2014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Advanced Topics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9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9709066"/>
              </p:ext>
            </p:extLst>
          </p:nvPr>
        </p:nvGraphicFramePr>
        <p:xfrm>
          <a:off x="501070" y="539750"/>
          <a:ext cx="8329144" cy="333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967"/>
                <a:gridCol w="3540184"/>
                <a:gridCol w="3397993"/>
              </a:tblGrid>
              <a:tr h="72560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Visuospatial</a:t>
                      </a:r>
                      <a:endParaRPr lang="en-US" sz="2400" b="1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3"/>
                          </a:solidFill>
                          <a:latin typeface="Arial Narrow" panose="020B0606020202030204" pitchFamily="34" charset="0"/>
                        </a:rPr>
                        <a:t>Verbal</a:t>
                      </a:r>
                      <a:endParaRPr lang="en-US" sz="2400" b="1" dirty="0">
                        <a:solidFill>
                          <a:schemeClr val="accent3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  <a:tr h="130608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</a:rPr>
                        <a:t>Content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/>
                          </a:solidFill>
                          <a:latin typeface="Arial Narrow" panose="020B0606020202030204" pitchFamily="34" charset="0"/>
                        </a:rPr>
                        <a:t>Appearance:</a:t>
                      </a:r>
                      <a:endParaRPr lang="en-US" sz="2400" b="0" dirty="0" smtClean="0">
                        <a:solidFill>
                          <a:schemeClr val="accent4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What and Where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5BB9A9"/>
                          </a:solidFill>
                          <a:latin typeface="Arial Narrow" panose="020B0606020202030204" pitchFamily="34" charset="0"/>
                        </a:rPr>
                        <a:t>Arbitrary:</a:t>
                      </a:r>
                    </a:p>
                    <a:p>
                      <a:pPr algn="ctr"/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Driven by Inferential Needs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08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accent6"/>
                          </a:solidFill>
                          <a:latin typeface="Arial Narrow" panose="020B0606020202030204" pitchFamily="34" charset="0"/>
                        </a:rPr>
                        <a:t>Encoding</a:t>
                      </a:r>
                      <a:endParaRPr lang="en-US" sz="2400" b="1" dirty="0">
                        <a:solidFill>
                          <a:schemeClr val="accent6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DDA861"/>
                          </a:solidFill>
                          <a:latin typeface="Arial Narrow" panose="020B0606020202030204" pitchFamily="34" charset="0"/>
                        </a:rPr>
                        <a:t>Analogical:</a:t>
                      </a:r>
                    </a:p>
                    <a:p>
                      <a:pPr algn="ctr"/>
                      <a:r>
                        <a:rPr lang="en-US" sz="2400" dirty="0" smtClean="0">
                          <a:latin typeface="Arial Narrow" panose="020B0606020202030204" pitchFamily="34" charset="0"/>
                        </a:rPr>
                        <a:t>Structural Correspondence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C8B25"/>
                          </a:solidFill>
                          <a:latin typeface="Arial Narrow" panose="020B0606020202030204" pitchFamily="34" charset="0"/>
                        </a:rPr>
                        <a:t>Propositional:</a:t>
                      </a:r>
                    </a:p>
                    <a:p>
                      <a:pPr algn="ctr"/>
                      <a:r>
                        <a:rPr lang="en-US" sz="2400" baseline="0" dirty="0" smtClean="0">
                          <a:latin typeface="Arial Narrow" panose="020B0606020202030204" pitchFamily="34" charset="0"/>
                        </a:rPr>
                        <a:t>No Correspondence</a:t>
                      </a:r>
                      <a:endParaRPr lang="en-US" sz="2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929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:\maxwell\conferences\intelligent-systems\march-2002\fortr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00" y="89322"/>
            <a:ext cx="851535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47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988" y="928688"/>
            <a:ext cx="7818437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62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811" b="37520"/>
          <a:stretch/>
        </p:blipFill>
        <p:spPr bwMode="auto">
          <a:xfrm>
            <a:off x="171625" y="569580"/>
            <a:ext cx="8740140" cy="399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35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Curved Connector 132"/>
          <p:cNvCxnSpPr/>
          <p:nvPr/>
        </p:nvCxnSpPr>
        <p:spPr>
          <a:xfrm rot="10800000">
            <a:off x="5751179" y="2531151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978437" y="3681471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978437" y="2759751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380030" y="283812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inside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383161" y="376167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610405" y="322137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7767444" y="2759751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87461" y="283373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205694" y="2531151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205694" y="3452871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360183" y="2315930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unchanged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360184" y="3231495"/>
            <a:ext cx="9698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unchanged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6205694" y="4378251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518879" y="4160977"/>
            <a:ext cx="6524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deleted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026971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306351" y="843168"/>
            <a:ext cx="1344175" cy="1344168"/>
            <a:chOff x="5032860" y="728310"/>
            <a:chExt cx="1344175" cy="1344168"/>
          </a:xfrm>
        </p:grpSpPr>
        <p:sp>
          <p:nvSpPr>
            <p:cNvPr id="83" name="Rectangle 82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7026970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291168" y="1106280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>
            <a:spLocks noChangeAspect="1"/>
          </p:cNvSpPr>
          <p:nvPr/>
        </p:nvSpPr>
        <p:spPr>
          <a:xfrm>
            <a:off x="7556825" y="138083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06351" y="47383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026971" y="47338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751179" y="2302551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  <a:endParaRPr lang="en-US" sz="20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5751179" y="3224271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  <a:endParaRPr lang="en-US" sz="2000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751179" y="4149651"/>
            <a:ext cx="454515" cy="4572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540186" y="2302551"/>
            <a:ext cx="454515" cy="45720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  <a:latin typeface="Segoe Print" panose="02000600000000000000" pitchFamily="2" charset="0"/>
              </a:rPr>
              <a:t>r</a:t>
            </a:r>
            <a:endParaRPr lang="en-US" sz="20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540186" y="3224271"/>
            <a:ext cx="454515" cy="4572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s</a:t>
            </a:r>
            <a:endParaRPr lang="en-US" sz="2000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7540186" y="4149651"/>
            <a:ext cx="454515" cy="457200"/>
          </a:xfrm>
          <a:prstGeom prst="ellipse">
            <a:avLst/>
          </a:prstGeom>
          <a:ln>
            <a:solidFill>
              <a:schemeClr val="accent3"/>
            </a:solidFill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t</a:t>
            </a:r>
            <a:endParaRPr lang="en-US" sz="20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343286" y="1837839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US" sz="1400" dirty="0">
              <a:solidFill>
                <a:schemeClr val="accent6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2856" y="1733976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US" sz="1400" dirty="0">
              <a:solidFill>
                <a:schemeClr val="tx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80678" y="1000487"/>
            <a:ext cx="8496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 sz="1400" dirty="0">
              <a:solidFill>
                <a:schemeClr val="accent3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26258" y="1845568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en-US" sz="1400" dirty="0">
              <a:solidFill>
                <a:schemeClr val="accent6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88748" y="1183091"/>
            <a:ext cx="769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en-US" sz="1400" dirty="0">
              <a:solidFill>
                <a:schemeClr val="tx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4561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95181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899273" y="1382266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iamond 92"/>
          <p:cNvSpPr>
            <a:spLocks noChangeAspect="1"/>
          </p:cNvSpPr>
          <p:nvPr/>
        </p:nvSpPr>
        <p:spPr>
          <a:xfrm>
            <a:off x="1089797" y="1572725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745051" y="1079838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2571991" y="1382266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>
            <a:spLocks noChangeAspect="1"/>
          </p:cNvSpPr>
          <p:nvPr/>
        </p:nvSpPr>
        <p:spPr>
          <a:xfrm>
            <a:off x="3096694" y="919978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urved Connector 98"/>
          <p:cNvCxnSpPr/>
          <p:nvPr/>
        </p:nvCxnSpPr>
        <p:spPr>
          <a:xfrm rot="10800000">
            <a:off x="1219389" y="2531151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46647" y="3681471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446647" y="2759751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48240" y="283812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inside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1371" y="376167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615" y="322137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3235654" y="2759751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55671" y="283373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673904" y="2531151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673904" y="3452871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773091" y="2263609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unchanged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28394" y="318532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expanded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673904" y="4378251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931787" y="4145454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deleted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88252" y="459923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508872" y="45947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141" name="Oval 140"/>
          <p:cNvSpPr/>
          <p:nvPr/>
        </p:nvSpPr>
        <p:spPr>
          <a:xfrm>
            <a:off x="3003740" y="4149651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003740" y="2302551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003740" y="3224271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233081" y="2302551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219388" y="3224271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230631" y="4145454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9294" y="1434222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71319" y="1587842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1400" dirty="0">
              <a:solidFill>
                <a:schemeClr val="accent4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593774" y="1050172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1400" dirty="0">
              <a:solidFill>
                <a:schemeClr val="accent5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39409" y="1587842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350393" y="1088577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1400" dirty="0">
              <a:solidFill>
                <a:schemeClr val="accent4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0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7026971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306351" y="843168"/>
            <a:ext cx="1344175" cy="1344168"/>
            <a:chOff x="5032860" y="728310"/>
            <a:chExt cx="1344175" cy="1344168"/>
          </a:xfrm>
        </p:grpSpPr>
        <p:sp>
          <p:nvSpPr>
            <p:cNvPr id="83" name="Rectangle 82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7026970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291168" y="1106280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>
            <a:spLocks noChangeAspect="1"/>
          </p:cNvSpPr>
          <p:nvPr/>
        </p:nvSpPr>
        <p:spPr>
          <a:xfrm>
            <a:off x="7556825" y="138083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06351" y="47383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026971" y="47338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4561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495181" y="84316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899273" y="1382266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iamond 92"/>
          <p:cNvSpPr>
            <a:spLocks noChangeAspect="1"/>
          </p:cNvSpPr>
          <p:nvPr/>
        </p:nvSpPr>
        <p:spPr>
          <a:xfrm>
            <a:off x="1089797" y="1572725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745051" y="1079838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2571991" y="1382266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>
            <a:spLocks noChangeAspect="1"/>
          </p:cNvSpPr>
          <p:nvPr/>
        </p:nvSpPr>
        <p:spPr>
          <a:xfrm>
            <a:off x="3096694" y="919978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88252" y="459923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508872" y="45947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37237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29000" y="1189170"/>
            <a:ext cx="2743200" cy="2743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Systems Thinking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8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50"/>
            <a:ext cx="9142195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Systems Thinking: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Reasoning about systems with numerous components and processes at multiple, potentially invisible, levels of abstraction.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787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430" y="0"/>
            <a:ext cx="411114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he-IL" sz="2400" dirty="0">
                <a:latin typeface="Arial Narrow" panose="020B0606020202030204" pitchFamily="34" charset="0"/>
              </a:rPr>
              <a:t>Today, an extremely serious earthquake of magnitude 8.5 hit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dirty="0">
                <a:latin typeface="Arial Narrow" panose="020B0606020202030204" pitchFamily="34" charset="0"/>
              </a:rPr>
              <a:t>, killing 25 people and causing $500 million in damage.  The President of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dirty="0">
                <a:latin typeface="Arial Narrow" panose="020B0606020202030204" pitchFamily="34" charset="0"/>
              </a:rPr>
              <a:t> said that the hard-hit area near the Sadie Hawkins fault has been a danger zone for years</a:t>
            </a:r>
            <a:r>
              <a:rPr lang="en-US" altLang="he-IL" sz="2400" dirty="0" smtClean="0">
                <a:latin typeface="Arial Narrow" panose="020B0606020202030204" pitchFamily="34" charset="0"/>
              </a:rPr>
              <a:t>.</a:t>
            </a:r>
            <a:endParaRPr lang="en-US" altLang="he-IL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Write a frame representation of this story on the right.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2430" y="6240"/>
            <a:ext cx="411114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he-IL" sz="2400" dirty="0">
                <a:latin typeface="Arial Narrow" panose="020B0606020202030204" pitchFamily="34" charset="0"/>
              </a:rPr>
              <a:t>Today, the </a:t>
            </a:r>
            <a:r>
              <a:rPr lang="en-US" altLang="he-IL" sz="2400" b="1" dirty="0">
                <a:latin typeface="Arial Narrow" panose="020B0606020202030204" pitchFamily="34" charset="0"/>
              </a:rPr>
              <a:t>President of Lower </a:t>
            </a:r>
            <a:r>
              <a:rPr lang="en-US" altLang="he-IL" sz="2400" b="1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b="1" dirty="0">
                <a:latin typeface="Arial Narrow" panose="020B0606020202030204" pitchFamily="34" charset="0"/>
              </a:rPr>
              <a:t> killed 25</a:t>
            </a:r>
            <a:r>
              <a:rPr lang="en-US" altLang="he-IL" sz="2400" dirty="0">
                <a:latin typeface="Arial Narrow" panose="020B0606020202030204" pitchFamily="34" charset="0"/>
              </a:rPr>
              <a:t> proposals totaling </a:t>
            </a:r>
            <a:r>
              <a:rPr lang="en-US" altLang="he-IL" sz="2400" b="1" dirty="0">
                <a:latin typeface="Arial Narrow" panose="020B0606020202030204" pitchFamily="34" charset="0"/>
              </a:rPr>
              <a:t>$500 million </a:t>
            </a:r>
            <a:r>
              <a:rPr lang="en-US" altLang="he-IL" sz="2400" dirty="0">
                <a:latin typeface="Arial Narrow" panose="020B0606020202030204" pitchFamily="34" charset="0"/>
              </a:rPr>
              <a:t>for research in </a:t>
            </a:r>
            <a:r>
              <a:rPr lang="en-US" altLang="he-IL" sz="2400" b="1" dirty="0">
                <a:latin typeface="Arial Narrow" panose="020B0606020202030204" pitchFamily="34" charset="0"/>
              </a:rPr>
              <a:t>earthquake</a:t>
            </a:r>
            <a:r>
              <a:rPr lang="en-US" altLang="he-IL" sz="2400" dirty="0">
                <a:latin typeface="Arial Narrow" panose="020B0606020202030204" pitchFamily="34" charset="0"/>
              </a:rPr>
              <a:t> prediction.  Our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Slabovian</a:t>
            </a:r>
            <a:r>
              <a:rPr lang="en-US" altLang="he-IL" sz="2400" dirty="0">
                <a:latin typeface="Arial Narrow" panose="020B0606020202030204" pitchFamily="34" charset="0"/>
              </a:rPr>
              <a:t> correspondent calculates that </a:t>
            </a:r>
            <a:r>
              <a:rPr lang="en-US" altLang="he-IL" sz="2400" b="1" dirty="0">
                <a:latin typeface="Arial Narrow" panose="020B0606020202030204" pitchFamily="34" charset="0"/>
              </a:rPr>
              <a:t>8.5</a:t>
            </a:r>
            <a:r>
              <a:rPr lang="en-US" altLang="he-IL" sz="2400" dirty="0">
                <a:latin typeface="Arial Narrow" panose="020B0606020202030204" pitchFamily="34" charset="0"/>
              </a:rPr>
              <a:t> research proposals are rejected for every one approved.  There are rumors that the President's science advisor, </a:t>
            </a:r>
            <a:r>
              <a:rPr lang="en-US" altLang="he-IL" sz="2400" b="1" dirty="0">
                <a:latin typeface="Arial Narrow" panose="020B0606020202030204" pitchFamily="34" charset="0"/>
              </a:rPr>
              <a:t>Sadie Hawkins</a:t>
            </a:r>
            <a:r>
              <a:rPr lang="en-US" altLang="he-IL" sz="2400" dirty="0">
                <a:latin typeface="Arial Narrow" panose="020B0606020202030204" pitchFamily="34" charset="0"/>
              </a:rPr>
              <a:t>, is at </a:t>
            </a:r>
            <a:r>
              <a:rPr lang="en-US" altLang="he-IL" sz="2400" b="1" dirty="0">
                <a:latin typeface="Arial Narrow" panose="020B0606020202030204" pitchFamily="34" charset="0"/>
              </a:rPr>
              <a:t>fault</a:t>
            </a:r>
            <a:r>
              <a:rPr lang="en-US" altLang="he-IL" sz="2400" dirty="0" smtClean="0">
                <a:latin typeface="Arial Narrow" panose="020B0606020202030204" pitchFamily="34" charset="0"/>
              </a:rPr>
              <a:t>.</a:t>
            </a:r>
          </a:p>
          <a:p>
            <a:pPr algn="ctr"/>
            <a:endParaRPr lang="en-US" sz="2400" dirty="0">
              <a:latin typeface="Arial Narrow" panose="020B0606020202030204" pitchFamily="34" charset="0"/>
            </a:endParaRPr>
          </a:p>
          <a:p>
            <a:pPr algn="ctr"/>
            <a:endParaRPr lang="en-US" sz="2400" dirty="0" smtClean="0">
              <a:latin typeface="Arial Narrow" panose="020B0606020202030204" pitchFamily="34" charset="0"/>
            </a:endParaRPr>
          </a:p>
          <a:p>
            <a:pPr algn="ctr"/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5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49788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Restaurant Script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2422" y="523625"/>
            <a:ext cx="579915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2286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restaurant</a:t>
            </a:r>
          </a:p>
          <a:p>
            <a:pPr defTabSz="2286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track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formal dining</a:t>
            </a:r>
          </a:p>
          <a:p>
            <a:pPr defTabSz="2286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props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tables, menu, check, 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money, F = food, P = place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roles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customer, W = waiter, </a:t>
            </a:r>
          </a:p>
          <a:p>
            <a:pPr defTabSz="2286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 = cook, M = cashier,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O = owner</a:t>
            </a:r>
          </a:p>
          <a:p>
            <a:pPr defTabSz="2286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is hungry, S has money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has less money,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O has more money,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 is not hungry,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 is pleased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scenes : 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3343039" y="4684026"/>
            <a:ext cx="2419516" cy="459474"/>
          </a:xfrm>
          <a:prstGeom prst="bentConnector3">
            <a:avLst>
              <a:gd name="adj1" fmla="val 99760"/>
            </a:avLst>
          </a:prstGeom>
          <a:ln>
            <a:headEnd type="oval" w="lg" len="lg"/>
            <a:tailEnd type="none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510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Visuospatial Reasoning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3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5541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Hypothesis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H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752" y="962560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Data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r>
              <a:rPr lang="en-US" sz="2000" baseline="-25000" dirty="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87752" y="1073955"/>
            <a:ext cx="0" cy="391388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6550" y="3065699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Abstract</a:t>
            </a:r>
            <a:endParaRPr lang="en-US" sz="2000" b="1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92787" y="1155805"/>
            <a:ext cx="80650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4783" y="136839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Map</a:t>
            </a:r>
            <a:endParaRPr lang="en-US" sz="2000" b="1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62555" y="1073955"/>
            <a:ext cx="2632" cy="3915099"/>
          </a:xfrm>
          <a:prstGeom prst="straightConnector1">
            <a:avLst/>
          </a:prstGeom>
          <a:ln w="76200">
            <a:solidFill>
              <a:schemeClr val="accent3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5473534" y="3065699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Refine</a:t>
            </a:r>
            <a:endParaRPr lang="en-US" sz="2000" b="1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45356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45356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45356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9046" y="935147"/>
            <a:ext cx="21945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Treatment Space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2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4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5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6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7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8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9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baseline="-25000" dirty="0" smtClean="0">
                <a:latin typeface="Arial Narrow" panose="020B0606020202030204" pitchFamily="34" charset="0"/>
              </a:rPr>
              <a:t>…</a:t>
            </a:r>
            <a:endParaRPr lang="en-US" sz="2000" baseline="-25000" dirty="0">
              <a:latin typeface="Arial Narrow" panose="020B0606020202030204" pitchFamily="34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T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N</a:t>
            </a:r>
            <a:endParaRPr lang="en-US" sz="2000" baseline="-25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80085" y="2187700"/>
            <a:ext cx="2073870" cy="23043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80085" y="2418130"/>
            <a:ext cx="2073871" cy="33227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80085" y="2418130"/>
            <a:ext cx="2073871" cy="345645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20" idx="0"/>
            <a:endCxn id="13" idx="0"/>
          </p:cNvCxnSpPr>
          <p:nvPr/>
        </p:nvCxnSpPr>
        <p:spPr>
          <a:xfrm rot="16200000" flipH="1" flipV="1">
            <a:off x="4531972" y="-1611794"/>
            <a:ext cx="27413" cy="5121294"/>
          </a:xfrm>
          <a:prstGeom prst="curvedConnector3">
            <a:avLst>
              <a:gd name="adj1" fmla="val -2446146"/>
            </a:avLst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4-07-17 at 1.16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57" r="6248"/>
          <a:stretch/>
        </p:blipFill>
        <p:spPr>
          <a:xfrm>
            <a:off x="0" y="1073955"/>
            <a:ext cx="9164972" cy="29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0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7-17 at 1.1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7100" y="0"/>
            <a:ext cx="7274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54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17 at 1.1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0"/>
            <a:ext cx="68387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41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Design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4553700" y="0"/>
            <a:ext cx="0" cy="267450"/>
          </a:xfrm>
          <a:prstGeom prst="straightConnector1">
            <a:avLst/>
          </a:prstGeom>
          <a:ln w="1270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Design &amp; Creativity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Creativity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3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2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30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50"/>
            <a:ext cx="9142195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Design Thinking: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Reasoning </a:t>
            </a:r>
            <a:r>
              <a:rPr lang="en-US" sz="2400" dirty="0">
                <a:latin typeface="Segoe Print" panose="02000600000000000000" pitchFamily="2" charset="0"/>
              </a:rPr>
              <a:t>about ill-defined, unconstrained, open problems that are situated in the world.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1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64" y="229045"/>
            <a:ext cx="318761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Legs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count : </a:t>
            </a:r>
            <a:r>
              <a:rPr lang="en-US" sz="2000" b="1" dirty="0" smtClean="0">
                <a:solidFill>
                  <a:srgbClr val="007A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3280" y="1611625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Seat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3280" y="2802180"/>
            <a:ext cx="3187616" cy="1034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Arms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3280" y="3992735"/>
            <a:ext cx="31876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 Back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metal</a:t>
            </a:r>
          </a:p>
          <a:p>
            <a:pPr defTabSz="228600">
              <a:lnSpc>
                <a:spcPts val="18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cost :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$5.00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4915923"/>
              </p:ext>
            </p:extLst>
          </p:nvPr>
        </p:nvGraphicFramePr>
        <p:xfrm>
          <a:off x="171258" y="3078335"/>
          <a:ext cx="3033996" cy="182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16998"/>
                <a:gridCol w="1516998"/>
              </a:tblGrid>
              <a:tr h="34849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Materials Table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Material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 Narrow" panose="020B0606020202030204" pitchFamily="34" charset="0"/>
                        </a:rPr>
                        <a:t>Cost per gram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Plastic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$0.01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Wood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$0.05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Metal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Narrow" panose="020B0606020202030204" pitchFamily="34" charset="0"/>
                        </a:rPr>
                        <a:t>$0.10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96660" y="459475"/>
            <a:ext cx="203546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Chair</a:t>
            </a:r>
          </a:p>
          <a:p>
            <a:pPr defTabSz="22860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mass 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250g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cost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$20</a:t>
            </a:r>
            <a:endParaRPr lang="en-US" sz="20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seat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arms :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 : 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0800000">
            <a:off x="4802432" y="1880460"/>
            <a:ext cx="1036932" cy="213825"/>
          </a:xfrm>
          <a:prstGeom prst="bentConnector3">
            <a:avLst>
              <a:gd name="adj1" fmla="val 8113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>
            <a:off x="4796348" y="2187699"/>
            <a:ext cx="1043016" cy="1004900"/>
          </a:xfrm>
          <a:prstGeom prst="bentConnector3">
            <a:avLst>
              <a:gd name="adj1" fmla="val 19316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4306206" y="2991164"/>
            <a:ext cx="2035465" cy="1043016"/>
          </a:xfrm>
          <a:prstGeom prst="bentConnector3">
            <a:avLst>
              <a:gd name="adj1" fmla="val 21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802432" y="1150765"/>
            <a:ext cx="1036932" cy="422454"/>
          </a:xfrm>
          <a:prstGeom prst="bentConnector3">
            <a:avLst>
              <a:gd name="adj1" fmla="val 10318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58" y="459475"/>
            <a:ext cx="3033997" cy="186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Order: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 chair that weighs over 200g, costs at most $20 to make, and has 4 legs.</a:t>
            </a: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4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17 at 1.0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7900" y="1625600"/>
            <a:ext cx="4635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34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17 at 1.0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1140" y="114300"/>
            <a:ext cx="4725620" cy="4914900"/>
          </a:xfrm>
          <a:prstGeom prst="rect">
            <a:avLst/>
          </a:prstGeom>
        </p:spPr>
      </p:pic>
      <p:pic>
        <p:nvPicPr>
          <p:cNvPr id="3" name="Picture 2" descr="Screen Shot 2014-07-17 at 1.0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475" y="533400"/>
            <a:ext cx="284197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42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7"/>
          </p:cNvCxnSpPr>
          <p:nvPr/>
        </p:nvCxnSpPr>
        <p:spPr>
          <a:xfrm flipH="1">
            <a:off x="6170146" y="-78195"/>
            <a:ext cx="974989" cy="1015199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6502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Visuospatial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Constraint Propagation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Visuospatial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8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29000" y="1189170"/>
            <a:ext cx="2743200" cy="2743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Creativity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6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93520"/>
            <a:ext cx="9142195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is creativity?</a:t>
            </a: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endParaRPr lang="en-US" sz="2400" b="1" dirty="0" smtClean="0">
              <a:latin typeface="Segoe Print" panose="02000600000000000000" pitchFamily="2" charset="0"/>
            </a:endParaRP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endParaRPr lang="en-US" sz="2400" b="1" dirty="0" smtClean="0">
              <a:latin typeface="Segoe Print" panose="02000600000000000000" pitchFamily="2" charset="0"/>
            </a:endParaRP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endParaRPr lang="en-US" sz="2400" b="1" dirty="0" smtClean="0">
              <a:latin typeface="Segoe Print" panose="02000600000000000000" pitchFamily="2" charset="0"/>
            </a:endParaRP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endParaRPr lang="en-US" sz="24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Please also post your answer on the class forum.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3525" y="881931"/>
            <a:ext cx="7296950" cy="261153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91440" bIns="0" rtlCol="0" anchor="ctr"/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 non-obvious, desirable product.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0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025" y="278275"/>
            <a:ext cx="4379975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Something is creative</a:t>
            </a: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if it is…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Novel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Valuable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Unexpected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274465"/>
            <a:ext cx="4572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Some other processes of creativity:</a:t>
            </a:r>
            <a:endParaRPr lang="en-US" sz="2400" b="1" dirty="0">
              <a:latin typeface="Segoe Print" panose="02000600000000000000" pitchFamily="2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Emergence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Re-representation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Serendipity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5" y="152235"/>
            <a:ext cx="821867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For each of the following tasks, mark the box if successful completion of a task would mean that the agent is creative.</a:t>
            </a:r>
          </a:p>
          <a:p>
            <a:pPr algn="ctr"/>
            <a:endParaRPr lang="en-US" sz="2400" b="1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Performing well on Raven’s Progressive Matrices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Solving the stacked blocks problem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Configuring a chair based on input parameters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Diagnosing an illness in a patient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Designing a route to a new destination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Correctly classifying new types of animals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Using a chair to prop open a door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Deciding between multiple strategies for a problem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latin typeface="Segoe Print" panose="02000600000000000000" pitchFamily="2" charset="0"/>
              </a:rPr>
              <a:t>Designing a new car based on a new fuel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31075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665" y="152235"/>
            <a:ext cx="821867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Do you agree with David’s assessment that none of these results are creative because we can trace through the underlying process that led to them?</a:t>
            </a:r>
          </a:p>
          <a:p>
            <a:pPr algn="ctr"/>
            <a:endParaRPr lang="en-US" sz="2400" b="1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 smtClean="0">
                <a:latin typeface="Segoe Print" panose="02000600000000000000" pitchFamily="2" charset="0"/>
              </a:rPr>
              <a:t>Yes, because in order for a result to be creative, it must be novel, and output of an algorithm cannot be novel.</a:t>
            </a:r>
          </a:p>
          <a:p>
            <a:pPr algn="ctr"/>
            <a:endParaRPr lang="en-US" sz="105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 smtClean="0">
                <a:latin typeface="Segoe Print" panose="02000600000000000000" pitchFamily="2" charset="0"/>
              </a:rPr>
              <a:t>Yes, because given a set of input, the output will always be the same; therefore, the product can never be unexpected.</a:t>
            </a:r>
          </a:p>
          <a:p>
            <a:pPr algn="ctr"/>
            <a:endParaRPr lang="en-US" sz="105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 smtClean="0">
                <a:latin typeface="Segoe Print" panose="02000600000000000000" pitchFamily="2" charset="0"/>
              </a:rPr>
              <a:t>No, because it defines creativity in terms of the output rather than the process.</a:t>
            </a:r>
          </a:p>
          <a:p>
            <a:pPr algn="ctr"/>
            <a:endParaRPr lang="en-US" sz="105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 smtClean="0">
                <a:latin typeface="Segoe Print" panose="02000600000000000000" pitchFamily="2" charset="0"/>
              </a:rPr>
              <a:t>No, because under this definition, humans are only considered creative because we don’t know how the brain works yet.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2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AI Ethics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50"/>
            <a:ext cx="4572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Visuospatial Reasoning: </a:t>
            </a:r>
            <a:r>
              <a:rPr lang="en-US" sz="2400" dirty="0" smtClean="0">
                <a:latin typeface="Segoe Print" panose="02000600000000000000" pitchFamily="2" charset="0"/>
              </a:rPr>
              <a:t>Reasoning wherein causality is, at most, implicit.</a:t>
            </a:r>
          </a:p>
        </p:txBody>
      </p:sp>
      <p:pic>
        <p:nvPicPr>
          <p:cNvPr id="1026" name="Picture 2" descr="F:\DCIM\100NIKON\DSCN078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48" t="19367" r="25229" b="34339"/>
          <a:stretch/>
        </p:blipFill>
        <p:spPr bwMode="auto">
          <a:xfrm>
            <a:off x="5780855" y="11383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DCIM\100NIKON\DSCN079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569" t="17438" r="17762" b="27008"/>
          <a:stretch/>
        </p:blipFill>
        <p:spPr bwMode="auto">
          <a:xfrm>
            <a:off x="5780855" y="271462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08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50"/>
            <a:ext cx="9151005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err="1">
                <a:latin typeface="Segoe Print" panose="02000600000000000000" pitchFamily="2" charset="0"/>
              </a:rPr>
              <a:t>Visuospatial</a:t>
            </a:r>
            <a:r>
              <a:rPr lang="en-US" sz="2400" b="1" dirty="0">
                <a:latin typeface="Segoe Print" panose="02000600000000000000" pitchFamily="2" charset="0"/>
              </a:rPr>
              <a:t> Knowledge: </a:t>
            </a:r>
            <a:r>
              <a:rPr lang="en-US" sz="2400" dirty="0">
                <a:latin typeface="Segoe Print" panose="02000600000000000000" pitchFamily="2" charset="0"/>
              </a:rPr>
              <a:t>Knowledge wherein causality is, at most, implicit.</a:t>
            </a:r>
          </a:p>
        </p:txBody>
      </p:sp>
    </p:spTree>
    <p:extLst>
      <p:ext uri="{BB962C8B-B14F-4D97-AF65-F5344CB8AC3E}">
        <p14:creationId xmlns:p14="http://schemas.microsoft.com/office/powerpoint/2010/main" xmlns="" val="3157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50"/>
            <a:ext cx="9151005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err="1" smtClean="0">
                <a:latin typeface="Segoe Print" panose="02000600000000000000" pitchFamily="2" charset="0"/>
              </a:rPr>
              <a:t>Visuospatial</a:t>
            </a:r>
            <a:r>
              <a:rPr lang="en-US" sz="2400" b="1" dirty="0" smtClean="0">
                <a:latin typeface="Segoe Print" panose="02000600000000000000" pitchFamily="2" charset="0"/>
              </a:rPr>
              <a:t> Knowledge: </a:t>
            </a:r>
            <a:r>
              <a:rPr lang="en-US" sz="2400" dirty="0" smtClean="0">
                <a:latin typeface="Segoe Print" panose="02000600000000000000" pitchFamily="2" charset="0"/>
              </a:rPr>
              <a:t>Knowledge wherein causality is, at most, implicit.</a:t>
            </a:r>
          </a:p>
        </p:txBody>
      </p:sp>
      <p:pic>
        <p:nvPicPr>
          <p:cNvPr id="3" name="Picture 4" descr="F:\DCIM\100NIKON\DSCN079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569" t="17438" r="17762" b="27008"/>
          <a:stretch/>
        </p:blipFill>
        <p:spPr bwMode="auto">
          <a:xfrm>
            <a:off x="3505200" y="211089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312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5612" y="2878990"/>
            <a:ext cx="1344175" cy="1344168"/>
            <a:chOff x="1084750" y="728310"/>
            <a:chExt cx="1344175" cy="1344168"/>
          </a:xfrm>
        </p:grpSpPr>
        <p:sp>
          <p:nvSpPr>
            <p:cNvPr id="2" name="Rectangle 1"/>
            <p:cNvSpPr/>
            <p:nvPr/>
          </p:nvSpPr>
          <p:spPr>
            <a:xfrm>
              <a:off x="108475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1199964" y="903543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46715" y="652250"/>
            <a:ext cx="2841970" cy="122821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triangle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rotation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90°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5315" y="652250"/>
            <a:ext cx="2841970" cy="122821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triangle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rotation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270°</a:t>
            </a:r>
          </a:p>
        </p:txBody>
      </p:sp>
      <p:grpSp>
        <p:nvGrpSpPr>
          <p:cNvPr id="7" name="Group 6"/>
          <p:cNvGrpSpPr/>
          <p:nvPr/>
        </p:nvGrpSpPr>
        <p:grpSpPr>
          <a:xfrm flipH="1">
            <a:off x="6204212" y="2878989"/>
            <a:ext cx="1344175" cy="1344168"/>
            <a:chOff x="1084750" y="728310"/>
            <a:chExt cx="1344175" cy="1344168"/>
          </a:xfrm>
        </p:grpSpPr>
        <p:sp>
          <p:nvSpPr>
            <p:cNvPr id="8" name="Rectangle 7"/>
            <p:cNvSpPr/>
            <p:nvPr/>
          </p:nvSpPr>
          <p:spPr>
            <a:xfrm>
              <a:off x="108475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1199964" y="903543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>
            <a:stCxn id="2" idx="0"/>
            <a:endCxn id="5" idx="2"/>
          </p:cNvCxnSpPr>
          <p:nvPr/>
        </p:nvCxnSpPr>
        <p:spPr>
          <a:xfrm flipV="1">
            <a:off x="2267700" y="1880460"/>
            <a:ext cx="0" cy="99853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3688685" y="1266355"/>
            <a:ext cx="176663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6876299" y="1880460"/>
            <a:ext cx="1" cy="998529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21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3688685" y="3531875"/>
            <a:ext cx="176663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595612" y="2878990"/>
            <a:ext cx="1344175" cy="1344168"/>
            <a:chOff x="1084750" y="728310"/>
            <a:chExt cx="1344175" cy="1344168"/>
          </a:xfrm>
        </p:grpSpPr>
        <p:sp>
          <p:nvSpPr>
            <p:cNvPr id="2" name="Rectangle 1"/>
            <p:cNvSpPr/>
            <p:nvPr/>
          </p:nvSpPr>
          <p:spPr>
            <a:xfrm>
              <a:off x="108475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>
              <a:off x="1199964" y="903543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flipH="1">
            <a:off x="6204212" y="2878989"/>
            <a:ext cx="1344175" cy="1344168"/>
            <a:chOff x="1084750" y="728310"/>
            <a:chExt cx="1344175" cy="1344168"/>
          </a:xfrm>
        </p:grpSpPr>
        <p:sp>
          <p:nvSpPr>
            <p:cNvPr id="8" name="Rectangle 7"/>
            <p:cNvSpPr/>
            <p:nvPr/>
          </p:nvSpPr>
          <p:spPr>
            <a:xfrm>
              <a:off x="108475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1199964" y="903543"/>
              <a:ext cx="1113745" cy="9937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183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184" t="54192" r="29641" b="35408"/>
          <a:stretch/>
        </p:blipFill>
        <p:spPr bwMode="auto">
          <a:xfrm>
            <a:off x="1416179" y="3105936"/>
            <a:ext cx="1703038" cy="85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627" t="72947" r="4903" b="17809"/>
          <a:stretch/>
        </p:blipFill>
        <p:spPr bwMode="auto">
          <a:xfrm>
            <a:off x="6078493" y="3153282"/>
            <a:ext cx="1595612" cy="75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46715" y="652250"/>
            <a:ext cx="2841970" cy="122821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pop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tempo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55315" y="652250"/>
            <a:ext cx="2841970" cy="122821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pop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tempo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2267700" y="1880460"/>
            <a:ext cx="0" cy="99853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3688685" y="1266355"/>
            <a:ext cx="176663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6876299" y="1880460"/>
            <a:ext cx="1" cy="998529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74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3688685" y="3531875"/>
            <a:ext cx="176663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184" t="54192" r="29641" b="35408"/>
          <a:stretch/>
        </p:blipFill>
        <p:spPr bwMode="auto">
          <a:xfrm>
            <a:off x="1416179" y="3105936"/>
            <a:ext cx="1703038" cy="85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627" t="72947" r="4903" b="17809"/>
          <a:stretch/>
        </p:blipFill>
        <p:spPr bwMode="auto">
          <a:xfrm>
            <a:off x="6078493" y="3153282"/>
            <a:ext cx="1595612" cy="75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15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723</Words>
  <Application>Microsoft Macintosh PowerPoint</Application>
  <PresentationFormat>On-screen Show (16:9)</PresentationFormat>
  <Paragraphs>231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126</cp:revision>
  <dcterms:created xsi:type="dcterms:W3CDTF">2014-03-07T02:05:43Z</dcterms:created>
  <dcterms:modified xsi:type="dcterms:W3CDTF">2014-10-13T07:29:52Z</dcterms:modified>
</cp:coreProperties>
</file>