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83" r:id="rId2"/>
    <p:sldId id="284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4" r:id="rId16"/>
    <p:sldId id="385" r:id="rId17"/>
    <p:sldId id="386" r:id="rId18"/>
    <p:sldId id="387" r:id="rId19"/>
    <p:sldId id="390" r:id="rId20"/>
    <p:sldId id="391" r:id="rId21"/>
    <p:sldId id="392" r:id="rId22"/>
    <p:sldId id="393" r:id="rId23"/>
    <p:sldId id="394" r:id="rId24"/>
    <p:sldId id="397" r:id="rId25"/>
    <p:sldId id="398" r:id="rId26"/>
    <p:sldId id="399" r:id="rId27"/>
    <p:sldId id="400" r:id="rId28"/>
    <p:sldId id="401" r:id="rId29"/>
    <p:sldId id="404" r:id="rId30"/>
    <p:sldId id="406" r:id="rId31"/>
    <p:sldId id="407" r:id="rId32"/>
    <p:sldId id="408" r:id="rId33"/>
    <p:sldId id="412" r:id="rId34"/>
    <p:sldId id="411" r:id="rId35"/>
    <p:sldId id="413" r:id="rId36"/>
    <p:sldId id="414" r:id="rId37"/>
    <p:sldId id="415" r:id="rId38"/>
    <p:sldId id="417" r:id="rId39"/>
    <p:sldId id="418" r:id="rId40"/>
    <p:sldId id="420" r:id="rId41"/>
    <p:sldId id="419" r:id="rId42"/>
    <p:sldId id="421" r:id="rId43"/>
    <p:sldId id="285" r:id="rId44"/>
    <p:sldId id="334" r:id="rId45"/>
    <p:sldId id="335" r:id="rId46"/>
    <p:sldId id="336" r:id="rId47"/>
    <p:sldId id="319" r:id="rId48"/>
    <p:sldId id="288" r:id="rId49"/>
    <p:sldId id="286" r:id="rId50"/>
    <p:sldId id="292" r:id="rId51"/>
    <p:sldId id="362" r:id="rId52"/>
    <p:sldId id="343" r:id="rId53"/>
    <p:sldId id="344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278" r:id="rId66"/>
    <p:sldId id="293" r:id="rId67"/>
    <p:sldId id="294" r:id="rId68"/>
    <p:sldId id="261" r:id="rId69"/>
    <p:sldId id="320" r:id="rId70"/>
    <p:sldId id="262" r:id="rId71"/>
    <p:sldId id="263" r:id="rId72"/>
    <p:sldId id="331" r:id="rId73"/>
    <p:sldId id="332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2" r:id="rId82"/>
    <p:sldId id="313" r:id="rId83"/>
    <p:sldId id="370" r:id="rId84"/>
    <p:sldId id="363" r:id="rId85"/>
    <p:sldId id="277" r:id="rId8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676" autoAdjust="0"/>
    <p:restoredTop sz="86311" autoAdjust="0"/>
  </p:normalViewPr>
  <p:slideViewPr>
    <p:cSldViewPr snapToObjects="1">
      <p:cViewPr varScale="1">
        <p:scale>
          <a:sx n="98" d="100"/>
          <a:sy n="98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Wrap-Up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0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endCxn id="9" idx="6"/>
          </p:cNvCxnSpPr>
          <p:nvPr/>
        </p:nvCxnSpPr>
        <p:spPr>
          <a:xfrm flipH="1">
            <a:off x="6839700" y="2553450"/>
            <a:ext cx="2304300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76460" y="4046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29" name="Oval 28"/>
          <p:cNvSpPr/>
          <p:nvPr/>
        </p:nvSpPr>
        <p:spPr>
          <a:xfrm>
            <a:off x="3776460" y="18256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Incremental Concept Learning</a:t>
            </a:r>
          </a:p>
        </p:txBody>
      </p:sp>
      <p:sp>
        <p:nvSpPr>
          <p:cNvPr id="31" name="Oval 30"/>
          <p:cNvSpPr/>
          <p:nvPr/>
        </p:nvSpPr>
        <p:spPr>
          <a:xfrm>
            <a:off x="478415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Version Spaces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2856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27575"/>
            <a:ext cx="0" cy="59802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 flipH="1">
            <a:off x="3505800" y="2648560"/>
            <a:ext cx="104790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>
            <a:off x="4553700" y="2648560"/>
            <a:ext cx="100769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86336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Learning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31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0" y="2553450"/>
            <a:ext cx="2267700" cy="0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76460" y="15238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76460" y="37842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76460" y="26540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Learning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34100"/>
            <a:ext cx="0" cy="28975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4553700" y="23468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1" idx="0"/>
          </p:cNvCxnSpPr>
          <p:nvPr/>
        </p:nvCxnSpPr>
        <p:spPr>
          <a:xfrm>
            <a:off x="4553700" y="34770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Analogical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26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7"/>
          </p:cNvCxnSpPr>
          <p:nvPr/>
        </p:nvCxnSpPr>
        <p:spPr>
          <a:xfrm flipH="1">
            <a:off x="6170146" y="-78195"/>
            <a:ext cx="974989" cy="1015199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6502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Visuospatial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Constraint Propagation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Visuospatial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464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4553700" y="0"/>
            <a:ext cx="0" cy="267450"/>
          </a:xfrm>
          <a:prstGeom prst="straightConnector1">
            <a:avLst/>
          </a:prstGeom>
          <a:ln w="1270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Design &amp; Creativity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Configuration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Diagnosis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Creativity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Design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13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2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372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2037270" y="-78195"/>
            <a:ext cx="899984" cy="1015199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Metacognition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76460" y="84352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Correcting Mistakes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76460" y="214197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Meta-Reasoning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0" name="Straight Arrow Connector 29"/>
          <p:cNvCxnSpPr>
            <a:stCxn id="26" idx="4"/>
            <a:endCxn id="28" idx="0"/>
          </p:cNvCxnSpPr>
          <p:nvPr/>
        </p:nvCxnSpPr>
        <p:spPr>
          <a:xfrm>
            <a:off x="4553700" y="1666485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8" idx="4"/>
          </p:cNvCxnSpPr>
          <p:nvPr/>
        </p:nvCxnSpPr>
        <p:spPr>
          <a:xfrm>
            <a:off x="4553700" y="2964930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76460" y="34404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Ethics in Artificial Intelligence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24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55425" y="2648560"/>
            <a:ext cx="1497795" cy="806506"/>
            <a:chOff x="155425" y="2110889"/>
            <a:chExt cx="1497795" cy="806506"/>
          </a:xfrm>
        </p:grpSpPr>
        <p:sp>
          <p:nvSpPr>
            <p:cNvPr id="37" name="Rectangle 3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29295" y="3647089"/>
            <a:ext cx="1497795" cy="806506"/>
            <a:chOff x="155425" y="2110889"/>
            <a:chExt cx="1497795" cy="806506"/>
          </a:xfrm>
        </p:grpSpPr>
        <p:sp>
          <p:nvSpPr>
            <p:cNvPr id="49" name="Rectangle 4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29295" y="1611775"/>
            <a:ext cx="1497795" cy="806506"/>
            <a:chOff x="155425" y="2110889"/>
            <a:chExt cx="1497795" cy="806506"/>
          </a:xfrm>
        </p:grpSpPr>
        <p:sp>
          <p:nvSpPr>
            <p:cNvPr id="67" name="Rectangle 6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kern="10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30030" y="1611776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99881" y="364709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5893" y="296795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59763" y="193116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59763" y="3966479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64023" y="2648559"/>
            <a:ext cx="1497795" cy="806506"/>
            <a:chOff x="4764023" y="2072484"/>
            <a:chExt cx="1497795" cy="806506"/>
          </a:xfrm>
        </p:grpSpPr>
        <p:grpSp>
          <p:nvGrpSpPr>
            <p:cNvPr id="96" name="Group 95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0850" y="36912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0850" y="195727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183540" y="1458005"/>
            <a:ext cx="1497795" cy="806506"/>
            <a:chOff x="4764023" y="2072484"/>
            <a:chExt cx="1497795" cy="806506"/>
          </a:xfrm>
        </p:grpSpPr>
        <p:grpSp>
          <p:nvGrpSpPr>
            <p:cNvPr id="61" name="Group 60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83540" y="2648559"/>
            <a:ext cx="1497795" cy="806506"/>
            <a:chOff x="4764023" y="2072484"/>
            <a:chExt cx="1497795" cy="806506"/>
          </a:xfrm>
        </p:grpSpPr>
        <p:grpSp>
          <p:nvGrpSpPr>
            <p:cNvPr id="70" name="Group 69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83540" y="3839114"/>
            <a:ext cx="1497795" cy="806506"/>
            <a:chOff x="4764023" y="2072484"/>
            <a:chExt cx="1497795" cy="806506"/>
          </a:xfrm>
        </p:grpSpPr>
        <p:grpSp>
          <p:nvGrpSpPr>
            <p:cNvPr id="76" name="Group 75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684275" y="1458006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4274" y="264856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84273" y="3841686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82" name="Curved Connector 81"/>
          <p:cNvCxnSpPr/>
          <p:nvPr/>
        </p:nvCxnSpPr>
        <p:spPr>
          <a:xfrm flipV="1">
            <a:off x="6261819" y="1861259"/>
            <a:ext cx="921721" cy="1190554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>
            <a:off x="6261820" y="3051813"/>
            <a:ext cx="921720" cy="1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6261820" y="3051813"/>
            <a:ext cx="921720" cy="1190554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flipV="1">
            <a:off x="1653219" y="2053282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>
            <a:off x="1653219" y="3051814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flipV="1">
            <a:off x="3727089" y="3051812"/>
            <a:ext cx="1036934" cy="99853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>
            <a:off x="3727090" y="2015029"/>
            <a:ext cx="1036933" cy="1036784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0" y="-1385"/>
            <a:ext cx="9144000" cy="122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#1: </a:t>
            </a:r>
            <a:r>
              <a:rPr lang="en-US" sz="2400" dirty="0" smtClean="0">
                <a:latin typeface="Segoe Print" panose="02000600000000000000" pitchFamily="2" charset="0"/>
              </a:rPr>
              <a:t>KBAI agents represent and organize knowledge into knowledge structures to guide and support reasoning.</a:t>
            </a:r>
          </a:p>
        </p:txBody>
      </p:sp>
    </p:spTree>
    <p:extLst>
      <p:ext uri="{BB962C8B-B14F-4D97-AF65-F5344CB8AC3E}">
        <p14:creationId xmlns:p14="http://schemas.microsoft.com/office/powerpoint/2010/main" xmlns="" val="30922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235" y="3071015"/>
            <a:ext cx="3610070" cy="161301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>
              <a:lnSpc>
                <a:spcPts val="3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kill. </a:t>
            </a:r>
            <a:r>
              <a:rPr lang="en-US" i="1" dirty="0" smtClean="0">
                <a:latin typeface="Arial Narrow" panose="020B0606020202030204" pitchFamily="34" charset="0"/>
              </a:rPr>
              <a:t>verb. </a:t>
            </a:r>
            <a:r>
              <a:rPr lang="en-US" dirty="0">
                <a:latin typeface="Arial Narrow" panose="020B0606020202030204" pitchFamily="34" charset="0"/>
              </a:rPr>
              <a:t>/</a:t>
            </a:r>
            <a:r>
              <a:rPr lang="en-US" dirty="0" err="1">
                <a:latin typeface="Arial Narrow" panose="020B0606020202030204" pitchFamily="34" charset="0"/>
              </a:rPr>
              <a:t>kil</a:t>
            </a:r>
            <a:r>
              <a:rPr lang="en-US" dirty="0">
                <a:latin typeface="Arial Narrow" panose="020B0606020202030204" pitchFamily="34" charset="0"/>
              </a:rPr>
              <a:t>/</a:t>
            </a:r>
            <a:endParaRPr lang="en-US" dirty="0" smtClean="0">
              <a:latin typeface="Arial Narrow" panose="020B0606020202030204" pitchFamily="34" charset="0"/>
            </a:endParaRPr>
          </a:p>
          <a:p>
            <a:pPr marL="285750" indent="-1714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to cause the death of</a:t>
            </a:r>
          </a:p>
          <a:p>
            <a:pPr marL="285750" indent="-1714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to put an end to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74940" y="3722515"/>
            <a:ext cx="576075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54981" y="3254071"/>
            <a:ext cx="157064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kill1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 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victim 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2485" y="4106565"/>
            <a:ext cx="2726755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9240" y="3906956"/>
            <a:ext cx="157276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kill2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 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2235" y="1534814"/>
            <a:ext cx="8679529" cy="111374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altLang="he-IL" b="1" dirty="0">
                <a:latin typeface="Segoe Print" panose="02000600000000000000" pitchFamily="2" charset="0"/>
              </a:rPr>
              <a:t>Sentence </a:t>
            </a:r>
            <a:r>
              <a:rPr lang="en-US" altLang="he-IL" b="1" dirty="0" smtClean="0">
                <a:latin typeface="Segoe Print" panose="02000600000000000000" pitchFamily="2" charset="0"/>
              </a:rPr>
              <a:t>1: </a:t>
            </a:r>
            <a:r>
              <a:rPr lang="en-US" altLang="he-IL" dirty="0" smtClean="0">
                <a:latin typeface="Arial Narrow" panose="020B0606020202030204" pitchFamily="34" charset="0"/>
              </a:rPr>
              <a:t>A </a:t>
            </a:r>
            <a:r>
              <a:rPr lang="en-US" altLang="he-IL" dirty="0">
                <a:latin typeface="Arial Narrow" panose="020B0606020202030204" pitchFamily="34" charset="0"/>
              </a:rPr>
              <a:t>serious earthquake killed 25 people in Lower </a:t>
            </a:r>
            <a:r>
              <a:rPr lang="en-US" altLang="he-IL" dirty="0" err="1">
                <a:latin typeface="Arial Narrow" panose="020B0606020202030204" pitchFamily="34" charset="0"/>
              </a:rPr>
              <a:t>Slabovia</a:t>
            </a:r>
            <a:r>
              <a:rPr lang="en-US" altLang="he-IL" dirty="0">
                <a:latin typeface="Arial Narrow" panose="020B0606020202030204" pitchFamily="34" charset="0"/>
              </a:rPr>
              <a:t>.</a:t>
            </a:r>
          </a:p>
          <a:p>
            <a:pPr algn="ctr"/>
            <a:endParaRPr lang="en-US" altLang="he-IL" dirty="0"/>
          </a:p>
          <a:p>
            <a:pPr algn="ctr"/>
            <a:r>
              <a:rPr lang="en-US" b="1" dirty="0">
                <a:latin typeface="Segoe Print" panose="02000600000000000000" pitchFamily="2" charset="0"/>
              </a:rPr>
              <a:t>Sentence </a:t>
            </a:r>
            <a:r>
              <a:rPr lang="en-US" b="1" dirty="0" smtClean="0">
                <a:latin typeface="Segoe Print" panose="02000600000000000000" pitchFamily="2" charset="0"/>
              </a:rPr>
              <a:t>2: </a:t>
            </a:r>
            <a:r>
              <a:rPr lang="en-US" altLang="he-IL" dirty="0" smtClean="0">
                <a:latin typeface="Arial Narrow" panose="020B0606020202030204" pitchFamily="34" charset="0"/>
              </a:rPr>
              <a:t>The </a:t>
            </a:r>
            <a:r>
              <a:rPr lang="en-US" altLang="he-IL" dirty="0">
                <a:latin typeface="Arial Narrow" panose="020B0606020202030204" pitchFamily="34" charset="0"/>
              </a:rPr>
              <a:t>President of Lower </a:t>
            </a:r>
            <a:r>
              <a:rPr lang="en-US" altLang="he-IL" dirty="0" err="1">
                <a:latin typeface="Arial Narrow" panose="020B0606020202030204" pitchFamily="34" charset="0"/>
              </a:rPr>
              <a:t>Slabovia</a:t>
            </a:r>
            <a:r>
              <a:rPr lang="en-US" altLang="he-IL" dirty="0">
                <a:latin typeface="Arial Narrow" panose="020B0606020202030204" pitchFamily="34" charset="0"/>
              </a:rPr>
              <a:t> killed 25 proposals for earthquake prediction.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1385"/>
            <a:ext cx="9144000" cy="122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#1: </a:t>
            </a:r>
            <a:r>
              <a:rPr lang="en-US" sz="2400" dirty="0" smtClean="0">
                <a:latin typeface="Segoe Print" panose="02000600000000000000" pitchFamily="2" charset="0"/>
              </a:rPr>
              <a:t>KBAI agents represent and organize knowledge into knowledge structures to guide and support reasoning.</a:t>
            </a:r>
          </a:p>
        </p:txBody>
      </p:sp>
    </p:spTree>
    <p:extLst>
      <p:ext uri="{BB962C8B-B14F-4D97-AF65-F5344CB8AC3E}">
        <p14:creationId xmlns:p14="http://schemas.microsoft.com/office/powerpoint/2010/main" xmlns="" val="212260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424" y="1227576"/>
            <a:ext cx="8988576" cy="3686878"/>
            <a:chOff x="155424" y="-2"/>
            <a:chExt cx="8988576" cy="4914455"/>
          </a:xfrm>
        </p:grpSpPr>
        <p:sp>
          <p:nvSpPr>
            <p:cNvPr id="11" name="TextBox 10"/>
            <p:cNvSpPr txBox="1"/>
            <p:nvPr/>
          </p:nvSpPr>
          <p:spPr>
            <a:xfrm>
              <a:off x="923526" y="997144"/>
              <a:ext cx="3371401" cy="1693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move-body-part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  <a:p>
              <a:pPr defTabSz="228600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body</a:t>
              </a:r>
            </a:p>
            <a:p>
              <a:pPr defTabSz="228600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sitting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3525" y="3099646"/>
              <a:ext cx="3371402" cy="134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see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object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9074" y="997144"/>
              <a:ext cx="3371401" cy="1693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move-object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object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49072" y="2861052"/>
              <a:ext cx="3371404" cy="1693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move-object</a:t>
              </a:r>
            </a:p>
            <a:p>
              <a:pPr defTabSz="228600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object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menu</a:t>
              </a:r>
            </a:p>
            <a:p>
              <a:pPr defTabSz="228600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Elbow Connector 25"/>
            <p:cNvCxnSpPr>
              <a:stCxn id="11" idx="2"/>
              <a:endCxn id="12" idx="0"/>
            </p:cNvCxnSpPr>
            <p:nvPr/>
          </p:nvCxnSpPr>
          <p:spPr>
            <a:xfrm rot="5400000">
              <a:off x="2404739" y="2895157"/>
              <a:ext cx="408977" cy="1"/>
            </a:xfrm>
            <a:prstGeom prst="bentConnector3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3" idx="0"/>
            </p:cNvCxnSpPr>
            <p:nvPr/>
          </p:nvCxnSpPr>
          <p:spPr>
            <a:xfrm rot="5400000" flipH="1" flipV="1">
              <a:off x="2849917" y="756452"/>
              <a:ext cx="3444165" cy="3925549"/>
            </a:xfrm>
            <a:prstGeom prst="bentConnector5">
              <a:avLst>
                <a:gd name="adj1" fmla="val -9333"/>
                <a:gd name="adj2" fmla="val 50000"/>
                <a:gd name="adj3" fmla="val 109333"/>
              </a:avLst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8" idx="2"/>
            </p:cNvCxnSpPr>
            <p:nvPr/>
          </p:nvCxnSpPr>
          <p:spPr>
            <a:xfrm rot="16200000" flipH="1">
              <a:off x="7659449" y="3429901"/>
              <a:ext cx="359876" cy="2609227"/>
            </a:xfrm>
            <a:prstGeom prst="bentConnector2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1" idx="1"/>
            </p:cNvCxnSpPr>
            <p:nvPr/>
          </p:nvCxnSpPr>
          <p:spPr>
            <a:xfrm rot="16200000" flipH="1">
              <a:off x="-382480" y="537902"/>
              <a:ext cx="1843910" cy="768102"/>
            </a:xfrm>
            <a:prstGeom prst="bentConnector2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3525" y="75425"/>
              <a:ext cx="7296951" cy="472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= Ashok; P = Olive Garden; W = Andrew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-1385"/>
            <a:ext cx="9144000" cy="122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#1: </a:t>
            </a:r>
            <a:r>
              <a:rPr lang="en-US" sz="2400" dirty="0" smtClean="0">
                <a:latin typeface="Segoe Print" panose="02000600000000000000" pitchFamily="2" charset="0"/>
              </a:rPr>
              <a:t>KBAI agents represent and organize knowledge into knowledge structures to guide and support reasoning.</a:t>
            </a:r>
          </a:p>
        </p:txBody>
      </p:sp>
    </p:spTree>
    <p:extLst>
      <p:ext uri="{BB962C8B-B14F-4D97-AF65-F5344CB8AC3E}">
        <p14:creationId xmlns:p14="http://schemas.microsoft.com/office/powerpoint/2010/main" xmlns="" val="35002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578704"/>
            <a:ext cx="9144000" cy="3433475"/>
            <a:chOff x="0" y="90276"/>
            <a:chExt cx="9144000" cy="4963130"/>
          </a:xfrm>
        </p:grpSpPr>
        <p:sp>
          <p:nvSpPr>
            <p:cNvPr id="2" name="TextBox 1"/>
            <p:cNvSpPr txBox="1"/>
            <p:nvPr/>
          </p:nvSpPr>
          <p:spPr>
            <a:xfrm>
              <a:off x="3381445" y="197998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02431" y="197998"/>
              <a:ext cx="614479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Cup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" name="Straight Arrow Connector 4"/>
            <p:cNvCxnSpPr>
              <a:stCxn id="2" idx="3"/>
              <a:endCxn id="3" idx="1"/>
            </p:cNvCxnSpPr>
            <p:nvPr/>
          </p:nvCxnSpPr>
          <p:spPr>
            <a:xfrm>
              <a:off x="4341570" y="464935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41568" y="90276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020" y="2190498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8006" y="2190498"/>
              <a:ext cx="1036934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Bottom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>
              <a:off x="1077145" y="2457435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77143" y="2082775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7369" y="2525852"/>
              <a:ext cx="1050332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Bottom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28561" y="2525852"/>
              <a:ext cx="652884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Flat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2267701" y="2792789"/>
              <a:ext cx="460860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67698" y="2418130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16596" y="4012369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37583" y="4012369"/>
              <a:ext cx="1305768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Concavity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48" idx="3"/>
              <a:endCxn id="49" idx="1"/>
            </p:cNvCxnSpPr>
            <p:nvPr/>
          </p:nvCxnSpPr>
          <p:spPr>
            <a:xfrm>
              <a:off x="3976721" y="4279306"/>
              <a:ext cx="46086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76719" y="3904646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39365" y="3992735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60351" y="3992735"/>
              <a:ext cx="998531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Light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61" idx="3"/>
              <a:endCxn id="62" idx="1"/>
            </p:cNvCxnSpPr>
            <p:nvPr/>
          </p:nvCxnSpPr>
          <p:spPr>
            <a:xfrm>
              <a:off x="6799490" y="4259672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99488" y="3885012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61083" y="4519532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82069" y="4519532"/>
              <a:ext cx="961931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Handle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7" name="Straight Arrow Connector 66"/>
            <p:cNvCxnSpPr>
              <a:stCxn id="65" idx="3"/>
              <a:endCxn id="66" idx="1"/>
            </p:cNvCxnSpPr>
            <p:nvPr/>
          </p:nvCxnSpPr>
          <p:spPr>
            <a:xfrm>
              <a:off x="7721208" y="4786469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721206" y="4411809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0" y="3678003"/>
              <a:ext cx="9235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97963" y="3678003"/>
              <a:ext cx="1153074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Porcelain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49" name="Straight Arrow Connector 148"/>
            <p:cNvCxnSpPr>
              <a:stCxn id="147" idx="3"/>
              <a:endCxn id="148" idx="1"/>
            </p:cNvCxnSpPr>
            <p:nvPr/>
          </p:nvCxnSpPr>
          <p:spPr>
            <a:xfrm>
              <a:off x="923525" y="3944940"/>
              <a:ext cx="974438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923522" y="3570280"/>
              <a:ext cx="975363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made-of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9864" y="4201358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10850" y="4201358"/>
              <a:ext cx="1363377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Decoration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53" name="Straight Arrow Connector 152"/>
            <p:cNvCxnSpPr>
              <a:stCxn id="151" idx="3"/>
              <a:endCxn id="152" idx="1"/>
            </p:cNvCxnSpPr>
            <p:nvPr/>
          </p:nvCxnSpPr>
          <p:spPr>
            <a:xfrm>
              <a:off x="1149989" y="4468294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149987" y="4093635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89412" y="3178739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17637" y="3172770"/>
              <a:ext cx="960133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Liquids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35" idx="1"/>
            </p:cNvCxnSpPr>
            <p:nvPr/>
          </p:nvCxnSpPr>
          <p:spPr>
            <a:xfrm flipV="1">
              <a:off x="4149537" y="3439707"/>
              <a:ext cx="768100" cy="5969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49535" y="3071015"/>
              <a:ext cx="76810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carries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42" name="Elbow Connector 41"/>
            <p:cNvCxnSpPr>
              <a:endCxn id="37" idx="2"/>
            </p:cNvCxnSpPr>
            <p:nvPr/>
          </p:nvCxnSpPr>
          <p:spPr>
            <a:xfrm rot="5400000" flipH="1" flipV="1">
              <a:off x="4186725" y="3557785"/>
              <a:ext cx="367287" cy="326436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45868" y="3186231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66854" y="3186231"/>
              <a:ext cx="998531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pitchFamily="34" charset="0"/>
                </a:rPr>
                <a:t>Liftable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4" idx="3"/>
              <a:endCxn id="45" idx="1"/>
            </p:cNvCxnSpPr>
            <p:nvPr/>
          </p:nvCxnSpPr>
          <p:spPr>
            <a:xfrm>
              <a:off x="7605993" y="3453168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05991" y="307850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0" name="Elbow Connector 59"/>
            <p:cNvCxnSpPr>
              <a:endCxn id="47" idx="2"/>
            </p:cNvCxnSpPr>
            <p:nvPr/>
          </p:nvCxnSpPr>
          <p:spPr>
            <a:xfrm rot="5400000" flipH="1" flipV="1">
              <a:off x="7263090" y="3311681"/>
              <a:ext cx="340161" cy="806503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endCxn id="47" idx="2"/>
            </p:cNvCxnSpPr>
            <p:nvPr/>
          </p:nvCxnSpPr>
          <p:spPr>
            <a:xfrm rot="16200000" flipV="1">
              <a:off x="7460551" y="3920722"/>
              <a:ext cx="866958" cy="115215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687215" y="1181678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92250" y="1181678"/>
              <a:ext cx="1152149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Drinking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73" name="Straight Arrow Connector 72"/>
            <p:cNvCxnSpPr>
              <a:stCxn id="71" idx="3"/>
              <a:endCxn id="72" idx="1"/>
            </p:cNvCxnSpPr>
            <p:nvPr/>
          </p:nvCxnSpPr>
          <p:spPr>
            <a:xfrm>
              <a:off x="5647340" y="1448615"/>
              <a:ext cx="844910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647338" y="1073955"/>
              <a:ext cx="84491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enables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83" name="Elbow Connector 82"/>
            <p:cNvCxnSpPr>
              <a:endCxn id="74" idx="2"/>
            </p:cNvCxnSpPr>
            <p:nvPr/>
          </p:nvCxnSpPr>
          <p:spPr>
            <a:xfrm rot="5400000" flipH="1" flipV="1">
              <a:off x="4536332" y="1537553"/>
              <a:ext cx="1530716" cy="1536208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endCxn id="74" idx="2"/>
            </p:cNvCxnSpPr>
            <p:nvPr/>
          </p:nvCxnSpPr>
          <p:spPr>
            <a:xfrm rot="16200000" flipV="1">
              <a:off x="6184004" y="1426089"/>
              <a:ext cx="1538208" cy="1766628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93095" y="1220083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4081" y="1220083"/>
              <a:ext cx="1036934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Stable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88" name="Straight Arrow Connector 87"/>
            <p:cNvCxnSpPr>
              <a:stCxn id="86" idx="3"/>
              <a:endCxn id="87" idx="1"/>
            </p:cNvCxnSpPr>
            <p:nvPr/>
          </p:nvCxnSpPr>
          <p:spPr>
            <a:xfrm>
              <a:off x="1653220" y="1487020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653218" y="1112360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98" name="Elbow Connector 97"/>
            <p:cNvCxnSpPr>
              <a:endCxn id="89" idx="2"/>
            </p:cNvCxnSpPr>
            <p:nvPr/>
          </p:nvCxnSpPr>
          <p:spPr>
            <a:xfrm rot="5400000" flipH="1" flipV="1">
              <a:off x="1343576" y="1542703"/>
              <a:ext cx="504071" cy="576075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endCxn id="89" idx="2"/>
            </p:cNvCxnSpPr>
            <p:nvPr/>
          </p:nvCxnSpPr>
          <p:spPr>
            <a:xfrm rot="16200000" flipV="1">
              <a:off x="1771176" y="1691177"/>
              <a:ext cx="839426" cy="6144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/>
            <p:nvPr/>
          </p:nvCxnSpPr>
          <p:spPr>
            <a:xfrm rot="5400000" flipH="1" flipV="1">
              <a:off x="2949954" y="-509685"/>
              <a:ext cx="555740" cy="2688350"/>
            </a:xfrm>
            <a:prstGeom prst="bentConnector3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/>
            <p:nvPr/>
          </p:nvCxnSpPr>
          <p:spPr>
            <a:xfrm rot="16200000" flipV="1">
              <a:off x="5062230" y="66390"/>
              <a:ext cx="517335" cy="1497795"/>
            </a:xfrm>
            <a:prstGeom prst="bentConnector3">
              <a:avLst>
                <a:gd name="adj1" fmla="val 45581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0" y="-1385"/>
            <a:ext cx="9144000" cy="122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#1: </a:t>
            </a:r>
            <a:r>
              <a:rPr lang="en-US" sz="2400" dirty="0" smtClean="0">
                <a:latin typeface="Segoe Print" panose="02000600000000000000" pitchFamily="2" charset="0"/>
              </a:rPr>
              <a:t>KBAI agents represent and organize knowledge into knowledge structures to guide and support reasoning.</a:t>
            </a:r>
          </a:p>
        </p:txBody>
      </p:sp>
    </p:spTree>
    <p:extLst>
      <p:ext uri="{BB962C8B-B14F-4D97-AF65-F5344CB8AC3E}">
        <p14:creationId xmlns:p14="http://schemas.microsoft.com/office/powerpoint/2010/main" xmlns="" val="367612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5340" y="843526"/>
            <a:ext cx="8328660" cy="4299974"/>
            <a:chOff x="815340" y="0"/>
            <a:chExt cx="8328660" cy="5143500"/>
          </a:xfrm>
        </p:grpSpPr>
        <p:sp>
          <p:nvSpPr>
            <p:cNvPr id="4" name="TextBox 3"/>
            <p:cNvSpPr txBox="1"/>
            <p:nvPr/>
          </p:nvSpPr>
          <p:spPr>
            <a:xfrm>
              <a:off x="5021580" y="0"/>
              <a:ext cx="4122420" cy="5143500"/>
            </a:xfrm>
            <a:prstGeom prst="rect">
              <a:avLst/>
            </a:prstGeom>
            <a:noFill/>
          </p:spPr>
          <p:txBody>
            <a:bodyPr wrap="square" lIns="0" rIns="0" rtlCol="0" anchor="t">
              <a:noAutofit/>
            </a:bodyPr>
            <a:lstStyle/>
            <a:p>
              <a:pPr algn="ctr"/>
              <a:endParaRPr lang="en-US" sz="2400" dirty="0" smtClean="0">
                <a:latin typeface="Segoe Print" panose="02000600000000000000" pitchFamily="2" charset="0"/>
              </a:endParaRPr>
            </a:p>
            <a:p>
              <a:pPr algn="ctr"/>
              <a:r>
                <a:rPr lang="en-US" sz="2400" dirty="0" smtClean="0">
                  <a:latin typeface="Segoe Print" panose="02000600000000000000" pitchFamily="2" charset="0"/>
                </a:rPr>
                <a:t>Given new problem 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endParaRPr>
            </a:p>
            <a:p>
              <a:pPr algn="ctr"/>
              <a:endParaRPr lang="en-US" sz="2400" dirty="0">
                <a:latin typeface="Segoe Print" panose="02000600000000000000" pitchFamily="2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400" dirty="0" smtClean="0">
                  <a:latin typeface="Segoe Print" panose="02000600000000000000" pitchFamily="2" charset="0"/>
                  <a:cs typeface="Courier New" panose="02070309020205020404" pitchFamily="49" charset="0"/>
                </a:rPr>
                <a:t>Retrieve most similar prior problem, 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2400" dirty="0" smtClean="0">
                  <a:latin typeface="Segoe Print" panose="02000600000000000000" pitchFamily="2" charset="0"/>
                  <a:cs typeface="Courier New" panose="02070309020205020404" pitchFamily="49" charset="0"/>
                </a:rPr>
                <a:t>, from memory</a:t>
              </a:r>
            </a:p>
            <a:p>
              <a:pPr algn="ctr"/>
              <a:endPara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endParaRPr>
            </a:p>
            <a:p>
              <a:pPr algn="ctr"/>
              <a:endParaRPr lang="en-US" sz="2400" dirty="0">
                <a:latin typeface="Segoe Print" panose="02000600000000000000" pitchFamily="2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400" dirty="0" smtClean="0">
                  <a:latin typeface="Segoe Print" panose="02000600000000000000" pitchFamily="2" charset="0"/>
                  <a:cs typeface="Courier New" panose="02070309020205020404" pitchFamily="49" charset="0"/>
                </a:rPr>
                <a:t>Apply 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2400" dirty="0" smtClean="0">
                  <a:latin typeface="Segoe Print" panose="02000600000000000000" pitchFamily="2" charset="0"/>
                  <a:cs typeface="Courier New" panose="02070309020205020404" pitchFamily="49" charset="0"/>
                </a:rPr>
                <a:t>’s solution to problem 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algn="ctr"/>
              <a:endParaRPr lang="en-US" sz="2400" b="1" dirty="0">
                <a:latin typeface="Segoe Print" panose="02000600000000000000" pitchFamily="2" charset="0"/>
                <a:cs typeface="Courier New" panose="02070309020205020404" pitchFamily="49" charset="0"/>
              </a:endParaRPr>
            </a:p>
            <a:p>
              <a:pPr algn="ctr"/>
              <a:endPara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" name="Flowchart: Card 1"/>
            <p:cNvSpPr/>
            <p:nvPr/>
          </p:nvSpPr>
          <p:spPr>
            <a:xfrm>
              <a:off x="1188720" y="1550670"/>
              <a:ext cx="1592580" cy="731520"/>
            </a:xfrm>
            <a:prstGeom prst="flowChartPunchedCar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ard 4"/>
            <p:cNvSpPr/>
            <p:nvPr/>
          </p:nvSpPr>
          <p:spPr>
            <a:xfrm>
              <a:off x="1341120" y="1703070"/>
              <a:ext cx="1592580" cy="731520"/>
            </a:xfrm>
            <a:prstGeom prst="flowChartPunchedCar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ard 5"/>
            <p:cNvSpPr/>
            <p:nvPr/>
          </p:nvSpPr>
          <p:spPr>
            <a:xfrm>
              <a:off x="1493520" y="1855470"/>
              <a:ext cx="1592580" cy="731520"/>
            </a:xfrm>
            <a:prstGeom prst="flowChartPunchedCar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ard 6"/>
            <p:cNvSpPr/>
            <p:nvPr/>
          </p:nvSpPr>
          <p:spPr>
            <a:xfrm>
              <a:off x="1645920" y="2007870"/>
              <a:ext cx="1592580" cy="731520"/>
            </a:xfrm>
            <a:prstGeom prst="flowChartPunchedCar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798320" y="2160270"/>
              <a:ext cx="1592580" cy="731520"/>
            </a:xfrm>
            <a:prstGeom prst="flowChartPunchedCard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950720" y="2312670"/>
              <a:ext cx="1592580" cy="731520"/>
            </a:xfrm>
            <a:prstGeom prst="flowChartPunchedCar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ard 9"/>
            <p:cNvSpPr/>
            <p:nvPr/>
          </p:nvSpPr>
          <p:spPr>
            <a:xfrm>
              <a:off x="2103120" y="2465070"/>
              <a:ext cx="1592580" cy="731520"/>
            </a:xfrm>
            <a:prstGeom prst="flowChartPunchedCar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ard 10"/>
            <p:cNvSpPr/>
            <p:nvPr/>
          </p:nvSpPr>
          <p:spPr>
            <a:xfrm>
              <a:off x="2255520" y="2617470"/>
              <a:ext cx="1592580" cy="731520"/>
            </a:xfrm>
            <a:prstGeom prst="flowChartPunchedCard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ard 11"/>
            <p:cNvSpPr/>
            <p:nvPr/>
          </p:nvSpPr>
          <p:spPr>
            <a:xfrm>
              <a:off x="2407920" y="2769870"/>
              <a:ext cx="1592580" cy="731520"/>
            </a:xfrm>
            <a:prstGeom prst="flowChartPunchedCard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lowchart: Card 12"/>
            <p:cNvSpPr/>
            <p:nvPr/>
          </p:nvSpPr>
          <p:spPr>
            <a:xfrm>
              <a:off x="1943100" y="201930"/>
              <a:ext cx="1592580" cy="731520"/>
            </a:xfrm>
            <a:prstGeom prst="flowChartPunchedCard">
              <a:avLst/>
            </a:prstGeom>
            <a:solidFill>
              <a:srgbClr val="B381D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66965" y="1028700"/>
              <a:ext cx="0" cy="407670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ard 16"/>
            <p:cNvSpPr/>
            <p:nvPr/>
          </p:nvSpPr>
          <p:spPr>
            <a:xfrm>
              <a:off x="3535680" y="4107950"/>
              <a:ext cx="1592580" cy="731520"/>
            </a:xfrm>
            <a:prstGeom prst="flowChartPunchedCard">
              <a:avLst/>
            </a:prstGeom>
            <a:solidFill>
              <a:srgbClr val="B381D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Flowchart: Card 17"/>
            <p:cNvSpPr/>
            <p:nvPr/>
          </p:nvSpPr>
          <p:spPr>
            <a:xfrm>
              <a:off x="815340" y="4107950"/>
              <a:ext cx="1592580" cy="731520"/>
            </a:xfrm>
            <a:prstGeom prst="flowChartPunchedCard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766965" y="3647090"/>
              <a:ext cx="0" cy="407670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3"/>
              <a:endCxn id="17" idx="1"/>
            </p:cNvCxnSpPr>
            <p:nvPr/>
          </p:nvCxnSpPr>
          <p:spPr>
            <a:xfrm>
              <a:off x="2407920" y="4473710"/>
              <a:ext cx="11277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#2: </a:t>
            </a:r>
            <a:r>
              <a:rPr lang="en-US" sz="2400" dirty="0">
                <a:latin typeface="Segoe Print" panose="02000600000000000000" pitchFamily="2" charset="0"/>
              </a:rPr>
              <a:t>Learning in KBAI agents is often incremental.</a:t>
            </a:r>
          </a:p>
        </p:txBody>
      </p:sp>
    </p:spTree>
    <p:extLst>
      <p:ext uri="{BB962C8B-B14F-4D97-AF65-F5344CB8AC3E}">
        <p14:creationId xmlns:p14="http://schemas.microsoft.com/office/powerpoint/2010/main" xmlns="" val="219267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Major topics revisited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Principles of KBAI revisited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Modern KBAI research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xmlns="" val="8877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481410"/>
              </p:ext>
            </p:extLst>
          </p:nvPr>
        </p:nvGraphicFramePr>
        <p:xfrm>
          <a:off x="461313" y="1069718"/>
          <a:ext cx="3649827" cy="382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478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8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Z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724378" y="958740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724378" y="1907136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255998" y="1907136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Straight Arrow Connector 46"/>
          <p:cNvCxnSpPr>
            <a:stCxn id="44" idx="4"/>
            <a:endCxn id="45" idx="7"/>
          </p:cNvCxnSpPr>
          <p:nvPr/>
        </p:nvCxnSpPr>
        <p:spPr>
          <a:xfrm flipH="1">
            <a:off x="6335761" y="1541965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  <a:endCxn id="46" idx="1"/>
          </p:cNvCxnSpPr>
          <p:nvPr/>
        </p:nvCxnSpPr>
        <p:spPr>
          <a:xfrm>
            <a:off x="6848328" y="1541965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697958" y="2846681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5724378" y="2851401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55998" y="2846681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2" name="Straight Arrow Connector 51"/>
          <p:cNvCxnSpPr>
            <a:stCxn id="45" idx="4"/>
            <a:endCxn id="50" idx="0"/>
          </p:cNvCxnSpPr>
          <p:nvPr/>
        </p:nvCxnSpPr>
        <p:spPr>
          <a:xfrm flipH="1">
            <a:off x="5861538" y="2490361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4"/>
            <a:endCxn id="51" idx="0"/>
          </p:cNvCxnSpPr>
          <p:nvPr/>
        </p:nvCxnSpPr>
        <p:spPr>
          <a:xfrm flipH="1">
            <a:off x="7393158" y="2490361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4"/>
            <a:endCxn id="49" idx="0"/>
          </p:cNvCxnSpPr>
          <p:nvPr/>
        </p:nvCxnSpPr>
        <p:spPr>
          <a:xfrm>
            <a:off x="7614138" y="2490361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6818" y="1614004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35091" y="161400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08935" y="244434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9605" y="2447010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66338" y="244701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56048" y="2444341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69564" y="2851401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45" idx="4"/>
            <a:endCxn id="61" idx="0"/>
          </p:cNvCxnSpPr>
          <p:nvPr/>
        </p:nvCxnSpPr>
        <p:spPr>
          <a:xfrm>
            <a:off x="6082518" y="2490361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4"/>
          </p:cNvCxnSpPr>
          <p:nvPr/>
        </p:nvCxnSpPr>
        <p:spPr>
          <a:xfrm flipH="1">
            <a:off x="6219678" y="3434626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79076" y="340446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5363" y="334646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885285" y="4685691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454755" y="3807861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9" name="Straight Arrow Connector 108"/>
          <p:cNvCxnSpPr>
            <a:stCxn id="61" idx="4"/>
            <a:endCxn id="108" idx="0"/>
          </p:cNvCxnSpPr>
          <p:nvPr/>
        </p:nvCxnSpPr>
        <p:spPr>
          <a:xfrm>
            <a:off x="6427704" y="3434626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8" idx="4"/>
            <a:endCxn id="107" idx="0"/>
          </p:cNvCxnSpPr>
          <p:nvPr/>
        </p:nvCxnSpPr>
        <p:spPr>
          <a:xfrm>
            <a:off x="6812895" y="4391086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8" idx="4"/>
          </p:cNvCxnSpPr>
          <p:nvPr/>
        </p:nvCxnSpPr>
        <p:spPr>
          <a:xfrm flipH="1">
            <a:off x="6577818" y="4391086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082518" y="3819027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440658" y="4685691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90556" y="429475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4808" y="430658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#2: </a:t>
            </a:r>
            <a:r>
              <a:rPr lang="en-US" sz="2400" dirty="0">
                <a:latin typeface="Segoe Print" panose="02000600000000000000" pitchFamily="2" charset="0"/>
              </a:rPr>
              <a:t>Learning in KBAI agents is often incremental.</a:t>
            </a:r>
          </a:p>
        </p:txBody>
      </p:sp>
    </p:spTree>
    <p:extLst>
      <p:ext uri="{BB962C8B-B14F-4D97-AF65-F5344CB8AC3E}">
        <p14:creationId xmlns:p14="http://schemas.microsoft.com/office/powerpoint/2010/main" xmlns="" val="403412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210" y="882124"/>
            <a:ext cx="9101984" cy="4185951"/>
            <a:chOff x="40210" y="75425"/>
            <a:chExt cx="9101984" cy="4370617"/>
          </a:xfrm>
        </p:grpSpPr>
        <p:sp>
          <p:nvSpPr>
            <p:cNvPr id="5" name="TextBox 4"/>
            <p:cNvSpPr txBox="1"/>
            <p:nvPr/>
          </p:nvSpPr>
          <p:spPr>
            <a:xfrm>
              <a:off x="172823" y="75425"/>
              <a:ext cx="292153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 smtClean="0">
                  <a:latin typeface="Segoe Print" panose="02000600000000000000" pitchFamily="2" charset="0"/>
                </a:rPr>
                <a:t>Current Concept</a:t>
              </a:r>
              <a:endParaRPr lang="en-US" sz="2000" dirty="0">
                <a:latin typeface="Segoe Print" panose="02000600000000000000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2210" y="75425"/>
              <a:ext cx="292153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Segoe Print" panose="02000600000000000000" pitchFamily="2" charset="0"/>
                </a:rPr>
                <a:t>An Arch</a:t>
              </a:r>
              <a:endParaRPr lang="en-US" sz="2000" dirty="0">
                <a:solidFill>
                  <a:schemeClr val="accent3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02076" y="49788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125629" y="1956582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11229" y="3531642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040029" y="3531642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2" idx="0"/>
              <a:endCxn id="21" idx="3"/>
            </p:cNvCxnSpPr>
            <p:nvPr/>
          </p:nvCxnSpPr>
          <p:spPr>
            <a:xfrm flipV="1">
              <a:off x="668429" y="2737071"/>
              <a:ext cx="591111" cy="794571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0"/>
              <a:endCxn id="21" idx="5"/>
            </p:cNvCxnSpPr>
            <p:nvPr/>
          </p:nvCxnSpPr>
          <p:spPr>
            <a:xfrm flipH="1" flipV="1">
              <a:off x="1906118" y="2737071"/>
              <a:ext cx="591111" cy="794571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6"/>
              <a:endCxn id="23" idx="2"/>
            </p:cNvCxnSpPr>
            <p:nvPr/>
          </p:nvCxnSpPr>
          <p:spPr>
            <a:xfrm>
              <a:off x="1125629" y="3988842"/>
              <a:ext cx="914400" cy="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10" y="2854615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supports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159" y="2854615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supports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8524" y="3988842"/>
              <a:ext cx="96150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left-of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21" idx="0"/>
              <a:endCxn id="20" idx="4"/>
            </p:cNvCxnSpPr>
            <p:nvPr/>
          </p:nvCxnSpPr>
          <p:spPr>
            <a:xfrm flipH="1" flipV="1">
              <a:off x="1559276" y="1412280"/>
              <a:ext cx="23553" cy="544302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0667" y="1499765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supports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082814" y="49788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68414" y="207294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997214" y="207294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35" name="Straight Arrow Connector 34"/>
            <p:cNvCxnSpPr>
              <a:stCxn id="33" idx="0"/>
              <a:endCxn id="32" idx="3"/>
            </p:cNvCxnSpPr>
            <p:nvPr/>
          </p:nvCxnSpPr>
          <p:spPr>
            <a:xfrm flipV="1">
              <a:off x="3625614" y="1278369"/>
              <a:ext cx="591111" cy="794571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0"/>
              <a:endCxn id="32" idx="5"/>
            </p:cNvCxnSpPr>
            <p:nvPr/>
          </p:nvCxnSpPr>
          <p:spPr>
            <a:xfrm flipH="1" flipV="1">
              <a:off x="4863303" y="1278369"/>
              <a:ext cx="591111" cy="794571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6"/>
              <a:endCxn id="34" idx="2"/>
            </p:cNvCxnSpPr>
            <p:nvPr/>
          </p:nvCxnSpPr>
          <p:spPr>
            <a:xfrm>
              <a:off x="4082814" y="2530140"/>
              <a:ext cx="914400" cy="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97395" y="1395913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supports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1344" y="1395913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supports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35709" y="2530140"/>
              <a:ext cx="96150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left-of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20655" y="75425"/>
              <a:ext cx="292153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 smtClean="0">
                  <a:latin typeface="Segoe Print" panose="02000600000000000000" pitchFamily="2" charset="0"/>
                </a:rPr>
                <a:t>New Concept</a:t>
              </a:r>
              <a:endParaRPr lang="en-US" sz="2000" dirty="0">
                <a:latin typeface="Segoe Print" panose="02000600000000000000" pitchFamily="2" charset="0"/>
              </a:endParaRPr>
            </a:p>
          </p:txBody>
        </p:sp>
        <p:sp>
          <p:nvSpPr>
            <p:cNvPr id="51" name="Multiply 50"/>
            <p:cNvSpPr/>
            <p:nvPr/>
          </p:nvSpPr>
          <p:spPr>
            <a:xfrm>
              <a:off x="1125747" y="1134189"/>
              <a:ext cx="914400" cy="9144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135056" y="49788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220656" y="207294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049456" y="207294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Brick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53" idx="0"/>
              <a:endCxn id="52" idx="3"/>
            </p:cNvCxnSpPr>
            <p:nvPr/>
          </p:nvCxnSpPr>
          <p:spPr>
            <a:xfrm flipV="1">
              <a:off x="6677856" y="1278369"/>
              <a:ext cx="591111" cy="794571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0"/>
              <a:endCxn id="52" idx="5"/>
            </p:cNvCxnSpPr>
            <p:nvPr/>
          </p:nvCxnSpPr>
          <p:spPr>
            <a:xfrm flipH="1" flipV="1">
              <a:off x="7915545" y="1278369"/>
              <a:ext cx="591111" cy="794571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6"/>
              <a:endCxn id="54" idx="2"/>
            </p:cNvCxnSpPr>
            <p:nvPr/>
          </p:nvCxnSpPr>
          <p:spPr>
            <a:xfrm>
              <a:off x="7135056" y="2530140"/>
              <a:ext cx="914400" cy="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49637" y="1395913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supports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33586" y="1395913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supports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87951" y="2530140"/>
              <a:ext cx="96150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left-of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#2: </a:t>
            </a:r>
            <a:r>
              <a:rPr lang="en-US" sz="2400" dirty="0">
                <a:latin typeface="Segoe Print" panose="02000600000000000000" pitchFamily="2" charset="0"/>
              </a:rPr>
              <a:t>Learning in KBAI agents is often incremental.</a:t>
            </a:r>
          </a:p>
        </p:txBody>
      </p:sp>
    </p:spTree>
    <p:extLst>
      <p:ext uri="{BB962C8B-B14F-4D97-AF65-F5344CB8AC3E}">
        <p14:creationId xmlns:p14="http://schemas.microsoft.com/office/powerpoint/2010/main" xmlns="" val="27195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2820" y="918581"/>
            <a:ext cx="7571275" cy="4156231"/>
            <a:chOff x="-3685" y="57219"/>
            <a:chExt cx="9140390" cy="5017593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337160" y="3224635"/>
              <a:ext cx="230430" cy="20300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1"/>
            </p:cNvCxnSpPr>
            <p:nvPr/>
          </p:nvCxnSpPr>
          <p:spPr>
            <a:xfrm flipH="1">
              <a:off x="7337160" y="2538835"/>
              <a:ext cx="230430" cy="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337160" y="1639050"/>
              <a:ext cx="230430" cy="21398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93830" y="1853035"/>
              <a:ext cx="1371600" cy="1371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Sam’s</a:t>
              </a:r>
            </a:p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b</a:t>
              </a:r>
              <a:r>
                <a:rPr lang="en-US" sz="1600" dirty="0" smtClean="0">
                  <a:latin typeface="Corbel" panose="020B0503020204020204" pitchFamily="34" charset="0"/>
                </a:rPr>
                <a:t>reakfast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Friday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cheap</a:t>
              </a:r>
              <a:endParaRPr lang="en-US" sz="1600" dirty="0">
                <a:latin typeface="Corbel" panose="020B0503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567590" y="1853035"/>
              <a:ext cx="1371600" cy="1371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  <a:endParaRPr lang="en-US" sz="1600" dirty="0">
                <a:latin typeface="Corbel" panose="020B05030202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615" y="57219"/>
              <a:ext cx="3226020" cy="163487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Visit3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228600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restaurant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Sam’s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228600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meal 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lunch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228600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day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Saturday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228600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cost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cheap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685" y="4722430"/>
              <a:ext cx="1766630" cy="35238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 smtClean="0">
                  <a:latin typeface="Segoe Print" panose="02000600000000000000" pitchFamily="2" charset="0"/>
                </a:rPr>
                <a:t>Specific</a:t>
              </a:r>
              <a:endParaRPr lang="en-US" sz="1600" dirty="0">
                <a:latin typeface="Segoe Print" panose="02000600000000000000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70075" y="4722430"/>
              <a:ext cx="1766630" cy="35238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 smtClean="0">
                  <a:latin typeface="Segoe Print" panose="02000600000000000000" pitchFamily="2" charset="0"/>
                </a:rPr>
                <a:t>General</a:t>
              </a:r>
              <a:endParaRPr lang="en-US" sz="1600" dirty="0">
                <a:latin typeface="Segoe Print" panose="020006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65560" y="3427640"/>
              <a:ext cx="1371600" cy="13716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cheap</a:t>
              </a:r>
              <a:endParaRPr lang="en-US" sz="1600" dirty="0">
                <a:latin typeface="Corbel" panose="020B05030202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9415" y="1853035"/>
              <a:ext cx="1371600" cy="137160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Sam’s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 smtClean="0">
                  <a:latin typeface="Corbel" panose="020B0503020204020204" pitchFamily="34" charset="0"/>
                </a:rPr>
                <a:t>cheap</a:t>
              </a:r>
              <a:endParaRPr lang="en-US" sz="1600" dirty="0">
                <a:latin typeface="Corbel" panose="020B0503020204020204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3" idx="3"/>
              <a:endCxn id="14" idx="1"/>
            </p:cNvCxnSpPr>
            <p:nvPr/>
          </p:nvCxnSpPr>
          <p:spPr>
            <a:xfrm>
              <a:off x="1565430" y="2538835"/>
              <a:ext cx="213985" cy="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839365" y="275830"/>
              <a:ext cx="45719" cy="13716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65560" y="267450"/>
              <a:ext cx="1371600" cy="13716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Breakfast</a:t>
              </a:r>
            </a:p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[any]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5560" y="1853035"/>
              <a:ext cx="1371600" cy="13716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Sam’s</a:t>
              </a:r>
            </a:p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[any]</a:t>
              </a:r>
            </a:p>
            <a:p>
              <a:pPr algn="ctr"/>
              <a:r>
                <a:rPr lang="en-US" sz="1600" dirty="0">
                  <a:latin typeface="Corbel" panose="020B0503020204020204" pitchFamily="34" charset="0"/>
                </a:rPr>
                <a:t>[any</a:t>
              </a:r>
              <a:r>
                <a:rPr lang="en-US" sz="1600" dirty="0" smtClean="0">
                  <a:latin typeface="Corbel" panose="020B0503020204020204" pitchFamily="34" charset="0"/>
                </a:rPr>
                <a:t>]</a:t>
              </a:r>
              <a:endParaRPr lang="en-US" sz="1600" dirty="0">
                <a:latin typeface="Corbel" panose="020B0503020204020204" pitchFamily="34" charset="0"/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6194160" y="496050"/>
              <a:ext cx="914400" cy="9144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#2: </a:t>
            </a:r>
            <a:r>
              <a:rPr lang="en-US" sz="2400" dirty="0">
                <a:latin typeface="Segoe Print" panose="02000600000000000000" pitchFamily="2" charset="0"/>
              </a:rPr>
              <a:t>Learning in KBAI agents is often incremental.</a:t>
            </a:r>
          </a:p>
        </p:txBody>
      </p:sp>
    </p:spTree>
    <p:extLst>
      <p:ext uri="{BB962C8B-B14F-4D97-AF65-F5344CB8AC3E}">
        <p14:creationId xmlns:p14="http://schemas.microsoft.com/office/powerpoint/2010/main" xmlns="" val="296004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81930"/>
            <a:ext cx="9487842" cy="4072522"/>
            <a:chOff x="0" y="90276"/>
            <a:chExt cx="9487842" cy="4871001"/>
          </a:xfrm>
        </p:grpSpPr>
        <p:sp>
          <p:nvSpPr>
            <p:cNvPr id="2" name="TextBox 1"/>
            <p:cNvSpPr txBox="1"/>
            <p:nvPr/>
          </p:nvSpPr>
          <p:spPr>
            <a:xfrm>
              <a:off x="3381445" y="198000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02431" y="198000"/>
              <a:ext cx="614479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Cup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" name="Straight Arrow Connector 4"/>
            <p:cNvCxnSpPr>
              <a:stCxn id="2" idx="3"/>
              <a:endCxn id="3" idx="1"/>
            </p:cNvCxnSpPr>
            <p:nvPr/>
          </p:nvCxnSpPr>
          <p:spPr>
            <a:xfrm>
              <a:off x="4341570" y="418872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41568" y="90276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4260" y="4012369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45247" y="4012369"/>
              <a:ext cx="1305768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Concavity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48" idx="3"/>
              <a:endCxn id="49" idx="1"/>
            </p:cNvCxnSpPr>
            <p:nvPr/>
          </p:nvCxnSpPr>
          <p:spPr>
            <a:xfrm>
              <a:off x="1384385" y="4233242"/>
              <a:ext cx="46086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384383" y="3904646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68325" y="3992735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89311" y="3992735"/>
              <a:ext cx="99853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Light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61" idx="3"/>
              <a:endCxn id="62" idx="1"/>
            </p:cNvCxnSpPr>
            <p:nvPr/>
          </p:nvCxnSpPr>
          <p:spPr>
            <a:xfrm>
              <a:off x="8028450" y="4213607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028448" y="3885012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39365" y="4519532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60351" y="4519532"/>
              <a:ext cx="96193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Handle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7" name="Straight Arrow Connector 66"/>
            <p:cNvCxnSpPr>
              <a:stCxn id="65" idx="3"/>
              <a:endCxn id="66" idx="1"/>
            </p:cNvCxnSpPr>
            <p:nvPr/>
          </p:nvCxnSpPr>
          <p:spPr>
            <a:xfrm>
              <a:off x="6799490" y="4740404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799488" y="4411809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7076" y="3178738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25301" y="3172770"/>
              <a:ext cx="960133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Liquids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35" idx="1"/>
            </p:cNvCxnSpPr>
            <p:nvPr/>
          </p:nvCxnSpPr>
          <p:spPr>
            <a:xfrm flipV="1">
              <a:off x="1557201" y="3393642"/>
              <a:ext cx="768100" cy="5968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57199" y="3071015"/>
              <a:ext cx="76810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carries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42" name="Elbow Connector 41"/>
            <p:cNvCxnSpPr>
              <a:endCxn id="37" idx="2"/>
            </p:cNvCxnSpPr>
            <p:nvPr/>
          </p:nvCxnSpPr>
          <p:spPr>
            <a:xfrm rot="5400000" flipH="1" flipV="1">
              <a:off x="1594389" y="3557785"/>
              <a:ext cx="367287" cy="326436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45868" y="3186230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66854" y="3246980"/>
              <a:ext cx="99853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pitchFamily="34" charset="0"/>
                </a:rPr>
                <a:t>Liftable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46" name="Straight Arrow Connector 45"/>
            <p:cNvCxnSpPr>
              <a:endCxn id="45" idx="1"/>
            </p:cNvCxnSpPr>
            <p:nvPr/>
          </p:nvCxnSpPr>
          <p:spPr>
            <a:xfrm>
              <a:off x="7605993" y="3447035"/>
              <a:ext cx="460861" cy="20818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05991" y="313925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0" name="Elbow Connector 59"/>
            <p:cNvCxnSpPr>
              <a:stCxn id="64" idx="0"/>
              <a:endCxn id="47" idx="2"/>
            </p:cNvCxnSpPr>
            <p:nvPr/>
          </p:nvCxnSpPr>
          <p:spPr>
            <a:xfrm rot="16200000" flipV="1">
              <a:off x="7907946" y="3534078"/>
              <a:ext cx="279411" cy="42245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68" idx="0"/>
              <a:endCxn id="47" idx="2"/>
            </p:cNvCxnSpPr>
            <p:nvPr/>
          </p:nvCxnSpPr>
          <p:spPr>
            <a:xfrm rot="5400000" flipH="1" flipV="1">
              <a:off x="7030066" y="3605454"/>
              <a:ext cx="806208" cy="806503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687215" y="1181678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92250" y="1181678"/>
              <a:ext cx="1152149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Drinking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73" name="Straight Arrow Connector 72"/>
            <p:cNvCxnSpPr>
              <a:stCxn id="71" idx="3"/>
              <a:endCxn id="72" idx="1"/>
            </p:cNvCxnSpPr>
            <p:nvPr/>
          </p:nvCxnSpPr>
          <p:spPr>
            <a:xfrm>
              <a:off x="5647340" y="1402551"/>
              <a:ext cx="844910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647338" y="1073955"/>
              <a:ext cx="84491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enables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83" name="Elbow Connector 82"/>
            <p:cNvCxnSpPr>
              <a:stCxn id="37" idx="0"/>
              <a:endCxn id="74" idx="2"/>
            </p:cNvCxnSpPr>
            <p:nvPr/>
          </p:nvCxnSpPr>
          <p:spPr>
            <a:xfrm rot="5400000" flipH="1" flipV="1">
              <a:off x="3240164" y="241385"/>
              <a:ext cx="1530716" cy="4128544"/>
            </a:xfrm>
            <a:prstGeom prst="bentConnector3">
              <a:avLst>
                <a:gd name="adj1" fmla="val 80128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47" idx="0"/>
              <a:endCxn id="55" idx="2"/>
            </p:cNvCxnSpPr>
            <p:nvPr/>
          </p:nvCxnSpPr>
          <p:spPr>
            <a:xfrm rot="16200000" flipV="1">
              <a:off x="6768110" y="2070944"/>
              <a:ext cx="677238" cy="14593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341570" y="398054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/>
            <p:nvPr/>
          </p:nvCxnSpPr>
          <p:spPr>
            <a:xfrm flipV="1">
              <a:off x="0" y="556620"/>
              <a:ext cx="4571999" cy="277870"/>
            </a:xfrm>
            <a:prstGeom prst="bentConnector3">
              <a:avLst>
                <a:gd name="adj1" fmla="val 99913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/>
            <p:nvPr/>
          </p:nvCxnSpPr>
          <p:spPr>
            <a:xfrm rot="16200000" flipV="1">
              <a:off x="5062230" y="66390"/>
              <a:ext cx="517335" cy="1497795"/>
            </a:xfrm>
            <a:prstGeom prst="bentConnector3">
              <a:avLst>
                <a:gd name="adj1" fmla="val 45581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74205" y="4399130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Handle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95191" y="4399130"/>
              <a:ext cx="96193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Fixed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76" name="Straight Arrow Connector 75"/>
            <p:cNvCxnSpPr>
              <a:stCxn id="70" idx="3"/>
            </p:cNvCxnSpPr>
            <p:nvPr/>
          </p:nvCxnSpPr>
          <p:spPr>
            <a:xfrm flipV="1">
              <a:off x="4034330" y="4599185"/>
              <a:ext cx="460861" cy="20818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034328" y="429140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78" name="Elbow Connector 77"/>
            <p:cNvCxnSpPr>
              <a:stCxn id="77" idx="0"/>
              <a:endCxn id="79" idx="2"/>
            </p:cNvCxnSpPr>
            <p:nvPr/>
          </p:nvCxnSpPr>
          <p:spPr>
            <a:xfrm rot="5400000" flipH="1" flipV="1">
              <a:off x="3983478" y="3510862"/>
              <a:ext cx="1061826" cy="499265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94456" y="2103398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99491" y="2103398"/>
              <a:ext cx="145939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Manipulable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4" name="Straight Arrow Connector 53"/>
            <p:cNvCxnSpPr>
              <a:stCxn id="52" idx="3"/>
              <a:endCxn id="53" idx="1"/>
            </p:cNvCxnSpPr>
            <p:nvPr/>
          </p:nvCxnSpPr>
          <p:spPr>
            <a:xfrm>
              <a:off x="5954581" y="2324271"/>
              <a:ext cx="844910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954579" y="1995675"/>
              <a:ext cx="84491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6" name="Elbow Connector 55"/>
            <p:cNvCxnSpPr>
              <a:stCxn id="55" idx="0"/>
              <a:endCxn id="74" idx="2"/>
            </p:cNvCxnSpPr>
            <p:nvPr/>
          </p:nvCxnSpPr>
          <p:spPr>
            <a:xfrm rot="16200000" flipV="1">
              <a:off x="5995727" y="1614366"/>
              <a:ext cx="455376" cy="30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73470" y="2870960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94456" y="2870960"/>
              <a:ext cx="1382580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pitchFamily="34" charset="0"/>
                </a:rPr>
                <a:t>Orientable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9" name="Straight Arrow Connector 58"/>
            <p:cNvCxnSpPr>
              <a:stCxn id="57" idx="3"/>
            </p:cNvCxnSpPr>
            <p:nvPr/>
          </p:nvCxnSpPr>
          <p:spPr>
            <a:xfrm flipV="1">
              <a:off x="4533595" y="3071015"/>
              <a:ext cx="460861" cy="20818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533593" y="276323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80" name="Elbow Connector 79"/>
            <p:cNvCxnSpPr>
              <a:stCxn id="79" idx="0"/>
              <a:endCxn id="55" idx="2"/>
            </p:cNvCxnSpPr>
            <p:nvPr/>
          </p:nvCxnSpPr>
          <p:spPr>
            <a:xfrm rot="5400000" flipH="1" flipV="1">
              <a:off x="5419920" y="1806123"/>
              <a:ext cx="301218" cy="161301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68" idx="0"/>
              <a:endCxn id="79" idx="2"/>
            </p:cNvCxnSpPr>
            <p:nvPr/>
          </p:nvCxnSpPr>
          <p:spPr>
            <a:xfrm rot="16200000" flipV="1">
              <a:off x="5305858" y="2687747"/>
              <a:ext cx="1182228" cy="2265895"/>
            </a:xfrm>
            <a:prstGeom prst="bentConnector3">
              <a:avLst>
                <a:gd name="adj1" fmla="val 18389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#2: </a:t>
            </a:r>
            <a:r>
              <a:rPr lang="en-US" sz="2400" dirty="0">
                <a:latin typeface="Segoe Print" panose="02000600000000000000" pitchFamily="2" charset="0"/>
              </a:rPr>
              <a:t>Learning in KBAI agents is often incremental.</a:t>
            </a:r>
          </a:p>
        </p:txBody>
      </p:sp>
    </p:spTree>
    <p:extLst>
      <p:ext uri="{BB962C8B-B14F-4D97-AF65-F5344CB8AC3E}">
        <p14:creationId xmlns:p14="http://schemas.microsoft.com/office/powerpoint/2010/main" xmlns="" val="347682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620" y="0"/>
            <a:ext cx="365028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Angela ate lasagna with her dad last night at Olive Garden.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1570" y="1277218"/>
            <a:ext cx="4570194" cy="290754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Angela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lasagna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Olive Garden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night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in-subject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happy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611625"/>
            <a:ext cx="4109335" cy="23427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#3: </a:t>
            </a:r>
            <a:r>
              <a:rPr lang="en-US" sz="2400" dirty="0">
                <a:latin typeface="Segoe Print" panose="02000600000000000000" pitchFamily="2" charset="0"/>
              </a:rPr>
              <a:t>Reasoning in KBAI agents is top-down as well as bottom-up.</a:t>
            </a:r>
          </a:p>
        </p:txBody>
      </p:sp>
    </p:spTree>
    <p:extLst>
      <p:ext uri="{BB962C8B-B14F-4D97-AF65-F5344CB8AC3E}">
        <p14:creationId xmlns:p14="http://schemas.microsoft.com/office/powerpoint/2010/main" xmlns="" val="380734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235" y="3071015"/>
            <a:ext cx="3610070" cy="161301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>
              <a:lnSpc>
                <a:spcPts val="3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kill. </a:t>
            </a:r>
            <a:r>
              <a:rPr lang="en-US" i="1" dirty="0" smtClean="0">
                <a:latin typeface="Arial Narrow" panose="020B0606020202030204" pitchFamily="34" charset="0"/>
              </a:rPr>
              <a:t>verb. </a:t>
            </a:r>
            <a:r>
              <a:rPr lang="en-US" dirty="0">
                <a:latin typeface="Arial Narrow" panose="020B0606020202030204" pitchFamily="34" charset="0"/>
              </a:rPr>
              <a:t>/</a:t>
            </a:r>
            <a:r>
              <a:rPr lang="en-US" dirty="0" err="1">
                <a:latin typeface="Arial Narrow" panose="020B0606020202030204" pitchFamily="34" charset="0"/>
              </a:rPr>
              <a:t>kil</a:t>
            </a:r>
            <a:r>
              <a:rPr lang="en-US" dirty="0">
                <a:latin typeface="Arial Narrow" panose="020B0606020202030204" pitchFamily="34" charset="0"/>
              </a:rPr>
              <a:t>/</a:t>
            </a:r>
            <a:endParaRPr lang="en-US" dirty="0" smtClean="0">
              <a:latin typeface="Arial Narrow" panose="020B0606020202030204" pitchFamily="34" charset="0"/>
            </a:endParaRPr>
          </a:p>
          <a:p>
            <a:pPr marL="285750" indent="-1714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to cause the death of</a:t>
            </a:r>
          </a:p>
          <a:p>
            <a:pPr marL="285750" indent="-1714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to put an end to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74940" y="3722515"/>
            <a:ext cx="576075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54981" y="3254071"/>
            <a:ext cx="157064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kill1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 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victim 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2485" y="4106565"/>
            <a:ext cx="2726755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9240" y="3906956"/>
            <a:ext cx="157276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kill2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 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2235" y="1534814"/>
            <a:ext cx="8679529" cy="111374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altLang="he-IL" b="1" dirty="0">
                <a:latin typeface="Segoe Print" panose="02000600000000000000" pitchFamily="2" charset="0"/>
              </a:rPr>
              <a:t>Sentence </a:t>
            </a:r>
            <a:r>
              <a:rPr lang="en-US" altLang="he-IL" b="1" dirty="0" smtClean="0">
                <a:latin typeface="Segoe Print" panose="02000600000000000000" pitchFamily="2" charset="0"/>
              </a:rPr>
              <a:t>1: </a:t>
            </a:r>
            <a:r>
              <a:rPr lang="en-US" altLang="he-IL" dirty="0" smtClean="0">
                <a:latin typeface="Arial Narrow" panose="020B0606020202030204" pitchFamily="34" charset="0"/>
              </a:rPr>
              <a:t>A </a:t>
            </a:r>
            <a:r>
              <a:rPr lang="en-US" altLang="he-IL" dirty="0">
                <a:latin typeface="Arial Narrow" panose="020B0606020202030204" pitchFamily="34" charset="0"/>
              </a:rPr>
              <a:t>serious earthquake killed 25 people in Lower </a:t>
            </a:r>
            <a:r>
              <a:rPr lang="en-US" altLang="he-IL" dirty="0" err="1">
                <a:latin typeface="Arial Narrow" panose="020B0606020202030204" pitchFamily="34" charset="0"/>
              </a:rPr>
              <a:t>Slabovia</a:t>
            </a:r>
            <a:r>
              <a:rPr lang="en-US" altLang="he-IL" dirty="0">
                <a:latin typeface="Arial Narrow" panose="020B0606020202030204" pitchFamily="34" charset="0"/>
              </a:rPr>
              <a:t>.</a:t>
            </a:r>
          </a:p>
          <a:p>
            <a:pPr algn="ctr"/>
            <a:endParaRPr lang="en-US" altLang="he-IL" dirty="0"/>
          </a:p>
          <a:p>
            <a:pPr algn="ctr"/>
            <a:r>
              <a:rPr lang="en-US" b="1" dirty="0">
                <a:latin typeface="Segoe Print" panose="02000600000000000000" pitchFamily="2" charset="0"/>
              </a:rPr>
              <a:t>Sentence </a:t>
            </a:r>
            <a:r>
              <a:rPr lang="en-US" b="1" dirty="0" smtClean="0">
                <a:latin typeface="Segoe Print" panose="02000600000000000000" pitchFamily="2" charset="0"/>
              </a:rPr>
              <a:t>2: </a:t>
            </a:r>
            <a:r>
              <a:rPr lang="en-US" altLang="he-IL" dirty="0" smtClean="0">
                <a:latin typeface="Arial Narrow" panose="020B0606020202030204" pitchFamily="34" charset="0"/>
              </a:rPr>
              <a:t>The </a:t>
            </a:r>
            <a:r>
              <a:rPr lang="en-US" altLang="he-IL" dirty="0">
                <a:latin typeface="Arial Narrow" panose="020B0606020202030204" pitchFamily="34" charset="0"/>
              </a:rPr>
              <a:t>President of Lower </a:t>
            </a:r>
            <a:r>
              <a:rPr lang="en-US" altLang="he-IL" dirty="0" err="1">
                <a:latin typeface="Arial Narrow" panose="020B0606020202030204" pitchFamily="34" charset="0"/>
              </a:rPr>
              <a:t>Slabovia</a:t>
            </a:r>
            <a:r>
              <a:rPr lang="en-US" altLang="he-IL" dirty="0">
                <a:latin typeface="Arial Narrow" panose="020B0606020202030204" pitchFamily="34" charset="0"/>
              </a:rPr>
              <a:t> killed 25 proposals for earthquake prediction.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#3: </a:t>
            </a:r>
            <a:r>
              <a:rPr lang="en-US" sz="2400" dirty="0">
                <a:latin typeface="Segoe Print" panose="02000600000000000000" pitchFamily="2" charset="0"/>
              </a:rPr>
              <a:t>Reasoning in KBAI agents is top-down as well as bottom-up.</a:t>
            </a:r>
          </a:p>
        </p:txBody>
      </p:sp>
    </p:spTree>
    <p:extLst>
      <p:ext uri="{BB962C8B-B14F-4D97-AF65-F5344CB8AC3E}">
        <p14:creationId xmlns:p14="http://schemas.microsoft.com/office/powerpoint/2010/main" xmlns="" val="288761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424" y="843526"/>
            <a:ext cx="8988576" cy="4070927"/>
            <a:chOff x="155424" y="-2"/>
            <a:chExt cx="8988576" cy="4914454"/>
          </a:xfrm>
        </p:grpSpPr>
        <p:sp>
          <p:nvSpPr>
            <p:cNvPr id="11" name="TextBox 10"/>
            <p:cNvSpPr txBox="1"/>
            <p:nvPr/>
          </p:nvSpPr>
          <p:spPr>
            <a:xfrm>
              <a:off x="923526" y="997144"/>
              <a:ext cx="3371401" cy="1597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move-body-part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body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sitting</a:t>
              </a:r>
              <a:endPara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3525" y="3099646"/>
              <a:ext cx="3371402" cy="134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object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9074" y="997144"/>
              <a:ext cx="3371401" cy="1597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move-object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object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49072" y="2861052"/>
              <a:ext cx="3371404" cy="1597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move-object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object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menu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  <a:endPara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Elbow Connector 25"/>
            <p:cNvCxnSpPr>
              <a:stCxn id="11" idx="2"/>
              <a:endCxn id="12" idx="0"/>
            </p:cNvCxnSpPr>
            <p:nvPr/>
          </p:nvCxnSpPr>
          <p:spPr>
            <a:xfrm rot="5400000">
              <a:off x="2356809" y="2847227"/>
              <a:ext cx="504836" cy="1"/>
            </a:xfrm>
            <a:prstGeom prst="bentConnector3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3" idx="0"/>
            </p:cNvCxnSpPr>
            <p:nvPr/>
          </p:nvCxnSpPr>
          <p:spPr>
            <a:xfrm rot="5400000" flipH="1" flipV="1">
              <a:off x="2849917" y="756452"/>
              <a:ext cx="3444164" cy="3925549"/>
            </a:xfrm>
            <a:prstGeom prst="bentConnector5">
              <a:avLst>
                <a:gd name="adj1" fmla="val -8013"/>
                <a:gd name="adj2" fmla="val 50000"/>
                <a:gd name="adj3" fmla="val 108013"/>
              </a:avLst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8" idx="2"/>
            </p:cNvCxnSpPr>
            <p:nvPr/>
          </p:nvCxnSpPr>
          <p:spPr>
            <a:xfrm rot="16200000" flipH="1">
              <a:off x="7611519" y="3381972"/>
              <a:ext cx="455735" cy="2609226"/>
            </a:xfrm>
            <a:prstGeom prst="bentConnector2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1" idx="1"/>
            </p:cNvCxnSpPr>
            <p:nvPr/>
          </p:nvCxnSpPr>
          <p:spPr>
            <a:xfrm rot="16200000" flipH="1">
              <a:off x="-358515" y="513937"/>
              <a:ext cx="1795980" cy="768102"/>
            </a:xfrm>
            <a:prstGeom prst="bentConnector2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3525" y="75426"/>
              <a:ext cx="7296951" cy="44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= Ashok; P = Olive Garden; W = Andrew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#3: </a:t>
            </a:r>
            <a:r>
              <a:rPr lang="en-US" sz="2400" dirty="0">
                <a:latin typeface="Segoe Print" panose="02000600000000000000" pitchFamily="2" charset="0"/>
              </a:rPr>
              <a:t>Reasoning in KBAI agents is top-down as well as bottom-up.</a:t>
            </a:r>
          </a:p>
        </p:txBody>
      </p:sp>
    </p:spTree>
    <p:extLst>
      <p:ext uri="{BB962C8B-B14F-4D97-AF65-F5344CB8AC3E}">
        <p14:creationId xmlns:p14="http://schemas.microsoft.com/office/powerpoint/2010/main" xmlns="" val="432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/>
          <p:cNvSpPr/>
          <p:nvPr/>
        </p:nvSpPr>
        <p:spPr>
          <a:xfrm>
            <a:off x="616820" y="1292695"/>
            <a:ext cx="3319365" cy="3362712"/>
          </a:xfrm>
          <a:prstGeom prst="cub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797235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758954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855010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698005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115412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115412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322799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322799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402867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92222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44383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209819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58118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36702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69808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209819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82641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77876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41877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82260" y="1430220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36563" y="1828450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1150" y="1316785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31516" y="4658020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64840" y="2427372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98210" y="3595080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11875" y="4141475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29219" y="983540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6285" y="3006605"/>
            <a:ext cx="914400" cy="29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#3: </a:t>
            </a:r>
            <a:r>
              <a:rPr lang="en-US" sz="2400" dirty="0">
                <a:latin typeface="Segoe Print" panose="02000600000000000000" pitchFamily="2" charset="0"/>
              </a:rPr>
              <a:t>Reasoning in KBAI agents is top-down as well as bottom-up.</a:t>
            </a:r>
          </a:p>
        </p:txBody>
      </p:sp>
    </p:spTree>
    <p:extLst>
      <p:ext uri="{BB962C8B-B14F-4D97-AF65-F5344CB8AC3E}">
        <p14:creationId xmlns:p14="http://schemas.microsoft.com/office/powerpoint/2010/main" xmlns="" val="347054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#3: </a:t>
            </a:r>
            <a:r>
              <a:rPr lang="en-US" sz="2400" dirty="0">
                <a:latin typeface="Segoe Print" panose="02000600000000000000" pitchFamily="2" charset="0"/>
              </a:rPr>
              <a:t>Reasoning in KBAI agents is top-down as well as bottom-up.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1930" y="951906"/>
            <a:ext cx="7315850" cy="411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7977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85"/>
            <a:ext cx="9144000" cy="49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#4: </a:t>
            </a:r>
            <a:r>
              <a:rPr lang="en-US" sz="2400" dirty="0">
                <a:latin typeface="Segoe Print" panose="02000600000000000000" pitchFamily="2" charset="0"/>
              </a:rPr>
              <a:t>KBAI agents match methods to tasks.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665" y="843525"/>
            <a:ext cx="387890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Methods</a:t>
            </a:r>
          </a:p>
          <a:p>
            <a:pPr algn="ctr"/>
            <a:endParaRPr lang="en-US" sz="1400" b="1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Generate &amp; Test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Means-Ends Analysis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Problem Reduction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Production Systems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Case-Based Reasoning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Planning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Analogical Reasoning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2430" y="843525"/>
            <a:ext cx="387890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Tasks</a:t>
            </a:r>
          </a:p>
          <a:p>
            <a:pPr algn="ctr"/>
            <a:endParaRPr lang="en-US" sz="1400" b="1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Configuration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Diagnosis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Design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Meta-Reasoning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Creativity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Classification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Systems Thinking</a:t>
            </a:r>
          </a:p>
        </p:txBody>
      </p:sp>
    </p:spTree>
    <p:extLst>
      <p:ext uri="{BB962C8B-B14F-4D97-AF65-F5344CB8AC3E}">
        <p14:creationId xmlns:p14="http://schemas.microsoft.com/office/powerpoint/2010/main" xmlns="" val="168049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18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87224" y="134965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24" y="292471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01624" y="292471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>
            <a:stCxn id="3" idx="0"/>
            <a:endCxn id="2" idx="3"/>
          </p:cNvCxnSpPr>
          <p:nvPr/>
        </p:nvCxnSpPr>
        <p:spPr>
          <a:xfrm flipV="1">
            <a:off x="630024" y="2130144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2" idx="5"/>
          </p:cNvCxnSpPr>
          <p:nvPr/>
        </p:nvCxnSpPr>
        <p:spPr>
          <a:xfrm flipH="1" flipV="1">
            <a:off x="1867713" y="2130144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6"/>
            <a:endCxn id="4" idx="2"/>
          </p:cNvCxnSpPr>
          <p:nvPr/>
        </p:nvCxnSpPr>
        <p:spPr>
          <a:xfrm>
            <a:off x="1087224" y="3381915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5" y="2247688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5754" y="2247688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supports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0119" y="3381915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823" y="927200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Current Concept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25780" y="134965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11380" y="292471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40180" y="292471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15" idx="6"/>
            <a:endCxn id="16" idx="2"/>
          </p:cNvCxnSpPr>
          <p:nvPr/>
        </p:nvCxnSpPr>
        <p:spPr>
          <a:xfrm>
            <a:off x="4125780" y="3381915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78675" y="3381915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1381" y="927200"/>
            <a:ext cx="2743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Not an Arch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135056" y="134965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0656" y="292471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49456" y="292471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stCxn id="21" idx="0"/>
            <a:endCxn id="20" idx="3"/>
          </p:cNvCxnSpPr>
          <p:nvPr/>
        </p:nvCxnSpPr>
        <p:spPr>
          <a:xfrm flipV="1">
            <a:off x="6677856" y="2130144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  <a:endCxn id="20" idx="5"/>
          </p:cNvCxnSpPr>
          <p:nvPr/>
        </p:nvCxnSpPr>
        <p:spPr>
          <a:xfrm flipH="1" flipV="1">
            <a:off x="7915545" y="2130144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6"/>
            <a:endCxn id="22" idx="2"/>
          </p:cNvCxnSpPr>
          <p:nvPr/>
        </p:nvCxnSpPr>
        <p:spPr>
          <a:xfrm>
            <a:off x="7135056" y="3381915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9637" y="1964135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7951" y="3381915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left-of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0655" y="927200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New Concept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95181" y="1964135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must-</a:t>
            </a:r>
            <a:b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support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4492000"/>
            <a:ext cx="914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“require-link” heuristic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#5: </a:t>
            </a:r>
            <a:r>
              <a:rPr lang="en-US" sz="2400" dirty="0">
                <a:latin typeface="Segoe Print" panose="02000600000000000000" pitchFamily="2" charset="0"/>
              </a:rPr>
              <a:t>KBAI agents use heuristics to find solutions that are good enough, though not necessarily optimal.</a:t>
            </a:r>
          </a:p>
        </p:txBody>
      </p:sp>
    </p:spTree>
    <p:extLst>
      <p:ext uri="{BB962C8B-B14F-4D97-AF65-F5344CB8AC3E}">
        <p14:creationId xmlns:p14="http://schemas.microsoft.com/office/powerpoint/2010/main" xmlns="" val="25800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35682" y="875355"/>
            <a:ext cx="7284793" cy="4192719"/>
            <a:chOff x="248680" y="113829"/>
            <a:chExt cx="8607935" cy="495424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48680" y="2553921"/>
              <a:ext cx="2189085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02300" y="209688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A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00" y="1639681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C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4622" y="2096721"/>
              <a:ext cx="457200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67530" y="2571751"/>
              <a:ext cx="2189085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068680" y="120031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A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8680" y="2114551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C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6855" y="1657511"/>
              <a:ext cx="457200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964" y="113830"/>
              <a:ext cx="1344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Segoe Print" panose="02000600000000000000" pitchFamily="2" charset="0"/>
                </a:rPr>
                <a:t>Initial State</a:t>
              </a:r>
              <a:endParaRPr lang="en-US" sz="1400" dirty="0">
                <a:latin typeface="Segoe Print" panose="020006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9983" y="113829"/>
              <a:ext cx="1344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Segoe Print" panose="02000600000000000000" pitchFamily="2" charset="0"/>
                </a:rPr>
                <a:t>Goal State</a:t>
              </a:r>
              <a:endParaRPr lang="en-US" sz="1400" dirty="0">
                <a:latin typeface="Segoe Print" panose="020006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680" y="2554081"/>
              <a:ext cx="21890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A on Table</a:t>
              </a:r>
            </a:p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B on Table</a:t>
              </a:r>
            </a:p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C on A</a:t>
              </a:r>
            </a:p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Δ = 3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7529" y="2571911"/>
              <a:ext cx="21890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Arial Narrow" panose="020B0606020202030204" pitchFamily="34" charset="0"/>
                </a:rPr>
                <a:t>A on B</a:t>
              </a:r>
            </a:p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Arial Narrow" panose="020B0606020202030204" pitchFamily="34" charset="0"/>
                </a:rPr>
                <a:t>B on C</a:t>
              </a:r>
            </a:p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Arial Narrow" panose="020B0606020202030204" pitchFamily="34" charset="0"/>
                </a:rPr>
                <a:t>C on Table</a:t>
              </a:r>
            </a:p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Δ = 0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458255" y="2555530"/>
              <a:ext cx="2189085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611875" y="209849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A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44015" y="1641290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C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45230" y="2098330"/>
              <a:ext cx="457200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8255" y="2555690"/>
              <a:ext cx="2189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Δ = 3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437765" y="1209760"/>
              <a:ext cx="1020490" cy="1323585"/>
            </a:xfrm>
            <a:prstGeom prst="straightConnector1">
              <a:avLst/>
            </a:prstGeom>
            <a:ln w="76200"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458255" y="4475780"/>
              <a:ext cx="2189085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611875" y="401874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A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11875" y="3561540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C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11875" y="3104340"/>
              <a:ext cx="457200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8255" y="4475940"/>
              <a:ext cx="2189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Δ = 3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458255" y="647840"/>
              <a:ext cx="2189085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611875" y="1908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A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74925" y="190640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C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5230" y="190640"/>
              <a:ext cx="457200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58255" y="648000"/>
              <a:ext cx="2189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Δ = 2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437765" y="2553921"/>
              <a:ext cx="1020490" cy="1"/>
            </a:xfrm>
            <a:prstGeom prst="straightConnector1">
              <a:avLst/>
            </a:prstGeom>
            <a:ln w="76200">
              <a:solidFill>
                <a:srgbClr val="4F81BD">
                  <a:alpha val="30196"/>
                </a:srgbClr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437765" y="2553921"/>
              <a:ext cx="1020490" cy="1362004"/>
            </a:xfrm>
            <a:prstGeom prst="straightConnector1">
              <a:avLst/>
            </a:prstGeom>
            <a:ln w="76200">
              <a:solidFill>
                <a:srgbClr val="4F81BD">
                  <a:alpha val="30196"/>
                </a:srgbClr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5724151" y="647840"/>
              <a:ext cx="422454" cy="160"/>
            </a:xfrm>
            <a:prstGeom prst="straightConnector1">
              <a:avLst/>
            </a:prstGeom>
            <a:ln w="76200"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724151" y="2563610"/>
              <a:ext cx="422454" cy="0"/>
            </a:xfrm>
            <a:prstGeom prst="straightConnector1">
              <a:avLst/>
            </a:prstGeom>
            <a:ln w="76200"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5724151" y="4475620"/>
              <a:ext cx="422454" cy="160"/>
            </a:xfrm>
            <a:prstGeom prst="straightConnector1">
              <a:avLst/>
            </a:prstGeom>
            <a:ln w="76200"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3458255" y="1534815"/>
              <a:ext cx="2957185" cy="353326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#5: </a:t>
            </a:r>
            <a:r>
              <a:rPr lang="en-US" sz="2400" dirty="0">
                <a:latin typeface="Segoe Print" panose="02000600000000000000" pitchFamily="2" charset="0"/>
              </a:rPr>
              <a:t>KBAI agents use heuristics to find solutions that are good enough, though not necessarily optimal.</a:t>
            </a:r>
          </a:p>
        </p:txBody>
      </p:sp>
    </p:spTree>
    <p:extLst>
      <p:ext uri="{BB962C8B-B14F-4D97-AF65-F5344CB8AC3E}">
        <p14:creationId xmlns:p14="http://schemas.microsoft.com/office/powerpoint/2010/main" xmlns="" val="7812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5022" y="878986"/>
            <a:ext cx="6629808" cy="423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#5: </a:t>
            </a:r>
            <a:r>
              <a:rPr lang="en-US" sz="2400" dirty="0">
                <a:latin typeface="Segoe Print" panose="02000600000000000000" pitchFamily="2" charset="0"/>
              </a:rPr>
              <a:t>KBAI agents use heuristics to find solutions that are good enough, though not necessarily optimal.</a:t>
            </a:r>
          </a:p>
        </p:txBody>
      </p:sp>
    </p:spTree>
    <p:extLst>
      <p:ext uri="{BB962C8B-B14F-4D97-AF65-F5344CB8AC3E}">
        <p14:creationId xmlns:p14="http://schemas.microsoft.com/office/powerpoint/2010/main" xmlns="" val="32300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424" y="796735"/>
            <a:ext cx="8988576" cy="4194530"/>
            <a:chOff x="155424" y="0"/>
            <a:chExt cx="8988576" cy="4991265"/>
          </a:xfrm>
        </p:grpSpPr>
        <p:sp>
          <p:nvSpPr>
            <p:cNvPr id="9" name="Rectangle 8"/>
            <p:cNvSpPr/>
            <p:nvPr/>
          </p:nvSpPr>
          <p:spPr>
            <a:xfrm>
              <a:off x="6338630" y="1025795"/>
              <a:ext cx="960120" cy="1417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0"/>
              <a:ext cx="4572000" cy="102533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dirty="0" smtClean="0">
                  <a:latin typeface="Segoe Print" panose="02000600000000000000" pitchFamily="2" charset="0"/>
                </a:rPr>
                <a:t>What color is this block?</a:t>
              </a:r>
              <a:endParaRPr lang="en-US" sz="2400" dirty="0">
                <a:latin typeface="Segoe Print" panose="020006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5424" y="152235"/>
              <a:ext cx="4069125" cy="48390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Block World</a:t>
              </a:r>
              <a:endParaRPr lang="en-US" sz="2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7450" y="1184445"/>
              <a:ext cx="457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Blue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0155" y="796735"/>
              <a:ext cx="1371600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Orange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15550" y="3685495"/>
              <a:ext cx="18288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Purple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0765" y="1486195"/>
              <a:ext cx="9144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Black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36535" y="2098845"/>
              <a:ext cx="1371600" cy="13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Green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4230" y="582005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</a:rPr>
                <a:t>Red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#6: </a:t>
            </a:r>
            <a:r>
              <a:rPr lang="en-US" sz="2400" dirty="0">
                <a:latin typeface="Segoe Print" panose="02000600000000000000" pitchFamily="2" charset="0"/>
              </a:rPr>
              <a:t>KBAI agents make use of recurring patterns in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xmlns="" val="140196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5980" y="1504629"/>
            <a:ext cx="2796560" cy="2328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4455" y="1504629"/>
            <a:ext cx="2803565" cy="23344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724633" y="2088809"/>
            <a:ext cx="339338" cy="120124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294953" y="2700218"/>
            <a:ext cx="181762" cy="67248"/>
          </a:xfrm>
          <a:prstGeom prst="line">
            <a:avLst/>
          </a:prstGeom>
          <a:ln w="12700"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76120" y="2004602"/>
            <a:ext cx="451371" cy="0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27492" y="2434584"/>
            <a:ext cx="222408" cy="0"/>
          </a:xfrm>
          <a:prstGeom prst="line">
            <a:avLst/>
          </a:prstGeom>
          <a:ln>
            <a:solidFill>
              <a:schemeClr val="accent2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063971" y="2088809"/>
            <a:ext cx="230982" cy="678657"/>
          </a:xfrm>
          <a:prstGeom prst="line">
            <a:avLst/>
          </a:prstGeom>
          <a:ln>
            <a:solidFill>
              <a:schemeClr val="accent2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27491" y="2004602"/>
            <a:ext cx="1" cy="429982"/>
          </a:xfrm>
          <a:prstGeom prst="line">
            <a:avLst/>
          </a:prstGeom>
          <a:ln>
            <a:solidFill>
              <a:schemeClr val="accent2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#6: </a:t>
            </a:r>
            <a:r>
              <a:rPr lang="en-US" sz="2400" dirty="0">
                <a:latin typeface="Segoe Print" panose="02000600000000000000" pitchFamily="2" charset="0"/>
              </a:rPr>
              <a:t>KBAI agents make use of recurring patterns in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xmlns="" val="2715021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#6: </a:t>
            </a:r>
            <a:r>
              <a:rPr lang="en-US" sz="2400" dirty="0">
                <a:latin typeface="Segoe Print" panose="02000600000000000000" pitchFamily="2" charset="0"/>
              </a:rPr>
              <a:t>KBAI agents make use of recurring patterns in the problems they solve.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285" y="888850"/>
            <a:ext cx="7901513" cy="414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6319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1930" y="951906"/>
            <a:ext cx="7315850" cy="411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#6: </a:t>
            </a:r>
            <a:r>
              <a:rPr lang="en-US" sz="2400" dirty="0">
                <a:latin typeface="Segoe Print" panose="02000600000000000000" pitchFamily="2" charset="0"/>
              </a:rPr>
              <a:t>KBAI agents make use of recurring patterns in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xmlns="" val="2785094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424" y="843526"/>
            <a:ext cx="8988576" cy="4070927"/>
            <a:chOff x="155424" y="-2"/>
            <a:chExt cx="8988576" cy="4914454"/>
          </a:xfrm>
        </p:grpSpPr>
        <p:sp>
          <p:nvSpPr>
            <p:cNvPr id="11" name="TextBox 10"/>
            <p:cNvSpPr txBox="1"/>
            <p:nvPr/>
          </p:nvSpPr>
          <p:spPr>
            <a:xfrm>
              <a:off x="923526" y="997144"/>
              <a:ext cx="3371401" cy="1597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move-body-part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body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sitting</a:t>
              </a:r>
              <a:endPara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3525" y="3099646"/>
              <a:ext cx="3371402" cy="134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object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9074" y="997144"/>
              <a:ext cx="3371401" cy="1597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move-object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object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49072" y="2861052"/>
              <a:ext cx="3371404" cy="1597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Action Frame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prim.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move-object</a:t>
              </a:r>
            </a:p>
            <a:p>
              <a:pPr defTabSz="228600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agent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Andrew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object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menu</a:t>
              </a:r>
            </a:p>
            <a:p>
              <a:pPr defTabSz="228600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destination :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Ashok</a:t>
              </a:r>
              <a:endPara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Elbow Connector 25"/>
            <p:cNvCxnSpPr>
              <a:stCxn id="11" idx="2"/>
              <a:endCxn id="12" idx="0"/>
            </p:cNvCxnSpPr>
            <p:nvPr/>
          </p:nvCxnSpPr>
          <p:spPr>
            <a:xfrm rot="5400000">
              <a:off x="2356809" y="2847227"/>
              <a:ext cx="504836" cy="1"/>
            </a:xfrm>
            <a:prstGeom prst="bentConnector3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3" idx="0"/>
            </p:cNvCxnSpPr>
            <p:nvPr/>
          </p:nvCxnSpPr>
          <p:spPr>
            <a:xfrm rot="5400000" flipH="1" flipV="1">
              <a:off x="2849917" y="756452"/>
              <a:ext cx="3444164" cy="3925549"/>
            </a:xfrm>
            <a:prstGeom prst="bentConnector5">
              <a:avLst>
                <a:gd name="adj1" fmla="val -8013"/>
                <a:gd name="adj2" fmla="val 50000"/>
                <a:gd name="adj3" fmla="val 108013"/>
              </a:avLst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8" idx="2"/>
            </p:cNvCxnSpPr>
            <p:nvPr/>
          </p:nvCxnSpPr>
          <p:spPr>
            <a:xfrm rot="16200000" flipH="1">
              <a:off x="7611519" y="3381972"/>
              <a:ext cx="455735" cy="2609226"/>
            </a:xfrm>
            <a:prstGeom prst="bentConnector2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1" idx="1"/>
            </p:cNvCxnSpPr>
            <p:nvPr/>
          </p:nvCxnSpPr>
          <p:spPr>
            <a:xfrm rot="16200000" flipH="1">
              <a:off x="-358515" y="513937"/>
              <a:ext cx="1795980" cy="768102"/>
            </a:xfrm>
            <a:prstGeom prst="bentConnector2">
              <a:avLst/>
            </a:prstGeom>
            <a:ln w="34925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3525" y="75426"/>
              <a:ext cx="7296951" cy="44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= Ashok; P = Olive Garden; W = Andrew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-1385"/>
            <a:ext cx="9144000" cy="844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#6: </a:t>
            </a:r>
            <a:r>
              <a:rPr lang="en-US" sz="2400" dirty="0">
                <a:latin typeface="Segoe Print" panose="02000600000000000000" pitchFamily="2" charset="0"/>
              </a:rPr>
              <a:t>KBAI agents make use of recurring patterns in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xmlns="" val="6893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234" y="1496411"/>
            <a:ext cx="3033995" cy="329320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5th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1st, 3rd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Pierzynski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.283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left-handed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1-4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pitch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throw-fast-ball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homerun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7950" y="1304385"/>
            <a:ext cx="4792982" cy="367786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(r8)</a:t>
            </a:r>
            <a:r>
              <a:rPr lang="en-US" sz="16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If two operators selected and one has an episode with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result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homerun</a:t>
            </a:r>
          </a:p>
          <a:p>
            <a:pPr defTabSz="228600"/>
            <a:r>
              <a:rPr lang="en-US" sz="1600" i="1" dirty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prefer other operator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3266229" y="3143016"/>
            <a:ext cx="921721" cy="302"/>
          </a:xfrm>
          <a:prstGeom prst="straightConnector1">
            <a:avLst/>
          </a:prstGeom>
          <a:ln w="635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80346" y="3715201"/>
            <a:ext cx="251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Print" panose="02000600000000000000" pitchFamily="2" charset="0"/>
              </a:rPr>
              <a:t>“chunking”</a:t>
            </a:r>
            <a:endParaRPr lang="en-US" sz="3200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1385"/>
            <a:ext cx="9144000" cy="1152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#7: </a:t>
            </a:r>
            <a:r>
              <a:rPr lang="en-US" sz="2400" dirty="0">
                <a:latin typeface="Segoe Print" panose="02000600000000000000" pitchFamily="2" charset="0"/>
              </a:rPr>
              <a:t>The architecture of KBAI agents enables reasoning, learning, and memory to support and constrain 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20957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150765"/>
            <a:ext cx="4572000" cy="3878906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Flies(animal)</a:t>
            </a:r>
          </a:p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∧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¬Bird(animal)</a:t>
            </a: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Flies(animal) ∧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¬Bird(animal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Bat(Animal)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664" y="1150765"/>
            <a:ext cx="4109335" cy="3878906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If an animal flies and is not a bird, it is a bat.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85"/>
            <a:ext cx="9144000" cy="1152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#7: </a:t>
            </a:r>
            <a:r>
              <a:rPr lang="en-US" sz="2400" dirty="0">
                <a:latin typeface="Segoe Print" panose="02000600000000000000" pitchFamily="2" charset="0"/>
              </a:rPr>
              <a:t>The architecture of KBAI agents enables reasoning, learning, and memory to support and constrain 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42896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6965" y="86365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The World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stCxn id="5" idx="3"/>
            <a:endCxn id="4" idx="3"/>
          </p:cNvCxnSpPr>
          <p:nvPr/>
        </p:nvCxnSpPr>
        <p:spPr>
          <a:xfrm>
            <a:off x="6431885" y="1218438"/>
            <a:ext cx="12700" cy="2745030"/>
          </a:xfrm>
          <a:prstGeom prst="curvedConnector3">
            <a:avLst>
              <a:gd name="adj1" fmla="val 10975220"/>
            </a:avLst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1"/>
            <a:endCxn id="5" idx="1"/>
          </p:cNvCxnSpPr>
          <p:nvPr/>
        </p:nvCxnSpPr>
        <p:spPr>
          <a:xfrm rot="10800000">
            <a:off x="2766965" y="1218438"/>
            <a:ext cx="12700" cy="2745030"/>
          </a:xfrm>
          <a:prstGeom prst="curvedConnector3">
            <a:avLst>
              <a:gd name="adj1" fmla="val 10911504"/>
            </a:avLst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003" y="236011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4830" y="236012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661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04170"/>
            <a:ext cx="9144000" cy="3433475"/>
            <a:chOff x="0" y="90276"/>
            <a:chExt cx="9144000" cy="4963130"/>
          </a:xfrm>
        </p:grpSpPr>
        <p:sp>
          <p:nvSpPr>
            <p:cNvPr id="2" name="TextBox 1"/>
            <p:cNvSpPr txBox="1"/>
            <p:nvPr/>
          </p:nvSpPr>
          <p:spPr>
            <a:xfrm>
              <a:off x="3381445" y="197998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02431" y="197998"/>
              <a:ext cx="614479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Cup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" name="Straight Arrow Connector 4"/>
            <p:cNvCxnSpPr>
              <a:stCxn id="2" idx="3"/>
              <a:endCxn id="3" idx="1"/>
            </p:cNvCxnSpPr>
            <p:nvPr/>
          </p:nvCxnSpPr>
          <p:spPr>
            <a:xfrm>
              <a:off x="4341570" y="464935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41568" y="90276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020" y="2190498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8006" y="2190498"/>
              <a:ext cx="1036934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Bottom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>
              <a:off x="1077145" y="2457435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77143" y="2082775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7369" y="2525852"/>
              <a:ext cx="1050332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Bottom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28561" y="2525852"/>
              <a:ext cx="652884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Flat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2267701" y="2792789"/>
              <a:ext cx="460860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67698" y="2418130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16596" y="4012369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37583" y="4012369"/>
              <a:ext cx="1305768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Concavity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48" idx="3"/>
              <a:endCxn id="49" idx="1"/>
            </p:cNvCxnSpPr>
            <p:nvPr/>
          </p:nvCxnSpPr>
          <p:spPr>
            <a:xfrm>
              <a:off x="3976721" y="4279306"/>
              <a:ext cx="46086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76719" y="3904646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39365" y="3992735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60351" y="3992735"/>
              <a:ext cx="998531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Light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61" idx="3"/>
              <a:endCxn id="62" idx="1"/>
            </p:cNvCxnSpPr>
            <p:nvPr/>
          </p:nvCxnSpPr>
          <p:spPr>
            <a:xfrm>
              <a:off x="6799490" y="4259672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99488" y="3885012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61083" y="4519532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82069" y="4519532"/>
              <a:ext cx="961931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Handle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7" name="Straight Arrow Connector 66"/>
            <p:cNvCxnSpPr>
              <a:stCxn id="65" idx="3"/>
              <a:endCxn id="66" idx="1"/>
            </p:cNvCxnSpPr>
            <p:nvPr/>
          </p:nvCxnSpPr>
          <p:spPr>
            <a:xfrm>
              <a:off x="7721208" y="4786469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721206" y="4411809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0" y="3678003"/>
              <a:ext cx="9235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97963" y="3678003"/>
              <a:ext cx="1153074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Porcelain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49" name="Straight Arrow Connector 148"/>
            <p:cNvCxnSpPr>
              <a:stCxn id="147" idx="3"/>
              <a:endCxn id="148" idx="1"/>
            </p:cNvCxnSpPr>
            <p:nvPr/>
          </p:nvCxnSpPr>
          <p:spPr>
            <a:xfrm>
              <a:off x="923525" y="3944940"/>
              <a:ext cx="974438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923522" y="3570280"/>
              <a:ext cx="975363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made-of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9864" y="4201358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10850" y="4201358"/>
              <a:ext cx="1363377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Decoration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53" name="Straight Arrow Connector 152"/>
            <p:cNvCxnSpPr>
              <a:stCxn id="151" idx="3"/>
              <a:endCxn id="152" idx="1"/>
            </p:cNvCxnSpPr>
            <p:nvPr/>
          </p:nvCxnSpPr>
          <p:spPr>
            <a:xfrm>
              <a:off x="1149989" y="4468294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149987" y="4093635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89412" y="3178739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17637" y="3172770"/>
              <a:ext cx="960133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Liquids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35" idx="1"/>
            </p:cNvCxnSpPr>
            <p:nvPr/>
          </p:nvCxnSpPr>
          <p:spPr>
            <a:xfrm flipV="1">
              <a:off x="4149537" y="3439707"/>
              <a:ext cx="768100" cy="5969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49535" y="3071015"/>
              <a:ext cx="76810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carries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42" name="Elbow Connector 41"/>
            <p:cNvCxnSpPr>
              <a:endCxn id="37" idx="2"/>
            </p:cNvCxnSpPr>
            <p:nvPr/>
          </p:nvCxnSpPr>
          <p:spPr>
            <a:xfrm rot="5400000" flipH="1" flipV="1">
              <a:off x="4186725" y="3557785"/>
              <a:ext cx="367287" cy="326436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45868" y="3186231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66854" y="3186231"/>
              <a:ext cx="998531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pitchFamily="34" charset="0"/>
                </a:rPr>
                <a:t>Liftable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4" idx="3"/>
              <a:endCxn id="45" idx="1"/>
            </p:cNvCxnSpPr>
            <p:nvPr/>
          </p:nvCxnSpPr>
          <p:spPr>
            <a:xfrm>
              <a:off x="7605993" y="3453168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05991" y="307850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0" name="Elbow Connector 59"/>
            <p:cNvCxnSpPr>
              <a:endCxn id="47" idx="2"/>
            </p:cNvCxnSpPr>
            <p:nvPr/>
          </p:nvCxnSpPr>
          <p:spPr>
            <a:xfrm rot="5400000" flipH="1" flipV="1">
              <a:off x="7263090" y="3311681"/>
              <a:ext cx="340161" cy="806503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endCxn id="47" idx="2"/>
            </p:cNvCxnSpPr>
            <p:nvPr/>
          </p:nvCxnSpPr>
          <p:spPr>
            <a:xfrm rot="16200000" flipV="1">
              <a:off x="7460551" y="3920722"/>
              <a:ext cx="866958" cy="115215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687215" y="1181678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92250" y="1181678"/>
              <a:ext cx="1152149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Drinking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73" name="Straight Arrow Connector 72"/>
            <p:cNvCxnSpPr>
              <a:stCxn id="71" idx="3"/>
              <a:endCxn id="72" idx="1"/>
            </p:cNvCxnSpPr>
            <p:nvPr/>
          </p:nvCxnSpPr>
          <p:spPr>
            <a:xfrm>
              <a:off x="5647340" y="1448615"/>
              <a:ext cx="844910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647338" y="1073955"/>
              <a:ext cx="84491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enables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83" name="Elbow Connector 82"/>
            <p:cNvCxnSpPr>
              <a:endCxn id="74" idx="2"/>
            </p:cNvCxnSpPr>
            <p:nvPr/>
          </p:nvCxnSpPr>
          <p:spPr>
            <a:xfrm rot="5400000" flipH="1" flipV="1">
              <a:off x="4536332" y="1537553"/>
              <a:ext cx="1530716" cy="1536208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endCxn id="74" idx="2"/>
            </p:cNvCxnSpPr>
            <p:nvPr/>
          </p:nvCxnSpPr>
          <p:spPr>
            <a:xfrm rot="16200000" flipV="1">
              <a:off x="6184004" y="1426089"/>
              <a:ext cx="1538208" cy="1766628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93095" y="1220083"/>
              <a:ext cx="960125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4081" y="1220083"/>
              <a:ext cx="1036934" cy="53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Stable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88" name="Straight Arrow Connector 87"/>
            <p:cNvCxnSpPr>
              <a:stCxn id="86" idx="3"/>
              <a:endCxn id="87" idx="1"/>
            </p:cNvCxnSpPr>
            <p:nvPr/>
          </p:nvCxnSpPr>
          <p:spPr>
            <a:xfrm>
              <a:off x="1653220" y="1487020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653218" y="1112360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98" name="Elbow Connector 97"/>
            <p:cNvCxnSpPr>
              <a:endCxn id="89" idx="2"/>
            </p:cNvCxnSpPr>
            <p:nvPr/>
          </p:nvCxnSpPr>
          <p:spPr>
            <a:xfrm rot="5400000" flipH="1" flipV="1">
              <a:off x="1343576" y="1542703"/>
              <a:ext cx="504071" cy="576075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endCxn id="89" idx="2"/>
            </p:cNvCxnSpPr>
            <p:nvPr/>
          </p:nvCxnSpPr>
          <p:spPr>
            <a:xfrm rot="16200000" flipV="1">
              <a:off x="1771176" y="1691177"/>
              <a:ext cx="839426" cy="6144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/>
            <p:nvPr/>
          </p:nvCxnSpPr>
          <p:spPr>
            <a:xfrm rot="5400000" flipH="1" flipV="1">
              <a:off x="2949954" y="-509685"/>
              <a:ext cx="555740" cy="2688350"/>
            </a:xfrm>
            <a:prstGeom prst="bentConnector3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/>
            <p:nvPr/>
          </p:nvCxnSpPr>
          <p:spPr>
            <a:xfrm rot="16200000" flipV="1">
              <a:off x="5062230" y="66390"/>
              <a:ext cx="517335" cy="1497795"/>
            </a:xfrm>
            <a:prstGeom prst="bentConnector3">
              <a:avLst>
                <a:gd name="adj1" fmla="val 45581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0" y="-1385"/>
            <a:ext cx="9144000" cy="1152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#7: </a:t>
            </a:r>
            <a:r>
              <a:rPr lang="en-US" sz="2400" dirty="0">
                <a:latin typeface="Segoe Print" panose="02000600000000000000" pitchFamily="2" charset="0"/>
              </a:rPr>
              <a:t>The architecture of KBAI agents enables reasoning, learning, and memory to support and constrain 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377751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0" y="-1385"/>
            <a:ext cx="9144000" cy="1152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 #7: </a:t>
            </a:r>
            <a:r>
              <a:rPr lang="en-US" sz="2400" dirty="0">
                <a:latin typeface="Segoe Print" panose="02000600000000000000" pitchFamily="2" charset="0"/>
              </a:rPr>
              <a:t>The architecture of KBAI agents enables reasoning, learning, and memory to support and constrain each other.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0" y="1267311"/>
            <a:ext cx="9487842" cy="3877573"/>
            <a:chOff x="0" y="90276"/>
            <a:chExt cx="9487842" cy="4871001"/>
          </a:xfrm>
        </p:grpSpPr>
        <p:sp>
          <p:nvSpPr>
            <p:cNvPr id="87" name="TextBox 86"/>
            <p:cNvSpPr txBox="1"/>
            <p:nvPr/>
          </p:nvSpPr>
          <p:spPr>
            <a:xfrm>
              <a:off x="3381445" y="198000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02431" y="198000"/>
              <a:ext cx="614479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Cup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89" name="Straight Arrow Connector 88"/>
            <p:cNvCxnSpPr>
              <a:stCxn id="87" idx="3"/>
              <a:endCxn id="88" idx="1"/>
            </p:cNvCxnSpPr>
            <p:nvPr/>
          </p:nvCxnSpPr>
          <p:spPr>
            <a:xfrm>
              <a:off x="4341570" y="418872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341568" y="90276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260" y="4012369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45247" y="4012369"/>
              <a:ext cx="1305768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Concavity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93" name="Straight Arrow Connector 92"/>
            <p:cNvCxnSpPr>
              <a:stCxn id="91" idx="3"/>
              <a:endCxn id="92" idx="1"/>
            </p:cNvCxnSpPr>
            <p:nvPr/>
          </p:nvCxnSpPr>
          <p:spPr>
            <a:xfrm>
              <a:off x="1384385" y="4233242"/>
              <a:ext cx="46086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84383" y="3904646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68325" y="3992735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89311" y="3992735"/>
              <a:ext cx="99853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Light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97" name="Straight Arrow Connector 96"/>
            <p:cNvCxnSpPr>
              <a:stCxn id="95" idx="3"/>
              <a:endCxn id="96" idx="1"/>
            </p:cNvCxnSpPr>
            <p:nvPr/>
          </p:nvCxnSpPr>
          <p:spPr>
            <a:xfrm>
              <a:off x="8028450" y="4213607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028448" y="3885012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39365" y="4519532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60351" y="4519532"/>
              <a:ext cx="96193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Handle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01" name="Straight Arrow Connector 100"/>
            <p:cNvCxnSpPr>
              <a:stCxn id="99" idx="3"/>
              <a:endCxn id="100" idx="1"/>
            </p:cNvCxnSpPr>
            <p:nvPr/>
          </p:nvCxnSpPr>
          <p:spPr>
            <a:xfrm>
              <a:off x="6799490" y="4740404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799488" y="4411809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7076" y="3178738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25301" y="3172770"/>
              <a:ext cx="960133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Liquids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06" name="Straight Arrow Connector 105"/>
            <p:cNvCxnSpPr>
              <a:stCxn id="104" idx="3"/>
              <a:endCxn id="105" idx="1"/>
            </p:cNvCxnSpPr>
            <p:nvPr/>
          </p:nvCxnSpPr>
          <p:spPr>
            <a:xfrm flipV="1">
              <a:off x="1557201" y="3393642"/>
              <a:ext cx="768100" cy="5968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557199" y="3071015"/>
              <a:ext cx="76810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carries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08" name="Elbow Connector 107"/>
            <p:cNvCxnSpPr>
              <a:endCxn id="107" idx="2"/>
            </p:cNvCxnSpPr>
            <p:nvPr/>
          </p:nvCxnSpPr>
          <p:spPr>
            <a:xfrm rot="5400000" flipH="1" flipV="1">
              <a:off x="1594389" y="3557785"/>
              <a:ext cx="367287" cy="326436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645868" y="3186230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66854" y="3246980"/>
              <a:ext cx="99853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pitchFamily="34" charset="0"/>
                </a:rPr>
                <a:t>Liftable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1" name="Straight Arrow Connector 110"/>
            <p:cNvCxnSpPr>
              <a:endCxn id="110" idx="1"/>
            </p:cNvCxnSpPr>
            <p:nvPr/>
          </p:nvCxnSpPr>
          <p:spPr>
            <a:xfrm>
              <a:off x="7605993" y="3447035"/>
              <a:ext cx="460861" cy="20818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605991" y="313925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5" name="Elbow Connector 114"/>
            <p:cNvCxnSpPr>
              <a:stCxn id="98" idx="0"/>
              <a:endCxn id="112" idx="2"/>
            </p:cNvCxnSpPr>
            <p:nvPr/>
          </p:nvCxnSpPr>
          <p:spPr>
            <a:xfrm rot="16200000" flipV="1">
              <a:off x="7907946" y="3534078"/>
              <a:ext cx="279411" cy="42245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102" idx="0"/>
              <a:endCxn id="112" idx="2"/>
            </p:cNvCxnSpPr>
            <p:nvPr/>
          </p:nvCxnSpPr>
          <p:spPr>
            <a:xfrm rot="5400000" flipH="1" flipV="1">
              <a:off x="7030066" y="3605454"/>
              <a:ext cx="806208" cy="806503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687215" y="1181678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492250" y="1181678"/>
              <a:ext cx="1152149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Drinking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9" name="Straight Arrow Connector 118"/>
            <p:cNvCxnSpPr>
              <a:stCxn id="117" idx="3"/>
              <a:endCxn id="118" idx="1"/>
            </p:cNvCxnSpPr>
            <p:nvPr/>
          </p:nvCxnSpPr>
          <p:spPr>
            <a:xfrm>
              <a:off x="5647340" y="1402551"/>
              <a:ext cx="844910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647338" y="1073955"/>
              <a:ext cx="84491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enables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21" name="Elbow Connector 120"/>
            <p:cNvCxnSpPr>
              <a:stCxn id="107" idx="0"/>
              <a:endCxn id="120" idx="2"/>
            </p:cNvCxnSpPr>
            <p:nvPr/>
          </p:nvCxnSpPr>
          <p:spPr>
            <a:xfrm rot="5400000" flipH="1" flipV="1">
              <a:off x="3240164" y="241385"/>
              <a:ext cx="1530716" cy="4128544"/>
            </a:xfrm>
            <a:prstGeom prst="bentConnector3">
              <a:avLst>
                <a:gd name="adj1" fmla="val 80128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12" idx="0"/>
              <a:endCxn id="134" idx="2"/>
            </p:cNvCxnSpPr>
            <p:nvPr/>
          </p:nvCxnSpPr>
          <p:spPr>
            <a:xfrm rot="16200000" flipV="1">
              <a:off x="6768110" y="2070944"/>
              <a:ext cx="677238" cy="14593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flipV="1">
              <a:off x="0" y="556620"/>
              <a:ext cx="4571999" cy="277870"/>
            </a:xfrm>
            <a:prstGeom prst="bentConnector3">
              <a:avLst>
                <a:gd name="adj1" fmla="val 99913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/>
            <p:nvPr/>
          </p:nvCxnSpPr>
          <p:spPr>
            <a:xfrm rot="16200000" flipV="1">
              <a:off x="5062230" y="66390"/>
              <a:ext cx="517335" cy="1497795"/>
            </a:xfrm>
            <a:prstGeom prst="bentConnector3">
              <a:avLst>
                <a:gd name="adj1" fmla="val 45581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074205" y="4399130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Handle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95191" y="4399130"/>
              <a:ext cx="96193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Fixed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28" name="Straight Arrow Connector 127"/>
            <p:cNvCxnSpPr>
              <a:stCxn id="126" idx="3"/>
            </p:cNvCxnSpPr>
            <p:nvPr/>
          </p:nvCxnSpPr>
          <p:spPr>
            <a:xfrm flipV="1">
              <a:off x="4034330" y="4599185"/>
              <a:ext cx="460861" cy="20818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034328" y="429140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30" name="Elbow Connector 129"/>
            <p:cNvCxnSpPr>
              <a:stCxn id="129" idx="0"/>
              <a:endCxn id="139" idx="2"/>
            </p:cNvCxnSpPr>
            <p:nvPr/>
          </p:nvCxnSpPr>
          <p:spPr>
            <a:xfrm rot="5400000" flipH="1" flipV="1">
              <a:off x="3983478" y="3510862"/>
              <a:ext cx="1061826" cy="499265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4994456" y="2103398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99491" y="2103398"/>
              <a:ext cx="1459391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Manipulable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33" name="Straight Arrow Connector 132"/>
            <p:cNvCxnSpPr>
              <a:stCxn id="131" idx="3"/>
              <a:endCxn id="132" idx="1"/>
            </p:cNvCxnSpPr>
            <p:nvPr/>
          </p:nvCxnSpPr>
          <p:spPr>
            <a:xfrm>
              <a:off x="5954581" y="2324271"/>
              <a:ext cx="844910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954579" y="1995675"/>
              <a:ext cx="84491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35" name="Elbow Connector 134"/>
            <p:cNvCxnSpPr>
              <a:stCxn id="134" idx="0"/>
              <a:endCxn id="120" idx="2"/>
            </p:cNvCxnSpPr>
            <p:nvPr/>
          </p:nvCxnSpPr>
          <p:spPr>
            <a:xfrm rot="16200000" flipV="1">
              <a:off x="5995727" y="1614366"/>
              <a:ext cx="455376" cy="30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573470" y="2870960"/>
              <a:ext cx="960125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Object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994456" y="2870960"/>
              <a:ext cx="1382580" cy="44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pitchFamily="34" charset="0"/>
                </a:rPr>
                <a:t>Orientable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38" name="Straight Arrow Connector 137"/>
            <p:cNvCxnSpPr>
              <a:stCxn id="136" idx="3"/>
            </p:cNvCxnSpPr>
            <p:nvPr/>
          </p:nvCxnSpPr>
          <p:spPr>
            <a:xfrm flipV="1">
              <a:off x="4533595" y="3071015"/>
              <a:ext cx="460861" cy="20818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4533593" y="276323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is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40" name="Elbow Connector 139"/>
            <p:cNvCxnSpPr>
              <a:stCxn id="139" idx="0"/>
              <a:endCxn id="134" idx="2"/>
            </p:cNvCxnSpPr>
            <p:nvPr/>
          </p:nvCxnSpPr>
          <p:spPr>
            <a:xfrm rot="5400000" flipH="1" flipV="1">
              <a:off x="5419920" y="1806123"/>
              <a:ext cx="301218" cy="161301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102" idx="0"/>
              <a:endCxn id="139" idx="2"/>
            </p:cNvCxnSpPr>
            <p:nvPr/>
          </p:nvCxnSpPr>
          <p:spPr>
            <a:xfrm rot="16200000" flipV="1">
              <a:off x="5305858" y="2687747"/>
              <a:ext cx="1182228" cy="2265895"/>
            </a:xfrm>
            <a:prstGeom prst="bentConnector3">
              <a:avLst>
                <a:gd name="adj1" fmla="val 18389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29221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17020" y="-1386"/>
            <a:ext cx="4224550" cy="5144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CALO:</a:t>
            </a: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“</a:t>
            </a:r>
            <a:r>
              <a:rPr lang="en-US" sz="2400" dirty="0" smtClean="0">
                <a:latin typeface="Segoe Print" panose="02000600000000000000" pitchFamily="2" charset="0"/>
              </a:rPr>
              <a:t>Cognitive Assistant that Learns and Organizes”</a:t>
            </a:r>
          </a:p>
          <a:p>
            <a:pPr algn="ctr"/>
            <a:endParaRPr lang="en-US" sz="2400" dirty="0" smtClean="0">
              <a:latin typeface="Segoe Print" panose="02000600000000000000" pitchFamily="2" charset="0"/>
            </a:endParaRPr>
          </a:p>
          <a:p>
            <a:pPr algn="ctr"/>
            <a:endParaRPr lang="en-US" sz="1600" dirty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err="1" smtClean="0">
                <a:latin typeface="Segoe Print" panose="02000600000000000000" pitchFamily="2" charset="0"/>
              </a:rPr>
              <a:t>Cyc</a:t>
            </a:r>
            <a:r>
              <a:rPr lang="en-US" sz="2400" b="1" dirty="0" smtClean="0">
                <a:latin typeface="Segoe Print" panose="02000600000000000000" pitchFamily="2" charset="0"/>
              </a:rPr>
              <a:t> and OMCS: </a:t>
            </a:r>
            <a:r>
              <a:rPr lang="en-US" sz="2400" dirty="0" err="1" smtClean="0">
                <a:latin typeface="Segoe Print" panose="02000600000000000000" pitchFamily="2" charset="0"/>
              </a:rPr>
              <a:t>Knowledgebases</a:t>
            </a:r>
            <a:r>
              <a:rPr lang="en-US" sz="2400" dirty="0" smtClean="0">
                <a:latin typeface="Segoe Print" panose="02000600000000000000" pitchFamily="2" charset="0"/>
              </a:rPr>
              <a:t> of everyday common sense knowledge</a:t>
            </a:r>
          </a:p>
          <a:p>
            <a:pPr algn="ctr"/>
            <a:endParaRPr lang="en-US" sz="1600" b="1" dirty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Wolfram Alpha: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 computational knowledge and answer engine.</a:t>
            </a:r>
            <a:endParaRPr lang="en-US" sz="2400" b="1" dirty="0" smtClean="0">
              <a:latin typeface="Segoe Print" panose="020006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5620" y="-20136"/>
            <a:ext cx="4224550" cy="5144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VITA: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 computational model of visual thinking in autism, based on RPM.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endParaRPr lang="en-US" sz="16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Dramatis: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 computational model of suspense and drama in stories.</a:t>
            </a:r>
          </a:p>
          <a:p>
            <a:pPr algn="ctr"/>
            <a:endParaRPr lang="en-US" sz="1600" dirty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DANE: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Support for design based on analogies to natural systems.</a:t>
            </a:r>
          </a:p>
        </p:txBody>
      </p:sp>
    </p:spTree>
    <p:extLst>
      <p:ext uri="{BB962C8B-B14F-4D97-AF65-F5344CB8AC3E}">
        <p14:creationId xmlns:p14="http://schemas.microsoft.com/office/powerpoint/2010/main" xmlns="" val="4038864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are some things Watson must be able to do to participate in Jeopardy? Write each on its own line below.</a:t>
            </a:r>
            <a:endParaRPr lang="en-US" sz="28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71750"/>
            <a:ext cx="8229600" cy="2133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Read the clue</a:t>
            </a:r>
          </a:p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Search its knowledge base</a:t>
            </a:r>
          </a:p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Decide on an answer</a:t>
            </a:r>
          </a:p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Properly phrase that answer</a:t>
            </a:r>
          </a:p>
        </p:txBody>
      </p:sp>
    </p:spTree>
    <p:extLst>
      <p:ext uri="{BB962C8B-B14F-4D97-AF65-F5344CB8AC3E}">
        <p14:creationId xmlns:p14="http://schemas.microsoft.com/office/powerpoint/2010/main" xmlns="" val="1140468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Fundamental Conundrums of Artificial Intelligence</a:t>
            </a:r>
          </a:p>
          <a:p>
            <a:pPr algn="ctr"/>
            <a:r>
              <a:rPr lang="en-US" sz="700" b="1" dirty="0" smtClean="0">
                <a:latin typeface="Segoe Print" panose="02000600000000000000" pitchFamily="2" charset="0"/>
              </a:rPr>
              <a:t> </a:t>
            </a:r>
            <a:endParaRPr lang="en-US" sz="105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Intelligent agents have limited resources.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05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Computation is local, but problems have global constraints.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Logic is deductive, but many problems are not.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The world is dynamic, but knowledge is limited.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Problem solving, reasoning, and learning are complex, but explanation and justification are even more complex.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786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Characteristics of AI Problems</a:t>
            </a:r>
          </a:p>
          <a:p>
            <a:pPr algn="ctr"/>
            <a:r>
              <a:rPr lang="en-US" sz="700" b="1" dirty="0" smtClean="0">
                <a:latin typeface="Segoe Print" panose="02000600000000000000" pitchFamily="2" charset="0"/>
              </a:rPr>
              <a:t> </a:t>
            </a:r>
            <a:endParaRPr lang="en-US" sz="105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Knowledge often arrives incrementally.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05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Problems exhibit recurring patterns.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Problems have multiple levels of granularity.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Many problems are computationally intractable.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The world is dynamic, but knowledge of the world is static.</a:t>
            </a:r>
          </a:p>
          <a:p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The world is open-ended, but knowledge is limited.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59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Characteristics of AI Agents</a:t>
            </a:r>
          </a:p>
          <a:p>
            <a:pPr algn="ctr"/>
            <a:r>
              <a:rPr lang="en-US" sz="700" b="1" dirty="0" smtClean="0">
                <a:latin typeface="Segoe Print" panose="02000600000000000000" pitchFamily="2" charset="0"/>
              </a:rPr>
              <a:t> </a:t>
            </a:r>
            <a:endParaRPr lang="en-US" sz="105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Agents have limited computing power.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05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Agents have limited sensors.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Agents have limited attention.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Computational logic is fundamentally deductive.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AI agents’ knowledge is incomplete relative to the world.</a:t>
            </a:r>
          </a:p>
          <a:p>
            <a:endParaRPr lang="en-US" sz="1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308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8005" y="1218772"/>
            <a:ext cx="6049690" cy="2697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53740" y="1760723"/>
            <a:ext cx="2218220" cy="5041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8833" y="2769005"/>
            <a:ext cx="2218220" cy="50414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68647" y="2769005"/>
            <a:ext cx="2218220" cy="504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Curved Connector 7"/>
          <p:cNvCxnSpPr>
            <a:stCxn id="7" idx="3"/>
            <a:endCxn id="6" idx="5"/>
          </p:cNvCxnSpPr>
          <p:nvPr/>
        </p:nvCxnSpPr>
        <p:spPr>
          <a:xfrm rot="5400000">
            <a:off x="4562850" y="2168668"/>
            <a:ext cx="16805" cy="2061296"/>
          </a:xfrm>
          <a:prstGeom prst="curvedConnector3">
            <a:avLst>
              <a:gd name="adj1" fmla="val 10993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7"/>
            <a:endCxn id="7" idx="1"/>
          </p:cNvCxnSpPr>
          <p:nvPr/>
        </p:nvCxnSpPr>
        <p:spPr>
          <a:xfrm rot="5400000" flipH="1" flipV="1">
            <a:off x="4562850" y="1812187"/>
            <a:ext cx="16805" cy="2061296"/>
          </a:xfrm>
          <a:prstGeom prst="curvedConnector3">
            <a:avLst>
              <a:gd name="adj1" fmla="val 1039339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" idx="0"/>
            <a:endCxn id="5" idx="5"/>
          </p:cNvCxnSpPr>
          <p:nvPr/>
        </p:nvCxnSpPr>
        <p:spPr>
          <a:xfrm rot="16200000" flipV="1">
            <a:off x="5573449" y="1964695"/>
            <a:ext cx="577970" cy="1030648"/>
          </a:xfrm>
          <a:prstGeom prst="curvedConnector3">
            <a:avLst>
              <a:gd name="adj1" fmla="val 185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7" idx="7"/>
          </p:cNvCxnSpPr>
          <p:nvPr/>
        </p:nvCxnSpPr>
        <p:spPr>
          <a:xfrm>
            <a:off x="5671960" y="2012794"/>
            <a:ext cx="1490056" cy="8300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0"/>
            <a:endCxn id="5" idx="3"/>
          </p:cNvCxnSpPr>
          <p:nvPr/>
        </p:nvCxnSpPr>
        <p:spPr>
          <a:xfrm rot="5400000" flipH="1" flipV="1">
            <a:off x="2974281" y="1964696"/>
            <a:ext cx="577970" cy="1030648"/>
          </a:xfrm>
          <a:prstGeom prst="curvedConnector3">
            <a:avLst>
              <a:gd name="adj1" fmla="val 27321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1"/>
          </p:cNvCxnSpPr>
          <p:nvPr/>
        </p:nvCxnSpPr>
        <p:spPr>
          <a:xfrm rot="10800000" flipV="1">
            <a:off x="1963685" y="2012794"/>
            <a:ext cx="1490056" cy="8300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9786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89860" y="9095"/>
            <a:ext cx="1364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thinking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9860" y="4772700"/>
            <a:ext cx="1364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acting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5121" y="2246000"/>
            <a:ext cx="1420984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dirty="0" smtClean="0">
                <a:latin typeface="Segoe Print" panose="02000600000000000000" pitchFamily="2" charset="0"/>
              </a:rPr>
              <a:t>optimally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301" y="2246000"/>
            <a:ext cx="2114080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like humans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9600" y="689905"/>
            <a:ext cx="230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Agents that think rationally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0100" y="689905"/>
            <a:ext cx="230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Agents that think like humans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0100" y="3346404"/>
            <a:ext cx="230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</a:rPr>
              <a:t>Agents that act like humans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9600" y="3346403"/>
            <a:ext cx="230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Agents that act rationally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06105" y="2571750"/>
            <a:ext cx="4570196" cy="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305855"/>
            <a:ext cx="0" cy="453179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8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843775" y="766715"/>
            <a:ext cx="76810" cy="7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33115" y="477985"/>
            <a:ext cx="2498130" cy="307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machine learning</a:t>
            </a:r>
            <a:endParaRPr lang="en-US" sz="16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43775" y="4223165"/>
            <a:ext cx="76810" cy="7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33115" y="3886825"/>
            <a:ext cx="2498130" cy="2979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airplane autopilot</a:t>
            </a:r>
            <a:endParaRPr lang="en-US" sz="16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78505" y="766715"/>
            <a:ext cx="76810" cy="7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0" y="465325"/>
            <a:ext cx="1691625" cy="28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semantic web</a:t>
            </a:r>
            <a:endParaRPr lang="en-US" sz="16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99486" y="4490780"/>
            <a:ext cx="76810" cy="768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88826" y="4145745"/>
            <a:ext cx="2498130" cy="308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</a:rPr>
              <a:t>improvisational robots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9860" y="9095"/>
            <a:ext cx="1364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thinking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9860" y="4772700"/>
            <a:ext cx="1364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acting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5121" y="2246000"/>
            <a:ext cx="1420984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dirty="0" smtClean="0">
                <a:latin typeface="Segoe Print" panose="02000600000000000000" pitchFamily="2" charset="0"/>
              </a:rPr>
              <a:t>optimally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6301" y="2246000"/>
            <a:ext cx="2114080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like humans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306105" y="2571750"/>
            <a:ext cx="4570196" cy="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305855"/>
            <a:ext cx="0" cy="453179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5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195" y="3383893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6965" y="86365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The World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665" y="3383892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8875" y="3383891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V="1">
            <a:off x="1378895" y="1573220"/>
            <a:ext cx="1388070" cy="1810672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flipV="1">
            <a:off x="4599425" y="1573220"/>
            <a:ext cx="0" cy="1810673"/>
          </a:xfrm>
          <a:prstGeom prst="straightConnector1">
            <a:avLst/>
          </a:prstGeom>
          <a:ln w="57150">
            <a:gradFill>
              <a:gsLst>
                <a:gs pos="0">
                  <a:schemeClr val="tx1"/>
                </a:gs>
                <a:gs pos="100000">
                  <a:schemeClr val="accent1"/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6431885" y="1573220"/>
            <a:ext cx="1333220" cy="1810671"/>
          </a:xfrm>
          <a:prstGeom prst="straightConnector1">
            <a:avLst/>
          </a:prstGeom>
          <a:ln w="57150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4" idx="1"/>
          </p:cNvCxnSpPr>
          <p:nvPr/>
        </p:nvCxnSpPr>
        <p:spPr>
          <a:xfrm>
            <a:off x="2295125" y="3784326"/>
            <a:ext cx="1388070" cy="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1" idx="1"/>
          </p:cNvCxnSpPr>
          <p:nvPr/>
        </p:nvCxnSpPr>
        <p:spPr>
          <a:xfrm flipV="1">
            <a:off x="5515655" y="3784325"/>
            <a:ext cx="1333220" cy="2"/>
          </a:xfrm>
          <a:prstGeom prst="straightConnector1">
            <a:avLst/>
          </a:prstGeom>
          <a:ln w="57150">
            <a:gradFill>
              <a:gsLst>
                <a:gs pos="0">
                  <a:schemeClr val="tx1"/>
                </a:gs>
                <a:gs pos="100000">
                  <a:schemeClr val="accent3"/>
                </a:gs>
              </a:gsLst>
              <a:lin ang="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3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27634" y="-116600"/>
            <a:ext cx="2114080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thinking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5934" y="4647005"/>
            <a:ext cx="2114080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acting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699" y="2246000"/>
            <a:ext cx="2114080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dirty="0">
                <a:latin typeface="Segoe Print" panose="02000600000000000000" pitchFamily="2" charset="0"/>
              </a:rPr>
              <a:t>optimally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88975" y="2246000"/>
            <a:ext cx="2114080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like humans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7090" y="3605205"/>
            <a:ext cx="228624" cy="2979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1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1714" y="1275285"/>
            <a:ext cx="228624" cy="2979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3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1714" y="3605205"/>
            <a:ext cx="228624" cy="2979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2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7090" y="1275285"/>
            <a:ext cx="228624" cy="2979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4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20585" y="2571750"/>
            <a:ext cx="4570196" cy="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86480" y="305855"/>
            <a:ext cx="0" cy="453179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0"/>
            <a:ext cx="4145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1. </a:t>
            </a:r>
            <a:r>
              <a:rPr lang="en-US" dirty="0" smtClean="0">
                <a:latin typeface="Segoe Print" panose="02000600000000000000" pitchFamily="2" charset="0"/>
              </a:rPr>
              <a:t>Roomba (automated vacuum)</a:t>
            </a:r>
          </a:p>
          <a:p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2. </a:t>
            </a:r>
            <a:r>
              <a:rPr lang="en-US" dirty="0" smtClean="0">
                <a:latin typeface="Segoe Print" panose="02000600000000000000" pitchFamily="2" charset="0"/>
              </a:rPr>
              <a:t>C-3PO (Star Wars)</a:t>
            </a:r>
          </a:p>
          <a:p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3. </a:t>
            </a:r>
            <a:r>
              <a:rPr lang="en-US" dirty="0" smtClean="0">
                <a:latin typeface="Segoe Print" panose="02000600000000000000" pitchFamily="2" charset="0"/>
              </a:rPr>
              <a:t>Siri (Apple virtual assistant)</a:t>
            </a:r>
          </a:p>
          <a:p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4. </a:t>
            </a:r>
            <a:r>
              <a:rPr lang="en-US" dirty="0" smtClean="0">
                <a:latin typeface="Segoe Print" panose="02000600000000000000" pitchFamily="2" charset="0"/>
              </a:rPr>
              <a:t>Google Maps (route navigation)</a:t>
            </a:r>
            <a:endParaRPr 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5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386"/>
            <a:ext cx="9144000" cy="514488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What are cognitive systems?</a:t>
            </a: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Cognitive: dealing with human-like intelligence.</a:t>
            </a:r>
          </a:p>
          <a:p>
            <a:pPr algn="ctr"/>
            <a:endParaRPr lang="en-US" sz="16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Systems: multiple interacting components such as learning, reasoning, and memory.</a:t>
            </a:r>
          </a:p>
          <a:p>
            <a:pPr algn="ctr"/>
            <a:endParaRPr lang="en-US" sz="1600" dirty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Cognitive Systems: </a:t>
            </a:r>
            <a:r>
              <a:rPr lang="en-US" sz="2400" dirty="0" smtClean="0">
                <a:latin typeface="Segoe Print" panose="02000600000000000000" pitchFamily="2" charset="0"/>
              </a:rPr>
              <a:t>Systems that exhibit human-like intelligence through processes like learning, reasoning, and memory.</a:t>
            </a:r>
            <a:endParaRPr lang="en-US" sz="2400" b="1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224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6965" y="86365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The World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stCxn id="5" idx="3"/>
            <a:endCxn id="4" idx="3"/>
          </p:cNvCxnSpPr>
          <p:nvPr/>
        </p:nvCxnSpPr>
        <p:spPr>
          <a:xfrm>
            <a:off x="6431885" y="1218438"/>
            <a:ext cx="12700" cy="2745030"/>
          </a:xfrm>
          <a:prstGeom prst="curvedConnector3">
            <a:avLst>
              <a:gd name="adj1" fmla="val 10975220"/>
            </a:avLst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1"/>
            <a:endCxn id="5" idx="1"/>
          </p:cNvCxnSpPr>
          <p:nvPr/>
        </p:nvCxnSpPr>
        <p:spPr>
          <a:xfrm rot="10800000">
            <a:off x="2766965" y="1218438"/>
            <a:ext cx="12700" cy="2745030"/>
          </a:xfrm>
          <a:prstGeom prst="curvedConnector3">
            <a:avLst>
              <a:gd name="adj1" fmla="val 10911504"/>
            </a:avLst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003" y="236011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4830" y="236012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133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195" y="3383893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6965" y="86365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The World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665" y="3383892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8875" y="3383891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V="1">
            <a:off x="1378895" y="1573220"/>
            <a:ext cx="1388070" cy="1810672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flipV="1">
            <a:off x="4599425" y="1573220"/>
            <a:ext cx="0" cy="1810673"/>
          </a:xfrm>
          <a:prstGeom prst="straightConnector1">
            <a:avLst/>
          </a:prstGeom>
          <a:ln w="57150">
            <a:gradFill>
              <a:gsLst>
                <a:gs pos="0">
                  <a:schemeClr val="tx1"/>
                </a:gs>
                <a:gs pos="100000">
                  <a:schemeClr val="accent1"/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6431885" y="1573220"/>
            <a:ext cx="1333220" cy="1810671"/>
          </a:xfrm>
          <a:prstGeom prst="straightConnector1">
            <a:avLst/>
          </a:prstGeom>
          <a:ln w="57150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4" idx="1"/>
          </p:cNvCxnSpPr>
          <p:nvPr/>
        </p:nvCxnSpPr>
        <p:spPr>
          <a:xfrm>
            <a:off x="2295125" y="3784326"/>
            <a:ext cx="1388070" cy="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1" idx="1"/>
          </p:cNvCxnSpPr>
          <p:nvPr/>
        </p:nvCxnSpPr>
        <p:spPr>
          <a:xfrm flipV="1">
            <a:off x="5515655" y="3784325"/>
            <a:ext cx="1333220" cy="2"/>
          </a:xfrm>
          <a:prstGeom prst="straightConnector1">
            <a:avLst/>
          </a:prstGeom>
          <a:ln w="57150">
            <a:gradFill>
              <a:gsLst>
                <a:gs pos="0">
                  <a:schemeClr val="tx1"/>
                </a:gs>
                <a:gs pos="100000">
                  <a:schemeClr val="accent3"/>
                </a:gs>
              </a:gsLst>
              <a:lin ang="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06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71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0710" y="126790"/>
            <a:ext cx="1371600" cy="1371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Planning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80710" y="3594220"/>
            <a:ext cx="1371600" cy="1371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Design &amp; Creativity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19915" y="1855015"/>
            <a:ext cx="1371600" cy="1371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Analogical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19915" y="126790"/>
            <a:ext cx="1371600" cy="1371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Common Sense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19915" y="3594220"/>
            <a:ext cx="1371600" cy="1371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Metacognition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52485" y="1855015"/>
            <a:ext cx="1371600" cy="1371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Learning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52485" y="126790"/>
            <a:ext cx="1371600" cy="137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Fundamentals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52485" y="3594220"/>
            <a:ext cx="1371600" cy="1371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Visuospatial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cxnSp>
        <p:nvCxnSpPr>
          <p:cNvPr id="16" name="Straight Arrow Connector 15"/>
          <p:cNvCxnSpPr>
            <a:stCxn id="4" idx="1"/>
            <a:endCxn id="13" idx="5"/>
          </p:cNvCxnSpPr>
          <p:nvPr/>
        </p:nvCxnSpPr>
        <p:spPr>
          <a:xfrm flipH="1" flipV="1">
            <a:off x="3323219" y="1297524"/>
            <a:ext cx="758357" cy="758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5" idx="4"/>
          </p:cNvCxnSpPr>
          <p:nvPr/>
        </p:nvCxnSpPr>
        <p:spPr>
          <a:xfrm flipV="1">
            <a:off x="4566510" y="1498390"/>
            <a:ext cx="0" cy="35662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7"/>
            <a:endCxn id="10" idx="3"/>
          </p:cNvCxnSpPr>
          <p:nvPr/>
        </p:nvCxnSpPr>
        <p:spPr>
          <a:xfrm flipV="1">
            <a:off x="5051444" y="1297524"/>
            <a:ext cx="769337" cy="75835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9" idx="2"/>
          </p:cNvCxnSpPr>
          <p:nvPr/>
        </p:nvCxnSpPr>
        <p:spPr>
          <a:xfrm>
            <a:off x="5252310" y="2540815"/>
            <a:ext cx="36760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11" idx="1"/>
          </p:cNvCxnSpPr>
          <p:nvPr/>
        </p:nvCxnSpPr>
        <p:spPr>
          <a:xfrm>
            <a:off x="5051444" y="3025749"/>
            <a:ext cx="769337" cy="7693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8" idx="0"/>
          </p:cNvCxnSpPr>
          <p:nvPr/>
        </p:nvCxnSpPr>
        <p:spPr>
          <a:xfrm>
            <a:off x="4566510" y="3226615"/>
            <a:ext cx="0" cy="3676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4" idx="7"/>
          </p:cNvCxnSpPr>
          <p:nvPr/>
        </p:nvCxnSpPr>
        <p:spPr>
          <a:xfrm flipH="1">
            <a:off x="3323219" y="3025749"/>
            <a:ext cx="758357" cy="7693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12" idx="6"/>
          </p:cNvCxnSpPr>
          <p:nvPr/>
        </p:nvCxnSpPr>
        <p:spPr>
          <a:xfrm flipH="1">
            <a:off x="3524085" y="2540815"/>
            <a:ext cx="356625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80710" y="185501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Knowledge-Based Artificial Intelligence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1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5"/>
          </p:cNvCxnSpPr>
          <p:nvPr/>
        </p:nvCxnSpPr>
        <p:spPr>
          <a:xfrm flipH="1" flipV="1">
            <a:off x="6170146" y="4169896"/>
            <a:ext cx="1205419" cy="1051799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2058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5620" y="370744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18814" y="30161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Means-Ends Analysis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23" idx="0"/>
          </p:cNvCxnSpPr>
          <p:nvPr/>
        </p:nvCxnSpPr>
        <p:spPr>
          <a:xfrm flipH="1">
            <a:off x="3697825" y="1234100"/>
            <a:ext cx="85587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  <a:endCxn id="27" idx="0"/>
          </p:cNvCxnSpPr>
          <p:nvPr/>
        </p:nvCxnSpPr>
        <p:spPr>
          <a:xfrm flipH="1">
            <a:off x="3296054" y="2686965"/>
            <a:ext cx="401771" cy="32919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5" idx="0"/>
          </p:cNvCxnSpPr>
          <p:nvPr/>
        </p:nvCxnSpPr>
        <p:spPr>
          <a:xfrm>
            <a:off x="3697825" y="2686965"/>
            <a:ext cx="865035" cy="10204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Fundamentals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721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6" idx="4"/>
            <a:endCxn id="16" idx="0"/>
          </p:cNvCxnSpPr>
          <p:nvPr/>
        </p:nvCxnSpPr>
        <p:spPr>
          <a:xfrm>
            <a:off x="4553700" y="1234100"/>
            <a:ext cx="91075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11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4"/>
          </p:cNvCxnSpPr>
          <p:nvPr/>
        </p:nvCxnSpPr>
        <p:spPr>
          <a:xfrm flipV="1">
            <a:off x="4553700" y="4839450"/>
            <a:ext cx="0" cy="304050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Planning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Logic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Planning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47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3"/>
          </p:cNvCxnSpPr>
          <p:nvPr/>
        </p:nvCxnSpPr>
        <p:spPr>
          <a:xfrm flipV="1">
            <a:off x="1730030" y="4169896"/>
            <a:ext cx="1207224" cy="1051799"/>
          </a:xfrm>
          <a:prstGeom prst="straightConnector1">
            <a:avLst/>
          </a:prstGeom>
          <a:ln w="127000"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91911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Common Sense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Frames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Understanding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Scripts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Common Sense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/>
          <p:cNvCxnSpPr>
            <a:stCxn id="8" idx="4"/>
            <a:endCxn id="10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11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6367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endCxn id="9" idx="6"/>
          </p:cNvCxnSpPr>
          <p:nvPr/>
        </p:nvCxnSpPr>
        <p:spPr>
          <a:xfrm flipH="1">
            <a:off x="6839700" y="2553450"/>
            <a:ext cx="2304300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76460" y="4046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29" name="Oval 28"/>
          <p:cNvSpPr/>
          <p:nvPr/>
        </p:nvSpPr>
        <p:spPr>
          <a:xfrm>
            <a:off x="3776460" y="18256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Incremental Concept Learning</a:t>
            </a:r>
          </a:p>
        </p:txBody>
      </p:sp>
      <p:sp>
        <p:nvSpPr>
          <p:cNvPr id="31" name="Oval 30"/>
          <p:cNvSpPr/>
          <p:nvPr/>
        </p:nvSpPr>
        <p:spPr>
          <a:xfrm>
            <a:off x="478415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Version Spaces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2856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27575"/>
            <a:ext cx="0" cy="59802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 flipH="1">
            <a:off x="3505800" y="2648560"/>
            <a:ext cx="104790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>
            <a:off x="4553700" y="2648560"/>
            <a:ext cx="100769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86336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Learning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0710" y="126790"/>
            <a:ext cx="1371600" cy="1371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Planning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80710" y="3594220"/>
            <a:ext cx="1371600" cy="1371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Design &amp; Creativity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19915" y="1855015"/>
            <a:ext cx="1371600" cy="1371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Analogical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19915" y="126790"/>
            <a:ext cx="1371600" cy="1371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Common Sense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19915" y="3594220"/>
            <a:ext cx="1371600" cy="1371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Metacognition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52485" y="1855015"/>
            <a:ext cx="1371600" cy="1371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Learning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52485" y="126790"/>
            <a:ext cx="1371600" cy="137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Fundamentals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52485" y="3594220"/>
            <a:ext cx="1371600" cy="1371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Visuospatial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cxnSp>
        <p:nvCxnSpPr>
          <p:cNvPr id="16" name="Straight Arrow Connector 15"/>
          <p:cNvCxnSpPr>
            <a:stCxn id="4" idx="1"/>
            <a:endCxn id="13" idx="5"/>
          </p:cNvCxnSpPr>
          <p:nvPr/>
        </p:nvCxnSpPr>
        <p:spPr>
          <a:xfrm flipH="1" flipV="1">
            <a:off x="3323219" y="1297524"/>
            <a:ext cx="758357" cy="758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5" idx="4"/>
          </p:cNvCxnSpPr>
          <p:nvPr/>
        </p:nvCxnSpPr>
        <p:spPr>
          <a:xfrm flipV="1">
            <a:off x="4566510" y="1498390"/>
            <a:ext cx="0" cy="35662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7"/>
            <a:endCxn id="10" idx="3"/>
          </p:cNvCxnSpPr>
          <p:nvPr/>
        </p:nvCxnSpPr>
        <p:spPr>
          <a:xfrm flipV="1">
            <a:off x="5051444" y="1297524"/>
            <a:ext cx="769337" cy="75835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9" idx="2"/>
          </p:cNvCxnSpPr>
          <p:nvPr/>
        </p:nvCxnSpPr>
        <p:spPr>
          <a:xfrm>
            <a:off x="5252310" y="2540815"/>
            <a:ext cx="36760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11" idx="1"/>
          </p:cNvCxnSpPr>
          <p:nvPr/>
        </p:nvCxnSpPr>
        <p:spPr>
          <a:xfrm>
            <a:off x="5051444" y="3025749"/>
            <a:ext cx="769337" cy="7693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8" idx="0"/>
          </p:cNvCxnSpPr>
          <p:nvPr/>
        </p:nvCxnSpPr>
        <p:spPr>
          <a:xfrm>
            <a:off x="4566510" y="3226615"/>
            <a:ext cx="0" cy="3676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4" idx="7"/>
          </p:cNvCxnSpPr>
          <p:nvPr/>
        </p:nvCxnSpPr>
        <p:spPr>
          <a:xfrm flipH="1">
            <a:off x="3323219" y="3025749"/>
            <a:ext cx="758357" cy="7693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12" idx="6"/>
          </p:cNvCxnSpPr>
          <p:nvPr/>
        </p:nvCxnSpPr>
        <p:spPr>
          <a:xfrm flipH="1">
            <a:off x="3524085" y="2540815"/>
            <a:ext cx="356625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80710" y="185501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Knowledge-Based Artificial Intelligence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6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0" y="2553450"/>
            <a:ext cx="2267700" cy="0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76460" y="15238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76460" y="37842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76460" y="26540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Learning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34100"/>
            <a:ext cx="0" cy="28975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4553700" y="23468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1" idx="0"/>
          </p:cNvCxnSpPr>
          <p:nvPr/>
        </p:nvCxnSpPr>
        <p:spPr>
          <a:xfrm>
            <a:off x="4553700" y="34770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Analogical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239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7"/>
          </p:cNvCxnSpPr>
          <p:nvPr/>
        </p:nvCxnSpPr>
        <p:spPr>
          <a:xfrm flipH="1">
            <a:off x="6170146" y="-78195"/>
            <a:ext cx="974989" cy="1015199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6502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Visuospatial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Constraint Propagation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Visuospatial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37793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4553700" y="0"/>
            <a:ext cx="0" cy="267450"/>
          </a:xfrm>
          <a:prstGeom prst="straightConnector1">
            <a:avLst/>
          </a:prstGeom>
          <a:ln w="1270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Design &amp; Creativity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Configuration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Diagnosis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Creativity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Design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13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2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7207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2037270" y="-78195"/>
            <a:ext cx="899984" cy="1015199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Metacognition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76460" y="84352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Correcting Mistakes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76460" y="214197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Meta-Reasoning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0" name="Straight Arrow Connector 29"/>
          <p:cNvCxnSpPr>
            <a:stCxn id="26" idx="4"/>
            <a:endCxn id="28" idx="0"/>
          </p:cNvCxnSpPr>
          <p:nvPr/>
        </p:nvCxnSpPr>
        <p:spPr>
          <a:xfrm>
            <a:off x="4553700" y="1666485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8" idx="4"/>
          </p:cNvCxnSpPr>
          <p:nvPr/>
        </p:nvCxnSpPr>
        <p:spPr>
          <a:xfrm>
            <a:off x="4553700" y="2964930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76460" y="34404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Ethics in Artificial Intelligence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3590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3880710" y="3594220"/>
            <a:ext cx="1371600" cy="1371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cxnSp>
        <p:nvCxnSpPr>
          <p:cNvPr id="16" name="Straight Arrow Connector 15"/>
          <p:cNvCxnSpPr>
            <a:stCxn id="4" idx="1"/>
            <a:endCxn id="86" idx="5"/>
          </p:cNvCxnSpPr>
          <p:nvPr/>
        </p:nvCxnSpPr>
        <p:spPr>
          <a:xfrm flipH="1" flipV="1">
            <a:off x="3323078" y="1298232"/>
            <a:ext cx="758498" cy="7576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33" idx="4"/>
          </p:cNvCxnSpPr>
          <p:nvPr/>
        </p:nvCxnSpPr>
        <p:spPr>
          <a:xfrm flipV="1">
            <a:off x="4566510" y="1498390"/>
            <a:ext cx="0" cy="35662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7"/>
          </p:cNvCxnSpPr>
          <p:nvPr/>
        </p:nvCxnSpPr>
        <p:spPr>
          <a:xfrm flipV="1">
            <a:off x="5051444" y="1297524"/>
            <a:ext cx="769337" cy="75835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</p:cNvCxnSpPr>
          <p:nvPr/>
        </p:nvCxnSpPr>
        <p:spPr>
          <a:xfrm>
            <a:off x="5252310" y="2540815"/>
            <a:ext cx="36760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5051444" y="3025749"/>
            <a:ext cx="769337" cy="7693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</p:cNvCxnSpPr>
          <p:nvPr/>
        </p:nvCxnSpPr>
        <p:spPr>
          <a:xfrm>
            <a:off x="4566510" y="3226615"/>
            <a:ext cx="0" cy="3676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H="1">
            <a:off x="3323219" y="3025749"/>
            <a:ext cx="758357" cy="7693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</p:cNvCxnSpPr>
          <p:nvPr/>
        </p:nvCxnSpPr>
        <p:spPr>
          <a:xfrm flipH="1">
            <a:off x="3524085" y="2540815"/>
            <a:ext cx="356625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80710" y="185501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Knowledge-Based Artificial Intelligence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880710" y="126790"/>
            <a:ext cx="1371600" cy="1371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619915" y="126790"/>
            <a:ext cx="1371600" cy="1371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33338" y="410367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Logic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333338" y="956505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Planning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" name="Straight Arrow Connector 37"/>
          <p:cNvCxnSpPr>
            <a:stCxn id="36" idx="4"/>
            <a:endCxn id="37" idx="0"/>
          </p:cNvCxnSpPr>
          <p:nvPr/>
        </p:nvCxnSpPr>
        <p:spPr>
          <a:xfrm>
            <a:off x="4566510" y="657255"/>
            <a:ext cx="0" cy="299250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2152485" y="1855015"/>
            <a:ext cx="1371600" cy="1371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068222" y="209693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Frames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898142" y="534224"/>
            <a:ext cx="806505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Understanding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068223" y="1191239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Scripts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98142" y="857876"/>
            <a:ext cx="806505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Common Sense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" name="Straight Arrow Connector 44"/>
          <p:cNvCxnSpPr>
            <a:stCxn id="41" idx="4"/>
            <a:endCxn id="42" idx="0"/>
          </p:cNvCxnSpPr>
          <p:nvPr/>
        </p:nvCxnSpPr>
        <p:spPr>
          <a:xfrm>
            <a:off x="6301394" y="456581"/>
            <a:ext cx="1" cy="77643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4"/>
            <a:endCxn id="44" idx="0"/>
          </p:cNvCxnSpPr>
          <p:nvPr/>
        </p:nvCxnSpPr>
        <p:spPr>
          <a:xfrm>
            <a:off x="6301395" y="781112"/>
            <a:ext cx="0" cy="7676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43" idx="0"/>
          </p:cNvCxnSpPr>
          <p:nvPr/>
        </p:nvCxnSpPr>
        <p:spPr>
          <a:xfrm>
            <a:off x="6301395" y="1104764"/>
            <a:ext cx="0" cy="86475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5619915" y="1855015"/>
            <a:ext cx="1371600" cy="1371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2152485" y="3590416"/>
            <a:ext cx="1371599" cy="1371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523501" y="3880411"/>
            <a:ext cx="629568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Constraint Propagation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523500" y="4426548"/>
            <a:ext cx="629568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Visuospatial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1" name="Straight Arrow Connector 80"/>
          <p:cNvCxnSpPr>
            <a:stCxn id="79" idx="4"/>
            <a:endCxn id="80" idx="0"/>
          </p:cNvCxnSpPr>
          <p:nvPr/>
        </p:nvCxnSpPr>
        <p:spPr>
          <a:xfrm flipH="1">
            <a:off x="2838284" y="4127299"/>
            <a:ext cx="1" cy="29924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566510" y="3929476"/>
            <a:ext cx="0" cy="23207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spect="1"/>
          </p:cNvSpPr>
          <p:nvPr/>
        </p:nvSpPr>
        <p:spPr>
          <a:xfrm>
            <a:off x="5619915" y="3594220"/>
            <a:ext cx="1371600" cy="1371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290180" y="3660413"/>
            <a:ext cx="545900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Configuration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4329957" y="3992735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Diagnosis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269286" y="4650424"/>
            <a:ext cx="587687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Computational Creativity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4329957" y="4321922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Design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4" name="Straight Arrow Connector 83"/>
          <p:cNvCxnSpPr>
            <a:stCxn id="62" idx="4"/>
            <a:endCxn id="77" idx="0"/>
          </p:cNvCxnSpPr>
          <p:nvPr/>
        </p:nvCxnSpPr>
        <p:spPr>
          <a:xfrm flipH="1">
            <a:off x="4563129" y="3907301"/>
            <a:ext cx="1" cy="8543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4"/>
            <a:endCxn id="83" idx="0"/>
          </p:cNvCxnSpPr>
          <p:nvPr/>
        </p:nvCxnSpPr>
        <p:spPr>
          <a:xfrm>
            <a:off x="4563129" y="4239623"/>
            <a:ext cx="0" cy="8229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3" idx="4"/>
            <a:endCxn id="82" idx="0"/>
          </p:cNvCxnSpPr>
          <p:nvPr/>
        </p:nvCxnSpPr>
        <p:spPr>
          <a:xfrm>
            <a:off x="4563129" y="4568810"/>
            <a:ext cx="1" cy="8161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045149" y="3674286"/>
            <a:ext cx="551352" cy="291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Correcting Mistakes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045149" y="4134826"/>
            <a:ext cx="551352" cy="291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Meta-Reasoning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1" name="Straight Arrow Connector 100"/>
          <p:cNvCxnSpPr>
            <a:stCxn id="95" idx="4"/>
            <a:endCxn id="100" idx="0"/>
          </p:cNvCxnSpPr>
          <p:nvPr/>
        </p:nvCxnSpPr>
        <p:spPr>
          <a:xfrm>
            <a:off x="6320825" y="3966178"/>
            <a:ext cx="0" cy="168648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4"/>
          </p:cNvCxnSpPr>
          <p:nvPr/>
        </p:nvCxnSpPr>
        <p:spPr>
          <a:xfrm>
            <a:off x="6320825" y="4426718"/>
            <a:ext cx="0" cy="168648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045149" y="4595366"/>
            <a:ext cx="551352" cy="291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Ethics in Artificial Intelligence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152344" y="127498"/>
            <a:ext cx="1371600" cy="137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601191" y="159475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2340265" y="602402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2715514" y="1164402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267700" y="976683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 Analysis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2" name="Straight Arrow Connector 91"/>
          <p:cNvCxnSpPr>
            <a:stCxn id="87" idx="4"/>
            <a:endCxn id="88" idx="0"/>
          </p:cNvCxnSpPr>
          <p:nvPr/>
        </p:nvCxnSpPr>
        <p:spPr>
          <a:xfrm flipH="1">
            <a:off x="2577218" y="410367"/>
            <a:ext cx="260926" cy="192036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8" idx="4"/>
            <a:endCxn id="90" idx="0"/>
          </p:cNvCxnSpPr>
          <p:nvPr/>
        </p:nvCxnSpPr>
        <p:spPr>
          <a:xfrm flipH="1">
            <a:off x="2504653" y="853294"/>
            <a:ext cx="72565" cy="12338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4"/>
            <a:endCxn id="89" idx="0"/>
          </p:cNvCxnSpPr>
          <p:nvPr/>
        </p:nvCxnSpPr>
        <p:spPr>
          <a:xfrm>
            <a:off x="2577218" y="853294"/>
            <a:ext cx="375249" cy="311108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878848" y="602402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4" name="Straight Arrow Connector 103"/>
          <p:cNvCxnSpPr>
            <a:stCxn id="87" idx="4"/>
            <a:endCxn id="99" idx="0"/>
          </p:cNvCxnSpPr>
          <p:nvPr/>
        </p:nvCxnSpPr>
        <p:spPr>
          <a:xfrm>
            <a:off x="2838144" y="410367"/>
            <a:ext cx="277657" cy="192036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2496723" y="2012031"/>
            <a:ext cx="694605" cy="22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106" name="Oval 105"/>
          <p:cNvSpPr/>
          <p:nvPr/>
        </p:nvSpPr>
        <p:spPr>
          <a:xfrm>
            <a:off x="2421320" y="2413741"/>
            <a:ext cx="826354" cy="22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Incremental Concept Learning</a:t>
            </a:r>
          </a:p>
        </p:txBody>
      </p:sp>
      <p:sp>
        <p:nvSpPr>
          <p:cNvPr id="107" name="Oval 106"/>
          <p:cNvSpPr/>
          <p:nvPr/>
        </p:nvSpPr>
        <p:spPr>
          <a:xfrm>
            <a:off x="2907529" y="2817885"/>
            <a:ext cx="430478" cy="22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Scripts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38280" y="2817885"/>
            <a:ext cx="540567" cy="22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cxnSp>
        <p:nvCxnSpPr>
          <p:cNvPr id="109" name="Straight Arrow Connector 108"/>
          <p:cNvCxnSpPr>
            <a:stCxn id="105" idx="4"/>
            <a:endCxn id="106" idx="0"/>
          </p:cNvCxnSpPr>
          <p:nvPr/>
        </p:nvCxnSpPr>
        <p:spPr>
          <a:xfrm flipH="1">
            <a:off x="2834497" y="2239931"/>
            <a:ext cx="9529" cy="173810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4"/>
            <a:endCxn id="108" idx="0"/>
          </p:cNvCxnSpPr>
          <p:nvPr/>
        </p:nvCxnSpPr>
        <p:spPr>
          <a:xfrm flipH="1">
            <a:off x="2608564" y="2641641"/>
            <a:ext cx="225933" cy="17624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4"/>
            <a:endCxn id="107" idx="0"/>
          </p:cNvCxnSpPr>
          <p:nvPr/>
        </p:nvCxnSpPr>
        <p:spPr>
          <a:xfrm>
            <a:off x="2834497" y="2641641"/>
            <a:ext cx="288271" cy="17624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930681" y="1934013"/>
            <a:ext cx="750067" cy="2380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019440" y="2255892"/>
            <a:ext cx="572548" cy="2380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076559" y="2909765"/>
            <a:ext cx="449669" cy="2380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951236" y="2582828"/>
            <a:ext cx="708958" cy="2380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6" name="Straight Arrow Connector 115"/>
          <p:cNvCxnSpPr>
            <a:stCxn id="112" idx="4"/>
            <a:endCxn id="113" idx="0"/>
          </p:cNvCxnSpPr>
          <p:nvPr/>
        </p:nvCxnSpPr>
        <p:spPr>
          <a:xfrm flipH="1">
            <a:off x="6305714" y="2172073"/>
            <a:ext cx="1" cy="8381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4"/>
            <a:endCxn id="115" idx="0"/>
          </p:cNvCxnSpPr>
          <p:nvPr/>
        </p:nvCxnSpPr>
        <p:spPr>
          <a:xfrm>
            <a:off x="6305714" y="2493952"/>
            <a:ext cx="1" cy="88876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4"/>
            <a:endCxn id="114" idx="0"/>
          </p:cNvCxnSpPr>
          <p:nvPr/>
        </p:nvCxnSpPr>
        <p:spPr>
          <a:xfrm flipH="1">
            <a:off x="6301394" y="2820888"/>
            <a:ext cx="4321" cy="88877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89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Conundrums and characteristics</a:t>
            </a:r>
          </a:p>
          <a:p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Four schools of AI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What is KBAI?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Cognitive Systems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Topics in AI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812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Introduction to CS7637</a:t>
            </a:r>
            <a:endParaRPr lang="en-US" sz="32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9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Class goals, outcomes, and strategies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Class projects and assessments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Computational psychometrics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Raven’s Progressive Matrices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endParaRPr lang="en-US" sz="11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Principles of CS7637</a:t>
            </a:r>
          </a:p>
        </p:txBody>
      </p:sp>
    </p:spTree>
    <p:extLst>
      <p:ext uri="{BB962C8B-B14F-4D97-AF65-F5344CB8AC3E}">
        <p14:creationId xmlns:p14="http://schemas.microsoft.com/office/powerpoint/2010/main" xmlns="" val="57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You will learn…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Core methods of knowledge-based AI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Tasks addressed by knowledge-based AI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How knowledge-based AI agents use these methods to address these tasks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The relationship between AI and human cognition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971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You will be able to…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Design and implement a knowledge-based AI agent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Use these strategies and agents to address complex, practical problems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Use the design and results of these agents to reflect on human cognition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7630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5"/>
          </p:cNvCxnSpPr>
          <p:nvPr/>
        </p:nvCxnSpPr>
        <p:spPr>
          <a:xfrm flipH="1" flipV="1">
            <a:off x="6170146" y="4169896"/>
            <a:ext cx="1205419" cy="1051799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2058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5620" y="370744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18814" y="30161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Means-Ends Analysis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23" idx="0"/>
          </p:cNvCxnSpPr>
          <p:nvPr/>
        </p:nvCxnSpPr>
        <p:spPr>
          <a:xfrm flipH="1">
            <a:off x="3697825" y="1234100"/>
            <a:ext cx="85587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  <a:endCxn id="27" idx="0"/>
          </p:cNvCxnSpPr>
          <p:nvPr/>
        </p:nvCxnSpPr>
        <p:spPr>
          <a:xfrm flipH="1">
            <a:off x="3296054" y="2686965"/>
            <a:ext cx="401771" cy="32919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5" idx="0"/>
          </p:cNvCxnSpPr>
          <p:nvPr/>
        </p:nvCxnSpPr>
        <p:spPr>
          <a:xfrm>
            <a:off x="3697825" y="2686965"/>
            <a:ext cx="865035" cy="10204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Fundamentals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721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6" idx="4"/>
            <a:endCxn id="16" idx="0"/>
          </p:cNvCxnSpPr>
          <p:nvPr/>
        </p:nvCxnSpPr>
        <p:spPr>
          <a:xfrm>
            <a:off x="4553700" y="1234100"/>
            <a:ext cx="91075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24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You will learn by…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 by Example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 by Doing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Project-Based Learning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endParaRPr lang="en-US" sz="11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Personalization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1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 by Reflection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077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You will complete…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Projects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Short assignments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Tests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Exercises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Discussions</a:t>
            </a:r>
            <a:endParaRPr lang="en-US" sz="2400" dirty="0">
              <a:latin typeface="Segoe Print" panose="02000600000000000000" pitchFamily="2" charset="0"/>
            </a:endParaRPr>
          </a:p>
          <a:p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9699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Raven’s Progressive Matrices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Test written in the 1930s to examine general intelligence.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Consists of 60 multiple-choice visual analogy problems.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Unique in that problems are strictly visual.</a:t>
            </a:r>
            <a:br>
              <a:rPr lang="en-US" sz="2400" dirty="0" smtClean="0">
                <a:latin typeface="Segoe Print" panose="02000600000000000000" pitchFamily="2" charset="0"/>
              </a:rPr>
            </a:br>
            <a:endParaRPr lang="en-US" sz="11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Widespread usage as a valid test for intelligence.</a:t>
            </a:r>
          </a:p>
        </p:txBody>
      </p:sp>
    </p:spTree>
    <p:extLst>
      <p:ext uri="{BB962C8B-B14F-4D97-AF65-F5344CB8AC3E}">
        <p14:creationId xmlns:p14="http://schemas.microsoft.com/office/powerpoint/2010/main" xmlns="" val="62950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Problems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2x1 matrix problems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2x2 matrix problems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3x3 matrix problems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endParaRPr lang="en-US" sz="11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104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349700" y="1045146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224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463445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4965650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28244" y="274456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817219" y="274456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961236" y="2889287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42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209462" y="126740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1399986" y="1457867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5240" y="96498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882180" y="126740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>
            <a:spLocks noChangeAspect="1"/>
          </p:cNvSpPr>
          <p:nvPr/>
        </p:nvSpPr>
        <p:spPr>
          <a:xfrm>
            <a:off x="3406883" y="805120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>
            <a:spLocks noChangeAspect="1"/>
          </p:cNvSpPr>
          <p:nvPr/>
        </p:nvSpPr>
        <p:spPr>
          <a:xfrm>
            <a:off x="5570530" y="123941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6410803" y="2834862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11208" y="916541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>
            <a:spLocks noChangeAspect="1"/>
          </p:cNvSpPr>
          <p:nvPr/>
        </p:nvSpPr>
        <p:spPr>
          <a:xfrm>
            <a:off x="2208860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756837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>
            <a:off x="5211208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759185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74600" y="3531875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6676460" y="3109419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>
            <a:off x="719581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67558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6792" y="290768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693627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97785" y="31341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761054" y="1572343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>
            <a:spLocks noChangeAspect="1"/>
          </p:cNvSpPr>
          <p:nvPr/>
        </p:nvSpPr>
        <p:spPr>
          <a:xfrm>
            <a:off x="8221976" y="312613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8412500" y="3459057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2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463445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817219" y="2743867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821629" y="2745270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>
            <a:off x="5407444" y="1092242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>
            <a:spLocks noChangeAspect="1"/>
          </p:cNvSpPr>
          <p:nvPr/>
        </p:nvSpPr>
        <p:spPr>
          <a:xfrm>
            <a:off x="3371843" y="2792383"/>
            <a:ext cx="902518" cy="9043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6652" y="27827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72262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>
            <a:spLocks noChangeAspect="1"/>
          </p:cNvSpPr>
          <p:nvPr/>
        </p:nvSpPr>
        <p:spPr>
          <a:xfrm>
            <a:off x="5032860" y="2917395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39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5148075" y="881930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7063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176843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326622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775961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1199964" y="903543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16200000">
            <a:off x="2920585" y="90354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3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1242170" y="1231376"/>
            <a:ext cx="1029331" cy="1029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962790" y="1231376"/>
            <a:ext cx="1029331" cy="1029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42171" y="2882798"/>
            <a:ext cx="1029331" cy="1029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689546" y="2037888"/>
            <a:ext cx="1029331" cy="1029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689546" y="463276"/>
            <a:ext cx="1029331" cy="1029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94581" y="2037888"/>
            <a:ext cx="1029331" cy="1029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89545" y="3612493"/>
            <a:ext cx="1029331" cy="10293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494580" y="462811"/>
            <a:ext cx="1029331" cy="102932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94581" y="3612493"/>
            <a:ext cx="1029331" cy="102932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>
            <a:spLocks noChangeAspect="1"/>
          </p:cNvSpPr>
          <p:nvPr/>
        </p:nvSpPr>
        <p:spPr>
          <a:xfrm>
            <a:off x="1219164" y="1208369"/>
            <a:ext cx="1075346" cy="10753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82384" y="1371588"/>
            <a:ext cx="748905" cy="748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>
            <a:spLocks noChangeAspect="1"/>
          </p:cNvSpPr>
          <p:nvPr/>
        </p:nvSpPr>
        <p:spPr>
          <a:xfrm rot="2700000">
            <a:off x="2939784" y="1214316"/>
            <a:ext cx="1075346" cy="10753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103004" y="1377535"/>
            <a:ext cx="748905" cy="748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280575" y="2921203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>
          <a:xfrm>
            <a:off x="1376680" y="2921203"/>
            <a:ext cx="775805" cy="7758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727950" y="501681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>
            <a:off x="5816309" y="497880"/>
            <a:ext cx="775805" cy="7758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532986" y="501681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5727949" y="2076293"/>
            <a:ext cx="952521" cy="952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532986" y="2076293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727948" y="3650898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7532986" y="3650898"/>
            <a:ext cx="952521" cy="952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621968" y="590038"/>
            <a:ext cx="775805" cy="775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816309" y="2164650"/>
            <a:ext cx="775805" cy="775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7771427" y="2314110"/>
            <a:ext cx="475637" cy="475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e 40"/>
          <p:cNvSpPr>
            <a:spLocks noChangeAspect="1"/>
          </p:cNvSpPr>
          <p:nvPr/>
        </p:nvSpPr>
        <p:spPr>
          <a:xfrm rot="16200000">
            <a:off x="5816309" y="3739255"/>
            <a:ext cx="775805" cy="775801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e 41"/>
          <p:cNvSpPr>
            <a:spLocks noChangeAspect="1"/>
          </p:cNvSpPr>
          <p:nvPr/>
        </p:nvSpPr>
        <p:spPr>
          <a:xfrm>
            <a:off x="7621968" y="3739255"/>
            <a:ext cx="775805" cy="775801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5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4"/>
          </p:cNvCxnSpPr>
          <p:nvPr/>
        </p:nvCxnSpPr>
        <p:spPr>
          <a:xfrm flipV="1">
            <a:off x="4553700" y="4839450"/>
            <a:ext cx="0" cy="304050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Planning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Logic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Planning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37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e 1"/>
          <p:cNvSpPr>
            <a:spLocks noChangeAspect="1"/>
          </p:cNvSpPr>
          <p:nvPr/>
        </p:nvSpPr>
        <p:spPr>
          <a:xfrm rot="5400000">
            <a:off x="1180759" y="11699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>
            <a:spLocks noChangeAspect="1"/>
          </p:cNvSpPr>
          <p:nvPr/>
        </p:nvSpPr>
        <p:spPr>
          <a:xfrm rot="10800000">
            <a:off x="2901379" y="11699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Pie 42"/>
          <p:cNvSpPr>
            <a:spLocks noChangeAspect="1"/>
          </p:cNvSpPr>
          <p:nvPr/>
        </p:nvSpPr>
        <p:spPr>
          <a:xfrm>
            <a:off x="1180759" y="282138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ie 43"/>
          <p:cNvSpPr>
            <a:spLocks noChangeAspect="1"/>
          </p:cNvSpPr>
          <p:nvPr/>
        </p:nvSpPr>
        <p:spPr>
          <a:xfrm rot="5400000">
            <a:off x="5628134" y="197647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Pie 44"/>
          <p:cNvSpPr>
            <a:spLocks noChangeAspect="1"/>
          </p:cNvSpPr>
          <p:nvPr/>
        </p:nvSpPr>
        <p:spPr>
          <a:xfrm>
            <a:off x="5628134" y="4018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ie 45"/>
          <p:cNvSpPr>
            <a:spLocks noChangeAspect="1"/>
          </p:cNvSpPr>
          <p:nvPr/>
        </p:nvSpPr>
        <p:spPr>
          <a:xfrm rot="10800000">
            <a:off x="5628137" y="3551081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Pie 46"/>
          <p:cNvSpPr>
            <a:spLocks noChangeAspect="1"/>
          </p:cNvSpPr>
          <p:nvPr/>
        </p:nvSpPr>
        <p:spPr>
          <a:xfrm rot="16200000">
            <a:off x="7433169" y="197647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ie 47"/>
          <p:cNvSpPr>
            <a:spLocks noChangeAspect="1"/>
          </p:cNvSpPr>
          <p:nvPr/>
        </p:nvSpPr>
        <p:spPr>
          <a:xfrm rot="2700000">
            <a:off x="7433169" y="401867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ie 48"/>
          <p:cNvSpPr>
            <a:spLocks noChangeAspect="1"/>
          </p:cNvSpPr>
          <p:nvPr/>
        </p:nvSpPr>
        <p:spPr>
          <a:xfrm rot="13500000">
            <a:off x="7433170" y="3551081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54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6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651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46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8365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825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8254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04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3649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>
            <a:spLocks noChangeAspect="1"/>
          </p:cNvSpPr>
          <p:nvPr/>
        </p:nvSpPr>
        <p:spPr>
          <a:xfrm>
            <a:off x="443462" y="440272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>
            <a:spLocks noChangeAspect="1"/>
          </p:cNvSpPr>
          <p:nvPr/>
        </p:nvSpPr>
        <p:spPr>
          <a:xfrm>
            <a:off x="2018066" y="2014884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018065" y="440272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592672" y="2014884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43461" y="3589939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>
            <a:spLocks noChangeAspect="1"/>
          </p:cNvSpPr>
          <p:nvPr/>
        </p:nvSpPr>
        <p:spPr>
          <a:xfrm>
            <a:off x="3592672" y="440272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>
            <a:spLocks noChangeAspect="1"/>
          </p:cNvSpPr>
          <p:nvPr/>
        </p:nvSpPr>
        <p:spPr>
          <a:xfrm>
            <a:off x="443460" y="2014884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>
            <a:spLocks noChangeAspect="1"/>
          </p:cNvSpPr>
          <p:nvPr/>
        </p:nvSpPr>
        <p:spPr>
          <a:xfrm>
            <a:off x="2018064" y="3589489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>
            <a:spLocks noChangeAspect="1"/>
          </p:cNvSpPr>
          <p:nvPr/>
        </p:nvSpPr>
        <p:spPr>
          <a:xfrm>
            <a:off x="5666542" y="440272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666541" y="3589939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>
            <a:spLocks noChangeAspect="1"/>
          </p:cNvSpPr>
          <p:nvPr/>
        </p:nvSpPr>
        <p:spPr>
          <a:xfrm>
            <a:off x="5666540" y="2014884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>
            <a:spLocks noChangeAspect="1"/>
          </p:cNvSpPr>
          <p:nvPr/>
        </p:nvSpPr>
        <p:spPr>
          <a:xfrm>
            <a:off x="7471574" y="440112"/>
            <a:ext cx="1075339" cy="107533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471572" y="3589939"/>
            <a:ext cx="1075339" cy="1075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>
            <a:spLocks noChangeAspect="1"/>
          </p:cNvSpPr>
          <p:nvPr/>
        </p:nvSpPr>
        <p:spPr>
          <a:xfrm>
            <a:off x="7471573" y="2014884"/>
            <a:ext cx="1075339" cy="107533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58255" y="345552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446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32364" y="305855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5049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446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32364" y="18803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55049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E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445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G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32363" y="34555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5048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H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8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6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651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46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8365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825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8254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04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3649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58255" y="345552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981133" y="57469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575426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981133" y="372390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577882" y="412715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2152487" y="57468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555738" y="574688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2152487" y="977936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3727091" y="57468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3727091" y="977938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152487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2152487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2555738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3727090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130341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2555738" y="372435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2555738" y="4127606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6204212" y="57469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6204212" y="97793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5800960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6204211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5800959" y="412760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7605996" y="57468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7605995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8009246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8009245" y="372435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7605994" y="412760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446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2364" y="305855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55049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446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32364" y="18803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55049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E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445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G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2363" y="34555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55048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H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6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74689"/>
            <a:ext cx="4648200" cy="45317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200" dirty="0" smtClean="0">
                <a:latin typeface="Segoe Print" panose="02000600000000000000" pitchFamily="2" charset="0"/>
              </a:rPr>
              <a:t>5</a:t>
            </a:r>
            <a:r>
              <a:rPr lang="en-US" sz="2200" dirty="0">
                <a:latin typeface="Segoe Print" panose="02000600000000000000" pitchFamily="2" charset="0"/>
              </a:rPr>
              <a:t>. KBAI agents use heuristics to find solutions that are good enough, though not necessarily optimal.</a:t>
            </a:r>
          </a:p>
          <a:p>
            <a:pPr algn="ctr"/>
            <a:endParaRPr lang="en-US" sz="11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200" dirty="0">
                <a:latin typeface="Segoe Print" panose="02000600000000000000" pitchFamily="2" charset="0"/>
              </a:rPr>
              <a:t>6. KBAI agents make use of recurring patterns in the problems they solve</a:t>
            </a:r>
            <a:r>
              <a:rPr lang="en-US" sz="2200" dirty="0" smtClean="0">
                <a:latin typeface="Segoe Print" panose="02000600000000000000" pitchFamily="2" charset="0"/>
              </a:rPr>
              <a:t>.</a:t>
            </a:r>
          </a:p>
          <a:p>
            <a:pPr algn="ctr"/>
            <a:endParaRPr lang="en-US" sz="1100" dirty="0">
              <a:latin typeface="Segoe Print" panose="02000600000000000000" pitchFamily="2" charset="0"/>
            </a:endParaRPr>
          </a:p>
          <a:p>
            <a:pPr algn="ctr"/>
            <a:r>
              <a:rPr lang="en-US" sz="2200" dirty="0" smtClean="0">
                <a:latin typeface="Segoe Print" panose="02000600000000000000" pitchFamily="2" charset="0"/>
              </a:rPr>
              <a:t>7</a:t>
            </a:r>
            <a:r>
              <a:rPr lang="en-US" sz="2200" dirty="0">
                <a:latin typeface="Segoe Print" panose="02000600000000000000" pitchFamily="2" charset="0"/>
              </a:rPr>
              <a:t>. The architecture of KBAI agents enables reasoning, learning, and memory to support and constrain each other.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4689"/>
            <a:ext cx="4648200" cy="45317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200" dirty="0" smtClean="0">
                <a:latin typeface="Segoe Print" panose="02000600000000000000" pitchFamily="2" charset="0"/>
              </a:rPr>
              <a:t>1. KBAI </a:t>
            </a:r>
            <a:r>
              <a:rPr lang="en-US" sz="2200" dirty="0">
                <a:latin typeface="Segoe Print" panose="02000600000000000000" pitchFamily="2" charset="0"/>
              </a:rPr>
              <a:t>agents represent and organize knowledge into knowledge structures to guide and support reasoning</a:t>
            </a:r>
            <a:r>
              <a:rPr lang="en-US" sz="2200" dirty="0" smtClean="0">
                <a:latin typeface="Segoe Print" panose="02000600000000000000" pitchFamily="2" charset="0"/>
              </a:rPr>
              <a:t>.</a:t>
            </a:r>
          </a:p>
          <a:p>
            <a:pPr algn="ctr"/>
            <a:endParaRPr lang="en-US" sz="12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200" dirty="0">
                <a:latin typeface="Segoe Print" panose="02000600000000000000" pitchFamily="2" charset="0"/>
              </a:rPr>
              <a:t>2. Learning in KBAI agents is often incremental</a:t>
            </a:r>
            <a:r>
              <a:rPr lang="en-US" sz="2200" dirty="0" smtClean="0">
                <a:latin typeface="Segoe Print" panose="02000600000000000000" pitchFamily="2" charset="0"/>
              </a:rPr>
              <a:t>.</a:t>
            </a:r>
          </a:p>
          <a:p>
            <a:pPr algn="ctr"/>
            <a:endParaRPr lang="en-US" sz="1200" dirty="0">
              <a:latin typeface="Segoe Print" panose="02000600000000000000" pitchFamily="2" charset="0"/>
            </a:endParaRPr>
          </a:p>
          <a:p>
            <a:pPr algn="ctr"/>
            <a:r>
              <a:rPr lang="en-US" sz="2200" dirty="0">
                <a:latin typeface="Segoe Print" panose="02000600000000000000" pitchFamily="2" charset="0"/>
              </a:rPr>
              <a:t>3. Reasoning in KBAI agents is top-down as well as bottom-up</a:t>
            </a:r>
            <a:r>
              <a:rPr lang="en-US" sz="2200" dirty="0" smtClean="0">
                <a:latin typeface="Segoe Print" panose="02000600000000000000" pitchFamily="2" charset="0"/>
              </a:rPr>
              <a:t>.</a:t>
            </a:r>
          </a:p>
          <a:p>
            <a:pPr algn="ctr"/>
            <a:endParaRPr lang="en-US" sz="1200" dirty="0">
              <a:latin typeface="Segoe Print" panose="02000600000000000000" pitchFamily="2" charset="0"/>
            </a:endParaRPr>
          </a:p>
          <a:p>
            <a:pPr algn="ctr"/>
            <a:r>
              <a:rPr lang="en-US" sz="2200" dirty="0">
                <a:latin typeface="Segoe Print" panose="02000600000000000000" pitchFamily="2" charset="0"/>
              </a:rPr>
              <a:t>4. KBAI agents match methods to tasks.</a:t>
            </a: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287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Principles of CS7637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1365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385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Frequently-used readings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Artificial Intelligence by Patrick Winston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Knowledge Systems by Mark </a:t>
            </a:r>
            <a:r>
              <a:rPr lang="en-US" sz="2400" dirty="0" err="1" smtClean="0">
                <a:latin typeface="Segoe Print" panose="02000600000000000000" pitchFamily="2" charset="0"/>
              </a:rPr>
              <a:t>Stefik</a:t>
            </a:r>
            <a:r>
              <a:rPr lang="en-US" sz="2400" dirty="0" smtClean="0">
                <a:latin typeface="Segoe Print" panose="02000600000000000000" pitchFamily="2" charset="0"/>
              </a:rPr>
              <a:t/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Artificial Intelligence by Elaine Rich and Kevin Knight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Artificial Intelligence: A Modern Approach by Stuart Russell and Peter </a:t>
            </a:r>
            <a:r>
              <a:rPr lang="en-US" sz="2400" dirty="0" err="1" smtClean="0">
                <a:latin typeface="Segoe Print" panose="02000600000000000000" pitchFamily="2" charset="0"/>
              </a:rPr>
              <a:t>Norvig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1610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Class goals, outcomes, and strategies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1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The Project: Raven’s </a:t>
            </a:r>
            <a:r>
              <a:rPr lang="en-US" sz="2400" dirty="0">
                <a:latin typeface="Segoe Print" panose="02000600000000000000" pitchFamily="2" charset="0"/>
              </a:rPr>
              <a:t>Progressive Matrices</a:t>
            </a:r>
            <a:br>
              <a:rPr lang="en-US" sz="2400" dirty="0">
                <a:latin typeface="Segoe Print" panose="02000600000000000000" pitchFamily="2" charset="0"/>
              </a:rPr>
            </a:br>
            <a:endParaRPr lang="en-US" sz="11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Principles of CS7637</a:t>
            </a:r>
          </a:p>
        </p:txBody>
      </p:sp>
    </p:spTree>
    <p:extLst>
      <p:ext uri="{BB962C8B-B14F-4D97-AF65-F5344CB8AC3E}">
        <p14:creationId xmlns:p14="http://schemas.microsoft.com/office/powerpoint/2010/main" xmlns="" val="19671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3"/>
          </p:cNvCxnSpPr>
          <p:nvPr/>
        </p:nvCxnSpPr>
        <p:spPr>
          <a:xfrm flipV="1">
            <a:off x="1730030" y="4169896"/>
            <a:ext cx="1207224" cy="1051799"/>
          </a:xfrm>
          <a:prstGeom prst="straightConnector1">
            <a:avLst/>
          </a:prstGeom>
          <a:ln w="127000"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91911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Common Sense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Frames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Understanding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Scripts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Common Sense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/>
          <p:cNvCxnSpPr>
            <a:stCxn id="8" idx="4"/>
            <a:endCxn id="10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11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757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2346</Words>
  <Application>Microsoft Office PowerPoint</Application>
  <PresentationFormat>On-screen Show (16:9)</PresentationFormat>
  <Paragraphs>1030</Paragraphs>
  <Slides>85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87</cp:revision>
  <dcterms:created xsi:type="dcterms:W3CDTF">2014-03-07T02:05:43Z</dcterms:created>
  <dcterms:modified xsi:type="dcterms:W3CDTF">2014-10-13T07:26:05Z</dcterms:modified>
</cp:coreProperties>
</file>