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4" r:id="rId5"/>
    <p:sldId id="263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Iván García Chacón" initials="B" lastIdx="1" clrIdx="0">
    <p:extLst>
      <p:ext uri="{19B8F6BF-5375-455C-9EA6-DF929625EA0E}">
        <p15:presenceInfo xmlns:p15="http://schemas.microsoft.com/office/powerpoint/2012/main" userId="Carlos Iván García Chacó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4660"/>
  </p:normalViewPr>
  <p:slideViewPr>
    <p:cSldViewPr snapToGrid="0">
      <p:cViewPr>
        <p:scale>
          <a:sx n="92" d="100"/>
          <a:sy n="92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Trade off deseado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30911917885922247"/>
          <c:y val="0.26905667534808969"/>
          <c:w val="0.37917679293683226"/>
          <c:h val="0.54342458685060135"/>
        </c:manualLayout>
      </c:layout>
      <c:radarChart>
        <c:radarStyle val="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Prioridad</c:v>
                </c:pt>
              </c:strCache>
            </c:strRef>
          </c:tx>
          <c:marker>
            <c:symbol val="none"/>
          </c:marker>
          <c:cat>
            <c:strRef>
              <c:f>Hoja1!$A$2:$A$6</c:f>
              <c:strCache>
                <c:ptCount val="5"/>
                <c:pt idx="0">
                  <c:v>Mantenibilidad</c:v>
                </c:pt>
                <c:pt idx="1">
                  <c:v>Performance</c:v>
                </c:pt>
                <c:pt idx="2">
                  <c:v>Seguridad</c:v>
                </c:pt>
                <c:pt idx="3">
                  <c:v>Escalabilidad</c:v>
                </c:pt>
                <c:pt idx="4">
                  <c:v>Flexibilidad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20</c:v>
                </c:pt>
                <c:pt idx="1">
                  <c:v>15</c:v>
                </c:pt>
                <c:pt idx="2">
                  <c:v>25</c:v>
                </c:pt>
                <c:pt idx="3">
                  <c:v>25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C3-48ED-946E-0F928E7F8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760000"/>
        <c:axId val="35762560"/>
      </c:radarChart>
      <c:catAx>
        <c:axId val="35760000"/>
        <c:scaling>
          <c:orientation val="minMax"/>
        </c:scaling>
        <c:delete val="0"/>
        <c:axPos val="b"/>
        <c:majorGridlines/>
        <c:numFmt formatCode="@" sourceLinked="0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400"/>
            </a:pPr>
            <a:endParaRPr lang="es-CO"/>
          </a:p>
        </c:txPr>
        <c:crossAx val="35762560"/>
        <c:crosses val="autoZero"/>
        <c:auto val="1"/>
        <c:lblAlgn val="ctr"/>
        <c:lblOffset val="100"/>
        <c:noMultiLvlLbl val="0"/>
      </c:catAx>
      <c:valAx>
        <c:axId val="3576256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8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s-CO"/>
          </a:p>
        </c:txPr>
        <c:crossAx val="35760000"/>
        <c:crosses val="autoZero"/>
        <c:crossBetween val="between"/>
      </c:valAx>
      <c:spPr>
        <a:noFill/>
        <a:ln>
          <a:solidFill>
            <a:schemeClr val="tx1">
              <a:lumMod val="95000"/>
            </a:schemeClr>
          </a:solidFill>
        </a:ln>
      </c:spPr>
    </c:plotArea>
    <c:legend>
      <c:legendPos val="r"/>
      <c:overlay val="0"/>
    </c:legend>
    <c:plotVisOnly val="1"/>
    <c:dispBlanksAs val="gap"/>
    <c:showDLblsOverMax val="0"/>
  </c:chart>
  <c:spPr>
    <a:solidFill>
      <a:schemeClr val="tx1"/>
    </a:solidFill>
    <a:ln>
      <a:solidFill>
        <a:schemeClr val="tx1">
          <a:lumMod val="85000"/>
        </a:schemeClr>
      </a:solidFill>
    </a:ln>
  </c:spPr>
  <c:txPr>
    <a:bodyPr/>
    <a:lstStyle/>
    <a:p>
      <a:pPr>
        <a:defRPr sz="1800">
          <a:solidFill>
            <a:schemeClr val="bg1"/>
          </a:solidFill>
        </a:defRPr>
      </a:pPr>
      <a:endParaRPr lang="es-CO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F92FB2-9BB2-440F-BDEC-5729400ABED6}" type="doc">
      <dgm:prSet loTypeId="urn:microsoft.com/office/officeart/2005/8/layout/hList7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s-CO"/>
        </a:p>
      </dgm:t>
    </dgm:pt>
    <dgm:pt modelId="{AE5D2F03-5FE2-4F49-BF36-2F5F6148C4CF}">
      <dgm:prSet phldrT="[Texto]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es-CO" b="1" dirty="0"/>
            <a:t>Impuesto Diferido</a:t>
          </a:r>
        </a:p>
      </dgm:t>
    </dgm:pt>
    <dgm:pt modelId="{A605CC14-B8A8-481F-AE3A-2FA8E38ED673}" type="parTrans" cxnId="{B2943A97-36F8-4569-AA28-38C9EAC64892}">
      <dgm:prSet/>
      <dgm:spPr/>
      <dgm:t>
        <a:bodyPr/>
        <a:lstStyle/>
        <a:p>
          <a:endParaRPr lang="es-CO"/>
        </a:p>
      </dgm:t>
    </dgm:pt>
    <dgm:pt modelId="{6EBD9046-49D3-4B23-A054-0E5C7B386313}" type="sibTrans" cxnId="{B2943A97-36F8-4569-AA28-38C9EAC64892}">
      <dgm:prSet/>
      <dgm:spPr/>
      <dgm:t>
        <a:bodyPr/>
        <a:lstStyle/>
        <a:p>
          <a:endParaRPr lang="es-CO"/>
        </a:p>
      </dgm:t>
    </dgm:pt>
    <dgm:pt modelId="{FABD5DF0-678B-4C24-8F54-7D2EA5D4EAC4}">
      <dgm:prSet phldrT="[Texto]"/>
      <dgm:spPr/>
      <dgm:t>
        <a:bodyPr/>
        <a:lstStyle/>
        <a:p>
          <a:pPr algn="ctr"/>
          <a:r>
            <a:rPr lang="es-CO" b="1" dirty="0"/>
            <a:t>Impuesto Valor Agregado</a:t>
          </a:r>
        </a:p>
      </dgm:t>
    </dgm:pt>
    <dgm:pt modelId="{43390392-C37A-4A06-A45B-5944FC742723}" type="parTrans" cxnId="{D94669F3-9BB7-46A8-8570-FCC3F1B9463A}">
      <dgm:prSet/>
      <dgm:spPr/>
      <dgm:t>
        <a:bodyPr/>
        <a:lstStyle/>
        <a:p>
          <a:endParaRPr lang="es-CO"/>
        </a:p>
      </dgm:t>
    </dgm:pt>
    <dgm:pt modelId="{7A4E056E-BFA4-4195-9799-536DCDF8DC70}" type="sibTrans" cxnId="{D94669F3-9BB7-46A8-8570-FCC3F1B9463A}">
      <dgm:prSet/>
      <dgm:spPr/>
      <dgm:t>
        <a:bodyPr/>
        <a:lstStyle/>
        <a:p>
          <a:endParaRPr lang="es-CO"/>
        </a:p>
      </dgm:t>
    </dgm:pt>
    <dgm:pt modelId="{5D4D7E6F-8AFD-4D58-99B1-25E39E900A15}">
      <dgm:prSet phldrT="[Texto]"/>
      <dgm:spPr/>
      <dgm:t>
        <a:bodyPr/>
        <a:lstStyle/>
        <a:p>
          <a:r>
            <a:rPr lang="es-CO" b="1" dirty="0"/>
            <a:t>Impuesto Renta</a:t>
          </a:r>
        </a:p>
      </dgm:t>
    </dgm:pt>
    <dgm:pt modelId="{5FC15AFA-5C5A-4FBC-8993-20D1C434D558}" type="parTrans" cxnId="{E5D6D901-F94F-4D0C-86BD-79D1389030CE}">
      <dgm:prSet/>
      <dgm:spPr/>
      <dgm:t>
        <a:bodyPr/>
        <a:lstStyle/>
        <a:p>
          <a:endParaRPr lang="es-CO"/>
        </a:p>
      </dgm:t>
    </dgm:pt>
    <dgm:pt modelId="{4F243BDC-F051-49A8-98CD-B8DF6E8E5E4D}" type="sibTrans" cxnId="{E5D6D901-F94F-4D0C-86BD-79D1389030CE}">
      <dgm:prSet/>
      <dgm:spPr/>
      <dgm:t>
        <a:bodyPr/>
        <a:lstStyle/>
        <a:p>
          <a:endParaRPr lang="es-CO"/>
        </a:p>
      </dgm:t>
    </dgm:pt>
    <dgm:pt modelId="{FD7E7E66-7E3F-4EC7-A5BD-557BE2750197}">
      <dgm:prSet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es-CO" dirty="0"/>
            <a:t>Fase DEV al 90%</a:t>
          </a:r>
        </a:p>
      </dgm:t>
    </dgm:pt>
    <dgm:pt modelId="{471F0705-3371-4136-87DC-AEB0A314FBA8}" type="parTrans" cxnId="{0B38E53F-B29C-493B-B3FE-9F06A69BD7A2}">
      <dgm:prSet/>
      <dgm:spPr/>
      <dgm:t>
        <a:bodyPr/>
        <a:lstStyle/>
        <a:p>
          <a:endParaRPr lang="es-CO"/>
        </a:p>
      </dgm:t>
    </dgm:pt>
    <dgm:pt modelId="{ADEF9D37-2511-4CE1-BFB9-A97ADE71B604}" type="sibTrans" cxnId="{0B38E53F-B29C-493B-B3FE-9F06A69BD7A2}">
      <dgm:prSet/>
      <dgm:spPr/>
      <dgm:t>
        <a:bodyPr/>
        <a:lstStyle/>
        <a:p>
          <a:endParaRPr lang="es-CO"/>
        </a:p>
      </dgm:t>
    </dgm:pt>
    <dgm:pt modelId="{F3E5A717-7FFA-4B4A-B2F7-65242FE18D44}">
      <dgm:prSet/>
      <dgm:spPr/>
      <dgm:t>
        <a:bodyPr/>
        <a:lstStyle/>
        <a:p>
          <a:r>
            <a:rPr lang="es-CO" dirty="0"/>
            <a:t>Construcción</a:t>
          </a:r>
        </a:p>
      </dgm:t>
    </dgm:pt>
    <dgm:pt modelId="{481BE167-74C6-48DE-9FF9-2118A9695FAB}" type="parTrans" cxnId="{81234B90-AEB2-47BC-8250-8B379DB6A74A}">
      <dgm:prSet/>
      <dgm:spPr/>
      <dgm:t>
        <a:bodyPr/>
        <a:lstStyle/>
        <a:p>
          <a:endParaRPr lang="es-CO"/>
        </a:p>
      </dgm:t>
    </dgm:pt>
    <dgm:pt modelId="{56811230-E179-4DF2-BAEC-F447DF6D454B}" type="sibTrans" cxnId="{81234B90-AEB2-47BC-8250-8B379DB6A74A}">
      <dgm:prSet/>
      <dgm:spPr/>
      <dgm:t>
        <a:bodyPr/>
        <a:lstStyle/>
        <a:p>
          <a:endParaRPr lang="es-CO"/>
        </a:p>
      </dgm:t>
    </dgm:pt>
    <dgm:pt modelId="{E1FBDF23-CA0B-45AD-AAEF-BDDFDEE80F20}">
      <dgm:prSet phldrT="[Texto]"/>
      <dgm:spPr/>
      <dgm:t>
        <a:bodyPr/>
        <a:lstStyle/>
        <a:p>
          <a:pPr algn="ctr"/>
          <a:r>
            <a:rPr lang="es-CO" dirty="0"/>
            <a:t>Construcción</a:t>
          </a:r>
        </a:p>
      </dgm:t>
    </dgm:pt>
    <dgm:pt modelId="{93B79AF4-C58B-49BE-9DCC-32E70AE795AA}" type="parTrans" cxnId="{C5524EC5-B1E9-41C5-8FBE-356BFF27ADD7}">
      <dgm:prSet/>
      <dgm:spPr/>
      <dgm:t>
        <a:bodyPr/>
        <a:lstStyle/>
        <a:p>
          <a:endParaRPr lang="es-CO"/>
        </a:p>
      </dgm:t>
    </dgm:pt>
    <dgm:pt modelId="{C52888A6-1ACD-4EB2-8BCE-9CFE10366195}" type="sibTrans" cxnId="{C5524EC5-B1E9-41C5-8FBE-356BFF27ADD7}">
      <dgm:prSet/>
      <dgm:spPr/>
      <dgm:t>
        <a:bodyPr/>
        <a:lstStyle/>
        <a:p>
          <a:endParaRPr lang="es-CO"/>
        </a:p>
      </dgm:t>
    </dgm:pt>
    <dgm:pt modelId="{9C6C2B49-1D5F-41E7-8F01-4D99A86E240B}" type="pres">
      <dgm:prSet presAssocID="{02F92FB2-9BB2-440F-BDEC-5729400ABED6}" presName="Name0" presStyleCnt="0">
        <dgm:presLayoutVars>
          <dgm:dir/>
          <dgm:resizeHandles val="exact"/>
        </dgm:presLayoutVars>
      </dgm:prSet>
      <dgm:spPr/>
    </dgm:pt>
    <dgm:pt modelId="{8118FACE-960D-44F1-A48C-5EB338E3946F}" type="pres">
      <dgm:prSet presAssocID="{02F92FB2-9BB2-440F-BDEC-5729400ABED6}" presName="fgShape" presStyleLbl="fgShp" presStyleIdx="0" presStyleCnt="1"/>
      <dgm:spPr>
        <a:solidFill>
          <a:srgbClr val="00B0F0"/>
        </a:solidFill>
        <a:ln>
          <a:solidFill>
            <a:srgbClr val="00B0F0"/>
          </a:solidFill>
        </a:ln>
      </dgm:spPr>
    </dgm:pt>
    <dgm:pt modelId="{9B017B17-9902-43A1-88CB-40723EFB672D}" type="pres">
      <dgm:prSet presAssocID="{02F92FB2-9BB2-440F-BDEC-5729400ABED6}" presName="linComp" presStyleCnt="0"/>
      <dgm:spPr/>
    </dgm:pt>
    <dgm:pt modelId="{877F9CA9-1AF2-43D9-9485-CB0786DE79C0}" type="pres">
      <dgm:prSet presAssocID="{AE5D2F03-5FE2-4F49-BF36-2F5F6148C4CF}" presName="compNode" presStyleCnt="0"/>
      <dgm:spPr/>
    </dgm:pt>
    <dgm:pt modelId="{389F08C5-AD0E-4292-9062-E251C92876B0}" type="pres">
      <dgm:prSet presAssocID="{AE5D2F03-5FE2-4F49-BF36-2F5F6148C4CF}" presName="bkgdShape" presStyleLbl="node1" presStyleIdx="0" presStyleCnt="3"/>
      <dgm:spPr/>
    </dgm:pt>
    <dgm:pt modelId="{BFCB5DC5-6115-4C7B-B35E-7ADAE6801349}" type="pres">
      <dgm:prSet presAssocID="{AE5D2F03-5FE2-4F49-BF36-2F5F6148C4CF}" presName="nodeTx" presStyleLbl="node1" presStyleIdx="0" presStyleCnt="3">
        <dgm:presLayoutVars>
          <dgm:bulletEnabled val="1"/>
        </dgm:presLayoutVars>
      </dgm:prSet>
      <dgm:spPr/>
    </dgm:pt>
    <dgm:pt modelId="{1665DEF2-D743-4F23-848B-5F9C46F1B44B}" type="pres">
      <dgm:prSet presAssocID="{AE5D2F03-5FE2-4F49-BF36-2F5F6148C4CF}" presName="invisiNode" presStyleLbl="node1" presStyleIdx="0" presStyleCnt="3"/>
      <dgm:spPr/>
    </dgm:pt>
    <dgm:pt modelId="{4E37DAC2-8093-4BF6-93AE-4E54091BC6B4}" type="pres">
      <dgm:prSet presAssocID="{AE5D2F03-5FE2-4F49-BF36-2F5F6148C4CF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4CBB024-B440-47E2-9F5E-C235B61458A0}" type="pres">
      <dgm:prSet presAssocID="{6EBD9046-49D3-4B23-A054-0E5C7B386313}" presName="sibTrans" presStyleLbl="sibTrans2D1" presStyleIdx="0" presStyleCnt="0"/>
      <dgm:spPr/>
    </dgm:pt>
    <dgm:pt modelId="{CBA3A357-32B6-4566-8CC8-47E486DD261D}" type="pres">
      <dgm:prSet presAssocID="{5D4D7E6F-8AFD-4D58-99B1-25E39E900A15}" presName="compNode" presStyleCnt="0"/>
      <dgm:spPr/>
    </dgm:pt>
    <dgm:pt modelId="{4C6B7E51-A653-4407-A278-3900700B426A}" type="pres">
      <dgm:prSet presAssocID="{5D4D7E6F-8AFD-4D58-99B1-25E39E900A15}" presName="bkgdShape" presStyleLbl="node1" presStyleIdx="1" presStyleCnt="3"/>
      <dgm:spPr/>
    </dgm:pt>
    <dgm:pt modelId="{54AEEC6E-89E4-4D61-86E1-7F065BB8C472}" type="pres">
      <dgm:prSet presAssocID="{5D4D7E6F-8AFD-4D58-99B1-25E39E900A15}" presName="nodeTx" presStyleLbl="node1" presStyleIdx="1" presStyleCnt="3">
        <dgm:presLayoutVars>
          <dgm:bulletEnabled val="1"/>
        </dgm:presLayoutVars>
      </dgm:prSet>
      <dgm:spPr/>
    </dgm:pt>
    <dgm:pt modelId="{2DE25052-EE3E-488C-81B2-E2EC5BE50FD4}" type="pres">
      <dgm:prSet presAssocID="{5D4D7E6F-8AFD-4D58-99B1-25E39E900A15}" presName="invisiNode" presStyleLbl="node1" presStyleIdx="1" presStyleCnt="3"/>
      <dgm:spPr/>
    </dgm:pt>
    <dgm:pt modelId="{0D94B3DE-E1AC-4AF9-8828-C375880FF8E0}" type="pres">
      <dgm:prSet presAssocID="{5D4D7E6F-8AFD-4D58-99B1-25E39E900A15}" presName="imagNode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A02C307-9E61-4112-8437-FB64F8D9D7B0}" type="pres">
      <dgm:prSet presAssocID="{4F243BDC-F051-49A8-98CD-B8DF6E8E5E4D}" presName="sibTrans" presStyleLbl="sibTrans2D1" presStyleIdx="0" presStyleCnt="0"/>
      <dgm:spPr/>
    </dgm:pt>
    <dgm:pt modelId="{C2571BBD-C3FC-438F-A5B7-EC8BB76D267E}" type="pres">
      <dgm:prSet presAssocID="{FABD5DF0-678B-4C24-8F54-7D2EA5D4EAC4}" presName="compNode" presStyleCnt="0"/>
      <dgm:spPr/>
    </dgm:pt>
    <dgm:pt modelId="{BC74CA6D-E410-48E7-BEE4-8A2DA5BFC546}" type="pres">
      <dgm:prSet presAssocID="{FABD5DF0-678B-4C24-8F54-7D2EA5D4EAC4}" presName="bkgdShape" presStyleLbl="node1" presStyleIdx="2" presStyleCnt="3" custLinFactNeighborX="64" custLinFactNeighborY="10"/>
      <dgm:spPr/>
    </dgm:pt>
    <dgm:pt modelId="{C32E3507-F5C6-4186-AF36-5EA8D8425467}" type="pres">
      <dgm:prSet presAssocID="{FABD5DF0-678B-4C24-8F54-7D2EA5D4EAC4}" presName="nodeTx" presStyleLbl="node1" presStyleIdx="2" presStyleCnt="3">
        <dgm:presLayoutVars>
          <dgm:bulletEnabled val="1"/>
        </dgm:presLayoutVars>
      </dgm:prSet>
      <dgm:spPr/>
    </dgm:pt>
    <dgm:pt modelId="{9EB3D3B3-C93B-40A1-87B0-FE77D42C0D4D}" type="pres">
      <dgm:prSet presAssocID="{FABD5DF0-678B-4C24-8F54-7D2EA5D4EAC4}" presName="invisiNode" presStyleLbl="node1" presStyleIdx="2" presStyleCnt="3"/>
      <dgm:spPr/>
    </dgm:pt>
    <dgm:pt modelId="{A1AE9726-2FB3-4F41-95F4-14EA54FF5D1D}" type="pres">
      <dgm:prSet presAssocID="{FABD5DF0-678B-4C24-8F54-7D2EA5D4EAC4}" presName="imagNode" presStyleLbl="fgImgPlace1" presStyleIdx="2" presStyleCnt="3" custLinFactNeighborX="1039" custLinFactNeighborY="-311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E5D6D901-F94F-4D0C-86BD-79D1389030CE}" srcId="{02F92FB2-9BB2-440F-BDEC-5729400ABED6}" destId="{5D4D7E6F-8AFD-4D58-99B1-25E39E900A15}" srcOrd="1" destOrd="0" parTransId="{5FC15AFA-5C5A-4FBC-8993-20D1C434D558}" sibTransId="{4F243BDC-F051-49A8-98CD-B8DF6E8E5E4D}"/>
    <dgm:cxn modelId="{11A77517-AB99-4A8B-A898-88807F8960E0}" type="presOf" srcId="{4F243BDC-F051-49A8-98CD-B8DF6E8E5E4D}" destId="{AA02C307-9E61-4112-8437-FB64F8D9D7B0}" srcOrd="0" destOrd="0" presId="urn:microsoft.com/office/officeart/2005/8/layout/hList7"/>
    <dgm:cxn modelId="{24980027-796A-43A3-AE63-95CBBE6E102A}" type="presOf" srcId="{AE5D2F03-5FE2-4F49-BF36-2F5F6148C4CF}" destId="{BFCB5DC5-6115-4C7B-B35E-7ADAE6801349}" srcOrd="1" destOrd="0" presId="urn:microsoft.com/office/officeart/2005/8/layout/hList7"/>
    <dgm:cxn modelId="{C3F4B83B-FAE4-4F13-B60B-06DE989900A4}" type="presOf" srcId="{5D4D7E6F-8AFD-4D58-99B1-25E39E900A15}" destId="{54AEEC6E-89E4-4D61-86E1-7F065BB8C472}" srcOrd="1" destOrd="0" presId="urn:microsoft.com/office/officeart/2005/8/layout/hList7"/>
    <dgm:cxn modelId="{0B38E53F-B29C-493B-B3FE-9F06A69BD7A2}" srcId="{AE5D2F03-5FE2-4F49-BF36-2F5F6148C4CF}" destId="{FD7E7E66-7E3F-4EC7-A5BD-557BE2750197}" srcOrd="0" destOrd="0" parTransId="{471F0705-3371-4136-87DC-AEB0A314FBA8}" sibTransId="{ADEF9D37-2511-4CE1-BFB9-A97ADE71B604}"/>
    <dgm:cxn modelId="{85D96047-98E8-4F92-BBD2-434B4D8FC725}" type="presOf" srcId="{6EBD9046-49D3-4B23-A054-0E5C7B386313}" destId="{14CBB024-B440-47E2-9F5E-C235B61458A0}" srcOrd="0" destOrd="0" presId="urn:microsoft.com/office/officeart/2005/8/layout/hList7"/>
    <dgm:cxn modelId="{CAAE3B49-00A9-4D14-979D-F73B19C9B5C0}" type="presOf" srcId="{AE5D2F03-5FE2-4F49-BF36-2F5F6148C4CF}" destId="{389F08C5-AD0E-4292-9062-E251C92876B0}" srcOrd="0" destOrd="0" presId="urn:microsoft.com/office/officeart/2005/8/layout/hList7"/>
    <dgm:cxn modelId="{0D8A0656-077C-4C85-8C46-DEA82497BA04}" type="presOf" srcId="{FABD5DF0-678B-4C24-8F54-7D2EA5D4EAC4}" destId="{BC74CA6D-E410-48E7-BEE4-8A2DA5BFC546}" srcOrd="0" destOrd="0" presId="urn:microsoft.com/office/officeart/2005/8/layout/hList7"/>
    <dgm:cxn modelId="{0063737E-99DD-4B89-B3B2-E126AED089A3}" type="presOf" srcId="{FD7E7E66-7E3F-4EC7-A5BD-557BE2750197}" destId="{389F08C5-AD0E-4292-9062-E251C92876B0}" srcOrd="0" destOrd="1" presId="urn:microsoft.com/office/officeart/2005/8/layout/hList7"/>
    <dgm:cxn modelId="{90A8D486-D848-4ACA-B986-E8F15279B2CB}" type="presOf" srcId="{5D4D7E6F-8AFD-4D58-99B1-25E39E900A15}" destId="{4C6B7E51-A653-4407-A278-3900700B426A}" srcOrd="0" destOrd="0" presId="urn:microsoft.com/office/officeart/2005/8/layout/hList7"/>
    <dgm:cxn modelId="{81234B90-AEB2-47BC-8250-8B379DB6A74A}" srcId="{5D4D7E6F-8AFD-4D58-99B1-25E39E900A15}" destId="{F3E5A717-7FFA-4B4A-B2F7-65242FE18D44}" srcOrd="0" destOrd="0" parTransId="{481BE167-74C6-48DE-9FF9-2118A9695FAB}" sibTransId="{56811230-E179-4DF2-BAEC-F447DF6D454B}"/>
    <dgm:cxn modelId="{B2943A97-36F8-4569-AA28-38C9EAC64892}" srcId="{02F92FB2-9BB2-440F-BDEC-5729400ABED6}" destId="{AE5D2F03-5FE2-4F49-BF36-2F5F6148C4CF}" srcOrd="0" destOrd="0" parTransId="{A605CC14-B8A8-481F-AE3A-2FA8E38ED673}" sibTransId="{6EBD9046-49D3-4B23-A054-0E5C7B386313}"/>
    <dgm:cxn modelId="{7FF7C9A7-1C5D-47AF-A65C-F657B63CEF86}" type="presOf" srcId="{E1FBDF23-CA0B-45AD-AAEF-BDDFDEE80F20}" destId="{C32E3507-F5C6-4186-AF36-5EA8D8425467}" srcOrd="1" destOrd="1" presId="urn:microsoft.com/office/officeart/2005/8/layout/hList7"/>
    <dgm:cxn modelId="{6A45E0AE-5144-4B66-B96B-684D347C8183}" type="presOf" srcId="{FD7E7E66-7E3F-4EC7-A5BD-557BE2750197}" destId="{BFCB5DC5-6115-4C7B-B35E-7ADAE6801349}" srcOrd="1" destOrd="1" presId="urn:microsoft.com/office/officeart/2005/8/layout/hList7"/>
    <dgm:cxn modelId="{105474B0-93A7-45F3-A6A4-52D07742E7A2}" type="presOf" srcId="{E1FBDF23-CA0B-45AD-AAEF-BDDFDEE80F20}" destId="{BC74CA6D-E410-48E7-BEE4-8A2DA5BFC546}" srcOrd="0" destOrd="1" presId="urn:microsoft.com/office/officeart/2005/8/layout/hList7"/>
    <dgm:cxn modelId="{C5524EC5-B1E9-41C5-8FBE-356BFF27ADD7}" srcId="{FABD5DF0-678B-4C24-8F54-7D2EA5D4EAC4}" destId="{E1FBDF23-CA0B-45AD-AAEF-BDDFDEE80F20}" srcOrd="0" destOrd="0" parTransId="{93B79AF4-C58B-49BE-9DCC-32E70AE795AA}" sibTransId="{C52888A6-1ACD-4EB2-8BCE-9CFE10366195}"/>
    <dgm:cxn modelId="{921E3BC9-230A-4D28-827C-83321AF2D739}" type="presOf" srcId="{02F92FB2-9BB2-440F-BDEC-5729400ABED6}" destId="{9C6C2B49-1D5F-41E7-8F01-4D99A86E240B}" srcOrd="0" destOrd="0" presId="urn:microsoft.com/office/officeart/2005/8/layout/hList7"/>
    <dgm:cxn modelId="{067EF2C9-B40B-4733-8533-3EBE39572322}" type="presOf" srcId="{FABD5DF0-678B-4C24-8F54-7D2EA5D4EAC4}" destId="{C32E3507-F5C6-4186-AF36-5EA8D8425467}" srcOrd="1" destOrd="0" presId="urn:microsoft.com/office/officeart/2005/8/layout/hList7"/>
    <dgm:cxn modelId="{D94669F3-9BB7-46A8-8570-FCC3F1B9463A}" srcId="{02F92FB2-9BB2-440F-BDEC-5729400ABED6}" destId="{FABD5DF0-678B-4C24-8F54-7D2EA5D4EAC4}" srcOrd="2" destOrd="0" parTransId="{43390392-C37A-4A06-A45B-5944FC742723}" sibTransId="{7A4E056E-BFA4-4195-9799-536DCDF8DC70}"/>
    <dgm:cxn modelId="{A907CEF7-4E8F-4797-8957-11D87A240EAC}" type="presOf" srcId="{F3E5A717-7FFA-4B4A-B2F7-65242FE18D44}" destId="{54AEEC6E-89E4-4D61-86E1-7F065BB8C472}" srcOrd="1" destOrd="1" presId="urn:microsoft.com/office/officeart/2005/8/layout/hList7"/>
    <dgm:cxn modelId="{BD0590FF-3E59-4200-8609-42FD9E3E9CB2}" type="presOf" srcId="{F3E5A717-7FFA-4B4A-B2F7-65242FE18D44}" destId="{4C6B7E51-A653-4407-A278-3900700B426A}" srcOrd="0" destOrd="1" presId="urn:microsoft.com/office/officeart/2005/8/layout/hList7"/>
    <dgm:cxn modelId="{2512AA3C-5258-494A-88FC-0890CC90544E}" type="presParOf" srcId="{9C6C2B49-1D5F-41E7-8F01-4D99A86E240B}" destId="{8118FACE-960D-44F1-A48C-5EB338E3946F}" srcOrd="0" destOrd="0" presId="urn:microsoft.com/office/officeart/2005/8/layout/hList7"/>
    <dgm:cxn modelId="{B07D52DD-5E2E-4437-9060-CEBD1D32694F}" type="presParOf" srcId="{9C6C2B49-1D5F-41E7-8F01-4D99A86E240B}" destId="{9B017B17-9902-43A1-88CB-40723EFB672D}" srcOrd="1" destOrd="0" presId="urn:microsoft.com/office/officeart/2005/8/layout/hList7"/>
    <dgm:cxn modelId="{596AC748-97EE-463A-AF33-EE4C79AF8B42}" type="presParOf" srcId="{9B017B17-9902-43A1-88CB-40723EFB672D}" destId="{877F9CA9-1AF2-43D9-9485-CB0786DE79C0}" srcOrd="0" destOrd="0" presId="urn:microsoft.com/office/officeart/2005/8/layout/hList7"/>
    <dgm:cxn modelId="{7F2D6AE2-7986-42A7-978A-85BB5D44C9FA}" type="presParOf" srcId="{877F9CA9-1AF2-43D9-9485-CB0786DE79C0}" destId="{389F08C5-AD0E-4292-9062-E251C92876B0}" srcOrd="0" destOrd="0" presId="urn:microsoft.com/office/officeart/2005/8/layout/hList7"/>
    <dgm:cxn modelId="{38EA9B0B-1639-48D7-B07D-9CADA4403E03}" type="presParOf" srcId="{877F9CA9-1AF2-43D9-9485-CB0786DE79C0}" destId="{BFCB5DC5-6115-4C7B-B35E-7ADAE6801349}" srcOrd="1" destOrd="0" presId="urn:microsoft.com/office/officeart/2005/8/layout/hList7"/>
    <dgm:cxn modelId="{B6C94426-B6B3-4FC5-A7B4-40EA36C51F26}" type="presParOf" srcId="{877F9CA9-1AF2-43D9-9485-CB0786DE79C0}" destId="{1665DEF2-D743-4F23-848B-5F9C46F1B44B}" srcOrd="2" destOrd="0" presId="urn:microsoft.com/office/officeart/2005/8/layout/hList7"/>
    <dgm:cxn modelId="{83583112-A7CA-4CB7-A640-4586AB60D6E8}" type="presParOf" srcId="{877F9CA9-1AF2-43D9-9485-CB0786DE79C0}" destId="{4E37DAC2-8093-4BF6-93AE-4E54091BC6B4}" srcOrd="3" destOrd="0" presId="urn:microsoft.com/office/officeart/2005/8/layout/hList7"/>
    <dgm:cxn modelId="{A7E9177B-E201-474B-A0FD-EFEC1BBB0DCF}" type="presParOf" srcId="{9B017B17-9902-43A1-88CB-40723EFB672D}" destId="{14CBB024-B440-47E2-9F5E-C235B61458A0}" srcOrd="1" destOrd="0" presId="urn:microsoft.com/office/officeart/2005/8/layout/hList7"/>
    <dgm:cxn modelId="{9776F47F-8665-438F-B948-D8ABF04F3A5C}" type="presParOf" srcId="{9B017B17-9902-43A1-88CB-40723EFB672D}" destId="{CBA3A357-32B6-4566-8CC8-47E486DD261D}" srcOrd="2" destOrd="0" presId="urn:microsoft.com/office/officeart/2005/8/layout/hList7"/>
    <dgm:cxn modelId="{D59F8877-53B6-455E-A236-2BB0A5629C56}" type="presParOf" srcId="{CBA3A357-32B6-4566-8CC8-47E486DD261D}" destId="{4C6B7E51-A653-4407-A278-3900700B426A}" srcOrd="0" destOrd="0" presId="urn:microsoft.com/office/officeart/2005/8/layout/hList7"/>
    <dgm:cxn modelId="{ECF0DDED-9FC1-43C8-8240-34F3A3E4D08C}" type="presParOf" srcId="{CBA3A357-32B6-4566-8CC8-47E486DD261D}" destId="{54AEEC6E-89E4-4D61-86E1-7F065BB8C472}" srcOrd="1" destOrd="0" presId="urn:microsoft.com/office/officeart/2005/8/layout/hList7"/>
    <dgm:cxn modelId="{BC7E6042-662D-4A3D-B5B9-82EBE4CA58FF}" type="presParOf" srcId="{CBA3A357-32B6-4566-8CC8-47E486DD261D}" destId="{2DE25052-EE3E-488C-81B2-E2EC5BE50FD4}" srcOrd="2" destOrd="0" presId="urn:microsoft.com/office/officeart/2005/8/layout/hList7"/>
    <dgm:cxn modelId="{71BC40EE-5905-49DD-B414-BBA0C14893A1}" type="presParOf" srcId="{CBA3A357-32B6-4566-8CC8-47E486DD261D}" destId="{0D94B3DE-E1AC-4AF9-8828-C375880FF8E0}" srcOrd="3" destOrd="0" presId="urn:microsoft.com/office/officeart/2005/8/layout/hList7"/>
    <dgm:cxn modelId="{ED8E8B08-3E18-4533-AF06-9E45D9101D21}" type="presParOf" srcId="{9B017B17-9902-43A1-88CB-40723EFB672D}" destId="{AA02C307-9E61-4112-8437-FB64F8D9D7B0}" srcOrd="3" destOrd="0" presId="urn:microsoft.com/office/officeart/2005/8/layout/hList7"/>
    <dgm:cxn modelId="{B01920A9-9669-4F3F-9768-979F95D3AB6C}" type="presParOf" srcId="{9B017B17-9902-43A1-88CB-40723EFB672D}" destId="{C2571BBD-C3FC-438F-A5B7-EC8BB76D267E}" srcOrd="4" destOrd="0" presId="urn:microsoft.com/office/officeart/2005/8/layout/hList7"/>
    <dgm:cxn modelId="{26060C88-8BC1-4231-B281-E4302D6D53F3}" type="presParOf" srcId="{C2571BBD-C3FC-438F-A5B7-EC8BB76D267E}" destId="{BC74CA6D-E410-48E7-BEE4-8A2DA5BFC546}" srcOrd="0" destOrd="0" presId="urn:microsoft.com/office/officeart/2005/8/layout/hList7"/>
    <dgm:cxn modelId="{7C5A90A3-EC28-46C3-A6D3-35ECD34A3E2E}" type="presParOf" srcId="{C2571BBD-C3FC-438F-A5B7-EC8BB76D267E}" destId="{C32E3507-F5C6-4186-AF36-5EA8D8425467}" srcOrd="1" destOrd="0" presId="urn:microsoft.com/office/officeart/2005/8/layout/hList7"/>
    <dgm:cxn modelId="{BB65E7A6-36D2-4B03-8C34-1E05EBD2DE4F}" type="presParOf" srcId="{C2571BBD-C3FC-438F-A5B7-EC8BB76D267E}" destId="{9EB3D3B3-C93B-40A1-87B0-FE77D42C0D4D}" srcOrd="2" destOrd="0" presId="urn:microsoft.com/office/officeart/2005/8/layout/hList7"/>
    <dgm:cxn modelId="{69ADA04A-343A-47B5-A7E5-27AE876A115E}" type="presParOf" srcId="{C2571BBD-C3FC-438F-A5B7-EC8BB76D267E}" destId="{A1AE9726-2FB3-4F41-95F4-14EA54FF5D1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F08C5-AD0E-4292-9062-E251C92876B0}">
      <dsp:nvSpPr>
        <dsp:cNvPr id="0" name=""/>
        <dsp:cNvSpPr/>
      </dsp:nvSpPr>
      <dsp:spPr>
        <a:xfrm>
          <a:off x="1739" y="0"/>
          <a:ext cx="2705705" cy="3263488"/>
        </a:xfrm>
        <a:prstGeom prst="roundRect">
          <a:avLst>
            <a:gd name="adj" fmla="val 10000"/>
          </a:avLst>
        </a:prstGeom>
        <a:solidFill>
          <a:schemeClr val="tx1">
            <a:lumMod val="9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/>
            <a:t>Impuesto Diferido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/>
            <a:t>Fase DEV al 90%</a:t>
          </a:r>
        </a:p>
      </dsp:txBody>
      <dsp:txXfrm>
        <a:off x="1739" y="1305395"/>
        <a:ext cx="2705705" cy="1305395"/>
      </dsp:txXfrm>
    </dsp:sp>
    <dsp:sp modelId="{4E37DAC2-8093-4BF6-93AE-4E54091BC6B4}">
      <dsp:nvSpPr>
        <dsp:cNvPr id="0" name=""/>
        <dsp:cNvSpPr/>
      </dsp:nvSpPr>
      <dsp:spPr>
        <a:xfrm>
          <a:off x="811221" y="195809"/>
          <a:ext cx="1086741" cy="10867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C6B7E51-A653-4407-A278-3900700B426A}">
      <dsp:nvSpPr>
        <dsp:cNvPr id="0" name=""/>
        <dsp:cNvSpPr/>
      </dsp:nvSpPr>
      <dsp:spPr>
        <a:xfrm>
          <a:off x="2788616" y="0"/>
          <a:ext cx="2705705" cy="3263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lt1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/>
            <a:t>Impuesto Renta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/>
            <a:t>Construcción</a:t>
          </a:r>
        </a:p>
      </dsp:txBody>
      <dsp:txXfrm>
        <a:off x="2788616" y="1305395"/>
        <a:ext cx="2705705" cy="1305395"/>
      </dsp:txXfrm>
    </dsp:sp>
    <dsp:sp modelId="{0D94B3DE-E1AC-4AF9-8828-C375880FF8E0}">
      <dsp:nvSpPr>
        <dsp:cNvPr id="0" name=""/>
        <dsp:cNvSpPr/>
      </dsp:nvSpPr>
      <dsp:spPr>
        <a:xfrm>
          <a:off x="3598098" y="195809"/>
          <a:ext cx="1086741" cy="10867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C74CA6D-E410-48E7-BEE4-8A2DA5BFC546}">
      <dsp:nvSpPr>
        <dsp:cNvPr id="0" name=""/>
        <dsp:cNvSpPr/>
      </dsp:nvSpPr>
      <dsp:spPr>
        <a:xfrm>
          <a:off x="5577224" y="0"/>
          <a:ext cx="2705705" cy="3263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lt1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/>
            <a:t>Impuesto Valor Agregado</a:t>
          </a:r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/>
            <a:t>Construcción</a:t>
          </a:r>
        </a:p>
      </dsp:txBody>
      <dsp:txXfrm>
        <a:off x="5577224" y="1305395"/>
        <a:ext cx="2705705" cy="1305395"/>
      </dsp:txXfrm>
    </dsp:sp>
    <dsp:sp modelId="{A1AE9726-2FB3-4F41-95F4-14EA54FF5D1D}">
      <dsp:nvSpPr>
        <dsp:cNvPr id="0" name=""/>
        <dsp:cNvSpPr/>
      </dsp:nvSpPr>
      <dsp:spPr>
        <a:xfrm>
          <a:off x="6396266" y="161935"/>
          <a:ext cx="1086741" cy="10867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118FACE-960D-44F1-A48C-5EB338E3946F}">
      <dsp:nvSpPr>
        <dsp:cNvPr id="0" name=""/>
        <dsp:cNvSpPr/>
      </dsp:nvSpPr>
      <dsp:spPr>
        <a:xfrm>
          <a:off x="331317" y="2610791"/>
          <a:ext cx="7620302" cy="489523"/>
        </a:xfrm>
        <a:prstGeom prst="leftRightArrow">
          <a:avLst/>
        </a:prstGeom>
        <a:solidFill>
          <a:srgbClr val="00B0F0"/>
        </a:solidFill>
        <a:ln w="9525" cap="flat" cmpd="sng" algn="ctr">
          <a:solidFill>
            <a:srgbClr val="00B0F0"/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0159" y="3932650"/>
            <a:ext cx="9448800" cy="685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s-MX" dirty="0"/>
              <a:t>Aliados estratégicos para su empresa</a:t>
            </a:r>
          </a:p>
          <a:p>
            <a:pPr algn="ctr"/>
            <a:r>
              <a:rPr lang="es-MX" sz="1700" dirty="0"/>
              <a:t>www.xtremecode.co</a:t>
            </a:r>
            <a:endParaRPr lang="es-CO" sz="17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24" y="2365869"/>
            <a:ext cx="4330188" cy="11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8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012140"/>
          </a:xfrm>
        </p:spPr>
        <p:txBody>
          <a:bodyPr/>
          <a:lstStyle/>
          <a:p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0" y="661533"/>
            <a:ext cx="12192000" cy="56700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Aplicaciones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4" y="6331578"/>
            <a:ext cx="1866021" cy="48378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20485" y="2007751"/>
            <a:ext cx="62113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solidFill>
                  <a:schemeClr val="bg1"/>
                </a:solidFill>
              </a:rPr>
              <a:t>Somos una Startup con un equipo multidisciplinario altamente capacitado, dedicado a la investigación, el diseño y el desarrollo de soluciones WEB.</a:t>
            </a:r>
          </a:p>
          <a:p>
            <a:pPr algn="just"/>
            <a:endParaRPr lang="es-MX" sz="2400" dirty="0">
              <a:solidFill>
                <a:schemeClr val="bg1"/>
              </a:solidFill>
            </a:endParaRPr>
          </a:p>
          <a:p>
            <a:pPr algn="just"/>
            <a:r>
              <a:rPr lang="es-MX" sz="2400" dirty="0">
                <a:solidFill>
                  <a:schemeClr val="bg1"/>
                </a:solidFill>
              </a:rPr>
              <a:t>Igualmente prestamos servicios de consultoría, asesoría y capacitación para el mejoramiento continuo de las organizaciones.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43536" y="716615"/>
            <a:ext cx="7842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Quienes Somos?</a:t>
            </a:r>
            <a:endParaRPr lang="es-CO" sz="48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955484" y="6392432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/>
              <a:t>Empresa</a:t>
            </a:r>
            <a:endParaRPr lang="es-CO" b="1" dirty="0"/>
          </a:p>
        </p:txBody>
      </p:sp>
      <p:sp>
        <p:nvSpPr>
          <p:cNvPr id="14" name="Rectángulo 13"/>
          <p:cNvSpPr/>
          <p:nvPr/>
        </p:nvSpPr>
        <p:spPr>
          <a:xfrm>
            <a:off x="7436224" y="661533"/>
            <a:ext cx="4755776" cy="567004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t="35297" r="9061"/>
          <a:stretch/>
        </p:blipFill>
        <p:spPr>
          <a:xfrm>
            <a:off x="7600720" y="3614558"/>
            <a:ext cx="2103165" cy="193184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677" y="3640597"/>
            <a:ext cx="2259080" cy="190580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3885" y="1688624"/>
            <a:ext cx="2350872" cy="183908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6"/>
          <a:srcRect t="1182" r="669" b="1"/>
          <a:stretch/>
        </p:blipFill>
        <p:spPr>
          <a:xfrm>
            <a:off x="7600720" y="1757512"/>
            <a:ext cx="2085759" cy="1770192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9854809" y="1355536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</a:rPr>
              <a:t>Productos desarrollados</a:t>
            </a:r>
            <a:endParaRPr lang="es-CO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4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0" y="562495"/>
            <a:ext cx="12192000" cy="56700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4" y="6331578"/>
            <a:ext cx="1866021" cy="48378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882267" y="2182022"/>
            <a:ext cx="5806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CO" dirty="0">
                <a:solidFill>
                  <a:schemeClr val="bg1"/>
                </a:solidFill>
              </a:rPr>
              <a:t>Disponibilidad de la información: Análisis tributarios entre meses o años de manera ágil y oportuna</a:t>
            </a:r>
          </a:p>
          <a:p>
            <a:pPr marL="342900" indent="-342900">
              <a:buFontTx/>
              <a:buAutoNum type="arabicPeriod"/>
            </a:pPr>
            <a:r>
              <a:rPr lang="es-CO" dirty="0">
                <a:solidFill>
                  <a:schemeClr val="bg1"/>
                </a:solidFill>
              </a:rPr>
              <a:t>Conservar históricos y estandarización de la información</a:t>
            </a:r>
          </a:p>
          <a:p>
            <a:pPr marL="342900" indent="-342900">
              <a:buFontTx/>
              <a:buAutoNum type="arabicPeriod"/>
            </a:pPr>
            <a:r>
              <a:rPr lang="es-CO" dirty="0">
                <a:solidFill>
                  <a:schemeClr val="bg1"/>
                </a:solidFill>
              </a:rPr>
              <a:t>Seguridad de la información.</a:t>
            </a:r>
          </a:p>
          <a:p>
            <a:pPr marL="342900" indent="-342900">
              <a:buFontTx/>
              <a:buAutoNum type="arabicPeriod"/>
            </a:pPr>
            <a:r>
              <a:rPr lang="es-CO" dirty="0">
                <a:solidFill>
                  <a:schemeClr val="bg1"/>
                </a:solidFill>
              </a:rPr>
              <a:t>Integridad de datos. </a:t>
            </a:r>
          </a:p>
          <a:p>
            <a:pPr marL="342900" indent="-342900">
              <a:buAutoNum type="arabicPeriod"/>
            </a:pPr>
            <a:r>
              <a:rPr lang="es-CO" dirty="0">
                <a:solidFill>
                  <a:schemeClr val="bg1"/>
                </a:solidFill>
              </a:rPr>
              <a:t>Integración con otros sistemas de información</a:t>
            </a:r>
          </a:p>
          <a:p>
            <a:pPr marL="342900" indent="-342900">
              <a:buAutoNum type="arabicPeriod"/>
            </a:pPr>
            <a:r>
              <a:rPr lang="es-CO" dirty="0">
                <a:solidFill>
                  <a:schemeClr val="bg1"/>
                </a:solidFill>
              </a:rPr>
              <a:t>Ampliar detalle de conceptos como parte integral del proceso.</a:t>
            </a:r>
          </a:p>
          <a:p>
            <a:pPr marL="342900" indent="-342900">
              <a:buAutoNum type="arabicPeriod"/>
            </a:pPr>
            <a:r>
              <a:rPr lang="es-CO" dirty="0">
                <a:solidFill>
                  <a:schemeClr val="bg1"/>
                </a:solidFill>
              </a:rPr>
              <a:t>Gestión documental.</a:t>
            </a:r>
          </a:p>
          <a:p>
            <a:pPr marL="342900" indent="-342900">
              <a:buAutoNum type="arabicPeriod"/>
            </a:pP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284167" y="1015543"/>
            <a:ext cx="7842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Que ofrece</a:t>
            </a:r>
            <a:r>
              <a:rPr lang="es-CO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199214" y="6392432"/>
            <a:ext cx="385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Sistema Integrado Tributario - SIT</a:t>
            </a:r>
            <a:endParaRPr lang="es-CO" b="1" dirty="0"/>
          </a:p>
        </p:txBody>
      </p:sp>
      <p:grpSp>
        <p:nvGrpSpPr>
          <p:cNvPr id="10" name="Grupo 9"/>
          <p:cNvGrpSpPr/>
          <p:nvPr/>
        </p:nvGrpSpPr>
        <p:grpSpPr>
          <a:xfrm>
            <a:off x="551298" y="2149856"/>
            <a:ext cx="5102284" cy="3294503"/>
            <a:chOff x="276975" y="1994687"/>
            <a:chExt cx="5261676" cy="3397421"/>
          </a:xfrm>
        </p:grpSpPr>
        <p:pic>
          <p:nvPicPr>
            <p:cNvPr id="1028" name="Picture 4" descr="Resultado de imagen para aplicacion we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975" y="1994687"/>
              <a:ext cx="5261676" cy="3397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6"/>
            <p:cNvSpPr/>
            <p:nvPr/>
          </p:nvSpPr>
          <p:spPr>
            <a:xfrm>
              <a:off x="4898571" y="2194560"/>
              <a:ext cx="483326" cy="48332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29DD7D82-B7B4-DC49-85CC-CC4040B702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52" t="5001" r="5955" b="69869"/>
          <a:stretch/>
        </p:blipFill>
        <p:spPr>
          <a:xfrm>
            <a:off x="5882267" y="1052031"/>
            <a:ext cx="3164751" cy="79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9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A7B5BFE-2C1A-410B-B568-1FCE1B32CD69}"/>
              </a:ext>
            </a:extLst>
          </p:cNvPr>
          <p:cNvSpPr/>
          <p:nvPr/>
        </p:nvSpPr>
        <p:spPr>
          <a:xfrm>
            <a:off x="0" y="639315"/>
            <a:ext cx="12192000" cy="56700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B97BC335-1C19-4CDE-A3FA-5F6A853DF2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175678"/>
              </p:ext>
            </p:extLst>
          </p:nvPr>
        </p:nvGraphicFramePr>
        <p:xfrm>
          <a:off x="1919155" y="2053093"/>
          <a:ext cx="8282938" cy="3263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4" y="6331578"/>
            <a:ext cx="1866021" cy="48378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30473" y="651300"/>
            <a:ext cx="7842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Módulos…</a:t>
            </a:r>
            <a:r>
              <a:rPr lang="es-CO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199214" y="6392432"/>
            <a:ext cx="385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Sistema Integrado Tributario - SIT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31990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C23FFBB-64A1-4A5D-AB67-51FBA9148195}"/>
              </a:ext>
            </a:extLst>
          </p:cNvPr>
          <p:cNvSpPr/>
          <p:nvPr/>
        </p:nvSpPr>
        <p:spPr>
          <a:xfrm>
            <a:off x="0" y="548640"/>
            <a:ext cx="12192000" cy="56700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4" y="6331578"/>
            <a:ext cx="1866021" cy="48378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199214" y="6392432"/>
            <a:ext cx="385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Sistema Integrado Tributario - SIT</a:t>
            </a:r>
            <a:endParaRPr lang="es-CO" b="1" dirty="0"/>
          </a:p>
        </p:txBody>
      </p:sp>
      <p:pic>
        <p:nvPicPr>
          <p:cNvPr id="61" name="Picture 4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393" y="2283917"/>
            <a:ext cx="1861397" cy="179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uadroTexto 61"/>
          <p:cNvSpPr txBox="1"/>
          <p:nvPr/>
        </p:nvSpPr>
        <p:spPr>
          <a:xfrm>
            <a:off x="1839766" y="2918993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</a:rPr>
              <a:t>Registrar</a:t>
            </a:r>
          </a:p>
          <a:p>
            <a:pPr algn="ctr"/>
            <a:r>
              <a:rPr lang="es-MX" sz="1400" b="1" dirty="0">
                <a:solidFill>
                  <a:schemeClr val="bg1"/>
                </a:solidFill>
              </a:rPr>
              <a:t>Contabilidad</a:t>
            </a:r>
            <a:endParaRPr lang="es-CO" sz="1400" b="1" dirty="0">
              <a:solidFill>
                <a:schemeClr val="bg1"/>
              </a:solidFill>
            </a:endParaRPr>
          </a:p>
        </p:txBody>
      </p:sp>
      <p:grpSp>
        <p:nvGrpSpPr>
          <p:cNvPr id="59" name="Grupo 58"/>
          <p:cNvGrpSpPr/>
          <p:nvPr/>
        </p:nvGrpSpPr>
        <p:grpSpPr>
          <a:xfrm>
            <a:off x="2928379" y="591341"/>
            <a:ext cx="1861397" cy="1799551"/>
            <a:chOff x="1790967" y="961565"/>
            <a:chExt cx="1861397" cy="1799551"/>
          </a:xfrm>
        </p:grpSpPr>
        <p:pic>
          <p:nvPicPr>
            <p:cNvPr id="64" name="Picture 4" descr="Imagen relacionad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0967" y="961565"/>
              <a:ext cx="1861397" cy="1799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CuadroTexto 64"/>
            <p:cNvSpPr txBox="1"/>
            <p:nvPr/>
          </p:nvSpPr>
          <p:spPr>
            <a:xfrm>
              <a:off x="2105150" y="1629615"/>
              <a:ext cx="12330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b="1" dirty="0">
                  <a:solidFill>
                    <a:schemeClr val="bg1"/>
                  </a:solidFill>
                </a:rPr>
                <a:t>Información</a:t>
              </a:r>
            </a:p>
            <a:p>
              <a:pPr algn="ctr"/>
              <a:r>
                <a:rPr lang="es-MX" sz="1400" b="1" dirty="0">
                  <a:solidFill>
                    <a:schemeClr val="bg1"/>
                  </a:solidFill>
                </a:rPr>
                <a:t>contable</a:t>
              </a:r>
              <a:endParaRPr lang="es-CO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7332440" y="584629"/>
            <a:ext cx="1861397" cy="1799551"/>
            <a:chOff x="5036615" y="269286"/>
            <a:chExt cx="1861397" cy="1799551"/>
          </a:xfrm>
        </p:grpSpPr>
        <p:pic>
          <p:nvPicPr>
            <p:cNvPr id="66" name="Picture 4" descr="Imagen relacionad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6615" y="269286"/>
              <a:ext cx="1861397" cy="1799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CuadroTexto 66"/>
            <p:cNvSpPr txBox="1"/>
            <p:nvPr/>
          </p:nvSpPr>
          <p:spPr>
            <a:xfrm>
              <a:off x="5234136" y="807356"/>
              <a:ext cx="14558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b="1" dirty="0">
                  <a:solidFill>
                    <a:schemeClr val="bg1"/>
                  </a:solidFill>
                </a:rPr>
                <a:t>Permanentes</a:t>
              </a:r>
            </a:p>
            <a:p>
              <a:pPr algn="ctr"/>
              <a:r>
                <a:rPr lang="es-MX" sz="1400" b="1" dirty="0">
                  <a:solidFill>
                    <a:schemeClr val="bg1"/>
                  </a:solidFill>
                </a:rPr>
                <a:t> y Temporarias</a:t>
              </a:r>
              <a:endParaRPr lang="es-CO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0" name="Picture 4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858" y="4376032"/>
            <a:ext cx="1861397" cy="179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/>
          <p:cNvSpPr txBox="1"/>
          <p:nvPr/>
        </p:nvSpPr>
        <p:spPr>
          <a:xfrm>
            <a:off x="3346127" y="4988893"/>
            <a:ext cx="92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</a:rPr>
              <a:t>Generar</a:t>
            </a:r>
          </a:p>
          <a:p>
            <a:pPr algn="ctr"/>
            <a:r>
              <a:rPr lang="es-MX" sz="1400" b="1" dirty="0">
                <a:solidFill>
                  <a:schemeClr val="bg1"/>
                </a:solidFill>
              </a:rPr>
              <a:t>Informes</a:t>
            </a:r>
          </a:p>
        </p:txBody>
      </p:sp>
      <p:grpSp>
        <p:nvGrpSpPr>
          <p:cNvPr id="32" name="Grupo 31"/>
          <p:cNvGrpSpPr/>
          <p:nvPr/>
        </p:nvGrpSpPr>
        <p:grpSpPr>
          <a:xfrm>
            <a:off x="7431514" y="4382015"/>
            <a:ext cx="1861397" cy="1799551"/>
            <a:chOff x="7431514" y="4382015"/>
            <a:chExt cx="1861397" cy="1799551"/>
          </a:xfrm>
        </p:grpSpPr>
        <p:pic>
          <p:nvPicPr>
            <p:cNvPr id="69" name="Picture 4" descr="Imagen relacionad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1514" y="4382015"/>
              <a:ext cx="1861397" cy="1799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CuadroTexto 71"/>
            <p:cNvSpPr txBox="1"/>
            <p:nvPr/>
          </p:nvSpPr>
          <p:spPr>
            <a:xfrm>
              <a:off x="7798102" y="4988893"/>
              <a:ext cx="112082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b="1" dirty="0">
                  <a:solidFill>
                    <a:schemeClr val="bg1"/>
                  </a:solidFill>
                </a:rPr>
                <a:t>Ampliar</a:t>
              </a:r>
            </a:p>
            <a:p>
              <a:pPr algn="ctr"/>
              <a:r>
                <a:rPr lang="es-MX" sz="1400" b="1" dirty="0">
                  <a:solidFill>
                    <a:schemeClr val="bg1"/>
                  </a:solidFill>
                </a:rPr>
                <a:t>Detalles</a:t>
              </a:r>
            </a:p>
            <a:p>
              <a:pPr algn="ctr"/>
              <a:r>
                <a:rPr lang="es-MX" sz="1400" b="1" dirty="0">
                  <a:solidFill>
                    <a:schemeClr val="bg1"/>
                  </a:solidFill>
                </a:rPr>
                <a:t>conceptos</a:t>
              </a:r>
              <a:endParaRPr lang="es-CO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8837206" y="2408717"/>
            <a:ext cx="1861397" cy="1799551"/>
            <a:chOff x="8142042" y="1142919"/>
            <a:chExt cx="1861397" cy="1799551"/>
          </a:xfrm>
        </p:grpSpPr>
        <p:pic>
          <p:nvPicPr>
            <p:cNvPr id="68" name="Picture 4" descr="Imagen relacionad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2042" y="1142919"/>
              <a:ext cx="1861397" cy="1799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CuadroTexto 72"/>
            <p:cNvSpPr txBox="1"/>
            <p:nvPr/>
          </p:nvSpPr>
          <p:spPr>
            <a:xfrm>
              <a:off x="8580961" y="1766966"/>
              <a:ext cx="9861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b="1" dirty="0">
                  <a:solidFill>
                    <a:schemeClr val="bg1"/>
                  </a:solidFill>
                </a:rPr>
                <a:t>Calcular</a:t>
              </a:r>
            </a:p>
            <a:p>
              <a:pPr algn="ctr"/>
              <a:r>
                <a:rPr lang="es-MX" sz="1400" b="1" dirty="0">
                  <a:solidFill>
                    <a:schemeClr val="bg1"/>
                  </a:solidFill>
                </a:rPr>
                <a:t>impuesto</a:t>
              </a:r>
              <a:endParaRPr lang="es-CO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upo 75"/>
          <p:cNvGrpSpPr/>
          <p:nvPr/>
        </p:nvGrpSpPr>
        <p:grpSpPr>
          <a:xfrm>
            <a:off x="4395903" y="2080719"/>
            <a:ext cx="3078877" cy="2690134"/>
            <a:chOff x="4239147" y="2106845"/>
            <a:chExt cx="3078877" cy="2690134"/>
          </a:xfrm>
        </p:grpSpPr>
        <p:grpSp>
          <p:nvGrpSpPr>
            <p:cNvPr id="75" name="Grupo 74"/>
            <p:cNvGrpSpPr/>
            <p:nvPr/>
          </p:nvGrpSpPr>
          <p:grpSpPr>
            <a:xfrm>
              <a:off x="4239147" y="2106845"/>
              <a:ext cx="3078877" cy="2690134"/>
              <a:chOff x="4239147" y="2002651"/>
              <a:chExt cx="3198128" cy="2794328"/>
            </a:xfrm>
          </p:grpSpPr>
          <p:pic>
            <p:nvPicPr>
              <p:cNvPr id="1028" name="Picture 4" descr="Imagen relacionada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39147" y="2002651"/>
                <a:ext cx="3198128" cy="2794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4" name="Elipse 73"/>
              <p:cNvSpPr/>
              <p:nvPr/>
            </p:nvSpPr>
            <p:spPr>
              <a:xfrm>
                <a:off x="4866848" y="2572550"/>
                <a:ext cx="1860524" cy="163571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82" name="Título 1">
              <a:extLst>
                <a:ext uri="{FF2B5EF4-FFF2-40B4-BE49-F238E27FC236}">
                  <a16:creationId xmlns:a16="http://schemas.microsoft.com/office/drawing/2014/main" id="{A6806A8F-32E0-4D88-A23C-5B936256D20A}"/>
                </a:ext>
              </a:extLst>
            </p:cNvPr>
            <p:cNvSpPr txBox="1">
              <a:spLocks/>
            </p:cNvSpPr>
            <p:nvPr/>
          </p:nvSpPr>
          <p:spPr>
            <a:xfrm>
              <a:off x="4455712" y="2813379"/>
              <a:ext cx="2572889" cy="12930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CO" sz="2000" b="1" dirty="0"/>
                <a:t>Proceso</a:t>
              </a:r>
              <a:br>
                <a:rPr lang="es-CO" sz="2000" b="1" dirty="0"/>
              </a:br>
              <a:r>
                <a:rPr lang="es-CO" sz="2000" b="1" dirty="0"/>
                <a:t>impuesto</a:t>
              </a:r>
              <a:br>
                <a:rPr lang="es-CO" sz="2000" b="1" dirty="0"/>
              </a:br>
              <a:r>
                <a:rPr lang="es-CO" sz="2000" b="1" dirty="0"/>
                <a:t>diferido</a:t>
              </a:r>
            </a:p>
          </p:txBody>
        </p:sp>
      </p:grpSp>
      <p:cxnSp>
        <p:nvCxnSpPr>
          <p:cNvPr id="78" name="Conector recto 77"/>
          <p:cNvCxnSpPr/>
          <p:nvPr/>
        </p:nvCxnSpPr>
        <p:spPr>
          <a:xfrm flipV="1">
            <a:off x="6901928" y="1988028"/>
            <a:ext cx="616004" cy="49519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>
            <a:endCxn id="68" idx="1"/>
          </p:cNvCxnSpPr>
          <p:nvPr/>
        </p:nvCxnSpPr>
        <p:spPr>
          <a:xfrm flipV="1">
            <a:off x="7448654" y="3308493"/>
            <a:ext cx="1388552" cy="7516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 flipH="1" flipV="1">
            <a:off x="4528828" y="2080719"/>
            <a:ext cx="471370" cy="29178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>
            <a:endCxn id="61" idx="3"/>
          </p:cNvCxnSpPr>
          <p:nvPr/>
        </p:nvCxnSpPr>
        <p:spPr>
          <a:xfrm flipH="1" flipV="1">
            <a:off x="3440790" y="3183693"/>
            <a:ext cx="955113" cy="162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/>
          <p:nvPr/>
        </p:nvCxnSpPr>
        <p:spPr>
          <a:xfrm flipH="1">
            <a:off x="4606188" y="4520427"/>
            <a:ext cx="394010" cy="31551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/>
          <p:nvPr/>
        </p:nvCxnSpPr>
        <p:spPr>
          <a:xfrm>
            <a:off x="7147034" y="4263139"/>
            <a:ext cx="521600" cy="41504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53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587829"/>
            <a:ext cx="12192000" cy="56700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6" name="25 Conector recto"/>
          <p:cNvCxnSpPr>
            <a:stCxn id="47" idx="6"/>
            <a:endCxn id="71" idx="1"/>
          </p:cNvCxnSpPr>
          <p:nvPr/>
        </p:nvCxnSpPr>
        <p:spPr>
          <a:xfrm flipV="1">
            <a:off x="1851450" y="2550211"/>
            <a:ext cx="2645877" cy="13599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144 Elipse"/>
          <p:cNvSpPr/>
          <p:nvPr/>
        </p:nvSpPr>
        <p:spPr>
          <a:xfrm>
            <a:off x="555388" y="3244468"/>
            <a:ext cx="1296062" cy="13313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109 Elipse"/>
          <p:cNvSpPr/>
          <p:nvPr/>
        </p:nvSpPr>
        <p:spPr>
          <a:xfrm>
            <a:off x="946499" y="1635699"/>
            <a:ext cx="958816" cy="8628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12 Rectángulo"/>
          <p:cNvSpPr/>
          <p:nvPr/>
        </p:nvSpPr>
        <p:spPr>
          <a:xfrm>
            <a:off x="4677416" y="3403672"/>
            <a:ext cx="2799839" cy="38371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O" sz="1600" dirty="0">
                <a:solidFill>
                  <a:srgbClr val="C00000"/>
                </a:solidFill>
              </a:rPr>
              <a:t>Clúster Solución</a:t>
            </a:r>
          </a:p>
        </p:txBody>
      </p:sp>
      <p:pic>
        <p:nvPicPr>
          <p:cNvPr id="50" name="Picture 24" descr="http://howtodoinjava.files.wordpress.com/2013/01/res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177" y="1300073"/>
            <a:ext cx="943942" cy="79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http://pleshka.neocities.org/clou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513" y="2716444"/>
            <a:ext cx="922475" cy="59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cdn3.iconfinder.com/data/icons/rcons-user-action/32/boy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35" y="3397842"/>
            <a:ext cx="350113" cy="35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7 CuadroTexto"/>
          <p:cNvSpPr txBox="1"/>
          <p:nvPr/>
        </p:nvSpPr>
        <p:spPr>
          <a:xfrm>
            <a:off x="3523768" y="2837526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>
                <a:solidFill>
                  <a:schemeClr val="bg2">
                    <a:lumMod val="50000"/>
                  </a:schemeClr>
                </a:solidFill>
              </a:rPr>
              <a:t>https</a:t>
            </a:r>
          </a:p>
        </p:txBody>
      </p:sp>
      <p:pic>
        <p:nvPicPr>
          <p:cNvPr id="54" name="Picture 12" descr="http://www.hub4tech.com/sites/default/files/QuizLogo/oracle.png?144497666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278" y="2879889"/>
            <a:ext cx="701441" cy="73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40 Conector recto"/>
          <p:cNvCxnSpPr>
            <a:stCxn id="49" idx="3"/>
            <a:endCxn id="82" idx="1"/>
          </p:cNvCxnSpPr>
          <p:nvPr/>
        </p:nvCxnSpPr>
        <p:spPr>
          <a:xfrm flipV="1">
            <a:off x="7477255" y="1745740"/>
            <a:ext cx="1902023" cy="1849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46 CuadroTexto"/>
          <p:cNvSpPr txBox="1"/>
          <p:nvPr/>
        </p:nvSpPr>
        <p:spPr>
          <a:xfrm>
            <a:off x="4715883" y="1902032"/>
            <a:ext cx="961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solidFill>
                  <a:schemeClr val="bg2">
                    <a:lumMod val="50000"/>
                  </a:schemeClr>
                </a:solidFill>
              </a:rPr>
              <a:t>Balanceo</a:t>
            </a:r>
          </a:p>
          <a:p>
            <a:r>
              <a:rPr lang="es-CO" sz="1000" dirty="0">
                <a:solidFill>
                  <a:schemeClr val="bg2">
                    <a:lumMod val="50000"/>
                  </a:schemeClr>
                </a:solidFill>
              </a:rPr>
              <a:t>Carga</a:t>
            </a:r>
          </a:p>
        </p:txBody>
      </p:sp>
      <p:pic>
        <p:nvPicPr>
          <p:cNvPr id="57" name="Picture 26" descr="http://blog.arungupta.me/wp-content/uploads/2014/03/java8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142" y="3784742"/>
            <a:ext cx="821654" cy="87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4" descr="http://media.ldlc.com/ld/products/00/03/44/26/LD0003442680_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652" y="1803174"/>
            <a:ext cx="468739" cy="44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0" descr="http://www.canon.es/Images/Android-logo_tcm86-123268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48" y="1827052"/>
            <a:ext cx="310047" cy="29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70 Conector recto"/>
          <p:cNvCxnSpPr>
            <a:stCxn id="48" idx="5"/>
          </p:cNvCxnSpPr>
          <p:nvPr/>
        </p:nvCxnSpPr>
        <p:spPr>
          <a:xfrm>
            <a:off x="1764900" y="2372208"/>
            <a:ext cx="1284542" cy="4351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73 CuadroTexto"/>
          <p:cNvSpPr txBox="1"/>
          <p:nvPr/>
        </p:nvSpPr>
        <p:spPr>
          <a:xfrm rot="1107674">
            <a:off x="2132497" y="2332348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>
                <a:solidFill>
                  <a:schemeClr val="bg2">
                    <a:lumMod val="50000"/>
                  </a:schemeClr>
                </a:solidFill>
              </a:rPr>
              <a:t>REST/HTTPS</a:t>
            </a:r>
          </a:p>
        </p:txBody>
      </p:sp>
      <p:pic>
        <p:nvPicPr>
          <p:cNvPr id="62" name="Picture 44" descr="http://www.limswiki.org/images/d/d4/JasperReports_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280" y="5613763"/>
            <a:ext cx="2099019" cy="43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84 Conector recto"/>
          <p:cNvCxnSpPr/>
          <p:nvPr/>
        </p:nvCxnSpPr>
        <p:spPr>
          <a:xfrm flipH="1">
            <a:off x="4179638" y="885261"/>
            <a:ext cx="281" cy="528445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52 CuadroTexto"/>
          <p:cNvSpPr txBox="1"/>
          <p:nvPr/>
        </p:nvSpPr>
        <p:spPr>
          <a:xfrm>
            <a:off x="4900033" y="739718"/>
            <a:ext cx="2274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chemeClr val="tx1">
                    <a:lumMod val="65000"/>
                  </a:schemeClr>
                </a:solidFill>
              </a:rPr>
              <a:t>Middleware</a:t>
            </a:r>
          </a:p>
        </p:txBody>
      </p:sp>
      <p:sp>
        <p:nvSpPr>
          <p:cNvPr id="66" name="86 CuadroTexto"/>
          <p:cNvSpPr txBox="1"/>
          <p:nvPr/>
        </p:nvSpPr>
        <p:spPr>
          <a:xfrm>
            <a:off x="8868425" y="739718"/>
            <a:ext cx="281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chemeClr val="tx1">
                    <a:lumMod val="65000"/>
                  </a:schemeClr>
                </a:solidFill>
              </a:rPr>
              <a:t>Data Access</a:t>
            </a:r>
          </a:p>
        </p:txBody>
      </p:sp>
      <p:sp>
        <p:nvSpPr>
          <p:cNvPr id="67" name="87 CuadroTexto"/>
          <p:cNvSpPr txBox="1"/>
          <p:nvPr/>
        </p:nvSpPr>
        <p:spPr>
          <a:xfrm>
            <a:off x="926392" y="739717"/>
            <a:ext cx="2995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chemeClr val="tx1">
                    <a:lumMod val="65000"/>
                  </a:schemeClr>
                </a:solidFill>
              </a:rPr>
              <a:t>Presentación</a:t>
            </a:r>
          </a:p>
        </p:txBody>
      </p:sp>
      <p:pic>
        <p:nvPicPr>
          <p:cNvPr id="68" name="Picture 52" descr="http://i.blogs.es/ec8f4b/angularjs-large/original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58" y="4267996"/>
            <a:ext cx="725452" cy="20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6" descr="https://upload.wikimedia.org/wikipedia/commons/thumb/6/61/HTML5_logo_and_wordmark.svg/128px-HTML5_logo_and_wordmark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88" y="3364735"/>
            <a:ext cx="374563" cy="3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141 CuadroTexto"/>
          <p:cNvSpPr txBox="1"/>
          <p:nvPr/>
        </p:nvSpPr>
        <p:spPr>
          <a:xfrm>
            <a:off x="1953817" y="325289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solidFill>
                  <a:schemeClr val="bg2">
                    <a:lumMod val="50000"/>
                  </a:schemeClr>
                </a:solidFill>
              </a:rPr>
              <a:t>REST/</a:t>
            </a:r>
          </a:p>
          <a:p>
            <a:r>
              <a:rPr lang="es-CO" sz="1000" dirty="0">
                <a:solidFill>
                  <a:schemeClr val="bg2">
                    <a:lumMod val="50000"/>
                  </a:schemeClr>
                </a:solidFill>
              </a:rPr>
              <a:t>HTTPS</a:t>
            </a:r>
          </a:p>
        </p:txBody>
      </p:sp>
      <p:pic>
        <p:nvPicPr>
          <p:cNvPr id="71" name="Picture 14" descr="http://f5loadbalancer.com/wp-content/uploads/2016/03/F5-LOAD-BALANCER-CONFIGURATIO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27" y="2410549"/>
            <a:ext cx="809631" cy="27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67 CuadroTexto"/>
          <p:cNvSpPr txBox="1"/>
          <p:nvPr/>
        </p:nvSpPr>
        <p:spPr>
          <a:xfrm>
            <a:off x="631695" y="3769776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err="1">
                <a:solidFill>
                  <a:schemeClr val="bg1"/>
                </a:solidFill>
              </a:rPr>
              <a:t>Javascript</a:t>
            </a:r>
            <a:endParaRPr lang="es-CO" sz="1400" dirty="0">
              <a:solidFill>
                <a:schemeClr val="bg1"/>
              </a:solidFill>
            </a:endParaRPr>
          </a:p>
        </p:txBody>
      </p:sp>
      <p:cxnSp>
        <p:nvCxnSpPr>
          <p:cNvPr id="73" name="81 Conector recto"/>
          <p:cNvCxnSpPr>
            <a:stCxn id="71" idx="3"/>
          </p:cNvCxnSpPr>
          <p:nvPr/>
        </p:nvCxnSpPr>
        <p:spPr>
          <a:xfrm flipV="1">
            <a:off x="5306958" y="2546346"/>
            <a:ext cx="510436" cy="3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99 Conector recto"/>
          <p:cNvCxnSpPr>
            <a:stCxn id="71" idx="2"/>
            <a:endCxn id="49" idx="0"/>
          </p:cNvCxnSpPr>
          <p:nvPr/>
        </p:nvCxnSpPr>
        <p:spPr>
          <a:xfrm>
            <a:off x="4902143" y="2689872"/>
            <a:ext cx="1175193" cy="713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50 CuadroTexto"/>
          <p:cNvSpPr txBox="1"/>
          <p:nvPr/>
        </p:nvSpPr>
        <p:spPr>
          <a:xfrm>
            <a:off x="9483363" y="4208304"/>
            <a:ext cx="140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BD Objeto </a:t>
            </a:r>
          </a:p>
          <a:p>
            <a:r>
              <a:rPr lang="es-CO" dirty="0">
                <a:solidFill>
                  <a:schemeClr val="bg1"/>
                </a:solidFill>
              </a:rPr>
              <a:t>Relacional</a:t>
            </a: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755" y="5283235"/>
            <a:ext cx="1000164" cy="826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225" y="5227757"/>
            <a:ext cx="1103156" cy="911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381" y="3696570"/>
            <a:ext cx="1085233" cy="39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91" y="4023683"/>
            <a:ext cx="15906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040" y="4819546"/>
            <a:ext cx="1712215" cy="64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239" y="2117292"/>
            <a:ext cx="1359773" cy="86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278" y="1467820"/>
            <a:ext cx="1301592" cy="55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3" name="75 Conector recto"/>
          <p:cNvCxnSpPr>
            <a:stCxn id="54" idx="0"/>
            <a:endCxn id="82" idx="2"/>
          </p:cNvCxnSpPr>
          <p:nvPr/>
        </p:nvCxnSpPr>
        <p:spPr>
          <a:xfrm flipV="1">
            <a:off x="10029999" y="2023660"/>
            <a:ext cx="75" cy="8562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84 Conector recto"/>
          <p:cNvCxnSpPr/>
          <p:nvPr/>
        </p:nvCxnSpPr>
        <p:spPr>
          <a:xfrm flipH="1">
            <a:off x="8055497" y="887289"/>
            <a:ext cx="281" cy="528445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" name="Imagen 10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4" y="6331578"/>
            <a:ext cx="1866021" cy="48378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102437" y="6392432"/>
            <a:ext cx="279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Diagrama Tecnológico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429119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0" y="548640"/>
            <a:ext cx="12192000" cy="56700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7" name="5 Gráfico"/>
          <p:cNvGraphicFramePr/>
          <p:nvPr>
            <p:extLst>
              <p:ext uri="{D42A27DB-BD31-4B8C-83A1-F6EECF244321}">
                <p14:modId xmlns:p14="http://schemas.microsoft.com/office/powerpoint/2010/main" val="3722511060"/>
              </p:ext>
            </p:extLst>
          </p:nvPr>
        </p:nvGraphicFramePr>
        <p:xfrm>
          <a:off x="2582449" y="1052186"/>
          <a:ext cx="7027102" cy="4903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4" y="6331578"/>
            <a:ext cx="1866021" cy="48378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8936181" y="6388803"/>
            <a:ext cx="325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Características deseadas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46848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0" y="548640"/>
            <a:ext cx="12192000" cy="56700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3 Rectángulo"/>
          <p:cNvSpPr/>
          <p:nvPr/>
        </p:nvSpPr>
        <p:spPr>
          <a:xfrm>
            <a:off x="1684287" y="764372"/>
            <a:ext cx="2606310" cy="534904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7588943" y="764372"/>
            <a:ext cx="2736304" cy="534904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8" name="5 CuadroTexto"/>
          <p:cNvSpPr txBox="1"/>
          <p:nvPr/>
        </p:nvSpPr>
        <p:spPr>
          <a:xfrm>
            <a:off x="1684287" y="773990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</a:rPr>
              <a:t>Browser o Cliente App</a:t>
            </a:r>
          </a:p>
        </p:txBody>
      </p:sp>
      <p:sp>
        <p:nvSpPr>
          <p:cNvPr id="9" name="9 Rectángulo redondeado"/>
          <p:cNvSpPr/>
          <p:nvPr/>
        </p:nvSpPr>
        <p:spPr>
          <a:xfrm>
            <a:off x="1900311" y="1350054"/>
            <a:ext cx="207305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 CuadroTexto"/>
          <p:cNvSpPr txBox="1"/>
          <p:nvPr/>
        </p:nvSpPr>
        <p:spPr>
          <a:xfrm>
            <a:off x="2227855" y="142843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Login</a:t>
            </a:r>
            <a:endParaRPr lang="es-ES" sz="1400" dirty="0"/>
          </a:p>
        </p:txBody>
      </p:sp>
      <p:cxnSp>
        <p:nvCxnSpPr>
          <p:cNvPr id="11" name="12 Conector angular"/>
          <p:cNvCxnSpPr>
            <a:stCxn id="9" idx="2"/>
            <a:endCxn id="12" idx="1"/>
          </p:cNvCxnSpPr>
          <p:nvPr/>
        </p:nvCxnSpPr>
        <p:spPr>
          <a:xfrm rot="16200000" flipH="1">
            <a:off x="3656503" y="1134445"/>
            <a:ext cx="188441" cy="162777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21 Flecha derecha"/>
          <p:cNvSpPr/>
          <p:nvPr/>
        </p:nvSpPr>
        <p:spPr>
          <a:xfrm>
            <a:off x="4564608" y="1412481"/>
            <a:ext cx="3168351" cy="12601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23 Rectángulo redondeado"/>
          <p:cNvSpPr/>
          <p:nvPr/>
        </p:nvSpPr>
        <p:spPr>
          <a:xfrm>
            <a:off x="7732959" y="1602083"/>
            <a:ext cx="2520280" cy="795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24 CuadroTexto"/>
          <p:cNvSpPr txBox="1"/>
          <p:nvPr/>
        </p:nvSpPr>
        <p:spPr>
          <a:xfrm>
            <a:off x="7732959" y="171938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Se verifican credenciales, se genera </a:t>
            </a:r>
            <a:r>
              <a:rPr lang="es-ES" sz="1400" dirty="0" err="1"/>
              <a:t>token</a:t>
            </a:r>
            <a:r>
              <a:rPr lang="es-ES" sz="1400" dirty="0"/>
              <a:t> JWT</a:t>
            </a:r>
          </a:p>
        </p:txBody>
      </p:sp>
      <p:cxnSp>
        <p:nvCxnSpPr>
          <p:cNvPr id="15" name="25 Conector angular"/>
          <p:cNvCxnSpPr>
            <a:stCxn id="13" idx="2"/>
          </p:cNvCxnSpPr>
          <p:nvPr/>
        </p:nvCxnSpPr>
        <p:spPr>
          <a:xfrm rot="5400000">
            <a:off x="7842814" y="2143984"/>
            <a:ext cx="896419" cy="140415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29 Flecha derecha"/>
          <p:cNvSpPr/>
          <p:nvPr/>
        </p:nvSpPr>
        <p:spPr>
          <a:xfrm flipH="1">
            <a:off x="3988542" y="2598541"/>
            <a:ext cx="3585031" cy="124116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2048 CuadroTexto"/>
          <p:cNvSpPr txBox="1"/>
          <p:nvPr/>
        </p:nvSpPr>
        <p:spPr>
          <a:xfrm>
            <a:off x="4564608" y="1790833"/>
            <a:ext cx="2592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POST  /</a:t>
            </a:r>
            <a:r>
              <a:rPr lang="es-ES" sz="1400" dirty="0" err="1"/>
              <a:t>sit</a:t>
            </a:r>
            <a:r>
              <a:rPr lang="es-ES" sz="1400" dirty="0"/>
              <a:t>/</a:t>
            </a:r>
            <a:r>
              <a:rPr lang="es-ES" sz="1400" dirty="0" err="1"/>
              <a:t>login</a:t>
            </a:r>
            <a:r>
              <a:rPr lang="es-ES" sz="1400" dirty="0"/>
              <a:t>/ con usuario y </a:t>
            </a:r>
            <a:r>
              <a:rPr lang="es-ES" sz="1400" dirty="0" err="1"/>
              <a:t>passsword</a:t>
            </a:r>
            <a:endParaRPr lang="es-ES" sz="1400" dirty="0"/>
          </a:p>
        </p:txBody>
      </p:sp>
      <p:sp>
        <p:nvSpPr>
          <p:cNvPr id="18" name="2050 CuadroTexto"/>
          <p:cNvSpPr txBox="1"/>
          <p:nvPr/>
        </p:nvSpPr>
        <p:spPr>
          <a:xfrm>
            <a:off x="4640680" y="2959932"/>
            <a:ext cx="30243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JWT </a:t>
            </a:r>
            <a:r>
              <a:rPr lang="es-ES" sz="1400" dirty="0" err="1"/>
              <a:t>token</a:t>
            </a:r>
            <a:r>
              <a:rPr lang="es-ES" sz="1400" dirty="0"/>
              <a:t> en cookie, marcada como http-</a:t>
            </a:r>
            <a:r>
              <a:rPr lang="es-ES" sz="1400" dirty="0" err="1"/>
              <a:t>only</a:t>
            </a:r>
            <a:r>
              <a:rPr lang="es-ES" sz="1400" dirty="0"/>
              <a:t> y </a:t>
            </a:r>
            <a:r>
              <a:rPr lang="es-ES" sz="1400" dirty="0" err="1"/>
              <a:t>secure</a:t>
            </a:r>
            <a:r>
              <a:rPr lang="es-ES" sz="1400" dirty="0"/>
              <a:t>.</a:t>
            </a:r>
          </a:p>
          <a:p>
            <a:endParaRPr lang="es-ES" sz="1400" dirty="0"/>
          </a:p>
        </p:txBody>
      </p:sp>
      <p:sp>
        <p:nvSpPr>
          <p:cNvPr id="19" name="39 Rectángulo redondeado"/>
          <p:cNvSpPr/>
          <p:nvPr/>
        </p:nvSpPr>
        <p:spPr>
          <a:xfrm>
            <a:off x="1784614" y="2792429"/>
            <a:ext cx="2188751" cy="691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40 CuadroTexto"/>
          <p:cNvSpPr txBox="1"/>
          <p:nvPr/>
        </p:nvSpPr>
        <p:spPr>
          <a:xfrm>
            <a:off x="1784614" y="2884118"/>
            <a:ext cx="2103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Browser o Cliente App </a:t>
            </a:r>
            <a:r>
              <a:rPr lang="es-ES" sz="1400" dirty="0" err="1"/>
              <a:t>redirecciona</a:t>
            </a:r>
            <a:r>
              <a:rPr lang="es-ES" sz="1400" dirty="0"/>
              <a:t> a home</a:t>
            </a:r>
          </a:p>
        </p:txBody>
      </p:sp>
      <p:cxnSp>
        <p:nvCxnSpPr>
          <p:cNvPr id="21" name="41 Conector angular"/>
          <p:cNvCxnSpPr>
            <a:stCxn id="19" idx="2"/>
          </p:cNvCxnSpPr>
          <p:nvPr/>
        </p:nvCxnSpPr>
        <p:spPr>
          <a:xfrm rot="16200000" flipH="1">
            <a:off x="3132131" y="3231126"/>
            <a:ext cx="1125780" cy="163206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43 Flecha derecha"/>
          <p:cNvSpPr/>
          <p:nvPr/>
        </p:nvSpPr>
        <p:spPr>
          <a:xfrm>
            <a:off x="4493243" y="3753785"/>
            <a:ext cx="3168351" cy="123145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44 CuadroTexto"/>
          <p:cNvSpPr txBox="1"/>
          <p:nvPr/>
        </p:nvSpPr>
        <p:spPr>
          <a:xfrm>
            <a:off x="4493243" y="4221156"/>
            <a:ext cx="2592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POST /</a:t>
            </a:r>
            <a:r>
              <a:rPr lang="es-ES" sz="1400" dirty="0" err="1"/>
              <a:t>sit</a:t>
            </a:r>
            <a:r>
              <a:rPr lang="es-ES" sz="1400" dirty="0"/>
              <a:t>/usuario/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4" name="47 Rectángulo redondeado"/>
          <p:cNvSpPr/>
          <p:nvPr/>
        </p:nvSpPr>
        <p:spPr>
          <a:xfrm>
            <a:off x="7732960" y="4313487"/>
            <a:ext cx="2520280" cy="671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48 CuadroTexto"/>
          <p:cNvSpPr txBox="1"/>
          <p:nvPr/>
        </p:nvSpPr>
        <p:spPr>
          <a:xfrm>
            <a:off x="7739652" y="4496370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Se verifica </a:t>
            </a:r>
            <a:r>
              <a:rPr lang="es-ES" sz="1400" dirty="0" err="1"/>
              <a:t>token</a:t>
            </a:r>
            <a:r>
              <a:rPr lang="es-ES" sz="1400" dirty="0"/>
              <a:t> JWT</a:t>
            </a:r>
          </a:p>
        </p:txBody>
      </p:sp>
      <p:cxnSp>
        <p:nvCxnSpPr>
          <p:cNvPr id="26" name="49 Conector angular"/>
          <p:cNvCxnSpPr>
            <a:stCxn id="24" idx="2"/>
          </p:cNvCxnSpPr>
          <p:nvPr/>
        </p:nvCxnSpPr>
        <p:spPr>
          <a:xfrm rot="5400000">
            <a:off x="8002614" y="4571577"/>
            <a:ext cx="576821" cy="140415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50 Flecha derecha"/>
          <p:cNvSpPr/>
          <p:nvPr/>
        </p:nvSpPr>
        <p:spPr>
          <a:xfrm flipH="1">
            <a:off x="4132555" y="4828487"/>
            <a:ext cx="3450669" cy="11959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51 CuadroTexto"/>
          <p:cNvSpPr txBox="1"/>
          <p:nvPr/>
        </p:nvSpPr>
        <p:spPr>
          <a:xfrm>
            <a:off x="4558892" y="5150688"/>
            <a:ext cx="30243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Se retorna información del usuario autenticado y roles.</a:t>
            </a:r>
          </a:p>
          <a:p>
            <a:endParaRPr lang="es-ES" sz="1400" dirty="0"/>
          </a:p>
        </p:txBody>
      </p:sp>
      <p:sp>
        <p:nvSpPr>
          <p:cNvPr id="29" name="54 Rectángulo redondeado"/>
          <p:cNvSpPr/>
          <p:nvPr/>
        </p:nvSpPr>
        <p:spPr>
          <a:xfrm>
            <a:off x="1784614" y="4975978"/>
            <a:ext cx="2347944" cy="840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061 CuadroTexto"/>
          <p:cNvSpPr txBox="1"/>
          <p:nvPr/>
        </p:nvSpPr>
        <p:spPr>
          <a:xfrm>
            <a:off x="1784613" y="5024431"/>
            <a:ext cx="2347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Se adecua interfaz dependiendo de la información retornada</a:t>
            </a: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4" y="6331578"/>
            <a:ext cx="1866021" cy="483782"/>
          </a:xfrm>
          <a:prstGeom prst="rect">
            <a:avLst/>
          </a:prstGeom>
        </p:spPr>
      </p:pic>
      <p:sp>
        <p:nvSpPr>
          <p:cNvPr id="38" name="CuadroTexto 37"/>
          <p:cNvSpPr txBox="1"/>
          <p:nvPr/>
        </p:nvSpPr>
        <p:spPr>
          <a:xfrm>
            <a:off x="8659090" y="6392432"/>
            <a:ext cx="353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Autenticación y Autorización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89828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95" y="3775890"/>
            <a:ext cx="8610600" cy="1293028"/>
          </a:xfrm>
        </p:spPr>
        <p:txBody>
          <a:bodyPr/>
          <a:lstStyle/>
          <a:p>
            <a:pPr algn="ctr"/>
            <a:r>
              <a:rPr lang="es-MX" dirty="0"/>
              <a:t>Gracias !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401" y="2653251"/>
            <a:ext cx="4330188" cy="11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35206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4325</TotalTime>
  <Words>258</Words>
  <Application>Microsoft Macintosh PowerPoint</Application>
  <PresentationFormat>Panorámica</PresentationFormat>
  <Paragraphs>69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Segoe UI</vt:lpstr>
      <vt:lpstr>Estela de condensación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!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Asus</dc:creator>
  <cp:lastModifiedBy>Carlos Ivan Garcia Chacon</cp:lastModifiedBy>
  <cp:revision>44</cp:revision>
  <dcterms:created xsi:type="dcterms:W3CDTF">2019-01-06T18:47:00Z</dcterms:created>
  <dcterms:modified xsi:type="dcterms:W3CDTF">2019-01-11T02:58:35Z</dcterms:modified>
</cp:coreProperties>
</file>