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11049000" y="3721100"/>
            <a:ext cx="12573000" cy="3509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Escribir una cita aquí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Juan López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y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Relationship Id="rId6" Type="http://schemas.openxmlformats.org/officeDocument/2006/relationships/image" Target="../media/image10.tif"/><Relationship Id="rId7" Type="http://schemas.openxmlformats.org/officeDocument/2006/relationships/image" Target="../media/image11.tif"/><Relationship Id="rId8" Type="http://schemas.openxmlformats.org/officeDocument/2006/relationships/image" Target="../media/image12.tif"/><Relationship Id="rId9" Type="http://schemas.openxmlformats.org/officeDocument/2006/relationships/image" Target="../media/image13.tif"/><Relationship Id="rId10" Type="http://schemas.openxmlformats.org/officeDocument/2006/relationships/image" Target="../media/image14.tif"/><Relationship Id="rId11" Type="http://schemas.openxmlformats.org/officeDocument/2006/relationships/image" Target="../media/image15.tif"/><Relationship Id="rId12" Type="http://schemas.openxmlformats.org/officeDocument/2006/relationships/image" Target="../media/image16.tif"/><Relationship Id="rId13" Type="http://schemas.openxmlformats.org/officeDocument/2006/relationships/image" Target="../media/image17.tif"/><Relationship Id="rId14" Type="http://schemas.openxmlformats.org/officeDocument/2006/relationships/image" Target="../media/image1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Network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545" r="0" b="4545"/>
          <a:stretch>
            <a:fillRect/>
          </a:stretch>
        </p:blipFill>
        <p:spPr>
          <a:prstGeom prst="rect">
            <a:avLst/>
          </a:prstGeom>
          <a:ln>
            <a:solidFill>
              <a:srgbClr val="F3F7F5"/>
            </a:solidFill>
          </a:ln>
        </p:spPr>
      </p:pic>
      <p:sp>
        <p:nvSpPr>
          <p:cNvPr id="167" name="Shape 167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330200">
              <a:spcBef>
                <a:spcPts val="0"/>
              </a:spcBef>
              <a:defRPr sz="8480"/>
            </a:lvl1pPr>
          </a:lstStyle>
          <a:p>
            <a:pPr>
              <a:defRPr sz="8960"/>
            </a:pPr>
            <a:r>
              <a:rPr sz="8480"/>
              <a:t>Apaláncate en el network marketing - CUENTALE A OTROS</a:t>
            </a:r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508000" y="1607046"/>
            <a:ext cx="22860000" cy="1684933"/>
          </a:xfrm>
          <a:prstGeom prst="rect">
            <a:avLst/>
          </a:prstGeom>
        </p:spPr>
        <p:txBody>
          <a:bodyPr/>
          <a:lstStyle>
            <a:lvl1pPr marL="596900" indent="-596900" defTabSz="775969">
              <a:spcBef>
                <a:spcPts val="3600"/>
              </a:spcBef>
              <a:defRPr sz="4512"/>
            </a:lvl1pPr>
          </a:lstStyle>
          <a:p>
            <a:pPr/>
            <a:r>
              <a:t>CUENTALE A OTROS QUE EXISTE UNA OPORTUNIDAD DE NEGOCIOS Y EMPIEZA A CREAR UNA ORGANIZACIÓN</a:t>
            </a:r>
          </a:p>
        </p:txBody>
      </p:sp>
      <p:pic>
        <p:nvPicPr>
          <p:cNvPr id="248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42027" t="38401" r="40152" b="38401"/>
          <a:stretch>
            <a:fillRect/>
          </a:stretch>
        </p:blipFill>
        <p:spPr>
          <a:xfrm>
            <a:off x="11298039" y="7098208"/>
            <a:ext cx="1580655" cy="2057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9669" t="51243" r="219" b="0"/>
          <a:stretch>
            <a:fillRect/>
          </a:stretch>
        </p:blipFill>
        <p:spPr>
          <a:xfrm>
            <a:off x="12828885" y="8161635"/>
            <a:ext cx="3876428" cy="4711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40782" r="57913" b="47589"/>
          <a:stretch>
            <a:fillRect/>
          </a:stretch>
        </p:blipFill>
        <p:spPr>
          <a:xfrm>
            <a:off x="7170787" y="7427019"/>
            <a:ext cx="4238179" cy="1170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1028" t="0" r="0" b="58761"/>
          <a:stretch>
            <a:fillRect/>
          </a:stretch>
        </p:blipFill>
        <p:spPr>
          <a:xfrm>
            <a:off x="12096353" y="3451225"/>
            <a:ext cx="4572497" cy="3850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8156" t="41256" r="0" b="49663"/>
          <a:stretch>
            <a:fillRect/>
          </a:stretch>
        </p:blipFill>
        <p:spPr>
          <a:xfrm>
            <a:off x="12771610" y="7309288"/>
            <a:ext cx="3897900" cy="845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83" t="50277" r="57962" b="1462"/>
          <a:stretch>
            <a:fillRect/>
          </a:stretch>
        </p:blipFill>
        <p:spPr>
          <a:xfrm>
            <a:off x="7181353" y="8013997"/>
            <a:ext cx="4174432" cy="4859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1338" r="50332" b="59010"/>
          <a:stretch>
            <a:fillRect/>
          </a:stretch>
        </p:blipFill>
        <p:spPr>
          <a:xfrm>
            <a:off x="7173366" y="3460154"/>
            <a:ext cx="5001668" cy="3992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43107" t="60844" r="41350" b="0"/>
          <a:stretch>
            <a:fillRect/>
          </a:stretch>
        </p:blipFill>
        <p:spPr>
          <a:xfrm>
            <a:off x="11298750" y="9055893"/>
            <a:ext cx="1528431" cy="3850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5"/>
      <p:bldP build="whole" bldLvl="1" animBg="1" rev="0" advAuto="0" spid="255" grpId="6"/>
      <p:bldP build="whole" bldLvl="1" animBg="1" rev="0" advAuto="0" spid="251" grpId="3"/>
      <p:bldP build="whole" bldLvl="1" animBg="1" rev="0" advAuto="0" spid="254" grpId="2"/>
      <p:bldP build="whole" bldLvl="1" animBg="1" rev="0" advAuto="0" spid="248" grpId="1"/>
      <p:bldP build="whole" bldLvl="1" animBg="1" rev="0" advAuto="0" spid="250" grpId="7"/>
      <p:bldP build="whole" bldLvl="1" animBg="1" rev="0" advAuto="0" spid="249" grpId="4"/>
      <p:bldP build="whole" bldLvl="1" animBg="1" rev="0" advAuto="0" spid="252" grpId="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CÓMO ARRANCAR?</a:t>
            </a:r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xfrm>
            <a:off x="762000" y="2001341"/>
            <a:ext cx="22860000" cy="10444659"/>
          </a:xfrm>
          <a:prstGeom prst="rect">
            <a:avLst/>
          </a:prstGeom>
        </p:spPr>
        <p:txBody>
          <a:bodyPr/>
          <a:lstStyle/>
          <a:p>
            <a:pPr/>
            <a:r>
              <a:t>Nuestro equipo recomienda iniciar con una inversión de 600 puntos, y así calificar al nivel 9%.</a:t>
            </a:r>
          </a:p>
        </p:txBody>
      </p:sp>
      <p:graphicFrame>
        <p:nvGraphicFramePr>
          <p:cNvPr id="259" name="Table 259"/>
          <p:cNvGraphicFramePr/>
          <p:nvPr/>
        </p:nvGraphicFramePr>
        <p:xfrm>
          <a:off x="1397000" y="5003800"/>
          <a:ext cx="11430000" cy="8572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{CF821DB8-F4EB-4A41-A1BA-3FCAFE7338EE}</a:tableStyleId>
              </a:tblPr>
              <a:tblGrid>
                <a:gridCol w="2728194"/>
                <a:gridCol w="2962648"/>
                <a:gridCol w="4876800"/>
              </a:tblGrid>
              <a:tr h="8094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NIVEL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PUNTOS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GANANCIA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61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9%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600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1,2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1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12%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1,5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15%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4000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1,5 - 2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5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18%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7000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 a 2,5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21%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10000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 a 4 Millones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Table 260"/>
          <p:cNvGraphicFramePr/>
          <p:nvPr/>
        </p:nvGraphicFramePr>
        <p:xfrm>
          <a:off x="12649200" y="4950841"/>
          <a:ext cx="9212958" cy="454565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{CF821DB8-F4EB-4A41-A1BA-3FCAFE7338EE}</a:tableStyleId>
              </a:tblPr>
              <a:tblGrid>
                <a:gridCol w="3825627"/>
                <a:gridCol w="7030194"/>
              </a:tblGrid>
              <a:tr h="909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NIVEL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Avenir Next Demi Bold"/>
                        </a:rPr>
                        <a:t>INGRESOS ANUALES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9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Platino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40 Millones
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9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Esmeralda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150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9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Diamante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300 Millones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091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A6AAA9"/>
                          </a:solidFill>
                          <a:sym typeface="Avenir Next Demi Bold"/>
                        </a:rPr>
                        <a:t>Corona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838787"/>
                          </a:solidFill>
                          <a:sym typeface="Avenir Next Medium"/>
                        </a:rPr>
                        <a:t>600 Millones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84200" y="4572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TU PROYECCIÓN DE NEGOCIO</a:t>
            </a:r>
          </a:p>
        </p:txBody>
      </p:sp>
      <p:pic>
        <p:nvPicPr>
          <p:cNvPr id="263" name="Captura de pantalla 2016-10-23 a las 11.27.55 p.m.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964" y="1669348"/>
            <a:ext cx="19592472" cy="1113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VENTAJAS del NETWORK MARKETING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762000" y="2048172"/>
            <a:ext cx="22860000" cy="10397828"/>
          </a:xfrm>
          <a:prstGeom prst="rect">
            <a:avLst/>
          </a:prstGeom>
        </p:spPr>
        <p:txBody>
          <a:bodyPr/>
          <a:lstStyle/>
          <a:p>
            <a:pPr marL="565150" indent="-565150" defTabSz="734694">
              <a:spcBef>
                <a:spcPts val="3400"/>
              </a:spcBef>
              <a:defRPr sz="4272"/>
            </a:pPr>
            <a:r>
              <a:t>Inversión baja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Es un negocio de bajo riesgo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Alta rentabilidad (Depende de ti)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Puedes iniciarlo y desarrollarlo sin dejar tus actividades adicionales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Puedes desarrollarlo con otra persona (Familiar Co-Equipero)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Trabajas y aprendes con tu equipo en un ambiente Gana-Gana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Son una forma segura de ayudar y servir a los demás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No tienes un jefe</a:t>
            </a:r>
          </a:p>
          <a:p>
            <a:pPr marL="565150" indent="-565150" defTabSz="734694">
              <a:spcBef>
                <a:spcPts val="3400"/>
              </a:spcBef>
              <a:defRPr sz="4272"/>
            </a:pPr>
            <a:r>
              <a:t>Te convertirás en un empresario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PARA RECORDAR</a:t>
            </a:r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xfrm>
            <a:off x="762000" y="2002928"/>
            <a:ext cx="22860000" cy="10443072"/>
          </a:xfrm>
          <a:prstGeom prst="rect">
            <a:avLst/>
          </a:prstGeom>
        </p:spPr>
        <p:txBody>
          <a:bodyPr/>
          <a:lstStyle/>
          <a:p>
            <a:pPr marL="508000" indent="-508000" algn="just" defTabSz="660400">
              <a:spcBef>
                <a:spcPts val="3100"/>
              </a:spcBef>
              <a:defRPr sz="3840"/>
            </a:pPr>
            <a:r>
              <a:t>El éxito podrá variar dependiendo de tu patrocinador. Por eso es necesario escoger un equipo de trabajo que sea comprometido con el negocio y contigo. (Es necesario filtrar a quien se invita a formar parte del equipo).</a:t>
            </a:r>
          </a:p>
          <a:p>
            <a:pPr marL="508000" indent="-508000" algn="just" defTabSz="660400">
              <a:spcBef>
                <a:spcPts val="3100"/>
              </a:spcBef>
              <a:defRPr sz="3840"/>
            </a:pPr>
            <a:r>
              <a:t>Muchas personas entran por emoción y no lo ven como negocio, generando así falsas ilusiones de ingresos y el tiempo que tienen que dedicarle. (Nuevamente necesidad de filtrar los prospectos).</a:t>
            </a:r>
          </a:p>
          <a:p>
            <a:pPr marL="508000" indent="-508000" algn="just" defTabSz="660400">
              <a:spcBef>
                <a:spcPts val="3100"/>
              </a:spcBef>
              <a:defRPr sz="3840"/>
            </a:pPr>
            <a:r>
              <a:t>Como en muchos casos, las personas entran con la idea de percibir buenos ingresos de la noche a la mañana, esto solo ocurre con dedicación y esfuerzo que dará resultados a mediano y largo plazo.</a:t>
            </a:r>
          </a:p>
          <a:p>
            <a:pPr marL="508000" indent="-508000" algn="just" defTabSz="660400">
              <a:spcBef>
                <a:spcPts val="3100"/>
              </a:spcBef>
              <a:defRPr sz="3840"/>
            </a:pPr>
            <a:r>
              <a:t>Se requiere mucha perseverancia. Los expertos aseguran que en los negocios MLM solo se fracasa cuando se abandona, quienes perseveran, tarde o temprano, siempre triunfan. Sin embargo la mayoría abandona por falta de perseverancia.</a:t>
            </a:r>
          </a:p>
          <a:p>
            <a:pPr marL="508000" indent="-508000" algn="just" defTabSz="660400">
              <a:spcBef>
                <a:spcPts val="3100"/>
              </a:spcBef>
              <a:defRPr sz="3840"/>
            </a:pPr>
            <a:r>
              <a:t>Es necesario tener plena convicción de que es un excelente modelo de negocio y que vale la pena continuarlo hasta alcanzar el éxito cueste lo que cueste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CuadranteFlujo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47660" b="41920"/>
          <a:stretch>
            <a:fillRect/>
          </a:stretch>
        </p:blipFill>
        <p:spPr>
          <a:xfrm>
            <a:off x="4037936" y="1376444"/>
            <a:ext cx="8771579" cy="6671507"/>
          </a:xfrm>
          <a:prstGeom prst="rect">
            <a:avLst/>
          </a:prstGeom>
        </p:spPr>
      </p:pic>
      <p:sp>
        <p:nvSpPr>
          <p:cNvPr id="170" name="Shape 170"/>
          <p:cNvSpPr/>
          <p:nvPr>
            <p:ph type="title"/>
          </p:nvPr>
        </p:nvSpPr>
        <p:spPr>
          <a:xfrm>
            <a:off x="762000" y="419100"/>
            <a:ext cx="11811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cuadrante DEL flujo del dinero</a:t>
            </a:r>
          </a:p>
        </p:txBody>
      </p:sp>
      <p:sp>
        <p:nvSpPr>
          <p:cNvPr id="171" name="Shape 171"/>
          <p:cNvSpPr/>
          <p:nvPr>
            <p:ph type="sldNum" sz="quarter" idx="4294967295"/>
          </p:nvPr>
        </p:nvSpPr>
        <p:spPr>
          <a:xfrm>
            <a:off x="23279099" y="609600"/>
            <a:ext cx="333749" cy="635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2" name="CuadranteFlujo.jpg"/>
          <p:cNvPicPr>
            <a:picLocks noChangeAspect="1"/>
          </p:cNvPicPr>
          <p:nvPr/>
        </p:nvPicPr>
        <p:blipFill>
          <a:blip r:embed="rId2">
            <a:extLst/>
          </a:blip>
          <a:srcRect l="0" t="58157" r="47925" b="0"/>
          <a:stretch>
            <a:fillRect/>
          </a:stretch>
        </p:blipFill>
        <p:spPr>
          <a:xfrm>
            <a:off x="4008828" y="8054310"/>
            <a:ext cx="8829878" cy="4862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uadranteFlujo.jpg"/>
          <p:cNvPicPr>
            <a:picLocks noChangeAspect="1"/>
          </p:cNvPicPr>
          <p:nvPr/>
        </p:nvPicPr>
        <p:blipFill>
          <a:blip r:embed="rId2">
            <a:extLst/>
          </a:blip>
          <a:srcRect l="52082" t="464" r="0" b="41510"/>
          <a:stretch>
            <a:fillRect/>
          </a:stretch>
        </p:blipFill>
        <p:spPr>
          <a:xfrm>
            <a:off x="12789223" y="1383704"/>
            <a:ext cx="8124914" cy="6743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CuadranteFlujo.jpg"/>
          <p:cNvPicPr>
            <a:picLocks noChangeAspect="1"/>
          </p:cNvPicPr>
          <p:nvPr/>
        </p:nvPicPr>
        <p:blipFill>
          <a:blip r:embed="rId2">
            <a:extLst/>
          </a:blip>
          <a:srcRect l="51816" t="57964" r="0" b="0"/>
          <a:stretch>
            <a:fillRect/>
          </a:stretch>
        </p:blipFill>
        <p:spPr>
          <a:xfrm>
            <a:off x="12756877" y="8093204"/>
            <a:ext cx="8215105" cy="491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  <p:bldP build="whole" bldLvl="1" animBg="1" rev="0" advAuto="0" spid="174" grpId="4"/>
      <p:bldP build="whole" bldLvl="1" animBg="1" rev="0" advAuto="0" spid="173" grpId="3"/>
      <p:bldP build="whole" bldLvl="1" animBg="1" rev="0" advAuto="0" spid="17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762000" y="441326"/>
            <a:ext cx="22860000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Economías colaborativas</a:t>
            </a:r>
          </a:p>
        </p:txBody>
      </p:sp>
      <p:sp>
        <p:nvSpPr>
          <p:cNvPr id="177" name="Shape 177"/>
          <p:cNvSpPr/>
          <p:nvPr>
            <p:ph type="body" sz="half" idx="1"/>
          </p:nvPr>
        </p:nvSpPr>
        <p:spPr>
          <a:xfrm>
            <a:off x="762000" y="2030965"/>
            <a:ext cx="10484446" cy="10415035"/>
          </a:xfrm>
          <a:prstGeom prst="rect">
            <a:avLst/>
          </a:prstGeom>
        </p:spPr>
        <p:txBody>
          <a:bodyPr/>
          <a:lstStyle/>
          <a:p>
            <a:pPr/>
            <a:r>
              <a:t>CONSUMO</a:t>
            </a:r>
          </a:p>
          <a:p>
            <a:pPr/>
            <a:r>
              <a:t>DISEÑO Y FABRICACIÓN</a:t>
            </a:r>
          </a:p>
          <a:p>
            <a:pPr/>
            <a:r>
              <a:t>CONOCIMIENTO</a:t>
            </a:r>
          </a:p>
          <a:p>
            <a:pPr/>
            <a:r>
              <a:t>FINANZAS</a:t>
            </a:r>
          </a:p>
          <a:p>
            <a:pPr/>
            <a:r>
              <a:t>GOBIERNO</a:t>
            </a:r>
          </a:p>
          <a:p>
            <a:pPr/>
            <a:r>
              <a:t>SISTEMAS DE INTERCAMBIO</a:t>
            </a:r>
          </a:p>
        </p:txBody>
      </p:sp>
      <p:pic>
        <p:nvPicPr>
          <p:cNvPr id="178" name="belo-1200x630-a0d52af6aba9463c82017da13912f19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4913" y="2065339"/>
            <a:ext cx="4555461" cy="2391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FB visita Beauche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17722" y="2030964"/>
            <a:ext cx="6967408" cy="2460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uber_17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24913" y="5331921"/>
            <a:ext cx="4555461" cy="3052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yt_1200-vfl4C3T0K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87549" y="5324422"/>
            <a:ext cx="3067156" cy="3067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2000px-Wikipedia-logo-v2-en.sv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018726" y="5064968"/>
            <a:ext cx="3123749" cy="3586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easy-taxi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79629" y="8688989"/>
            <a:ext cx="12415111" cy="3732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81" grpId="4"/>
      <p:bldP build="whole" bldLvl="1" animBg="1" rev="0" advAuto="0" spid="182" grpId="5"/>
      <p:bldP build="whole" bldLvl="1" animBg="1" rev="0" advAuto="0" spid="183" grpId="6"/>
      <p:bldP build="whole" bldLvl="1" animBg="1" rev="0" advAuto="0" spid="179" grpId="3"/>
      <p:bldP build="whole" bldLvl="1" animBg="1" rev="0" advAuto="0" spid="18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MODELO DE DISTRIBUCIÓN TRADICIONAL</a:t>
            </a:r>
          </a:p>
        </p:txBody>
      </p:sp>
      <p:pic>
        <p:nvPicPr>
          <p:cNvPr id="186" name="sist-distribució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461" y="2677908"/>
            <a:ext cx="21369078" cy="8360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762000" y="6096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NEGOCIOS DIGITALES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9646102" y="2716226"/>
            <a:ext cx="13497466" cy="6560183"/>
            <a:chOff x="0" y="0"/>
            <a:chExt cx="13497464" cy="6560182"/>
          </a:xfrm>
        </p:grpSpPr>
        <p:pic>
          <p:nvPicPr>
            <p:cNvPr id="189" name="network-marketing-como-funciona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642" t="25058" r="25000" b="35220"/>
            <a:stretch>
              <a:fillRect/>
            </a:stretch>
          </p:blipFill>
          <p:spPr>
            <a:xfrm>
              <a:off x="0" y="753978"/>
              <a:ext cx="13497465" cy="5806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Shape 190"/>
            <p:cNvSpPr/>
            <p:nvPr/>
          </p:nvSpPr>
          <p:spPr>
            <a:xfrm>
              <a:off x="1198554" y="0"/>
              <a:ext cx="1988821" cy="609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PRODUCTOR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8832015" y="0"/>
              <a:ext cx="3536697" cy="609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lvl1pPr>
            </a:lstStyle>
            <a:p>
              <a:pPr/>
              <a:r>
                <a:t>CONSUMIDOR (USTED)</a:t>
              </a:r>
            </a:p>
          </p:txBody>
        </p:sp>
      </p:grpSp>
      <p:sp>
        <p:nvSpPr>
          <p:cNvPr id="193" name="Shape 193"/>
          <p:cNvSpPr/>
          <p:nvPr/>
        </p:nvSpPr>
        <p:spPr>
          <a:xfrm>
            <a:off x="612266" y="4178300"/>
            <a:ext cx="840284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5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Permite que el producto vaya directamente a manos del cliente final bajo la forma de oportunidad de negocio sin stock, sin pagar sueldos y sin empleados, es decir sin INTERMEDIARIOS</a:t>
            </a:r>
          </a:p>
        </p:txBody>
      </p:sp>
      <p:sp>
        <p:nvSpPr>
          <p:cNvPr id="194" name="Shape 194"/>
          <p:cNvSpPr/>
          <p:nvPr/>
        </p:nvSpPr>
        <p:spPr>
          <a:xfrm>
            <a:off x="406018" y="2051049"/>
            <a:ext cx="8692897" cy="86360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¿QUÉ PERMITE UN NEGOCIO DIGITAL?</a:t>
            </a:r>
          </a:p>
        </p:txBody>
      </p:sp>
      <p:sp>
        <p:nvSpPr>
          <p:cNvPr id="195" name="Shape 195"/>
          <p:cNvSpPr/>
          <p:nvPr/>
        </p:nvSpPr>
        <p:spPr>
          <a:xfrm>
            <a:off x="-5868" y="10712196"/>
            <a:ext cx="24395736" cy="251511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63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el dinero ahorrado por la </a:t>
            </a:r>
            <a:r>
              <a:rPr u="sng"/>
              <a:t>no</a:t>
            </a:r>
            <a:r>
              <a:t> intermediación de otros agentes y el uso de las tecnologías, permite el desarrollo de </a:t>
            </a:r>
            <a:r>
              <a:rPr u="sng"/>
              <a:t>mejores</a:t>
            </a:r>
            <a:r>
              <a:t> productos e inclusive ahorros para el comprador final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UNA OPORTUNIDAD DE CAMBIO</a:t>
            </a:r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660400" y="1658789"/>
            <a:ext cx="8862616" cy="2408536"/>
          </a:xfrm>
          <a:prstGeom prst="rect">
            <a:avLst/>
          </a:prstGeom>
        </p:spPr>
        <p:txBody>
          <a:bodyPr/>
          <a:lstStyle/>
          <a:p>
            <a:pPr/>
            <a:r>
              <a:t>Qué pasa si tienes una experiencia de Marca?</a:t>
            </a:r>
          </a:p>
        </p:txBody>
      </p:sp>
      <p:sp>
        <p:nvSpPr>
          <p:cNvPr id="199" name="Shape 199"/>
          <p:cNvSpPr/>
          <p:nvPr/>
        </p:nvSpPr>
        <p:spPr>
          <a:xfrm>
            <a:off x="660400" y="3512989"/>
            <a:ext cx="8545612" cy="1915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lvl1pPr>
          </a:lstStyle>
          <a:p>
            <a:pPr/>
            <a:r>
              <a:t>Qué pasa si decides comprar algún producto?</a:t>
            </a:r>
          </a:p>
        </p:txBody>
      </p:sp>
      <p:sp>
        <p:nvSpPr>
          <p:cNvPr id="200" name="Shape 200"/>
          <p:cNvSpPr/>
          <p:nvPr/>
        </p:nvSpPr>
        <p:spPr>
          <a:xfrm>
            <a:off x="660400" y="5367189"/>
            <a:ext cx="8545612" cy="272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lvl1pPr>
          </a:lstStyle>
          <a:p>
            <a:pPr/>
            <a:r>
              <a:t>Qué pasa si te gusta el producto?</a:t>
            </a:r>
          </a:p>
        </p:txBody>
      </p:sp>
      <p:grpSp>
        <p:nvGrpSpPr>
          <p:cNvPr id="203" name="Group 203"/>
          <p:cNvGrpSpPr/>
          <p:nvPr/>
        </p:nvGrpSpPr>
        <p:grpSpPr>
          <a:xfrm>
            <a:off x="9300835" y="1568498"/>
            <a:ext cx="14195784" cy="11888890"/>
            <a:chOff x="0" y="0"/>
            <a:chExt cx="14195783" cy="11888889"/>
          </a:xfrm>
        </p:grpSpPr>
        <p:pic>
          <p:nvPicPr>
            <p:cNvPr id="201" name="Captura de pantalla 2016-10-23 a las 11.09.30 p.m.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411" t="0" r="24824" b="0"/>
            <a:stretch>
              <a:fillRect/>
            </a:stretch>
          </p:blipFill>
          <p:spPr>
            <a:xfrm>
              <a:off x="0" y="0"/>
              <a:ext cx="14195784" cy="11888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money-back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89064" y="5076231"/>
              <a:ext cx="1701801" cy="168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4" name="shutterstock_351628937.jpg"/>
          <p:cNvPicPr>
            <a:picLocks noChangeAspect="1"/>
          </p:cNvPicPr>
          <p:nvPr/>
        </p:nvPicPr>
        <p:blipFill>
          <a:blip r:embed="rId4">
            <a:extLst/>
          </a:blip>
          <a:srcRect l="0" t="12330" r="57594" b="0"/>
          <a:stretch>
            <a:fillRect/>
          </a:stretch>
        </p:blipFill>
        <p:spPr>
          <a:xfrm>
            <a:off x="4269291" y="7225704"/>
            <a:ext cx="4155663" cy="6032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762000" y="431800"/>
            <a:ext cx="22860000" cy="1016000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 EN QUÉ CUADRANTE ESTÁS?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xfrm>
            <a:off x="762000" y="1965622"/>
            <a:ext cx="22860000" cy="1896865"/>
          </a:xfrm>
          <a:prstGeom prst="rect">
            <a:avLst/>
          </a:prstGeom>
        </p:spPr>
        <p:txBody>
          <a:bodyPr/>
          <a:lstStyle/>
          <a:p>
            <a:pPr/>
            <a:r>
              <a:t>Muy seguramente igual que el 96% de la población mundial te encuentras clasificado como un Empleado o Auto-empleado.</a:t>
            </a:r>
          </a:p>
        </p:txBody>
      </p:sp>
      <p:sp>
        <p:nvSpPr>
          <p:cNvPr id="208" name="Shape 208"/>
          <p:cNvSpPr/>
          <p:nvPr/>
        </p:nvSpPr>
        <p:spPr>
          <a:xfrm>
            <a:off x="762000" y="3845222"/>
            <a:ext cx="22860000" cy="189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lvl1pPr>
          </a:lstStyle>
          <a:p>
            <a:pPr/>
            <a:r>
              <a:t>Qué harías si te cuento que existe una forma de ser Dueño de Negocio y convertirte en un Inversionista?</a:t>
            </a:r>
          </a:p>
        </p:txBody>
      </p:sp>
      <p:sp>
        <p:nvSpPr>
          <p:cNvPr id="209" name="Shape 209"/>
          <p:cNvSpPr/>
          <p:nvPr/>
        </p:nvSpPr>
        <p:spPr>
          <a:xfrm>
            <a:off x="762000" y="5909567"/>
            <a:ext cx="22860000" cy="189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/>
            </a:lvl1pPr>
          </a:lstStyle>
          <a:p>
            <a:pPr/>
            <a:r>
              <a:t>Te gustaría saber cómo hacerlo?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08" grpId="2"/>
      <p:bldP build="whole" bldLvl="1" animBg="1" rev="0" advAuto="0" spid="209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762000" y="454521"/>
            <a:ext cx="23056850" cy="1173758"/>
          </a:xfrm>
          <a:prstGeom prst="rect">
            <a:avLst/>
          </a:prstGeom>
        </p:spPr>
        <p:txBody>
          <a:bodyPr/>
          <a:lstStyle>
            <a:lvl1pPr defTabSz="330200">
              <a:spcBef>
                <a:spcPts val="0"/>
              </a:spcBef>
              <a:defRPr sz="8480"/>
            </a:lvl1pPr>
          </a:lstStyle>
          <a:p>
            <a:pPr/>
            <a:r>
              <a:t>Apaláncate en el network marketing - SISTEMA EDUCATIVO</a:t>
            </a:r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762000" y="2080815"/>
            <a:ext cx="22860000" cy="2039443"/>
          </a:xfrm>
          <a:prstGeom prst="rect">
            <a:avLst/>
          </a:prstGeom>
        </p:spPr>
        <p:txBody>
          <a:bodyPr/>
          <a:lstStyle/>
          <a:p>
            <a:pPr/>
            <a:r>
              <a:t>APROVECHA SISTEMA EDUCATIVO Y SÉ UN PROFESIONAL DE LA INDUSTRIA</a:t>
            </a:r>
          </a:p>
        </p:txBody>
      </p:sp>
      <p:pic>
        <p:nvPicPr>
          <p:cNvPr id="21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6150" y="3673409"/>
            <a:ext cx="4696078" cy="3125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5410" y="3176289"/>
            <a:ext cx="3763665" cy="376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22257" y="3302955"/>
            <a:ext cx="5883866" cy="3865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04782" y="7616180"/>
            <a:ext cx="5442942" cy="4762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757150" y="8286750"/>
            <a:ext cx="5809463" cy="3865934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3634866" y="7054849"/>
            <a:ext cx="11826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Libros</a:t>
            </a:r>
          </a:p>
        </p:txBody>
      </p:sp>
      <p:sp>
        <p:nvSpPr>
          <p:cNvPr id="219" name="Shape 219"/>
          <p:cNvSpPr/>
          <p:nvPr/>
        </p:nvSpPr>
        <p:spPr>
          <a:xfrm>
            <a:off x="8841866" y="7157417"/>
            <a:ext cx="13491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Audios</a:t>
            </a:r>
          </a:p>
        </p:txBody>
      </p:sp>
      <p:sp>
        <p:nvSpPr>
          <p:cNvPr id="220" name="Shape 220"/>
          <p:cNvSpPr/>
          <p:nvPr/>
        </p:nvSpPr>
        <p:spPr>
          <a:xfrm>
            <a:off x="13960335" y="7157417"/>
            <a:ext cx="340309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Juntas de Negocio</a:t>
            </a:r>
          </a:p>
        </p:txBody>
      </p:sp>
      <p:sp>
        <p:nvSpPr>
          <p:cNvPr id="221" name="Shape 221"/>
          <p:cNvSpPr/>
          <p:nvPr/>
        </p:nvSpPr>
        <p:spPr>
          <a:xfrm>
            <a:off x="8490204" y="12491417"/>
            <a:ext cx="20524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Seminarios</a:t>
            </a:r>
          </a:p>
        </p:txBody>
      </p:sp>
      <p:sp>
        <p:nvSpPr>
          <p:cNvPr id="222" name="Shape 222"/>
          <p:cNvSpPr/>
          <p:nvPr/>
        </p:nvSpPr>
        <p:spPr>
          <a:xfrm>
            <a:off x="14635657" y="12491417"/>
            <a:ext cx="25942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Convenciones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  <p:bldP build="whole" bldLvl="1" animBg="1" rev="0" advAuto="0" spid="213" grpId="2"/>
      <p:bldP build="whole" bldLvl="1" animBg="1" rev="0" advAuto="0" spid="216" grpId="8"/>
      <p:bldP build="whole" bldLvl="1" animBg="1" rev="0" advAuto="0" spid="218" grpId="3"/>
      <p:bldP build="whole" bldLvl="1" animBg="1" rev="0" advAuto="0" spid="220" grpId="7"/>
      <p:bldP build="whole" bldLvl="1" animBg="1" rev="0" advAuto="0" spid="221" grpId="9"/>
      <p:bldP build="whole" bldLvl="1" animBg="1" rev="0" advAuto="0" spid="222" grpId="11"/>
      <p:bldP build="whole" bldLvl="1" animBg="1" rev="0" advAuto="0" spid="217" grpId="10"/>
      <p:bldP build="whole" bldLvl="1" animBg="1" rev="0" advAuto="0" spid="219" grpId="5"/>
      <p:bldP build="whole" bldLvl="1" animBg="1" rev="0" advAuto="0" spid="214" grpId="4"/>
      <p:bldP build="whole" bldLvl="1" animBg="1" rev="0" advAuto="0" spid="215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sz="quarter" idx="1"/>
          </p:nvPr>
        </p:nvSpPr>
        <p:spPr>
          <a:xfrm>
            <a:off x="762000" y="2133600"/>
            <a:ext cx="22860000" cy="1390849"/>
          </a:xfrm>
          <a:prstGeom prst="rect">
            <a:avLst/>
          </a:prstGeom>
        </p:spPr>
        <p:txBody>
          <a:bodyPr/>
          <a:lstStyle/>
          <a:p>
            <a:pPr/>
            <a:r>
              <a:t>HAZ UN CONSUMO INTELIGENTE Y MUEVE VOLUMEN</a:t>
            </a:r>
          </a:p>
        </p:txBody>
      </p:sp>
      <p:sp>
        <p:nvSpPr>
          <p:cNvPr id="225" name="Shape 225"/>
          <p:cNvSpPr/>
          <p:nvPr>
            <p:ph type="title"/>
          </p:nvPr>
        </p:nvSpPr>
        <p:spPr>
          <a:xfrm>
            <a:off x="762000" y="352921"/>
            <a:ext cx="23050104" cy="1173758"/>
          </a:xfrm>
          <a:prstGeom prst="rect">
            <a:avLst/>
          </a:prstGeom>
        </p:spPr>
        <p:txBody>
          <a:bodyPr/>
          <a:lstStyle>
            <a:lvl1pPr defTabSz="330200">
              <a:spcBef>
                <a:spcPts val="0"/>
              </a:spcBef>
              <a:defRPr sz="8480"/>
            </a:lvl1pPr>
          </a:lstStyle>
          <a:p>
            <a:pPr>
              <a:defRPr sz="8960"/>
            </a:pPr>
            <a:r>
              <a:rPr sz="8480"/>
              <a:t>Apaláncate en el network marketing - CONSUMO INTELIGENTE</a:t>
            </a:r>
          </a:p>
        </p:txBody>
      </p:sp>
      <p:pic>
        <p:nvPicPr>
          <p:cNvPr id="2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3568700"/>
            <a:ext cx="3048000" cy="170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0450" y="2990850"/>
            <a:ext cx="285750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63000" y="3771900"/>
            <a:ext cx="27940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86880" y="3037879"/>
            <a:ext cx="1864640" cy="2029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68650" y="2990850"/>
            <a:ext cx="285750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389850" y="2438400"/>
            <a:ext cx="2247900" cy="360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1859154" y="3067049"/>
            <a:ext cx="146329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sp>
        <p:nvSpPr>
          <p:cNvPr id="233" name="Shape 233"/>
          <p:cNvSpPr/>
          <p:nvPr/>
        </p:nvSpPr>
        <p:spPr>
          <a:xfrm>
            <a:off x="5567554" y="3067049"/>
            <a:ext cx="14632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sp>
        <p:nvSpPr>
          <p:cNvPr id="234" name="Shape 234"/>
          <p:cNvSpPr/>
          <p:nvPr/>
        </p:nvSpPr>
        <p:spPr>
          <a:xfrm>
            <a:off x="9625770" y="3067049"/>
            <a:ext cx="14632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sp>
        <p:nvSpPr>
          <p:cNvPr id="235" name="Shape 235"/>
          <p:cNvSpPr/>
          <p:nvPr/>
        </p:nvSpPr>
        <p:spPr>
          <a:xfrm>
            <a:off x="13287891" y="3067049"/>
            <a:ext cx="14632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sp>
        <p:nvSpPr>
          <p:cNvPr id="236" name="Shape 236"/>
          <p:cNvSpPr/>
          <p:nvPr/>
        </p:nvSpPr>
        <p:spPr>
          <a:xfrm>
            <a:off x="16600030" y="3067049"/>
            <a:ext cx="14632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sp>
        <p:nvSpPr>
          <p:cNvPr id="237" name="Shape 237"/>
          <p:cNvSpPr/>
          <p:nvPr/>
        </p:nvSpPr>
        <p:spPr>
          <a:xfrm>
            <a:off x="21008229" y="3067049"/>
            <a:ext cx="1463291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0"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defRPr>
            </a:lvl1pPr>
          </a:lstStyle>
          <a:p>
            <a:pPr>
              <a:defRPr>
                <a:solidFill>
                  <a:srgbClr val="838787"/>
                </a:solidFill>
              </a:defRPr>
            </a:pPr>
            <a:r>
              <a:rPr>
                <a:solidFill>
                  <a:schemeClr val="accent5">
                    <a:hueOff val="-180946"/>
                    <a:satOff val="-2351"/>
                    <a:lumOff val="-8716"/>
                  </a:schemeClr>
                </a:solidFill>
              </a:rPr>
              <a:t>X</a:t>
            </a:r>
          </a:p>
        </p:txBody>
      </p:sp>
      <p:pic>
        <p:nvPicPr>
          <p:cNvPr id="238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15892" y="6441232"/>
            <a:ext cx="7423911" cy="2232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223050" y="5864208"/>
            <a:ext cx="8128001" cy="3386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54000" y="10039992"/>
            <a:ext cx="6555420" cy="2378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tiff"/>
          <p:cNvPicPr>
            <a:picLocks noChangeAspect="1"/>
          </p:cNvPicPr>
          <p:nvPr/>
        </p:nvPicPr>
        <p:blipFill>
          <a:blip r:embed="rId11">
            <a:extLst/>
          </a:blip>
          <a:srcRect l="20085" t="1567" r="16346" b="1567"/>
          <a:stretch>
            <a:fillRect/>
          </a:stretch>
        </p:blipFill>
        <p:spPr>
          <a:xfrm>
            <a:off x="10455572" y="9342933"/>
            <a:ext cx="5865416" cy="32435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tif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231761" y="6236642"/>
            <a:ext cx="7109679" cy="3143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image.tif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58615" y="10039992"/>
            <a:ext cx="3048001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tif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6622022" y="10026105"/>
            <a:ext cx="7423912" cy="2461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0"/>
      <p:bldP build="whole" bldLvl="1" animBg="1" rev="0" advAuto="0" spid="241" grpId="16"/>
      <p:bldP build="whole" bldLvl="1" animBg="1" rev="0" advAuto="0" spid="229" grpId="4"/>
      <p:bldP build="whole" bldLvl="1" animBg="1" rev="0" advAuto="0" spid="237" grpId="12"/>
      <p:bldP build="whole" bldLvl="1" animBg="1" rev="0" advAuto="0" spid="239" grpId="13"/>
      <p:bldP build="whole" bldLvl="1" animBg="1" rev="0" advAuto="0" spid="232" grpId="7"/>
      <p:bldP build="whole" bldLvl="1" animBg="1" rev="0" advAuto="0" spid="228" grpId="3"/>
      <p:bldP build="whole" bldLvl="1" animBg="1" rev="0" advAuto="0" spid="230" grpId="5"/>
      <p:bldP build="whole" bldLvl="1" animBg="1" rev="0" advAuto="0" spid="233" grpId="8"/>
      <p:bldP build="whole" bldLvl="1" animBg="1" rev="0" advAuto="0" spid="238" grpId="15"/>
      <p:bldP build="whole" bldLvl="1" animBg="1" rev="0" advAuto="0" spid="244" grpId="17"/>
      <p:bldP build="whole" bldLvl="1" animBg="1" rev="0" advAuto="0" spid="240" grpId="18"/>
      <p:bldP build="whole" bldLvl="1" animBg="1" rev="0" advAuto="0" spid="243" grpId="19"/>
      <p:bldP build="whole" bldLvl="1" animBg="1" rev="0" advAuto="0" spid="234" grpId="9"/>
      <p:bldP build="whole" bldLvl="1" animBg="1" rev="0" advAuto="0" spid="226" grpId="1"/>
      <p:bldP build="whole" bldLvl="1" animBg="1" rev="0" advAuto="0" spid="227" grpId="2"/>
      <p:bldP build="whole" bldLvl="1" animBg="1" rev="0" advAuto="0" spid="231" grpId="6"/>
      <p:bldP build="whole" bldLvl="1" animBg="1" rev="0" advAuto="0" spid="236" grpId="11"/>
      <p:bldP build="whole" bldLvl="1" animBg="1" rev="0" advAuto="0" spid="242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