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1"/>
  </p:notesMasterIdLst>
  <p:sldIdLst>
    <p:sldId id="298" r:id="rId5"/>
    <p:sldId id="300" r:id="rId6"/>
    <p:sldId id="302" r:id="rId7"/>
    <p:sldId id="303" r:id="rId8"/>
    <p:sldId id="314" r:id="rId9"/>
    <p:sldId id="307" r:id="rId10"/>
    <p:sldId id="308" r:id="rId11"/>
    <p:sldId id="304" r:id="rId12"/>
    <p:sldId id="309" r:id="rId13"/>
    <p:sldId id="310" r:id="rId14"/>
    <p:sldId id="311" r:id="rId15"/>
    <p:sldId id="312" r:id="rId16"/>
    <p:sldId id="305" r:id="rId17"/>
    <p:sldId id="313" r:id="rId18"/>
    <p:sldId id="306"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ABEFD-07EC-4F37-989C-D20B6F0833B5}" v="5" dt="2021-08-09T16:14:01.277"/>
    <p1510:client id="{B6F12378-1E1D-C14F-BAD9-A4CDC19E049A}" v="1" dt="2021-08-09T16:08:18.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246" autoAdjust="0"/>
  </p:normalViewPr>
  <p:slideViewPr>
    <p:cSldViewPr snapToGrid="0">
      <p:cViewPr varScale="1">
        <p:scale>
          <a:sx n="81" d="100"/>
          <a:sy n="81"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yLaine Charles" userId="6bffcc41-b894-4c87-91dc-3d644c967117" providerId="ADAL" clId="{B6F12378-1E1D-C14F-BAD9-A4CDC19E049A}"/>
    <pc:docChg chg="custSel addSld modSld">
      <pc:chgData name="GuyLaine Charles" userId="6bffcc41-b894-4c87-91dc-3d644c967117" providerId="ADAL" clId="{B6F12378-1E1D-C14F-BAD9-A4CDC19E049A}" dt="2021-08-09T16:09:13.367" v="203" actId="255"/>
      <pc:docMkLst>
        <pc:docMk/>
      </pc:docMkLst>
      <pc:sldChg chg="modSp add mod">
        <pc:chgData name="GuyLaine Charles" userId="6bffcc41-b894-4c87-91dc-3d644c967117" providerId="ADAL" clId="{B6F12378-1E1D-C14F-BAD9-A4CDC19E049A}" dt="2021-08-09T16:09:13.367" v="203" actId="255"/>
        <pc:sldMkLst>
          <pc:docMk/>
          <pc:sldMk cId="527216766" sldId="315"/>
        </pc:sldMkLst>
        <pc:spChg chg="mod">
          <ac:chgData name="GuyLaine Charles" userId="6bffcc41-b894-4c87-91dc-3d644c967117" providerId="ADAL" clId="{B6F12378-1E1D-C14F-BAD9-A4CDC19E049A}" dt="2021-08-09T16:09:13.367" v="203" actId="255"/>
          <ac:spMkLst>
            <pc:docMk/>
            <pc:sldMk cId="527216766" sldId="315"/>
            <ac:spMk id="2" creationId="{75AC86D3-8FD1-4F47-A319-7D0542E48B2F}"/>
          </ac:spMkLst>
        </pc:spChg>
        <pc:spChg chg="mod">
          <ac:chgData name="GuyLaine Charles" userId="6bffcc41-b894-4c87-91dc-3d644c967117" providerId="ADAL" clId="{B6F12378-1E1D-C14F-BAD9-A4CDC19E049A}" dt="2021-08-09T16:08:33.800" v="201" actId="20577"/>
          <ac:spMkLst>
            <pc:docMk/>
            <pc:sldMk cId="527216766" sldId="315"/>
            <ac:spMk id="5" creationId="{C5DC955D-18BE-4171-B073-1B85F569BD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AE314-20B9-4AD8-AE63-986A2EDA4877}"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36A17-5481-4E5B-9DE0-F6CBD651F58D}" type="slidenum">
              <a:rPr lang="en-US" smtClean="0"/>
              <a:t>‹#›</a:t>
            </a:fld>
            <a:endParaRPr lang="en-US"/>
          </a:p>
        </p:txBody>
      </p:sp>
    </p:spTree>
    <p:extLst>
      <p:ext uri="{BB962C8B-B14F-4D97-AF65-F5344CB8AC3E}">
        <p14:creationId xmlns:p14="http://schemas.microsoft.com/office/powerpoint/2010/main" val="216005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DC6350B-97E1-4C2D-8273-0C7CC6D8C6B4}" type="datetime1">
              <a:rPr lang="en-US" smtClean="0"/>
              <a:t>8/10/2021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E5E166B0-36ED-4CF2-81AD-DF54E9BCCFF2}" type="datetime1">
              <a:rPr lang="en-US" smtClean="0"/>
              <a:t>8/10/2021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DC659784-3E1C-4B35-9098-2189D3B11A3F}" type="datetime1">
              <a:rPr lang="en-US" smtClean="0"/>
              <a:t>8/10/2021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D43E09A-B6A4-457B-B718-6021E5209872}" type="datetime1">
              <a:rPr lang="en-US" smtClean="0"/>
              <a:t>8/10/2021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BDB5D61-CE60-4CC6-9704-5BA0D9FDD374}" type="datetime1">
              <a:rPr lang="en-US" smtClean="0"/>
              <a:t>8/10/2021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393BEBB7-B277-4344-BC6D-8C796D0E1156}" type="datetime1">
              <a:rPr lang="en-US" smtClean="0"/>
              <a:t>8/10/2021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DF69040-72A0-4E4B-BFDE-7F6C46422F3A}" type="datetime1">
              <a:rPr lang="en-US" smtClean="0"/>
              <a:t>8/10/2021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47C6B4D-49A2-4C4F-BC0C-E21FE0F59ECC}" type="datetime1">
              <a:rPr lang="en-US" smtClean="0"/>
              <a:t>8/10/2021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757B6F9-276B-48BD-A975-BB051B563B1D}" type="datetime1">
              <a:rPr lang="en-US" smtClean="0"/>
              <a:t>8/10/2021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C5903F59-5CBB-4029-9B2F-0B96A8C2513E}" type="datetime1">
              <a:rPr lang="en-US" smtClean="0"/>
              <a:t>8/10/2021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US" sz="3200" dirty="0">
                <a:solidFill>
                  <a:schemeClr val="tx1"/>
                </a:solidFill>
              </a:rPr>
              <a:t>Ethics in Banking and Financial Services 2021</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Guylaine Charles</a:t>
            </a:r>
            <a:br>
              <a:rPr lang="en-US" sz="1600" dirty="0"/>
            </a:br>
            <a:r>
              <a:rPr lang="en-US" sz="1600" i="1" cap="none" dirty="0"/>
              <a:t>Charles Law </a:t>
            </a:r>
            <a:r>
              <a:rPr lang="en-US" sz="1600" i="1" dirty="0"/>
              <a:t>pllc</a:t>
            </a:r>
            <a:br>
              <a:rPr lang="en-US" sz="1600" i="1" dirty="0"/>
            </a:br>
            <a:r>
              <a:rPr lang="en-US" sz="1600" i="1" cap="none" dirty="0"/>
              <a:t>New York, New York</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4BE0-57F4-DC45-A97F-C2B55866679D}"/>
              </a:ext>
            </a:extLst>
          </p:cNvPr>
          <p:cNvSpPr>
            <a:spLocks noGrp="1"/>
          </p:cNvSpPr>
          <p:nvPr>
            <p:ph type="title"/>
          </p:nvPr>
        </p:nvSpPr>
        <p:spPr/>
        <p:txBody>
          <a:bodyPr/>
          <a:lstStyle/>
          <a:p>
            <a:r>
              <a:rPr lang="en-US" dirty="0"/>
              <a:t>Rule 8.4</a:t>
            </a:r>
          </a:p>
        </p:txBody>
      </p:sp>
      <p:sp>
        <p:nvSpPr>
          <p:cNvPr id="3" name="Content Placeholder 2">
            <a:extLst>
              <a:ext uri="{FF2B5EF4-FFF2-40B4-BE49-F238E27FC236}">
                <a16:creationId xmlns:a16="http://schemas.microsoft.com/office/drawing/2014/main" id="{3010A597-5A11-C440-BB48-E90A3915A24C}"/>
              </a:ext>
            </a:extLst>
          </p:cNvPr>
          <p:cNvSpPr>
            <a:spLocks noGrp="1"/>
          </p:cNvSpPr>
          <p:nvPr>
            <p:ph idx="1"/>
          </p:nvPr>
        </p:nvSpPr>
        <p:spPr/>
        <p:txBody>
          <a:bodyPr>
            <a:normAutofit fontScale="25000" lnSpcReduction="20000"/>
          </a:bodyPr>
          <a:lstStyle/>
          <a:p>
            <a:pPr marL="0" marR="0" algn="just">
              <a:spcBef>
                <a:spcPts val="0"/>
              </a:spcBef>
              <a:spcAft>
                <a:spcPts val="0"/>
              </a:spcAft>
            </a:pPr>
            <a:r>
              <a:rPr lang="en-US" sz="8000" b="1" dirty="0">
                <a:latin typeface="Bookman Old Style" panose="02050604050505020204" pitchFamily="18" charset="0"/>
                <a:ea typeface="Times New Roman" panose="02020603050405020304" pitchFamily="18" charset="0"/>
                <a:cs typeface="Calibri" panose="020F0502020204030204" pitchFamily="34" charset="0"/>
              </a:rPr>
              <a:t>Rule 8.4(a), (b), (c): Misconduct</a:t>
            </a:r>
            <a:r>
              <a:rPr lang="en-US" sz="8000" dirty="0">
                <a:latin typeface="Bookman Old Style" panose="02050604050505020204" pitchFamily="18"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It is professional misconduct for a lawyer to:</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(a) violate or attempt to violate the Rules of Professional Conduct, knowingly assist or induce another to do so, or do so through the acts of another;</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(b) commit a criminal act that reflects adversely on the lawyer's honesty, trustworthiness or fitness as a lawyer in other respects;</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(c) engage in conduct involving dishonesty, fraud, deceit or misrepresentation;</a:t>
            </a:r>
          </a:p>
          <a:p>
            <a:pPr marL="0" marR="0" algn="just">
              <a:spcBef>
                <a:spcPts val="0"/>
              </a:spcBef>
              <a:spcAft>
                <a:spcPts val="0"/>
              </a:spcAft>
            </a:pPr>
            <a:r>
              <a:rPr lang="en-US" sz="8000" dirty="0">
                <a:latin typeface="Bookman Old Style" panose="02050604050505020204" pitchFamily="18" charset="0"/>
                <a:ea typeface="Times New Roman" panose="02020603050405020304" pitchFamily="18" charset="0"/>
                <a:cs typeface="Calibri" panose="020F0502020204030204" pitchFamily="34" charset="0"/>
              </a:rPr>
              <a:t> </a:t>
            </a:r>
          </a:p>
          <a:p>
            <a:pPr marL="0" marR="0" algn="just">
              <a:spcBef>
                <a:spcPts val="0"/>
              </a:spcBef>
              <a:spcAft>
                <a:spcPts val="0"/>
              </a:spcAft>
            </a:pPr>
            <a:endParaRPr lang="en-US" dirty="0"/>
          </a:p>
        </p:txBody>
      </p:sp>
      <p:sp>
        <p:nvSpPr>
          <p:cNvPr id="4" name="Slide Number Placeholder 3">
            <a:extLst>
              <a:ext uri="{FF2B5EF4-FFF2-40B4-BE49-F238E27FC236}">
                <a16:creationId xmlns:a16="http://schemas.microsoft.com/office/drawing/2014/main" id="{47F09CD1-EFE7-4303-A8D7-754C57FA8D41}"/>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46539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5623-9211-044D-AFB9-E5500799C81C}"/>
              </a:ext>
            </a:extLst>
          </p:cNvPr>
          <p:cNvSpPr>
            <a:spLocks noGrp="1"/>
          </p:cNvSpPr>
          <p:nvPr>
            <p:ph type="title"/>
          </p:nvPr>
        </p:nvSpPr>
        <p:spPr/>
        <p:txBody>
          <a:bodyPr/>
          <a:lstStyle/>
          <a:p>
            <a:r>
              <a:rPr lang="en-US" dirty="0"/>
              <a:t>Rule 1.16</a:t>
            </a:r>
          </a:p>
        </p:txBody>
      </p:sp>
      <p:sp>
        <p:nvSpPr>
          <p:cNvPr id="3" name="Content Placeholder 2">
            <a:extLst>
              <a:ext uri="{FF2B5EF4-FFF2-40B4-BE49-F238E27FC236}">
                <a16:creationId xmlns:a16="http://schemas.microsoft.com/office/drawing/2014/main" id="{62F832FE-D437-D843-A5F7-DB2732AFCE92}"/>
              </a:ext>
            </a:extLst>
          </p:cNvPr>
          <p:cNvSpPr>
            <a:spLocks noGrp="1"/>
          </p:cNvSpPr>
          <p:nvPr>
            <p:ph idx="1"/>
          </p:nvPr>
        </p:nvSpPr>
        <p:spPr/>
        <p:txBody>
          <a:bodyPr>
            <a:normAutofit fontScale="32500" lnSpcReduction="20000"/>
          </a:bodyPr>
          <a:lstStyle/>
          <a:p>
            <a:pPr marL="0" marR="0" algn="just">
              <a:spcBef>
                <a:spcPts val="0"/>
              </a:spcBef>
              <a:spcAft>
                <a:spcPts val="0"/>
              </a:spcAft>
            </a:pPr>
            <a:r>
              <a:rPr lang="en-US" sz="4200" b="1" dirty="0">
                <a:solidFill>
                  <a:srgbClr val="000000"/>
                </a:solidFill>
                <a:latin typeface="+mj-lt"/>
                <a:ea typeface="Calibri" panose="020F0502020204030204" pitchFamily="34" charset="0"/>
                <a:cs typeface="Calibri" panose="020F0502020204030204" pitchFamily="34" charset="0"/>
              </a:rPr>
              <a:t>Rule 1.16 Declining or Terminating Representation</a:t>
            </a:r>
          </a:p>
          <a:p>
            <a:pPr marL="0" marR="0" algn="just">
              <a:spcBef>
                <a:spcPts val="0"/>
              </a:spcBef>
              <a:spcAft>
                <a:spcPts val="0"/>
              </a:spcAft>
            </a:pPr>
            <a:endParaRPr lang="en-US" sz="4200" b="1" dirty="0">
              <a:solidFill>
                <a:srgbClr val="000000"/>
              </a:solidFill>
              <a:latin typeface="+mj-lt"/>
              <a:ea typeface="Calibri" panose="020F0502020204030204" pitchFamily="34" charset="0"/>
              <a:cs typeface="Calibri" panose="020F0502020204030204" pitchFamily="34" charset="0"/>
            </a:endParaRP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(a) Except as stated in paragraph (c), a lawyer shall not represent a client or, where representation has commenced, shall withdraw from the representation of a client if:</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 </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(1) the representation will result in violation of the rules of professional conduct or other law;</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(2) the lawyer's physical or mental condition materially impairs the lawyer's ability to represent the client; or</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(3) the lawyer is discharged.</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 </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(b) Except as stated in paragraph (c), a lawyer may withdraw from representing a client if:</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 </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(1) withdrawal can be accomplished without material adverse effect on the interests of the client;</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(2) the client persists in a course of action involving the lawyer's services that the lawyer reasonably believes is criminal or fraudulent;</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 </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(3) the client has used the lawyer's services to perpetrate a crime or fraud;</a:t>
            </a:r>
          </a:p>
          <a:p>
            <a:pPr marL="0" marR="0" algn="just">
              <a:spcBef>
                <a:spcPts val="0"/>
              </a:spcBef>
              <a:spcAft>
                <a:spcPts val="0"/>
              </a:spcAft>
            </a:pPr>
            <a:r>
              <a:rPr lang="en-US" sz="4200" dirty="0">
                <a:solidFill>
                  <a:srgbClr val="000000"/>
                </a:solidFill>
                <a:latin typeface="+mj-lt"/>
                <a:ea typeface="Calibri" panose="020F0502020204030204" pitchFamily="34" charset="0"/>
                <a:cs typeface="Calibri" panose="020F0502020204030204" pitchFamily="34" charset="0"/>
              </a:rPr>
              <a:t> </a:t>
            </a:r>
          </a:p>
          <a:p>
            <a:endParaRPr lang="en-US" dirty="0"/>
          </a:p>
        </p:txBody>
      </p:sp>
      <p:sp>
        <p:nvSpPr>
          <p:cNvPr id="4" name="Slide Number Placeholder 3">
            <a:extLst>
              <a:ext uri="{FF2B5EF4-FFF2-40B4-BE49-F238E27FC236}">
                <a16:creationId xmlns:a16="http://schemas.microsoft.com/office/drawing/2014/main" id="{B8298815-36F3-4601-ADA9-1C3CF2302798}"/>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78054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16F2-14E9-EA4B-B5DD-066C43D2EDA8}"/>
              </a:ext>
            </a:extLst>
          </p:cNvPr>
          <p:cNvSpPr>
            <a:spLocks noGrp="1"/>
          </p:cNvSpPr>
          <p:nvPr>
            <p:ph type="title"/>
          </p:nvPr>
        </p:nvSpPr>
        <p:spPr/>
        <p:txBody>
          <a:bodyPr/>
          <a:lstStyle/>
          <a:p>
            <a:r>
              <a:rPr lang="en-US" dirty="0"/>
              <a:t>Rule 1.6 (cont’d)</a:t>
            </a:r>
          </a:p>
        </p:txBody>
      </p:sp>
      <p:sp>
        <p:nvSpPr>
          <p:cNvPr id="3" name="Content Placeholder 2">
            <a:extLst>
              <a:ext uri="{FF2B5EF4-FFF2-40B4-BE49-F238E27FC236}">
                <a16:creationId xmlns:a16="http://schemas.microsoft.com/office/drawing/2014/main" id="{1079FDC4-FB9A-3C4B-847D-8594CE62B201}"/>
              </a:ext>
            </a:extLst>
          </p:cNvPr>
          <p:cNvSpPr>
            <a:spLocks noGrp="1"/>
          </p:cNvSpPr>
          <p:nvPr>
            <p:ph idx="1"/>
          </p:nvPr>
        </p:nvSpPr>
        <p:spPr/>
        <p:txBody>
          <a:bodyPr>
            <a:normAutofit fontScale="62500" lnSpcReduction="20000"/>
          </a:bodyPr>
          <a:lstStyle/>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(4) the client insists upon taking action that the lawyer considers repugnant or with which the lawyer has a fundamental disagreement;</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 </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(5) the client fails substantially to fulfill an obligation to the lawyer regarding the lawyer's services and has been given reasonable warning that the lawyer will withdraw unless the obligation is fulfilled;</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 </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(6) the representation will result in an unreasonable financial burden on the lawyer or has been rendered unreasonably difficult by the client; or</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 </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(7) other good cause for withdrawal exists.</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 </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(c) A lawyer must comply with applicable law requiring notice to or permission of a tribunal when terminating a representation. When ordered to do so by a tribunal, a lawyer shall continue representation notwithstanding good cause for terminating the representation.</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 </a:t>
            </a:r>
            <a:endParaRPr lang="en-US" sz="2400" dirty="0">
              <a:solidFill>
                <a:srgbClr val="000000"/>
              </a:solidFill>
              <a:latin typeface="+mj-lt"/>
              <a:ea typeface="Calibri" panose="020F0502020204030204" pitchFamily="34" charset="0"/>
              <a:cs typeface="Times" pitchFamily="2" charset="0"/>
            </a:endParaRPr>
          </a:p>
          <a:p>
            <a:pPr marL="0" marR="0" algn="just">
              <a:spcBef>
                <a:spcPts val="0"/>
              </a:spcBef>
              <a:spcAft>
                <a:spcPts val="0"/>
              </a:spcAft>
            </a:pPr>
            <a:r>
              <a:rPr lang="en-US" sz="2000" dirty="0">
                <a:solidFill>
                  <a:srgbClr val="000000"/>
                </a:solidFill>
                <a:latin typeface="+mj-lt"/>
                <a:ea typeface="Calibri" panose="020F0502020204030204" pitchFamily="34" charset="0"/>
                <a:cs typeface="Calibri" panose="020F0502020204030204" pitchFamily="34" charset="0"/>
              </a:rPr>
              <a:t>(d) Upon termination of representation, a lawyer shall take steps to the extent reasonably practicable to protect a client's interests, such as giving reasonable notice to the client, allowing time for employment of other counsel, surrendering papers and property to which the client is entitled and refunding any advance payment of fee or expense that has not been earned or incurred. The lawyer may retain papers relating to the client to the extent permitted by other law.</a:t>
            </a:r>
            <a:endParaRPr lang="en-US" sz="2400" dirty="0">
              <a:solidFill>
                <a:srgbClr val="000000"/>
              </a:solidFill>
              <a:latin typeface="+mj-lt"/>
              <a:ea typeface="Calibri" panose="020F0502020204030204" pitchFamily="34" charset="0"/>
              <a:cs typeface="Times" pitchFamily="2" charset="0"/>
            </a:endParaRPr>
          </a:p>
          <a:p>
            <a:pPr marL="0" marR="0">
              <a:spcBef>
                <a:spcPts val="0"/>
              </a:spcBef>
              <a:spcAft>
                <a:spcPts val="0"/>
              </a:spcAft>
            </a:pPr>
            <a:r>
              <a:rPr lang="en-US" sz="2400" dirty="0">
                <a:solidFill>
                  <a:srgbClr val="333333"/>
                </a:solidFill>
                <a:latin typeface="+mj-lt"/>
                <a:ea typeface="Times New Roman" panose="02020603050405020304" pitchFamily="18" charset="0"/>
              </a:rPr>
              <a:t> </a:t>
            </a:r>
            <a:endParaRPr lang="en-US" sz="2400" dirty="0">
              <a:latin typeface="+mj-lt"/>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FC27CE9-2AB7-424A-BFA3-D7AACDC34459}"/>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92884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t>Polling Question #3</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p:txBody>
          <a:bodyPr>
            <a:normAutofit/>
          </a:bodyPr>
          <a:lstStyle/>
          <a:p>
            <a:pPr>
              <a:spcBef>
                <a:spcPts val="0"/>
              </a:spcBef>
              <a:spcAft>
                <a:spcPts val="0"/>
              </a:spcAft>
            </a:pPr>
            <a:endParaRPr lang="en-US" dirty="0">
              <a:effectLst/>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Luke Cannon has spoken to T. Ross and then to Janet Robert, T Ross’ lawyer.  Luke then gets a call from T. Ross who wants more information about the transaction.  Can Luke speak to T. Ross?</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a.	Yes</a:t>
            </a: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b.	No</a:t>
            </a:r>
          </a:p>
        </p:txBody>
      </p:sp>
      <p:sp>
        <p:nvSpPr>
          <p:cNvPr id="3" name="Slide Number Placeholder 2">
            <a:extLst>
              <a:ext uri="{FF2B5EF4-FFF2-40B4-BE49-F238E27FC236}">
                <a16:creationId xmlns:a16="http://schemas.microsoft.com/office/drawing/2014/main" id="{13F469B3-132A-421F-A34F-75047BE61C33}"/>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57412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4EC3-839C-EB44-8034-7D7D8C56035C}"/>
              </a:ext>
            </a:extLst>
          </p:cNvPr>
          <p:cNvSpPr>
            <a:spLocks noGrp="1"/>
          </p:cNvSpPr>
          <p:nvPr>
            <p:ph type="title"/>
          </p:nvPr>
        </p:nvSpPr>
        <p:spPr/>
        <p:txBody>
          <a:bodyPr/>
          <a:lstStyle/>
          <a:p>
            <a:r>
              <a:rPr lang="en-US" dirty="0"/>
              <a:t>Rule 4.2</a:t>
            </a:r>
          </a:p>
        </p:txBody>
      </p:sp>
      <p:sp>
        <p:nvSpPr>
          <p:cNvPr id="3" name="Content Placeholder 2">
            <a:extLst>
              <a:ext uri="{FF2B5EF4-FFF2-40B4-BE49-F238E27FC236}">
                <a16:creationId xmlns:a16="http://schemas.microsoft.com/office/drawing/2014/main" id="{084469B7-DC3B-2E49-A055-267330BE379A}"/>
              </a:ext>
            </a:extLst>
          </p:cNvPr>
          <p:cNvSpPr>
            <a:spLocks noGrp="1"/>
          </p:cNvSpPr>
          <p:nvPr>
            <p:ph idx="1"/>
          </p:nvPr>
        </p:nvSpPr>
        <p:spPr/>
        <p:txBody>
          <a:bodyPr/>
          <a:lstStyle/>
          <a:p>
            <a:r>
              <a:rPr lang="en-US" sz="2000" b="1" dirty="0">
                <a:latin typeface="+mj-lt"/>
              </a:rPr>
              <a:t>Rule 4.2 : Communication with Person Represented by Counsel</a:t>
            </a:r>
          </a:p>
          <a:p>
            <a:pPr marL="0" indent="0">
              <a:buNone/>
            </a:pPr>
            <a:r>
              <a:rPr lang="en-US" sz="2000" dirty="0">
                <a:latin typeface="+mj-lt"/>
              </a:rPr>
              <a:t>"In representing a client, a lawyer shall not communicate about the subject of the representation with a person the lawyer knows to be represented by another lawyer in the matter, unless the lawyer has the consent of the other lawyer or is authorized to do so by law or a court order."</a:t>
            </a:r>
          </a:p>
          <a:p>
            <a:endParaRPr lang="en-US" sz="2000" dirty="0">
              <a:latin typeface="+mj-lt"/>
            </a:endParaRPr>
          </a:p>
          <a:p>
            <a:endParaRPr lang="en-US" dirty="0"/>
          </a:p>
        </p:txBody>
      </p:sp>
      <p:sp>
        <p:nvSpPr>
          <p:cNvPr id="4" name="Slide Number Placeholder 3">
            <a:extLst>
              <a:ext uri="{FF2B5EF4-FFF2-40B4-BE49-F238E27FC236}">
                <a16:creationId xmlns:a16="http://schemas.microsoft.com/office/drawing/2014/main" id="{28882D09-B0B6-4CE5-9829-3E593BFF9F4C}"/>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68946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t>Polling Question #4</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p:txBody>
          <a:bodyPr>
            <a:normAutofit/>
          </a:bodyPr>
          <a:lstStyle/>
          <a:p>
            <a:pPr>
              <a:spcBef>
                <a:spcPts val="0"/>
              </a:spcBef>
              <a:spcAft>
                <a:spcPts val="0"/>
              </a:spcAft>
            </a:pPr>
            <a:endParaRPr lang="en-US" dirty="0">
              <a:effectLst/>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Janet Robert sends a revised draft of the loan agreement between Med Equip and T Ross and the agreed upon provision that T. Ross fought so hard to get is not in the agreement. Is Luke required to let Janet know?</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a.	Yes, that’s the appropriate thing to do.</a:t>
            </a: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b.	No, Luke does not have a duty to T. Ross or his lawyer.</a:t>
            </a: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c.	Yes, but only if Med Equip agrees.</a:t>
            </a:r>
          </a:p>
        </p:txBody>
      </p:sp>
      <p:sp>
        <p:nvSpPr>
          <p:cNvPr id="3" name="Slide Number Placeholder 2">
            <a:extLst>
              <a:ext uri="{FF2B5EF4-FFF2-40B4-BE49-F238E27FC236}">
                <a16:creationId xmlns:a16="http://schemas.microsoft.com/office/drawing/2014/main" id="{E00D2C6C-9A54-420E-B954-3BBC35D2A4AF}"/>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309809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Rule 1.4</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p:txBody>
          <a:bodyPr>
            <a:normAutofit fontScale="70000" lnSpcReduction="20000"/>
          </a:bodyPr>
          <a:lstStyle/>
          <a:p>
            <a:pPr>
              <a:spcBef>
                <a:spcPts val="0"/>
              </a:spcBef>
              <a:spcAft>
                <a:spcPts val="0"/>
              </a:spcAft>
            </a:pPr>
            <a:endParaRPr lang="en-US" dirty="0">
              <a:effectLst/>
            </a:endParaRPr>
          </a:p>
          <a:p>
            <a:pPr marL="457200" marR="0" lvl="1" indent="0" algn="just">
              <a:spcBef>
                <a:spcPts val="0"/>
              </a:spcBef>
              <a:spcAft>
                <a:spcPts val="0"/>
              </a:spcAft>
              <a:buNone/>
            </a:pPr>
            <a:r>
              <a:rPr lang="en-US" sz="2000" b="1" dirty="0">
                <a:latin typeface="Bookman Old Style" panose="02050604050505020204" pitchFamily="18" charset="0"/>
                <a:ea typeface="Times New Roman" panose="02020603050405020304" pitchFamily="18" charset="0"/>
              </a:rPr>
              <a:t>Rule 1.4: Communication</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(a) A lawyer shall:</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(1) promptly inform the client of any decision or circumstance with respect to which the client's informed consent, as defined in Rule 1.0(e), is required by these Rules;</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(2) reasonably consult with the client about the means by which the client's objectives are to be accomplished;</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(3) keep the client reasonably informed about the status of the matter;</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(4) promptly comply with reasonable requests for information; and</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(5) consult with the client about any relevant limitation on the lawyer's conduct when the lawyer knows that the client expects assistance not permitted by the Rules of Professional Conduct or other law.</a:t>
            </a:r>
          </a:p>
          <a:p>
            <a:pPr marL="457200" marR="0" lvl="1" indent="0" algn="just">
              <a:spcBef>
                <a:spcPts val="0"/>
              </a:spcBef>
              <a:spcAft>
                <a:spcPts val="0"/>
              </a:spcAft>
              <a:buNone/>
            </a:pPr>
            <a:endParaRPr lang="en-US" sz="2000" dirty="0">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latin typeface="Bookman Old Style" panose="02050604050505020204" pitchFamily="18" charset="0"/>
                <a:ea typeface="Times New Roman" panose="02020603050405020304" pitchFamily="18" charset="0"/>
              </a:rPr>
              <a:t>(b) A lawyer shall explain a matter to the extent reasonably necessary to permit the client to make informed decisions regarding the representation.</a:t>
            </a:r>
          </a:p>
        </p:txBody>
      </p:sp>
      <p:sp>
        <p:nvSpPr>
          <p:cNvPr id="3" name="Slide Number Placeholder 2">
            <a:extLst>
              <a:ext uri="{FF2B5EF4-FFF2-40B4-BE49-F238E27FC236}">
                <a16:creationId xmlns:a16="http://schemas.microsoft.com/office/drawing/2014/main" id="{9329329B-4A31-4573-A131-0BCF369B5056}"/>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52721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t>Fact Pattern Parties:</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a:xfrm>
            <a:off x="1265060" y="2150146"/>
            <a:ext cx="10058400" cy="3760891"/>
          </a:xfrm>
        </p:spPr>
        <p:txBody>
          <a:bodyPr/>
          <a:lstStyle/>
          <a:p>
            <a:pPr marL="0" indent="0">
              <a:buNone/>
            </a:pPr>
            <a:r>
              <a:rPr lang="en-US" b="1" dirty="0">
                <a:latin typeface="+mj-lt"/>
              </a:rPr>
              <a:t>Med Equip </a:t>
            </a:r>
            <a:r>
              <a:rPr lang="en-US" dirty="0">
                <a:latin typeface="+mj-lt"/>
              </a:rPr>
              <a:t>– Company that creates medical equipment</a:t>
            </a:r>
          </a:p>
          <a:p>
            <a:pPr marL="0" indent="0">
              <a:buNone/>
            </a:pPr>
            <a:r>
              <a:rPr lang="en-US" b="1" dirty="0">
                <a:latin typeface="+mj-lt"/>
              </a:rPr>
              <a:t>Luke Cannon </a:t>
            </a:r>
            <a:r>
              <a:rPr lang="en-US" dirty="0">
                <a:latin typeface="+mj-lt"/>
              </a:rPr>
              <a:t>– Med Equip’s longtime lawyer</a:t>
            </a:r>
          </a:p>
          <a:p>
            <a:pPr marL="0" indent="0">
              <a:buNone/>
            </a:pPr>
            <a:r>
              <a:rPr lang="en-US" b="1" dirty="0">
                <a:latin typeface="+mj-lt"/>
              </a:rPr>
              <a:t>Moon Bank </a:t>
            </a:r>
            <a:r>
              <a:rPr lang="en-US" dirty="0">
                <a:latin typeface="+mj-lt"/>
              </a:rPr>
              <a:t>– Med Equip’s lending bank</a:t>
            </a:r>
          </a:p>
          <a:p>
            <a:pPr marL="0" indent="0">
              <a:buNone/>
            </a:pPr>
            <a:r>
              <a:rPr lang="en-US" b="1" dirty="0">
                <a:latin typeface="+mj-lt"/>
              </a:rPr>
              <a:t>T. Ross </a:t>
            </a:r>
            <a:r>
              <a:rPr lang="en-US" dirty="0">
                <a:latin typeface="+mj-lt"/>
              </a:rPr>
              <a:t>-  Sought out by Med Equip to provide an infusion of cash</a:t>
            </a:r>
          </a:p>
          <a:p>
            <a:pPr marL="0" indent="0">
              <a:buNone/>
            </a:pPr>
            <a:r>
              <a:rPr lang="en-US" b="1" dirty="0">
                <a:latin typeface="+mj-lt"/>
              </a:rPr>
              <a:t>Janet Robert </a:t>
            </a:r>
            <a:r>
              <a:rPr lang="en-US" dirty="0">
                <a:latin typeface="+mj-lt"/>
              </a:rPr>
              <a:t>– T. Ross’ lawyer</a:t>
            </a:r>
          </a:p>
          <a:p>
            <a:endParaRPr lang="en-US" dirty="0"/>
          </a:p>
        </p:txBody>
      </p:sp>
      <p:sp>
        <p:nvSpPr>
          <p:cNvPr id="3" name="Slide Number Placeholder 2">
            <a:extLst>
              <a:ext uri="{FF2B5EF4-FFF2-40B4-BE49-F238E27FC236}">
                <a16:creationId xmlns:a16="http://schemas.microsoft.com/office/drawing/2014/main" id="{CAD7DE15-0844-48A7-A5BC-5A64157289B9}"/>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b="1" i="1" dirty="0"/>
              <a:t>Med Equip’s Officers </a:t>
            </a:r>
            <a:r>
              <a:rPr lang="en-US" sz="3200" dirty="0"/>
              <a:t>did not inform T. Ross that:</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gn="just">
              <a:spcBef>
                <a:spcPts val="0"/>
              </a:spcBef>
              <a:spcAft>
                <a:spcPts val="0"/>
              </a:spcAft>
              <a:buFont typeface="+mj-lt"/>
              <a:buAutoNum type="alphaLcPeriod"/>
            </a:pPr>
            <a:r>
              <a:rPr lang="en-US" sz="2000" dirty="0">
                <a:effectLst/>
                <a:latin typeface="Bookman Old Style" panose="02050604050505020204" pitchFamily="18" charset="0"/>
                <a:ea typeface="Times New Roman" panose="02020603050405020304" pitchFamily="18" charset="0"/>
              </a:rPr>
              <a:t>Med Equip is in default of other provisions under the loan document with Moon Bank, </a:t>
            </a:r>
          </a:p>
          <a:p>
            <a:pPr marL="742950" marR="0" lvl="1" indent="-285750" algn="just">
              <a:spcBef>
                <a:spcPts val="0"/>
              </a:spcBef>
              <a:spcAft>
                <a:spcPts val="0"/>
              </a:spcAft>
              <a:buFont typeface="+mj-lt"/>
              <a:buAutoNum type="alphaLcPeriod"/>
            </a:pPr>
            <a:endParaRPr lang="en-US" sz="2000" dirty="0">
              <a:effectLst/>
              <a:latin typeface="Bookman Old Style" panose="02050604050505020204" pitchFamily="18" charset="0"/>
              <a:ea typeface="Calibri" panose="020F0502020204030204" pitchFamily="34" charset="0"/>
            </a:endParaRPr>
          </a:p>
          <a:p>
            <a:pPr marL="742950" marR="0" lvl="1" indent="-285750" algn="just">
              <a:spcBef>
                <a:spcPts val="0"/>
              </a:spcBef>
              <a:spcAft>
                <a:spcPts val="0"/>
              </a:spcAft>
              <a:buFont typeface="+mj-lt"/>
              <a:buAutoNum type="alphaLcPeriod"/>
            </a:pPr>
            <a:r>
              <a:rPr lang="en-US" sz="2000" dirty="0">
                <a:effectLst/>
                <a:latin typeface="Bookman Old Style" panose="02050604050505020204" pitchFamily="18" charset="0"/>
                <a:ea typeface="Times New Roman" panose="02020603050405020304" pitchFamily="18" charset="0"/>
              </a:rPr>
              <a:t>T Ross’ loan would constitute a default under Med Equip’s loan agreement with Moon Bank, and</a:t>
            </a:r>
          </a:p>
          <a:p>
            <a:pPr marL="742950" marR="0" lvl="1" indent="-285750" algn="just">
              <a:spcBef>
                <a:spcPts val="0"/>
              </a:spcBef>
              <a:spcAft>
                <a:spcPts val="0"/>
              </a:spcAft>
              <a:buFont typeface="+mj-lt"/>
              <a:buAutoNum type="alphaLcPeriod"/>
            </a:pPr>
            <a:endParaRPr lang="en-US" sz="2000" dirty="0">
              <a:effectLst/>
              <a:latin typeface="Bookman Old Style" panose="02050604050505020204" pitchFamily="18" charset="0"/>
              <a:ea typeface="Calibri" panose="020F0502020204030204" pitchFamily="34" charset="0"/>
            </a:endParaRPr>
          </a:p>
          <a:p>
            <a:pPr marL="742950" marR="0" lvl="1" indent="-285750" algn="just">
              <a:spcBef>
                <a:spcPts val="0"/>
              </a:spcBef>
              <a:spcAft>
                <a:spcPts val="0"/>
              </a:spcAft>
              <a:buFont typeface="+mj-lt"/>
              <a:buAutoNum type="alphaLcPeriod"/>
            </a:pPr>
            <a:r>
              <a:rPr lang="en-US" sz="2000" dirty="0">
                <a:effectLst/>
                <a:latin typeface="Bookman Old Style" panose="02050604050505020204" pitchFamily="18" charset="0"/>
                <a:ea typeface="Times New Roman" panose="02020603050405020304" pitchFamily="18" charset="0"/>
              </a:rPr>
              <a:t>Moon Bank would have the right to immediately take possession of the $150,000 loan to Med Equip.</a:t>
            </a:r>
            <a:endParaRPr lang="en-US" sz="2000" dirty="0">
              <a:effectLst/>
              <a:latin typeface="Bookman Old Style" panose="02050604050505020204" pitchFamily="18" charset="0"/>
              <a:ea typeface="Calibri" panose="020F0502020204030204" pitchFamily="34" charset="0"/>
            </a:endParaRPr>
          </a:p>
          <a:p>
            <a:endParaRPr lang="en-US" dirty="0"/>
          </a:p>
        </p:txBody>
      </p:sp>
      <p:sp>
        <p:nvSpPr>
          <p:cNvPr id="3" name="Slide Number Placeholder 2">
            <a:extLst>
              <a:ext uri="{FF2B5EF4-FFF2-40B4-BE49-F238E27FC236}">
                <a16:creationId xmlns:a16="http://schemas.microsoft.com/office/drawing/2014/main" id="{F0B15C77-F64D-4057-9276-3DC0EF2062E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23167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b="1" dirty="0"/>
              <a:t>Statements by Luke Cannon</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p:txBody>
          <a:bodyPr>
            <a:normAutofit fontScale="92500" lnSpcReduction="20000"/>
          </a:bodyPr>
          <a:lstStyle/>
          <a:p>
            <a:pPr>
              <a:spcBef>
                <a:spcPts val="0"/>
              </a:spcBef>
              <a:spcAft>
                <a:spcPts val="0"/>
              </a:spcAft>
            </a:pPr>
            <a:endParaRPr lang="en-US" dirty="0">
              <a:effectLst/>
            </a:endParaRPr>
          </a:p>
          <a:p>
            <a:r>
              <a:rPr lang="en-US" sz="2000" dirty="0">
                <a:latin typeface="+mj-lt"/>
              </a:rPr>
              <a:t>T. Ross asked Luck Cannon "How Moon Bank would react to the first $150k as T Ross’ attempts to bring in additional financing." Luke Cannon answered, </a:t>
            </a:r>
            <a:r>
              <a:rPr lang="en-US" sz="2000" b="1" i="1" dirty="0">
                <a:latin typeface="+mj-lt"/>
              </a:rPr>
              <a:t>"Moon Bank would look with favor upon an infusion of $150,000". </a:t>
            </a:r>
          </a:p>
          <a:p>
            <a:r>
              <a:rPr lang="en-US" sz="2000" dirty="0">
                <a:latin typeface="+mj-lt"/>
              </a:rPr>
              <a:t> </a:t>
            </a:r>
          </a:p>
          <a:p>
            <a:r>
              <a:rPr lang="en-US" sz="2000" dirty="0">
                <a:latin typeface="+mj-lt"/>
              </a:rPr>
              <a:t>Janet Robert asked Luke Cannon whether Med Equip could give T. Ross a security interest on some of its assets to secure the loan.  Luke responded </a:t>
            </a:r>
            <a:r>
              <a:rPr lang="en-US" sz="2000" b="1" i="1" dirty="0">
                <a:latin typeface="+mj-lt"/>
              </a:rPr>
              <a:t>“Med Equip is doing fine with Moon Bank, but since Med Equip has experienced some recent operating losses… Moon Bank would be reluctant to permit T. Ross to have a security interest in Med Equip”</a:t>
            </a:r>
            <a:r>
              <a:rPr lang="en-US" sz="2000" dirty="0">
                <a:latin typeface="+mj-lt"/>
              </a:rPr>
              <a:t> and further stated </a:t>
            </a:r>
            <a:r>
              <a:rPr lang="en-US" sz="2000" b="1" i="1" dirty="0">
                <a:latin typeface="+mj-lt"/>
              </a:rPr>
              <a:t>"there is no need to contact Moon Bank as part of our due diligence.”</a:t>
            </a:r>
          </a:p>
          <a:p>
            <a:endParaRPr lang="en-US" dirty="0"/>
          </a:p>
        </p:txBody>
      </p:sp>
      <p:sp>
        <p:nvSpPr>
          <p:cNvPr id="3" name="Slide Number Placeholder 2">
            <a:extLst>
              <a:ext uri="{FF2B5EF4-FFF2-40B4-BE49-F238E27FC236}">
                <a16:creationId xmlns:a16="http://schemas.microsoft.com/office/drawing/2014/main" id="{096FF46C-3C9A-4219-8F4C-EEAD662CB765}"/>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24051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t>Polling Question #1</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p:txBody>
          <a:bodyPr/>
          <a:lstStyle/>
          <a:p>
            <a:pPr>
              <a:spcBef>
                <a:spcPts val="0"/>
              </a:spcBef>
              <a:spcAft>
                <a:spcPts val="0"/>
              </a:spcAft>
            </a:pPr>
            <a:endParaRPr lang="en-US" dirty="0">
              <a:effectLst/>
            </a:endParaRP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Is Attorney Luke Cannon likely to have breached the rules of professional conduct in making these statements to T. Ross and his lawyers?</a:t>
            </a:r>
          </a:p>
          <a:p>
            <a:pPr marL="914400" marR="0" lvl="1" indent="-457200" algn="just">
              <a:spcBef>
                <a:spcPts val="0"/>
              </a:spcBef>
              <a:spcAft>
                <a:spcPts val="0"/>
              </a:spcAft>
              <a:buAutoNum type="arabicPeriod"/>
            </a:pPr>
            <a:endParaRPr lang="en-US" sz="2000" dirty="0">
              <a:effectLst/>
              <a:latin typeface="Bookman Old Style" panose="02050604050505020204" pitchFamily="18" charset="0"/>
              <a:ea typeface="Times New Roman" panose="02020603050405020304" pitchFamily="18" charset="0"/>
            </a:endParaRP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a.	No, Cannon has no fiduciary duty to T. Ross.</a:t>
            </a:r>
          </a:p>
          <a:p>
            <a:pPr marL="914400" marR="0" lvl="1" indent="-457200" algn="just">
              <a:spcBef>
                <a:spcPts val="0"/>
              </a:spcBef>
              <a:spcAft>
                <a:spcPts val="0"/>
              </a:spcAft>
              <a:buAutoNum type="alphaLcPeriod" startAt="2"/>
            </a:pPr>
            <a:r>
              <a:rPr lang="en-US" sz="2000" dirty="0">
                <a:effectLst/>
                <a:latin typeface="Bookman Old Style" panose="02050604050505020204" pitchFamily="18" charset="0"/>
                <a:ea typeface="Times New Roman" panose="02020603050405020304" pitchFamily="18" charset="0"/>
              </a:rPr>
              <a:t>No, Cannon is required to maintain his client’s confidentiality.</a:t>
            </a:r>
          </a:p>
          <a:p>
            <a:pPr marL="914400" marR="0" lvl="1" indent="-457200" algn="just">
              <a:spcBef>
                <a:spcPts val="0"/>
              </a:spcBef>
              <a:spcAft>
                <a:spcPts val="0"/>
              </a:spcAft>
              <a:buAutoNum type="alphaLcPeriod" startAt="2"/>
            </a:pPr>
            <a:r>
              <a:rPr lang="en-US" sz="2000" dirty="0">
                <a:effectLst/>
                <a:latin typeface="Bookman Old Style" panose="02050604050505020204" pitchFamily="18" charset="0"/>
                <a:ea typeface="Calibri" panose="020F0502020204030204" pitchFamily="34" charset="0"/>
              </a:rPr>
              <a:t>Yes, Cannon’s statements were false statements of material facts.</a:t>
            </a: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d.	Yes, T. Ross and his attorney Janet Robert relied on Cannon’s statements.</a:t>
            </a:r>
          </a:p>
          <a:p>
            <a:endParaRPr lang="en-US" dirty="0"/>
          </a:p>
        </p:txBody>
      </p:sp>
      <p:sp>
        <p:nvSpPr>
          <p:cNvPr id="3" name="Slide Number Placeholder 2">
            <a:extLst>
              <a:ext uri="{FF2B5EF4-FFF2-40B4-BE49-F238E27FC236}">
                <a16:creationId xmlns:a16="http://schemas.microsoft.com/office/drawing/2014/main" id="{003800FC-5846-4EA2-B495-7AD109A6B38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42136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5B6E-2718-0A42-B076-BB8A1B45C8C1}"/>
              </a:ext>
            </a:extLst>
          </p:cNvPr>
          <p:cNvSpPr>
            <a:spLocks noGrp="1"/>
          </p:cNvSpPr>
          <p:nvPr>
            <p:ph type="title"/>
          </p:nvPr>
        </p:nvSpPr>
        <p:spPr/>
        <p:txBody>
          <a:bodyPr/>
          <a:lstStyle/>
          <a:p>
            <a:r>
              <a:rPr lang="en-US" dirty="0"/>
              <a:t>Rule 4.1</a:t>
            </a:r>
          </a:p>
        </p:txBody>
      </p:sp>
      <p:sp>
        <p:nvSpPr>
          <p:cNvPr id="3" name="Content Placeholder 2">
            <a:extLst>
              <a:ext uri="{FF2B5EF4-FFF2-40B4-BE49-F238E27FC236}">
                <a16:creationId xmlns:a16="http://schemas.microsoft.com/office/drawing/2014/main" id="{3FEFB2D5-4255-0D4B-9A6F-6941E31724C0}"/>
              </a:ext>
            </a:extLst>
          </p:cNvPr>
          <p:cNvSpPr>
            <a:spLocks noGrp="1"/>
          </p:cNvSpPr>
          <p:nvPr>
            <p:ph idx="1"/>
          </p:nvPr>
        </p:nvSpPr>
        <p:spPr/>
        <p:txBody>
          <a:bodyPr/>
          <a:lstStyle/>
          <a:p>
            <a:pPr algn="just"/>
            <a:r>
              <a:rPr lang="en-US" sz="2000" b="1" dirty="0">
                <a:latin typeface="Bookman Old Style" panose="02050604050505020204" pitchFamily="18" charset="0"/>
              </a:rPr>
              <a:t>Rule 4.1 Truthfulness in Statements to Others.</a:t>
            </a:r>
          </a:p>
          <a:p>
            <a:pPr algn="just"/>
            <a:r>
              <a:rPr lang="en-US" sz="2000" dirty="0">
                <a:latin typeface="Bookman Old Style" panose="02050604050505020204" pitchFamily="18" charset="0"/>
              </a:rPr>
              <a:t>In the course of representing a client a lawyer shall not knowingly: </a:t>
            </a:r>
          </a:p>
          <a:p>
            <a:pPr algn="just"/>
            <a:r>
              <a:rPr lang="en-US" sz="2000" dirty="0">
                <a:latin typeface="Bookman Old Style" panose="02050604050505020204" pitchFamily="18" charset="0"/>
              </a:rPr>
              <a:t>(a) make a false statement of material fact or law to a third person; or </a:t>
            </a:r>
          </a:p>
          <a:p>
            <a:r>
              <a:rPr lang="en-US" sz="2000" dirty="0">
                <a:latin typeface="Bookman Old Style" panose="02050604050505020204" pitchFamily="18" charset="0"/>
              </a:rPr>
              <a:t>(b) fail to disclose a material fact to a third person when disclosure is necessary to avoid assisting a criminal or fraudulent act by a client, unless disclosure is prohibited by Rule 1.6. </a:t>
            </a:r>
            <a:endParaRPr lang="en-US"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AC621141-A0E9-49A4-B39C-E9956E9866C0}"/>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66605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BC86-333F-5347-83EF-DDB0C895449F}"/>
              </a:ext>
            </a:extLst>
          </p:cNvPr>
          <p:cNvSpPr>
            <a:spLocks noGrp="1"/>
          </p:cNvSpPr>
          <p:nvPr>
            <p:ph type="title"/>
          </p:nvPr>
        </p:nvSpPr>
        <p:spPr/>
        <p:txBody>
          <a:bodyPr/>
          <a:lstStyle/>
          <a:p>
            <a:r>
              <a:rPr lang="en-US" dirty="0"/>
              <a:t>Rule 1.1</a:t>
            </a:r>
          </a:p>
        </p:txBody>
      </p:sp>
      <p:sp>
        <p:nvSpPr>
          <p:cNvPr id="3" name="Content Placeholder 2">
            <a:extLst>
              <a:ext uri="{FF2B5EF4-FFF2-40B4-BE49-F238E27FC236}">
                <a16:creationId xmlns:a16="http://schemas.microsoft.com/office/drawing/2014/main" id="{25B14EF4-634F-9143-967D-7988B5F2F771}"/>
              </a:ext>
            </a:extLst>
          </p:cNvPr>
          <p:cNvSpPr>
            <a:spLocks noGrp="1"/>
          </p:cNvSpPr>
          <p:nvPr>
            <p:ph idx="1"/>
          </p:nvPr>
        </p:nvSpPr>
        <p:spPr/>
        <p:txBody>
          <a:bodyPr/>
          <a:lstStyle/>
          <a:p>
            <a:r>
              <a:rPr lang="en-US" sz="2000" b="1" dirty="0">
                <a:latin typeface="Bookman Old Style" panose="02050604050505020204" pitchFamily="18" charset="0"/>
                <a:cs typeface="Calibri" panose="020F0502020204030204" pitchFamily="34" charset="0"/>
              </a:rPr>
              <a:t>Rule 1.1: Competence </a:t>
            </a:r>
          </a:p>
          <a:p>
            <a:r>
              <a:rPr lang="en-US" sz="2000" dirty="0">
                <a:latin typeface="Bookman Old Style" panose="02050604050505020204" pitchFamily="18" charset="0"/>
                <a:cs typeface="Calibri" panose="020F0502020204030204" pitchFamily="34" charset="0"/>
              </a:rPr>
              <a:t>A lawyer shall provide competent representation to a client. Competent representation requires the legal knowledge, skill, thoroughness and preparation reasonably necessary for the representation.</a:t>
            </a:r>
          </a:p>
          <a:p>
            <a:endParaRPr lang="en-US" sz="2000" dirty="0">
              <a:latin typeface="Bookman Old Style" panose="02050604050505020204" pitchFamily="18" charset="0"/>
            </a:endParaRPr>
          </a:p>
          <a:p>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FA93814-01E1-42E4-B06E-E07E6E6C1A62}"/>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2490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3200" dirty="0"/>
              <a:t>Polling Question #2</a:t>
            </a:r>
          </a:p>
        </p:txBody>
      </p:sp>
      <p:sp>
        <p:nvSpPr>
          <p:cNvPr id="5" name="Content Placeholder 4">
            <a:extLst>
              <a:ext uri="{FF2B5EF4-FFF2-40B4-BE49-F238E27FC236}">
                <a16:creationId xmlns:a16="http://schemas.microsoft.com/office/drawing/2014/main" id="{C5DC955D-18BE-4171-B073-1B85F569BDFD}"/>
              </a:ext>
            </a:extLst>
          </p:cNvPr>
          <p:cNvSpPr>
            <a:spLocks noGrp="1"/>
          </p:cNvSpPr>
          <p:nvPr>
            <p:ph idx="1"/>
          </p:nvPr>
        </p:nvSpPr>
        <p:spPr/>
        <p:txBody>
          <a:bodyPr/>
          <a:lstStyle/>
          <a:p>
            <a:pPr>
              <a:spcBef>
                <a:spcPts val="0"/>
              </a:spcBef>
              <a:spcAft>
                <a:spcPts val="0"/>
              </a:spcAft>
            </a:pPr>
            <a:endParaRPr lang="en-US" dirty="0">
              <a:effectLst/>
            </a:endParaRP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Luke Cannon made some false statements of material facts, but what were his options in this situation:</a:t>
            </a: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 </a:t>
            </a: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a.	Remain silent on the matter and refuse to speak to T. Ross and his lawyer.</a:t>
            </a: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b.	Call Moon Bank and tell them what Med Equip is thinking of doing.</a:t>
            </a: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c.	Withdraw from the representation of Med Equip.</a:t>
            </a: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d.	Explain to T. Ross and his lawyer that he cannot discuss the matter as it would violate his client’s confidentiality.</a:t>
            </a:r>
          </a:p>
          <a:p>
            <a:pPr marL="457200" marR="0" lvl="1" indent="0" algn="just">
              <a:spcBef>
                <a:spcPts val="0"/>
              </a:spcBef>
              <a:spcAft>
                <a:spcPts val="0"/>
              </a:spcAft>
              <a:buNone/>
            </a:pPr>
            <a:r>
              <a:rPr lang="en-US" sz="2000" dirty="0">
                <a:effectLst/>
                <a:latin typeface="Bookman Old Style" panose="02050604050505020204" pitchFamily="18" charset="0"/>
                <a:ea typeface="Times New Roman" panose="02020603050405020304" pitchFamily="18" charset="0"/>
              </a:rPr>
              <a:t>e.	He had no options but to do what he did.</a:t>
            </a:r>
          </a:p>
          <a:p>
            <a:endParaRPr lang="en-US" dirty="0"/>
          </a:p>
        </p:txBody>
      </p:sp>
      <p:sp>
        <p:nvSpPr>
          <p:cNvPr id="3" name="Slide Number Placeholder 2">
            <a:extLst>
              <a:ext uri="{FF2B5EF4-FFF2-40B4-BE49-F238E27FC236}">
                <a16:creationId xmlns:a16="http://schemas.microsoft.com/office/drawing/2014/main" id="{49E0F42E-B691-4899-88DA-C6824FDDDCE3}"/>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23871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D034-692B-EF4C-B8F0-B75CA5ED9165}"/>
              </a:ext>
            </a:extLst>
          </p:cNvPr>
          <p:cNvSpPr>
            <a:spLocks noGrp="1"/>
          </p:cNvSpPr>
          <p:nvPr>
            <p:ph type="title"/>
          </p:nvPr>
        </p:nvSpPr>
        <p:spPr/>
        <p:txBody>
          <a:bodyPr/>
          <a:lstStyle/>
          <a:p>
            <a:r>
              <a:rPr lang="en-US" dirty="0"/>
              <a:t>Rule 1.2</a:t>
            </a:r>
          </a:p>
        </p:txBody>
      </p:sp>
      <p:sp>
        <p:nvSpPr>
          <p:cNvPr id="3" name="Content Placeholder 2">
            <a:extLst>
              <a:ext uri="{FF2B5EF4-FFF2-40B4-BE49-F238E27FC236}">
                <a16:creationId xmlns:a16="http://schemas.microsoft.com/office/drawing/2014/main" id="{A17367EA-A5F2-414D-974D-16032846B327}"/>
              </a:ext>
            </a:extLst>
          </p:cNvPr>
          <p:cNvSpPr>
            <a:spLocks noGrp="1"/>
          </p:cNvSpPr>
          <p:nvPr>
            <p:ph idx="1"/>
          </p:nvPr>
        </p:nvSpPr>
        <p:spPr/>
        <p:txBody>
          <a:bodyPr/>
          <a:lstStyle/>
          <a:p>
            <a:r>
              <a:rPr lang="en-US" sz="2000" b="1" dirty="0">
                <a:latin typeface="Bookman Old Style" panose="02050604050505020204" pitchFamily="18" charset="0"/>
                <a:cs typeface="Calibri" panose="020F0502020204030204" pitchFamily="34" charset="0"/>
              </a:rPr>
              <a:t>Rule 1.2 (d)  Scope of Representation and Allocation of Authority between Client and Lawyer.</a:t>
            </a:r>
            <a:endParaRPr lang="en-US" sz="2000" dirty="0">
              <a:latin typeface="Bookman Old Style" panose="02050604050505020204" pitchFamily="18" charset="0"/>
              <a:cs typeface="Calibri" panose="020F0502020204030204" pitchFamily="34" charset="0"/>
            </a:endParaRPr>
          </a:p>
          <a:p>
            <a:r>
              <a:rPr lang="en-US" sz="2000" dirty="0">
                <a:latin typeface="Bookman Old Style" panose="02050604050505020204" pitchFamily="18" charset="0"/>
                <a:cs typeface="Calibri" panose="020F0502020204030204" pitchFamily="34" charset="0"/>
              </a:rPr>
              <a:t> </a:t>
            </a:r>
          </a:p>
          <a:p>
            <a:r>
              <a:rPr lang="en-US" sz="2000" dirty="0">
                <a:latin typeface="Bookman Old Style" panose="02050604050505020204" pitchFamily="18" charset="0"/>
                <a:cs typeface="Calibri" panose="020F0502020204030204" pitchFamily="34" charset="0"/>
              </a:rPr>
              <a:t>(d) A lawyer shall not counsel a client to engage, or assist a client, in conduct that the lawyer knows is criminal or fraudulent, but a lawyer may discuss the legal consequences of any proposed course of conduct with a client and may counsel or assist a client to make a good faith effort to determine the validity, scope, meaning or application of the law.</a:t>
            </a:r>
          </a:p>
          <a:p>
            <a:r>
              <a:rPr lang="en-US" sz="2000" b="1" dirty="0">
                <a:latin typeface="Bookman Old Style" panose="02050604050505020204" pitchFamily="18" charset="0"/>
                <a:cs typeface="Calibri" panose="020F0502020204030204" pitchFamily="34" charset="0"/>
              </a:rPr>
              <a:t> </a:t>
            </a:r>
            <a:endParaRPr lang="en-US" sz="2000" dirty="0">
              <a:latin typeface="Bookman Old Style" panose="02050604050505020204" pitchFamily="18" charset="0"/>
              <a:cs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40DEFB31-87DA-408C-919D-326DDF39C7CB}"/>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08294179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d91f329-2871-4170-948f-c07d8cf2e2c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BADFBF13C55B4F9A133DDE2BA6C7A5" ma:contentTypeVersion="13" ma:contentTypeDescription="Create a new document." ma:contentTypeScope="" ma:versionID="6d2faba7f72cfdc02966e79f4a40e6e8">
  <xsd:schema xmlns:xsd="http://www.w3.org/2001/XMLSchema" xmlns:xs="http://www.w3.org/2001/XMLSchema" xmlns:p="http://schemas.microsoft.com/office/2006/metadata/properties" xmlns:ns2="ad91f329-2871-4170-948f-c07d8cf2e2c6" xmlns:ns3="cc1944b7-2467-49cc-9e51-05edf3086eed" targetNamespace="http://schemas.microsoft.com/office/2006/metadata/properties" ma:root="true" ma:fieldsID="5dc8120165d9e670f9e94e6a1310c32c" ns2:_="" ns3:_="">
    <xsd:import namespace="ad91f329-2871-4170-948f-c07d8cf2e2c6"/>
    <xsd:import namespace="cc1944b7-2467-49cc-9e51-05edf3086ee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91f329-2871-4170-948f-c07d8cf2e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c1944b7-2467-49cc-9e51-05edf3086ee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purl.org/dc/dcmitype/"/>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1d11eb97-a928-4f89-9099-5d1f88628f68"/>
    <ds:schemaRef ds:uri="http://schemas.microsoft.com/office/infopath/2007/PartnerControls"/>
    <ds:schemaRef ds:uri="a021e167-21bc-4a82-b504-4614fafa3340"/>
    <ds:schemaRef ds:uri="http://schemas.microsoft.com/office/2006/metadata/properties"/>
    <ds:schemaRef ds:uri="ad91f329-2871-4170-948f-c07d8cf2e2c6"/>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05F8B4CB-C605-4D20-90DC-F6E3EFEDC1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91f329-2871-4170-948f-c07d8cf2e2c6"/>
    <ds:schemaRef ds:uri="cc1944b7-2467-49cc-9e51-05edf3086e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{4CF2D924-81CD-4796-9A75-2F184C0251D8}tf22712842_win32</Template>
  <TotalTime>108</TotalTime>
  <Words>1571</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Bookman Old Style</vt:lpstr>
      <vt:lpstr>Calibri</vt:lpstr>
      <vt:lpstr>Franklin Gothic Book</vt:lpstr>
      <vt:lpstr>1_RetrospectVTI</vt:lpstr>
      <vt:lpstr>Ethics in Banking and Financial Services 2021</vt:lpstr>
      <vt:lpstr>Fact Pattern Parties:</vt:lpstr>
      <vt:lpstr>Med Equip’s Officers did not inform T. Ross that:</vt:lpstr>
      <vt:lpstr>Statements by Luke Cannon</vt:lpstr>
      <vt:lpstr>Polling Question #1</vt:lpstr>
      <vt:lpstr>Rule 4.1</vt:lpstr>
      <vt:lpstr>Rule 1.1</vt:lpstr>
      <vt:lpstr>Polling Question #2</vt:lpstr>
      <vt:lpstr>Rule 1.2</vt:lpstr>
      <vt:lpstr>Rule 8.4</vt:lpstr>
      <vt:lpstr>Rule 1.16</vt:lpstr>
      <vt:lpstr>Rule 1.6 (cont’d)</vt:lpstr>
      <vt:lpstr>Polling Question #3</vt:lpstr>
      <vt:lpstr>Rule 4.2</vt:lpstr>
      <vt:lpstr>Polling Question #4</vt:lpstr>
      <vt:lpstr>Rule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Banking and Financial Services 2021</dc:title>
  <dc:creator>Stephanie Figueroa</dc:creator>
  <cp:lastModifiedBy>River Eirtree</cp:lastModifiedBy>
  <cp:revision>9</cp:revision>
  <dcterms:created xsi:type="dcterms:W3CDTF">2021-08-09T13:29:20Z</dcterms:created>
  <dcterms:modified xsi:type="dcterms:W3CDTF">2021-08-10T12:33:09Z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0x010100DABADFBF13C55B4F9A133DDE2BA6C7A5</vt:lpwstr>
  </property>
</Properties>
</file>