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CE5"/>
    <a:srgbClr val="0000EE"/>
    <a:srgbClr val="7C44E7"/>
    <a:srgbClr val="A00EB3"/>
    <a:srgbClr val="511FB4"/>
    <a:srgbClr val="190449"/>
    <a:srgbClr val="E63CF4"/>
    <a:srgbClr val="834CE7"/>
    <a:srgbClr val="DA3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159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ABD0F-EF93-414A-9E8A-03CE345B6327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053B3-DD67-41D4-AF63-38656DA167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80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053B3-DD67-41D4-AF63-38656DA167A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8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053B3-DD67-41D4-AF63-38656DA167A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3883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52ACA-C77C-0EAD-B4E5-4C2B1D8E5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27B4746-6568-B7D7-694E-F624E8BEF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05B15B8-02D3-16D5-5FEE-FD6D7BA24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E518F2-D0EC-F4E5-E980-1416C33F1D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053B3-DD67-41D4-AF63-38656DA167A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554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B4CC5-368F-48E0-6A2B-D605C2FCB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9BF5E18-8690-757A-B7E6-8500246FEF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8C5508B-74B1-2C47-AA16-9BB982EF5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854F38-926F-AAE7-6965-B06C2B90C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053B3-DD67-41D4-AF63-38656DA167A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23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4AC87-51C8-2124-93EB-3040F2C4E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DBB6F58-7360-ABA7-66DE-182202615F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A08FD5F-FCEC-5D11-67E7-C6F8E8A3C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F3A8DB-C5E4-43C1-5643-085A1DDE75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053B3-DD67-41D4-AF63-38656DA167A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476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3FE5D-9284-06B5-2958-F9A24D2BB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18FDAB7-EE29-A0D6-DDC6-8B0CD312EB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DB562A5-4494-6612-2C21-2C3B20338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CB9D73-6EB0-5113-536C-8753C7E62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053B3-DD67-41D4-AF63-38656DA167A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125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67078-3CDE-DDEC-77A9-88E87F98E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B46BB46-365F-B409-A2CE-98E58DDDF5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1193ED7-CE6B-F874-36D1-488A8E92D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74D782-D623-EC2E-482C-6A83FD910C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053B3-DD67-41D4-AF63-38656DA167A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150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0DF16-510D-57D1-B0DE-9DD57F80A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BD51DB-A5B0-42CA-E5A5-628000CDF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16DCEB-3E8A-6E1E-1595-6F5DB4D7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7AE9-8259-45ED-8059-432DC497A67A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253A6A-47A2-3067-C9F6-C526C07F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C10AA3-A4E8-172C-7051-9824D71E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7FAD-8FEE-4E16-BDB6-1AD572AE2D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274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F7467-2DD4-2BFF-2731-C69966F0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0F5BA8-24DD-8F67-9365-64A43C6EC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E0A760-65DB-1F98-80A3-3CCAF982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7AE9-8259-45ED-8059-432DC497A67A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18037-2A21-EEF0-8FAF-13F24E6A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FAC476-8638-0073-0AF1-C1368649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7FAD-8FEE-4E16-BDB6-1AD572AE2D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55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119EC-72A1-B260-20D9-5349849D2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D86663-7820-949A-B6AC-42C4D90B4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F3EEA-C2C2-B2B6-40DE-BD30D1F1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7AE9-8259-45ED-8059-432DC497A67A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9C90A6-4335-6FBA-2239-3299661B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83E4F1-E8FF-56B7-C3F7-A10BD434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7FAD-8FEE-4E16-BDB6-1AD572AE2D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97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96CEB-F11B-4273-B4CA-CA57F723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36561-DAF9-09CB-334E-6AAE5E72A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6FBBF0-89EC-DCCC-75B0-CC2B9F44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7AE9-8259-45ED-8059-432DC497A67A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53E946-94C9-5C1B-9DBF-326184A1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D1D484-F14D-A477-899B-BE765F90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7FAD-8FEE-4E16-BDB6-1AD572AE2D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82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D4246-8938-0971-FEBB-7DCF7BC8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4E3700-1658-6B4F-B3BD-30D68CEA8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0122C1-C19A-C91F-3D74-8A04EB93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7AE9-8259-45ED-8059-432DC497A67A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88EB4F-A421-F932-E50F-E999EC23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BDE9FD-DA41-39BD-4402-A3DE3FFB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7FAD-8FEE-4E16-BDB6-1AD572AE2D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16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68210-5D58-D083-0A99-B5A8D45F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576D94-988E-ACBA-E88D-BE2B795F4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1E219A-9EE7-AB4A-E97D-716FDC3FB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10CFD1-901C-EB9F-E8DA-D380D391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7AE9-8259-45ED-8059-432DC497A67A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97CF3F-D452-686C-7B07-C339396F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FA4E65-3839-4B5E-9D60-D2DBE81F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7FAD-8FEE-4E16-BDB6-1AD572AE2D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03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4EE26-700B-8404-7B0B-0B9B71FD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DE21F1-E2B4-6767-8A3C-092574700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903228-D366-055A-8973-0E7FFA0D2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5A76F1-B5D4-A42B-2DD0-CE76F06B6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2979A4-EDE6-C95E-34F9-FFC32F3DF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FA14DD-1662-9079-96DA-A0F441B8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7AE9-8259-45ED-8059-432DC497A67A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0E89882-B8EF-A68C-2489-ECE521AB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2AF02D-A52D-851C-5035-ACF37AEC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7FAD-8FEE-4E16-BDB6-1AD572AE2D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16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A633D-3114-3141-5B77-EDACBAE5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3F302B-0BAE-F5D9-339B-E6F7ACDD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7AE9-8259-45ED-8059-432DC497A67A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7E6EEB-863A-F05D-FA65-6C3602C8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E8AFE7-9BBB-93C0-9360-D7960760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7FAD-8FEE-4E16-BDB6-1AD572AE2D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93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D688E2-95C0-6B9D-7A80-B5A18FA7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7AE9-8259-45ED-8059-432DC497A67A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892128-536C-D3A0-777A-FC786B07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804E5A-CD30-4DA5-9F60-52359246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7FAD-8FEE-4E16-BDB6-1AD572AE2D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10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CE577-DBCC-4059-A820-FC874A5B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83D34C-6220-EABB-74ED-F1518A377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D0FA9E-449D-C24C-D5A0-A4FF56EC2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0D7618-F64A-02BC-2FAF-BA50ADC5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7AE9-8259-45ED-8059-432DC497A67A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397801-874C-C0FB-B0C7-2A420B8D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901773-3F7A-3674-D927-ECF10567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7FAD-8FEE-4E16-BDB6-1AD572AE2D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10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7395C-B803-C3D7-3C27-63D4CC4F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E0F2B5-CDD0-D48D-9D13-90E776759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3A43BF-EB8D-8D6C-0409-807616469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1CC9A9-52AB-A66B-66FB-828D52DC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7AE9-8259-45ED-8059-432DC497A67A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EB1E60-1DC3-C623-EBC5-22AE08F7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C0BF38-6B3B-18AB-3ABF-837CB8B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7FAD-8FEE-4E16-BDB6-1AD572AE2D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88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065D40-DB7A-5630-CE7A-4375EC0E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877AB1-7C9E-FB4E-DC9B-D88A07152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14FE4E-4196-E45A-A376-9202D8923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A17AE9-8259-45ED-8059-432DC497A67A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9084B2-35CC-0198-5380-B4C2E9CB5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CD3172-8AD8-A532-F42D-B7187E1E0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E7FAD-8FEE-4E16-BDB6-1AD572AE2D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193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ontrol de videojuego&#10;&#10;Descripción generada automáticamente con confianza media">
            <a:extLst>
              <a:ext uri="{FF2B5EF4-FFF2-40B4-BE49-F238E27FC236}">
                <a16:creationId xmlns:a16="http://schemas.microsoft.com/office/drawing/2014/main" id="{ADC24A30-4C0D-3916-5E10-B602AFE05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44" y="2847452"/>
            <a:ext cx="5046671" cy="295924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CA50A31-614D-C3CC-1B58-088BC9CB4F18}"/>
              </a:ext>
            </a:extLst>
          </p:cNvPr>
          <p:cNvSpPr txBox="1"/>
          <p:nvPr/>
        </p:nvSpPr>
        <p:spPr>
          <a:xfrm>
            <a:off x="1095688" y="954626"/>
            <a:ext cx="80363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dirty="0" err="1">
                <a:solidFill>
                  <a:srgbClr val="834CE7"/>
                </a:solidFill>
                <a:latin typeface="Montserrat" pitchFamily="2" charset="0"/>
              </a:rPr>
              <a:t>Hybrid</a:t>
            </a:r>
            <a:r>
              <a:rPr lang="es-ES" b="1" dirty="0">
                <a:solidFill>
                  <a:srgbClr val="834CE7"/>
                </a:solidFill>
                <a:latin typeface="Montserrat" pitchFamily="2" charset="0"/>
              </a:rPr>
              <a:t> </a:t>
            </a:r>
          </a:p>
          <a:p>
            <a:r>
              <a:rPr lang="es-ES" sz="8000" b="1" dirty="0">
                <a:solidFill>
                  <a:srgbClr val="834CE7"/>
                </a:solidFill>
                <a:latin typeface="Montserrat" pitchFamily="2" charset="0"/>
              </a:rPr>
              <a:t>Cache </a:t>
            </a:r>
          </a:p>
          <a:p>
            <a:r>
              <a:rPr lang="es-ES" sz="8000" dirty="0">
                <a:solidFill>
                  <a:srgbClr val="E63CF4"/>
                </a:solidFill>
                <a:latin typeface="Montserrat" pitchFamily="2" charset="0"/>
              </a:rPr>
              <a:t>in Net9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1374BEB-9D1C-A435-AFCE-A51C9512A90A}"/>
              </a:ext>
            </a:extLst>
          </p:cNvPr>
          <p:cNvSpPr txBox="1"/>
          <p:nvPr/>
        </p:nvSpPr>
        <p:spPr>
          <a:xfrm>
            <a:off x="1888707" y="553404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E63CF4"/>
                </a:solidFill>
                <a:latin typeface="Montserrat" pitchFamily="2" charset="0"/>
              </a:rPr>
              <a:t>NET </a:t>
            </a:r>
            <a:r>
              <a:rPr lang="es-ES" dirty="0" err="1">
                <a:solidFill>
                  <a:srgbClr val="E63CF4"/>
                </a:solidFill>
                <a:latin typeface="Montserrat" pitchFamily="2" charset="0"/>
              </a:rPr>
              <a:t>Conf</a:t>
            </a:r>
            <a:r>
              <a:rPr lang="es-ES" dirty="0">
                <a:solidFill>
                  <a:srgbClr val="E63CF4"/>
                </a:solidFill>
                <a:latin typeface="Montserrat" pitchFamily="2" charset="0"/>
              </a:rPr>
              <a:t> 2024 </a:t>
            </a:r>
          </a:p>
        </p:txBody>
      </p:sp>
      <p:pic>
        <p:nvPicPr>
          <p:cNvPr id="11" name="Imagen 10" descr="Dibuj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9CBD1A42-DBCE-DC21-0F49-E1C5AEB50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69" y="5434224"/>
            <a:ext cx="571813" cy="5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04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1716C8A-B0DF-6C2F-B946-D03E40F48741}"/>
              </a:ext>
            </a:extLst>
          </p:cNvPr>
          <p:cNvSpPr txBox="1"/>
          <p:nvPr/>
        </p:nvSpPr>
        <p:spPr>
          <a:xfrm>
            <a:off x="1013837" y="599447"/>
            <a:ext cx="90540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solidFill>
                  <a:srgbClr val="EF5CE5"/>
                </a:solidFill>
                <a:latin typeface="Montserrat" pitchFamily="2" charset="0"/>
              </a:rPr>
              <a:t>Hybrid</a:t>
            </a:r>
            <a:r>
              <a:rPr lang="es-ES" sz="4400" b="1" dirty="0">
                <a:solidFill>
                  <a:srgbClr val="EF5CE5"/>
                </a:solidFill>
                <a:latin typeface="Montserrat" pitchFamily="2" charset="0"/>
              </a:rPr>
              <a:t> Cache </a:t>
            </a:r>
            <a:r>
              <a:rPr lang="es-ES" sz="4400" dirty="0">
                <a:solidFill>
                  <a:srgbClr val="EF5CE5"/>
                </a:solidFill>
                <a:latin typeface="Montserrat" pitchFamily="2" charset="0"/>
              </a:rPr>
              <a:t>in Net9</a:t>
            </a:r>
          </a:p>
          <a:p>
            <a:endParaRPr lang="es-ES" sz="4400" dirty="0">
              <a:solidFill>
                <a:srgbClr val="EF5CE5"/>
              </a:solidFill>
            </a:endParaRPr>
          </a:p>
        </p:txBody>
      </p:sp>
      <p:pic>
        <p:nvPicPr>
          <p:cNvPr id="10" name="Imagen 9" descr="Una persona parado de frente&#10;&#10;Descripción generada automáticamente">
            <a:extLst>
              <a:ext uri="{FF2B5EF4-FFF2-40B4-BE49-F238E27FC236}">
                <a16:creationId xmlns:a16="http://schemas.microsoft.com/office/drawing/2014/main" id="{8C65D081-AF26-897F-34D6-2BEADB620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231" y="2204260"/>
            <a:ext cx="2292611" cy="229261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AE9E3F64-755C-6935-2792-ACB6750667AC}"/>
              </a:ext>
            </a:extLst>
          </p:cNvPr>
          <p:cNvSpPr/>
          <p:nvPr/>
        </p:nvSpPr>
        <p:spPr>
          <a:xfrm rot="794311">
            <a:off x="1970217" y="1973506"/>
            <a:ext cx="2387044" cy="2391493"/>
          </a:xfrm>
          <a:prstGeom prst="rect">
            <a:avLst/>
          </a:prstGeom>
          <a:noFill/>
          <a:ln>
            <a:solidFill>
              <a:srgbClr val="000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3E3468C-D98B-3F1B-A9C6-28418E440353}"/>
              </a:ext>
            </a:extLst>
          </p:cNvPr>
          <p:cNvSpPr txBox="1"/>
          <p:nvPr/>
        </p:nvSpPr>
        <p:spPr>
          <a:xfrm>
            <a:off x="1492435" y="4931092"/>
            <a:ext cx="310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Cristian Garrido Méndez</a:t>
            </a:r>
          </a:p>
          <a:p>
            <a:endParaRPr lang="es-ES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F46B078-0877-4383-F77A-264C9B55F652}"/>
              </a:ext>
            </a:extLst>
          </p:cNvPr>
          <p:cNvSpPr/>
          <p:nvPr/>
        </p:nvSpPr>
        <p:spPr>
          <a:xfrm rot="21267594">
            <a:off x="2033671" y="2135779"/>
            <a:ext cx="2387044" cy="2391493"/>
          </a:xfrm>
          <a:prstGeom prst="rect">
            <a:avLst/>
          </a:prstGeom>
          <a:noFill/>
          <a:ln>
            <a:solidFill>
              <a:srgbClr val="A00E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DD6BEC3-C0CA-1F18-A9A0-71C6DED3C392}"/>
              </a:ext>
            </a:extLst>
          </p:cNvPr>
          <p:cNvSpPr txBox="1"/>
          <p:nvPr/>
        </p:nvSpPr>
        <p:spPr>
          <a:xfrm>
            <a:off x="1923805" y="5254257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/>
                </a:solidFill>
                <a:latin typeface="Montserrat" pitchFamily="2" charset="0"/>
              </a:rPr>
              <a:t>Teach</a:t>
            </a:r>
            <a:r>
              <a:rPr lang="es-ES" sz="1600" dirty="0">
                <a:solidFill>
                  <a:schemeClr val="bg1"/>
                </a:solidFill>
                <a:latin typeface="Montserrat" pitchFamily="2" charset="0"/>
              </a:rPr>
              <a:t> Led y abuela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CE1705C-38C5-7EB5-4BA2-1582F2693A02}"/>
              </a:ext>
            </a:extLst>
          </p:cNvPr>
          <p:cNvSpPr txBox="1"/>
          <p:nvPr/>
        </p:nvSpPr>
        <p:spPr>
          <a:xfrm>
            <a:off x="2516753" y="5541587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/>
                </a:solidFill>
                <a:latin typeface="Montserrat" pitchFamily="2" charset="0"/>
              </a:rPr>
              <a:t>Spherag</a:t>
            </a:r>
            <a:endParaRPr lang="es-ES" sz="16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9" name="Imagen 18" descr="Código QR&#10;&#10;Descripción generada automáticamente">
            <a:extLst>
              <a:ext uri="{FF2B5EF4-FFF2-40B4-BE49-F238E27FC236}">
                <a16:creationId xmlns:a16="http://schemas.microsoft.com/office/drawing/2014/main" id="{99D0185B-CF0C-203C-1EA7-34C850DB3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62" y="1836917"/>
            <a:ext cx="1830528" cy="1830528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833060F1-8CBA-05FC-6C2A-35C14B2EE5E1}"/>
              </a:ext>
            </a:extLst>
          </p:cNvPr>
          <p:cNvSpPr txBox="1"/>
          <p:nvPr/>
        </p:nvSpPr>
        <p:spPr>
          <a:xfrm>
            <a:off x="8563134" y="2752180"/>
            <a:ext cx="166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EF5CE5"/>
                </a:solidFill>
                <a:latin typeface="Montserrat" pitchFamily="2" charset="0"/>
              </a:rPr>
              <a:t>Trabaja</a:t>
            </a:r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 con </a:t>
            </a:r>
          </a:p>
          <a:p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nosotros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AC72A10-E5F4-F21A-7B20-34D7D9C025B5}"/>
              </a:ext>
            </a:extLst>
          </p:cNvPr>
          <p:cNvSpPr txBox="1"/>
          <p:nvPr/>
        </p:nvSpPr>
        <p:spPr>
          <a:xfrm>
            <a:off x="6362700" y="4812004"/>
            <a:ext cx="161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Nos vemos</a:t>
            </a:r>
          </a:p>
          <a:p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en </a:t>
            </a:r>
            <a:r>
              <a:rPr lang="es-ES" b="1" dirty="0" err="1">
                <a:solidFill>
                  <a:srgbClr val="EF5CE5"/>
                </a:solidFill>
                <a:latin typeface="Montserrat" pitchFamily="2" charset="0"/>
              </a:rPr>
              <a:t>Linkedin</a:t>
            </a:r>
            <a:endParaRPr lang="es-ES" b="1" dirty="0">
              <a:solidFill>
                <a:srgbClr val="EF5CE5"/>
              </a:solidFill>
              <a:latin typeface="Montserrat" pitchFamily="2" charset="0"/>
            </a:endParaRPr>
          </a:p>
        </p:txBody>
      </p:sp>
      <p:pic>
        <p:nvPicPr>
          <p:cNvPr id="29" name="Imagen 28" descr="Código QR&#10;&#10;Descripción generada automáticamente">
            <a:extLst>
              <a:ext uri="{FF2B5EF4-FFF2-40B4-BE49-F238E27FC236}">
                <a16:creationId xmlns:a16="http://schemas.microsoft.com/office/drawing/2014/main" id="{6D828F8F-2B41-E29E-5CEB-5F25BF799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412" y="3782654"/>
            <a:ext cx="1830528" cy="183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1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04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760DA7-E3E7-CCE9-F9E9-E39F56947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4259BEB-BC47-C1E3-3DBA-21B4A9D71330}"/>
              </a:ext>
            </a:extLst>
          </p:cNvPr>
          <p:cNvSpPr txBox="1"/>
          <p:nvPr/>
        </p:nvSpPr>
        <p:spPr>
          <a:xfrm>
            <a:off x="1013837" y="599447"/>
            <a:ext cx="9054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solidFill>
                  <a:srgbClr val="EF5CE5"/>
                </a:solidFill>
              </a:rPr>
              <a:t>Memory</a:t>
            </a:r>
            <a:r>
              <a:rPr lang="es-ES" sz="4400" b="1" dirty="0">
                <a:solidFill>
                  <a:srgbClr val="EF5CE5"/>
                </a:solidFill>
              </a:rPr>
              <a:t> Cache</a:t>
            </a:r>
            <a:endParaRPr lang="es-ES" sz="4400" dirty="0">
              <a:solidFill>
                <a:srgbClr val="EF5CE5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C11B54-5E93-8819-A255-4A8002724ACC}"/>
              </a:ext>
            </a:extLst>
          </p:cNvPr>
          <p:cNvSpPr txBox="1"/>
          <p:nvPr/>
        </p:nvSpPr>
        <p:spPr>
          <a:xfrm>
            <a:off x="1604387" y="1628775"/>
            <a:ext cx="98065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Definition:</a:t>
            </a:r>
            <a:endParaRPr lang="en-US" dirty="0">
              <a:solidFill>
                <a:schemeClr val="bg1"/>
              </a:solidFill>
              <a:highlight>
                <a:srgbClr val="7C44E7"/>
              </a:highlight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Stores data in the application’s memory (RAM).</a:t>
            </a:r>
          </a:p>
          <a:p>
            <a:endParaRPr lang="en-US" b="1" dirty="0">
              <a:solidFill>
                <a:schemeClr val="bg1"/>
              </a:solidFill>
              <a:latin typeface="Montserrat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Pros:</a:t>
            </a:r>
            <a:endParaRPr lang="en-US" dirty="0">
              <a:solidFill>
                <a:schemeClr val="bg1"/>
              </a:solidFill>
              <a:highlight>
                <a:srgbClr val="7C44E7"/>
              </a:highlight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Fastest caching method (low latency).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Reduces database load.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Simple to implement in .NET (</a:t>
            </a:r>
            <a:r>
              <a:rPr lang="en-US" dirty="0" err="1">
                <a:solidFill>
                  <a:schemeClr val="bg1"/>
                </a:solidFill>
                <a:latin typeface="Montserrat" pitchFamily="2" charset="0"/>
              </a:rPr>
              <a:t>MemoryCache</a:t>
            </a: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 class).</a:t>
            </a:r>
          </a:p>
          <a:p>
            <a:endParaRPr lang="en-US" b="1" dirty="0">
              <a:solidFill>
                <a:schemeClr val="bg1"/>
              </a:solidFill>
              <a:latin typeface="Montserrat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Cons:</a:t>
            </a:r>
            <a:endParaRPr lang="en-US" dirty="0">
              <a:solidFill>
                <a:schemeClr val="bg1"/>
              </a:solidFill>
              <a:highlight>
                <a:srgbClr val="7C44E7"/>
              </a:highlight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Limited by server memory.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Data is lost on application restart or crash.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Not suitable for distributed environments.</a:t>
            </a:r>
          </a:p>
          <a:p>
            <a:endParaRPr lang="en-US" b="1" dirty="0">
              <a:solidFill>
                <a:schemeClr val="bg1"/>
              </a:solidFill>
              <a:latin typeface="Montserrat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Use Cases:</a:t>
            </a:r>
            <a:endParaRPr lang="en-US" dirty="0">
              <a:solidFill>
                <a:schemeClr val="bg1"/>
              </a:solidFill>
              <a:highlight>
                <a:srgbClr val="7C44E7"/>
              </a:highlight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Caching frequently accessed data in a single-server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Temporary storage for computed results.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6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04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3AC8B1-AE8B-63AC-659D-7E1E47183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E7EA89C-6207-7D5D-8BCE-879BE26C433E}"/>
              </a:ext>
            </a:extLst>
          </p:cNvPr>
          <p:cNvSpPr txBox="1"/>
          <p:nvPr/>
        </p:nvSpPr>
        <p:spPr>
          <a:xfrm>
            <a:off x="1013837" y="599447"/>
            <a:ext cx="9054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solidFill>
                  <a:srgbClr val="EF5CE5"/>
                </a:solidFill>
              </a:rPr>
              <a:t>Distributed</a:t>
            </a:r>
            <a:r>
              <a:rPr lang="es-ES" sz="4400" b="1" dirty="0">
                <a:solidFill>
                  <a:srgbClr val="EF5CE5"/>
                </a:solidFill>
              </a:rPr>
              <a:t> Cache</a:t>
            </a:r>
            <a:endParaRPr lang="es-ES" sz="4400" dirty="0">
              <a:solidFill>
                <a:srgbClr val="EF5CE5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D6E2421-A5B0-70D9-CDC0-86B9690934E6}"/>
              </a:ext>
            </a:extLst>
          </p:cNvPr>
          <p:cNvSpPr txBox="1"/>
          <p:nvPr/>
        </p:nvSpPr>
        <p:spPr>
          <a:xfrm>
            <a:off x="1604387" y="1628775"/>
            <a:ext cx="98065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Definition</a:t>
            </a:r>
            <a:r>
              <a:rPr lang="es-ES" b="1" dirty="0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:</a:t>
            </a:r>
            <a:endParaRPr lang="es-ES" dirty="0">
              <a:solidFill>
                <a:schemeClr val="bg1"/>
              </a:solidFill>
              <a:highlight>
                <a:srgbClr val="7C44E7"/>
              </a:highlight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Stores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cache data in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an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external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system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(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e.g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., Redis, SQL Server,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NCache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).</a:t>
            </a:r>
          </a:p>
          <a:p>
            <a:endParaRPr lang="es-ES" b="1" dirty="0">
              <a:solidFill>
                <a:schemeClr val="bg1"/>
              </a:solidFill>
              <a:latin typeface="Montserrat" pitchFamily="2" charset="0"/>
            </a:endParaRPr>
          </a:p>
          <a:p>
            <a:r>
              <a:rPr lang="es-ES" b="1" dirty="0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Pros:</a:t>
            </a:r>
            <a:endParaRPr lang="es-ES" dirty="0">
              <a:solidFill>
                <a:schemeClr val="bg1"/>
              </a:solidFill>
              <a:highlight>
                <a:srgbClr val="7C44E7"/>
              </a:highlight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Scales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across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multiple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servers.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Data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persists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beyond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app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restarts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Centralized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cache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for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multiple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instances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.</a:t>
            </a:r>
          </a:p>
          <a:p>
            <a:endParaRPr lang="es-ES" b="1" dirty="0">
              <a:solidFill>
                <a:schemeClr val="bg1"/>
              </a:solidFill>
              <a:latin typeface="Montserrat" pitchFamily="2" charset="0"/>
            </a:endParaRPr>
          </a:p>
          <a:p>
            <a:r>
              <a:rPr lang="es-ES" b="1" dirty="0" err="1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Cons</a:t>
            </a:r>
            <a:r>
              <a:rPr lang="es-ES" b="1" dirty="0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:</a:t>
            </a:r>
            <a:endParaRPr lang="es-ES" dirty="0">
              <a:solidFill>
                <a:schemeClr val="bg1"/>
              </a:solidFill>
              <a:highlight>
                <a:srgbClr val="7C44E7"/>
              </a:highlight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Slightly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higher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latency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than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in-memory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cache.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Requires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additional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infrastructure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Potential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network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bottlenecks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.</a:t>
            </a:r>
          </a:p>
          <a:p>
            <a:endParaRPr lang="es-ES" b="1" dirty="0">
              <a:solidFill>
                <a:schemeClr val="bg1"/>
              </a:solidFill>
              <a:latin typeface="Montserrat" pitchFamily="2" charset="0"/>
            </a:endParaRPr>
          </a:p>
          <a:p>
            <a:r>
              <a:rPr lang="es-ES" b="1" dirty="0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Use Cases:</a:t>
            </a:r>
            <a:endParaRPr lang="es-ES" dirty="0">
              <a:solidFill>
                <a:schemeClr val="bg1"/>
              </a:solidFill>
              <a:highlight>
                <a:srgbClr val="7C44E7"/>
              </a:highlight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Load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balancing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across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multiple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instances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Caching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data in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cloud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environments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.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62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04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A850D2-86CB-1BF6-2BC3-B9078623A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9660843-53EE-7A24-2252-DC63B1D07B26}"/>
              </a:ext>
            </a:extLst>
          </p:cNvPr>
          <p:cNvSpPr txBox="1"/>
          <p:nvPr/>
        </p:nvSpPr>
        <p:spPr>
          <a:xfrm>
            <a:off x="1013837" y="599447"/>
            <a:ext cx="9054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solidFill>
                  <a:srgbClr val="EF5CE5"/>
                </a:solidFill>
              </a:rPr>
              <a:t>Hybrid</a:t>
            </a:r>
            <a:r>
              <a:rPr lang="es-ES" sz="4400" b="1" dirty="0">
                <a:solidFill>
                  <a:srgbClr val="EF5CE5"/>
                </a:solidFill>
              </a:rPr>
              <a:t> Cache</a:t>
            </a:r>
            <a:endParaRPr lang="es-ES" sz="4400" dirty="0">
              <a:solidFill>
                <a:srgbClr val="EF5CE5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C1A5993-0F82-5627-142B-5729D3D42294}"/>
              </a:ext>
            </a:extLst>
          </p:cNvPr>
          <p:cNvSpPr txBox="1"/>
          <p:nvPr/>
        </p:nvSpPr>
        <p:spPr>
          <a:xfrm>
            <a:off x="1604387" y="1628775"/>
            <a:ext cx="98065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Definition:</a:t>
            </a:r>
            <a:endParaRPr lang="en-US" dirty="0">
              <a:solidFill>
                <a:schemeClr val="bg1"/>
              </a:solidFill>
              <a:highlight>
                <a:srgbClr val="7C44E7"/>
              </a:highlight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Combines memory cache and distributed cache for optimized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Pros:</a:t>
            </a:r>
            <a:endParaRPr lang="en-US" dirty="0">
              <a:solidFill>
                <a:schemeClr val="bg1"/>
              </a:solidFill>
              <a:highlight>
                <a:srgbClr val="7C44E7"/>
              </a:highlight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Faster than distributed-only caching.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Reduces network calls by using local memory.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Provides fallback to distributed cache if local cache is stale.</a:t>
            </a:r>
          </a:p>
          <a:p>
            <a:endParaRPr lang="en-US" b="1" dirty="0">
              <a:solidFill>
                <a:schemeClr val="bg1"/>
              </a:solidFill>
              <a:latin typeface="Montserrat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Cons:</a:t>
            </a:r>
            <a:endParaRPr lang="en-US" dirty="0">
              <a:solidFill>
                <a:schemeClr val="bg1"/>
              </a:solidFill>
              <a:highlight>
                <a:srgbClr val="7C44E7"/>
              </a:highlight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More complex to implement.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Requires synchronization between memory and distributed cache.</a:t>
            </a:r>
          </a:p>
          <a:p>
            <a:endParaRPr lang="en-US" b="1" dirty="0">
              <a:solidFill>
                <a:schemeClr val="bg1"/>
              </a:solidFill>
              <a:latin typeface="Montserrat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Use Cases:</a:t>
            </a:r>
            <a:endParaRPr lang="en-US" dirty="0">
              <a:solidFill>
                <a:schemeClr val="bg1"/>
              </a:solidFill>
              <a:highlight>
                <a:srgbClr val="7C44E7"/>
              </a:highlight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Scenarios where low latency and scalability are both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Microservices architectures with caching needs.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1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04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E8E6BF-6FF2-8A1E-D671-B1F1A8D0E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64727A8-0374-A7D2-3F97-5775F2A55B8C}"/>
              </a:ext>
            </a:extLst>
          </p:cNvPr>
          <p:cNvSpPr txBox="1"/>
          <p:nvPr/>
        </p:nvSpPr>
        <p:spPr>
          <a:xfrm>
            <a:off x="1013837" y="599447"/>
            <a:ext cx="9054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solidFill>
                  <a:srgbClr val="EF5CE5"/>
                </a:solidFill>
              </a:rPr>
              <a:t>Comparison</a:t>
            </a:r>
            <a:r>
              <a:rPr lang="es-ES" sz="4400" b="1" dirty="0">
                <a:solidFill>
                  <a:srgbClr val="EF5CE5"/>
                </a:solidFill>
              </a:rPr>
              <a:t> </a:t>
            </a:r>
            <a:r>
              <a:rPr lang="es-ES" sz="4400" b="1" dirty="0" err="1">
                <a:solidFill>
                  <a:srgbClr val="EF5CE5"/>
                </a:solidFill>
              </a:rPr>
              <a:t>of</a:t>
            </a:r>
            <a:r>
              <a:rPr lang="es-ES" sz="4400" b="1" dirty="0">
                <a:solidFill>
                  <a:srgbClr val="EF5CE5"/>
                </a:solidFill>
              </a:rPr>
              <a:t> </a:t>
            </a:r>
            <a:r>
              <a:rPr lang="es-ES" sz="4400" b="1" dirty="0" err="1">
                <a:solidFill>
                  <a:srgbClr val="EF5CE5"/>
                </a:solidFill>
              </a:rPr>
              <a:t>Caching</a:t>
            </a:r>
            <a:r>
              <a:rPr lang="es-ES" sz="4400" b="1" dirty="0">
                <a:solidFill>
                  <a:srgbClr val="EF5CE5"/>
                </a:solidFill>
              </a:rPr>
              <a:t> </a:t>
            </a:r>
            <a:r>
              <a:rPr lang="es-ES" sz="4400" b="1" dirty="0" err="1">
                <a:solidFill>
                  <a:srgbClr val="EF5CE5"/>
                </a:solidFill>
              </a:rPr>
              <a:t>Methods</a:t>
            </a:r>
            <a:endParaRPr lang="es-ES" sz="4400" dirty="0">
              <a:solidFill>
                <a:srgbClr val="EF5CE5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6BF34F6-2FA3-23FE-4FBF-B30EDDF8F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070184"/>
              </p:ext>
            </p:extLst>
          </p:nvPr>
        </p:nvGraphicFramePr>
        <p:xfrm>
          <a:off x="690562" y="2178050"/>
          <a:ext cx="10810876" cy="3048000"/>
        </p:xfrm>
        <a:graphic>
          <a:graphicData uri="http://schemas.openxmlformats.org/drawingml/2006/table">
            <a:tbl>
              <a:tblPr/>
              <a:tblGrid>
                <a:gridCol w="2702719">
                  <a:extLst>
                    <a:ext uri="{9D8B030D-6E8A-4147-A177-3AD203B41FA5}">
                      <a16:colId xmlns:a16="http://schemas.microsoft.com/office/drawing/2014/main" val="132611542"/>
                    </a:ext>
                  </a:extLst>
                </a:gridCol>
                <a:gridCol w="2702719">
                  <a:extLst>
                    <a:ext uri="{9D8B030D-6E8A-4147-A177-3AD203B41FA5}">
                      <a16:colId xmlns:a16="http://schemas.microsoft.com/office/drawing/2014/main" val="852430457"/>
                    </a:ext>
                  </a:extLst>
                </a:gridCol>
                <a:gridCol w="2702719">
                  <a:extLst>
                    <a:ext uri="{9D8B030D-6E8A-4147-A177-3AD203B41FA5}">
                      <a16:colId xmlns:a16="http://schemas.microsoft.com/office/drawing/2014/main" val="2141908690"/>
                    </a:ext>
                  </a:extLst>
                </a:gridCol>
                <a:gridCol w="2702719">
                  <a:extLst>
                    <a:ext uri="{9D8B030D-6E8A-4147-A177-3AD203B41FA5}">
                      <a16:colId xmlns:a16="http://schemas.microsoft.com/office/drawing/2014/main" val="1092312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Feature</a:t>
                      </a:r>
                      <a:endParaRPr lang="es-ES" b="1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Memory</a:t>
                      </a:r>
                      <a:r>
                        <a:rPr lang="es-ES" b="1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Cache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Distributed</a:t>
                      </a:r>
                      <a:r>
                        <a:rPr lang="es-ES" b="1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Cache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Hybrid</a:t>
                      </a:r>
                      <a:r>
                        <a:rPr lang="es-ES" b="1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Cache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4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rgbClr val="EF5CE5"/>
                          </a:solidFill>
                          <a:latin typeface="Montserrat" pitchFamily="2" charset="0"/>
                        </a:rPr>
                        <a:t>Speed</a:t>
                      </a:r>
                      <a:endParaRPr lang="es-ES" dirty="0">
                        <a:solidFill>
                          <a:srgbClr val="EF5CE5"/>
                        </a:solidFill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Fastest</a:t>
                      </a:r>
                      <a:endParaRPr lang="es-ES" sz="16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Slower than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Fast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(local) &amp;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scalable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(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distributed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141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rgbClr val="EF5CE5"/>
                          </a:solidFill>
                          <a:latin typeface="Montserrat" pitchFamily="2" charset="0"/>
                        </a:rPr>
                        <a:t>Scalability</a:t>
                      </a:r>
                      <a:endParaRPr lang="es-ES">
                        <a:solidFill>
                          <a:srgbClr val="EF5CE5"/>
                        </a:solidFill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Limited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to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single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Scales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across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multiple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nodes</a:t>
                      </a:r>
                      <a:endParaRPr lang="es-ES" sz="16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Balances performance </a:t>
                      </a:r>
                    </a:p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&amp;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scalability</a:t>
                      </a:r>
                      <a:endParaRPr lang="es-ES" sz="16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533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rgbClr val="EF5CE5"/>
                          </a:solidFill>
                          <a:latin typeface="Montserrat" pitchFamily="2" charset="0"/>
                        </a:rPr>
                        <a:t>Persistence</a:t>
                      </a:r>
                      <a:endParaRPr lang="es-ES" dirty="0">
                        <a:solidFill>
                          <a:srgbClr val="EF5CE5"/>
                        </a:solidFill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No (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clears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on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restart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Yes (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external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storage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Partial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(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depends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</a:t>
                      </a:r>
                    </a:p>
                    <a:p>
                      <a:pPr algn="ctr"/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on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sync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612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rgbClr val="EF5CE5"/>
                          </a:solidFill>
                          <a:latin typeface="Montserrat" pitchFamily="2" charset="0"/>
                        </a:rPr>
                        <a:t>Complexity</a:t>
                      </a:r>
                      <a:endParaRPr lang="es-ES">
                        <a:solidFill>
                          <a:srgbClr val="EF5CE5"/>
                        </a:solidFill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366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rgbClr val="EF5CE5"/>
                          </a:solidFill>
                          <a:latin typeface="Montserrat" pitchFamily="2" charset="0"/>
                        </a:rPr>
                        <a:t>Best</a:t>
                      </a:r>
                      <a:r>
                        <a:rPr lang="es-ES" b="1" dirty="0">
                          <a:solidFill>
                            <a:srgbClr val="EF5CE5"/>
                          </a:solidFill>
                          <a:latin typeface="Montserrat" pitchFamily="2" charset="0"/>
                        </a:rPr>
                        <a:t> </a:t>
                      </a:r>
                      <a:r>
                        <a:rPr lang="es-ES" b="1" dirty="0" err="1">
                          <a:solidFill>
                            <a:srgbClr val="EF5CE5"/>
                          </a:solidFill>
                          <a:latin typeface="Montserrat" pitchFamily="2" charset="0"/>
                        </a:rPr>
                        <a:t>For</a:t>
                      </a:r>
                      <a:endParaRPr lang="es-ES" dirty="0">
                        <a:solidFill>
                          <a:srgbClr val="EF5CE5"/>
                        </a:solidFill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Single-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instance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apps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Multi-instance, cloud apps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Large-scale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, </a:t>
                      </a:r>
                    </a:p>
                    <a:p>
                      <a:pPr algn="ctr"/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high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-performance apps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12334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4561902B-BE5F-5F1A-B105-45D7A247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55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84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04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8A1BAA-9889-31EE-9261-A47783035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CE551F1-7BD2-8072-416F-89FC831D6AE0}"/>
              </a:ext>
            </a:extLst>
          </p:cNvPr>
          <p:cNvSpPr txBox="1"/>
          <p:nvPr/>
        </p:nvSpPr>
        <p:spPr>
          <a:xfrm>
            <a:off x="1013837" y="599447"/>
            <a:ext cx="9054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solidFill>
                  <a:srgbClr val="EF5CE5"/>
                </a:solidFill>
              </a:rPr>
              <a:t>Demo</a:t>
            </a:r>
            <a:endParaRPr lang="es-ES" sz="4400" dirty="0">
              <a:solidFill>
                <a:srgbClr val="EF5CE5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BA1718-D8F1-AEC9-8B0D-A75C4B733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55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5" name="Imagen 4" descr="Código QR&#10;&#10;El contenido generado por IA puede ser incorrecto.">
            <a:extLst>
              <a:ext uri="{FF2B5EF4-FFF2-40B4-BE49-F238E27FC236}">
                <a16:creationId xmlns:a16="http://schemas.microsoft.com/office/drawing/2014/main" id="{5DD6540D-9325-73ED-59B5-317F9FF77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07" y="2090615"/>
            <a:ext cx="3294186" cy="329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1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854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330</Words>
  <Application>Microsoft Office PowerPoint</Application>
  <PresentationFormat>Panorámica</PresentationFormat>
  <Paragraphs>98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Cristina Vitallé Alfonso</dc:creator>
  <cp:lastModifiedBy>Cristian Garrido Méndez</cp:lastModifiedBy>
  <cp:revision>2</cp:revision>
  <dcterms:created xsi:type="dcterms:W3CDTF">2025-02-06T07:05:18Z</dcterms:created>
  <dcterms:modified xsi:type="dcterms:W3CDTF">2025-02-07T12:22:11Z</dcterms:modified>
</cp:coreProperties>
</file>