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20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65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0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4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83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s-es/azure/azure-functions/functions-compare-logic-apps-ms-flow-webjob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zure-functions/functions-compare-logic-apps-ms-flow-webjob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1AE40-FB80-422A-BD33-47CEA571A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Azure WebJobs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41D71-9E03-41F8-852A-DF49D9E48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Garrido</a:t>
            </a:r>
          </a:p>
          <a:p>
            <a:r>
              <a:rPr lang="es-ES" dirty="0"/>
              <a:t>cristiangarrido1989@gmail.com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D9E8F5F-A5A9-41E6-ABF6-9AD8E181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0" y="985071"/>
            <a:ext cx="1410079" cy="1113962"/>
          </a:xfrm>
          <a:prstGeom prst="rect">
            <a:avLst/>
          </a:prstGeom>
        </p:spPr>
      </p:pic>
      <p:pic>
        <p:nvPicPr>
          <p:cNvPr id="1026" name="Picture 2" descr="Resultado de imagen de terraform logo png">
            <a:extLst>
              <a:ext uri="{FF2B5EF4-FFF2-40B4-BE49-F238E27FC236}">
                <a16:creationId xmlns:a16="http://schemas.microsoft.com/office/drawing/2014/main" id="{04931CBB-4E5F-429E-9044-D79F057C3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448" r="65341" b="9551"/>
          <a:stretch/>
        </p:blipFill>
        <p:spPr bwMode="auto">
          <a:xfrm>
            <a:off x="4183023" y="1010491"/>
            <a:ext cx="967361" cy="10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573CF5E-A1B1-4F4E-9550-8F85830B8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594" y="1012044"/>
            <a:ext cx="1113962" cy="1113962"/>
          </a:xfrm>
          <a:prstGeom prst="rect">
            <a:avLst/>
          </a:prstGeom>
        </p:spPr>
      </p:pic>
      <p:pic>
        <p:nvPicPr>
          <p:cNvPr id="38" name="Imagen 3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84261CE-9195-490D-B1D3-2F3606EB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917" y="2921230"/>
            <a:ext cx="2880963" cy="10155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5A7F287-CD19-489D-BAC2-8BEC9C4AB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0218" y="1010491"/>
            <a:ext cx="1088542" cy="10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Iac</a:t>
            </a:r>
            <a:r>
              <a:rPr lang="es-ES" dirty="0"/>
              <a:t> </a:t>
            </a:r>
          </a:p>
          <a:p>
            <a:r>
              <a:rPr lang="es-ES" dirty="0"/>
              <a:t>Lenguaje basado en JSON</a:t>
            </a:r>
          </a:p>
          <a:p>
            <a:r>
              <a:rPr lang="es-ES" dirty="0"/>
              <a:t>Almacenamiento de estado de los recursos</a:t>
            </a:r>
          </a:p>
          <a:p>
            <a:r>
              <a:rPr lang="es-ES" dirty="0"/>
              <a:t>Gestiona dependencias automáticamente (se pueden incluir manualmente)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Continuo</a:t>
            </a:r>
          </a:p>
          <a:p>
            <a:pPr lvl="1"/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pPr lvl="1"/>
            <a:r>
              <a:rPr lang="es-ES" dirty="0" err="1"/>
              <a:t>Send</a:t>
            </a:r>
            <a:r>
              <a:rPr lang="es-ES" dirty="0"/>
              <a:t> Email – Azure Storage </a:t>
            </a:r>
            <a:r>
              <a:rPr lang="es-ES" dirty="0" err="1"/>
              <a:t>Queue</a:t>
            </a:r>
            <a:endParaRPr lang="es-ES" dirty="0"/>
          </a:p>
          <a:p>
            <a:r>
              <a:rPr lang="es-ES" dirty="0"/>
              <a:t>Desencadenado</a:t>
            </a:r>
          </a:p>
          <a:p>
            <a:pPr lvl="1"/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manual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026" name="Picture 2" descr="Alfarero - Banco de fotos e imágenes de stock - iStock">
            <a:extLst>
              <a:ext uri="{FF2B5EF4-FFF2-40B4-BE49-F238E27FC236}">
                <a16:creationId xmlns:a16="http://schemas.microsoft.com/office/drawing/2014/main" id="{C33DF30B-CBE5-4E5D-BA80-8358FAF1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64" y="2336873"/>
            <a:ext cx="5398974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9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desde Visual Studio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11B611B-CA13-45F1-A987-64F06D55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589" y="2095010"/>
            <a:ext cx="4609323" cy="4609323"/>
          </a:xfrm>
        </p:spPr>
      </p:pic>
    </p:spTree>
    <p:extLst>
      <p:ext uri="{BB962C8B-B14F-4D97-AF65-F5344CB8AC3E}">
        <p14:creationId xmlns:p14="http://schemas.microsoft.com/office/powerpoint/2010/main" val="152127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automático con Azure DevOps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2050" name="Picture 2" descr="Resultado de imagen de automatic job gif">
            <a:extLst>
              <a:ext uri="{FF2B5EF4-FFF2-40B4-BE49-F238E27FC236}">
                <a16:creationId xmlns:a16="http://schemas.microsoft.com/office/drawing/2014/main" id="{1B21B869-4D50-4E66-927F-942FFD0730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50" y="2309153"/>
            <a:ext cx="7741500" cy="36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8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Beber cerveza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026" name="Picture 2" descr="Resultado de imagen de duffman gif">
            <a:extLst>
              <a:ext uri="{FF2B5EF4-FFF2-40B4-BE49-F238E27FC236}">
                <a16:creationId xmlns:a16="http://schemas.microsoft.com/office/drawing/2014/main" id="{F85E9F96-C77E-400B-9BDF-37B6042C09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36873"/>
            <a:ext cx="4762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E1C97-4022-42B7-892B-FF434C7C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ES" dirty="0"/>
              <a:t>¡Gracias!</a:t>
            </a:r>
          </a:p>
        </p:txBody>
      </p:sp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1BEE770-AC1F-41D4-B9DB-089E4B1D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9" name="Imagen 8" descr="Imagen que contiene objeto, firmar, señal&#10;&#10;Descripción generada automáticamente">
            <a:extLst>
              <a:ext uri="{FF2B5EF4-FFF2-40B4-BE49-F238E27FC236}">
                <a16:creationId xmlns:a16="http://schemas.microsoft.com/office/drawing/2014/main" id="{8569283C-79C9-48F1-B7C8-688A81A3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39" y="2883026"/>
            <a:ext cx="2910866" cy="1542760"/>
          </a:xfrm>
          <a:prstGeom prst="rect">
            <a:avLst/>
          </a:prstGeom>
        </p:spPr>
      </p:pic>
      <p:pic>
        <p:nvPicPr>
          <p:cNvPr id="10" name="Marcador de contenido 8" descr="Imagen que contiene dibujo, cuarto&#10;&#10;Descripción generada automáticamente">
            <a:extLst>
              <a:ext uri="{FF2B5EF4-FFF2-40B4-BE49-F238E27FC236}">
                <a16:creationId xmlns:a16="http://schemas.microsoft.com/office/drawing/2014/main" id="{E363AEAB-8A88-4174-B77E-779916B8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155" y="2883026"/>
            <a:ext cx="2094549" cy="1542760"/>
          </a:xfrm>
          <a:prstGeom prst="rect">
            <a:avLst/>
          </a:prstGeom>
        </p:spPr>
      </p:pic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C76592BE-FCE8-4ED2-A907-A88D601C5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63" y="5475746"/>
            <a:ext cx="4774747" cy="11936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79189-CAFE-4AD9-840F-4BC7DFC27EB4}"/>
              </a:ext>
            </a:extLst>
          </p:cNvPr>
          <p:cNvSpPr txBox="1"/>
          <p:nvPr/>
        </p:nvSpPr>
        <p:spPr>
          <a:xfrm>
            <a:off x="521658" y="3300718"/>
            <a:ext cx="3206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rgbClr val="262626"/>
                </a:solidFill>
                <a:latin typeface="Freestyle Script" panose="030804020302050B0404" pitchFamily="66" charset="0"/>
              </a:rPr>
              <a:t>Patrocina …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8D1598-73F2-4169-B6EE-B31F820E8C5B}"/>
              </a:ext>
            </a:extLst>
          </p:cNvPr>
          <p:cNvSpPr txBox="1"/>
          <p:nvPr/>
        </p:nvSpPr>
        <p:spPr>
          <a:xfrm>
            <a:off x="521658" y="5290273"/>
            <a:ext cx="3018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600">
                <a:solidFill>
                  <a:schemeClr val="bg1"/>
                </a:solidFill>
                <a:latin typeface="Freestyle Script" panose="030804020302050B0404" pitchFamily="66" charset="0"/>
              </a:defRPr>
            </a:lvl1pPr>
          </a:lstStyle>
          <a:p>
            <a:r>
              <a:rPr lang="es-ES" sz="7200" dirty="0">
                <a:solidFill>
                  <a:srgbClr val="262626"/>
                </a:solidFill>
              </a:rPr>
              <a:t>Colabora …</a:t>
            </a:r>
          </a:p>
        </p:txBody>
      </p:sp>
    </p:spTree>
    <p:extLst>
      <p:ext uri="{BB962C8B-B14F-4D97-AF65-F5344CB8AC3E}">
        <p14:creationId xmlns:p14="http://schemas.microsoft.com/office/powerpoint/2010/main" val="52585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AF10-9C9B-4BC2-951D-8197BFB4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3950B-FABE-4A5E-BE8D-183017F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¿Qué son los Azure WebJobs?</a:t>
            </a:r>
          </a:p>
          <a:p>
            <a:r>
              <a:rPr lang="es-ES" dirty="0"/>
              <a:t>Tipos de Azure WebJobs</a:t>
            </a:r>
          </a:p>
          <a:p>
            <a:r>
              <a:rPr lang="es-ES" dirty="0"/>
              <a:t>Azure WebJobs VS Azure Functions</a:t>
            </a:r>
          </a:p>
          <a:p>
            <a:r>
              <a:rPr lang="es-ES" dirty="0"/>
              <a:t>Infraestructura necesaria</a:t>
            </a:r>
          </a:p>
          <a:p>
            <a:r>
              <a:rPr lang="es-ES" dirty="0" err="1"/>
              <a:t>Terraform</a:t>
            </a:r>
            <a:endParaRPr lang="es-ES" dirty="0"/>
          </a:p>
          <a:p>
            <a:r>
              <a:rPr lang="es-ES" dirty="0"/>
              <a:t>Ejemplos</a:t>
            </a:r>
          </a:p>
          <a:p>
            <a:r>
              <a:rPr lang="es-ES" dirty="0"/>
              <a:t>Despliegue manual</a:t>
            </a:r>
          </a:p>
          <a:p>
            <a:r>
              <a:rPr lang="es-ES" dirty="0"/>
              <a:t>Despliegue desde Visual Studio</a:t>
            </a:r>
          </a:p>
          <a:p>
            <a:r>
              <a:rPr lang="es-ES" dirty="0"/>
              <a:t>Despliegue automático con Azure DevOps</a:t>
            </a:r>
          </a:p>
          <a:p>
            <a:r>
              <a:rPr lang="es-ES" dirty="0"/>
              <a:t>Beber cerveza</a:t>
            </a:r>
          </a:p>
        </p:txBody>
      </p:sp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41836B2-4C20-47A3-B6D6-8A35F860C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Azure WebJobs?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Tareas en segundo plano</a:t>
            </a:r>
          </a:p>
          <a:p>
            <a:r>
              <a:rPr lang="es-ES" dirty="0"/>
              <a:t>Similar a los servicios de Windows</a:t>
            </a:r>
          </a:p>
          <a:p>
            <a:r>
              <a:rPr lang="es-ES" dirty="0"/>
              <a:t>Forman parte de un App </a:t>
            </a:r>
            <a:r>
              <a:rPr lang="es-ES" dirty="0" err="1"/>
              <a:t>Service</a:t>
            </a:r>
            <a:endParaRPr lang="es-ES" dirty="0"/>
          </a:p>
          <a:p>
            <a:r>
              <a:rPr lang="es-ES" dirty="0"/>
              <a:t>No generan coste adicional al del </a:t>
            </a:r>
            <a:r>
              <a:rPr lang="es-ES" dirty="0" err="1"/>
              <a:t>Service</a:t>
            </a:r>
            <a:r>
              <a:rPr lang="es-ES" dirty="0"/>
              <a:t> Plan al que pertenece el App </a:t>
            </a:r>
            <a:r>
              <a:rPr lang="es-ES" dirty="0" err="1"/>
              <a:t>Service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Azure WebJobs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Desencadenado</a:t>
            </a:r>
          </a:p>
          <a:p>
            <a:r>
              <a:rPr lang="es-ES" dirty="0"/>
              <a:t>Se inicia manualmente o a través de una programación</a:t>
            </a:r>
          </a:p>
          <a:p>
            <a:r>
              <a:rPr lang="es-ES" dirty="0"/>
              <a:t>Tienen una configuración a través de expresión cron</a:t>
            </a:r>
          </a:p>
          <a:p>
            <a:r>
              <a:rPr lang="es-ES" dirty="0"/>
              <a:t>Se ejecuta en una única instancia</a:t>
            </a:r>
          </a:p>
          <a:p>
            <a:r>
              <a:rPr lang="es-ES" dirty="0"/>
              <a:t>No admite depuración remota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Azure WebJobs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Continuo</a:t>
            </a:r>
          </a:p>
          <a:p>
            <a:r>
              <a:rPr lang="es-ES" dirty="0"/>
              <a:t>Se inicia al crearse</a:t>
            </a:r>
          </a:p>
          <a:p>
            <a:r>
              <a:rPr lang="es-ES" dirty="0"/>
              <a:t>Se ejecuta en un bucle</a:t>
            </a:r>
          </a:p>
          <a:p>
            <a:r>
              <a:rPr lang="es-ES" dirty="0"/>
              <a:t>Se ejecuta en todas las instancias en las que se ejecuta el App Service</a:t>
            </a:r>
          </a:p>
          <a:p>
            <a:r>
              <a:rPr lang="es-ES" dirty="0"/>
              <a:t>Admite depuración remota</a:t>
            </a:r>
          </a:p>
          <a:p>
            <a:r>
              <a:rPr lang="es-ES" dirty="0"/>
              <a:t>Necesita tener activo el flag AlwaysOn del App Service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WebJobs VS Azure Functions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B0D171E-0826-437E-BEC8-9896D20E7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4"/>
          <a:stretch/>
        </p:blipFill>
        <p:spPr>
          <a:xfrm>
            <a:off x="2338661" y="2051265"/>
            <a:ext cx="6095125" cy="456776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F3638-EF10-40FC-A941-733C125464ED}"/>
              </a:ext>
            </a:extLst>
          </p:cNvPr>
          <p:cNvSpPr txBox="1"/>
          <p:nvPr/>
        </p:nvSpPr>
        <p:spPr>
          <a:xfrm>
            <a:off x="4714043" y="6581001"/>
            <a:ext cx="748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https://docs.microsoft.com/es-es/azure/azure-functions/functions-compare-logic-apps-ms-flow-webjobs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58250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WebJobs VS Azure Functions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Azure Functions ofrece más productividad de desarrollo que WebJobs</a:t>
            </a:r>
          </a:p>
          <a:p>
            <a:r>
              <a:rPr lang="es-ES" dirty="0"/>
              <a:t>Estos son dos de los casos en los que WebJobs puede ser la mejor opción:</a:t>
            </a:r>
          </a:p>
          <a:p>
            <a:pPr lvl="1"/>
            <a:r>
              <a:rPr lang="es-ES" dirty="0"/>
              <a:t>Es preciso tener más control sobre el código que realiza escuchas de eventos (JobHost)</a:t>
            </a:r>
          </a:p>
          <a:p>
            <a:pPr lvl="1"/>
            <a:r>
              <a:rPr lang="es-ES" dirty="0"/>
              <a:t>Se desea ejecutar fragmentos de código de un App Service y poder administrarlos conjuntamente en el mismo entorno de Azure DevOps.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D3B1938-B48C-4FA5-AEDF-19290994204B}"/>
              </a:ext>
            </a:extLst>
          </p:cNvPr>
          <p:cNvSpPr txBox="1"/>
          <p:nvPr/>
        </p:nvSpPr>
        <p:spPr>
          <a:xfrm>
            <a:off x="4714043" y="6581001"/>
            <a:ext cx="748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https://docs.microsoft.com/es-es/azure/azure-functions/functions-compare-logic-apps-ms-flow-webjobs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216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0BB0-1819-4D83-B7A7-085E533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 necesaria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23E17-0708-48B8-A2C0-C4B482A5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Cuenta de Azure</a:t>
            </a:r>
          </a:p>
          <a:p>
            <a:r>
              <a:rPr lang="es-ES" dirty="0"/>
              <a:t>Service Plan</a:t>
            </a:r>
          </a:p>
          <a:p>
            <a:r>
              <a:rPr lang="es-ES" dirty="0"/>
              <a:t>App Service</a:t>
            </a:r>
          </a:p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Insights</a:t>
            </a:r>
            <a:r>
              <a:rPr lang="es-ES" dirty="0"/>
              <a:t> (Opcional)</a:t>
            </a:r>
          </a:p>
          <a:p>
            <a:r>
              <a:rPr lang="es-ES" dirty="0"/>
              <a:t>Azure Storage (Opcional)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C1EDF3AF-7A80-40CE-821C-06B2EE935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6"/>
          <a:stretch/>
        </p:blipFill>
        <p:spPr>
          <a:xfrm>
            <a:off x="10693951" y="743677"/>
            <a:ext cx="1323877" cy="10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40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322</TotalTime>
  <Words>330</Words>
  <Application>Microsoft Office PowerPoint</Application>
  <PresentationFormat>Panorámica</PresentationFormat>
  <Paragraphs>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Freestyle Script</vt:lpstr>
      <vt:lpstr>Trebuchet MS</vt:lpstr>
      <vt:lpstr>Berlín</vt:lpstr>
      <vt:lpstr>Azure WebJobs</vt:lpstr>
      <vt:lpstr>¡Gracias!</vt:lpstr>
      <vt:lpstr>Agenda</vt:lpstr>
      <vt:lpstr>¿Qué son los Azure WebJobs?</vt:lpstr>
      <vt:lpstr>Tipos de Azure WebJobs</vt:lpstr>
      <vt:lpstr>Tipos de Azure WebJobs</vt:lpstr>
      <vt:lpstr>Azure WebJobs VS Azure Functions</vt:lpstr>
      <vt:lpstr>Azure WebJobs VS Azure Functions</vt:lpstr>
      <vt:lpstr>Infraestructura necesaria</vt:lpstr>
      <vt:lpstr>Terraform</vt:lpstr>
      <vt:lpstr>Ejemplos</vt:lpstr>
      <vt:lpstr>Despliegue manual</vt:lpstr>
      <vt:lpstr>Despliegue desde Visual Studio</vt:lpstr>
      <vt:lpstr>Despliegue automático con Azure DevOps</vt:lpstr>
      <vt:lpstr>Beber cerveza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Web Jobs</dc:title>
  <dc:creator>Cristian Garrido</dc:creator>
  <cp:lastModifiedBy>Cristian Garrido</cp:lastModifiedBy>
  <cp:revision>27</cp:revision>
  <dcterms:created xsi:type="dcterms:W3CDTF">2020-02-22T09:06:42Z</dcterms:created>
  <dcterms:modified xsi:type="dcterms:W3CDTF">2020-05-03T13:35:48Z</dcterms:modified>
</cp:coreProperties>
</file>