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7" r:id="rId4"/>
    <p:sldId id="279" r:id="rId5"/>
    <p:sldId id="268" r:id="rId6"/>
    <p:sldId id="283" r:id="rId7"/>
    <p:sldId id="273" r:id="rId8"/>
    <p:sldId id="274" r:id="rId9"/>
    <p:sldId id="275" r:id="rId10"/>
    <p:sldId id="281" r:id="rId11"/>
    <p:sldId id="282" r:id="rId12"/>
    <p:sldId id="257" r:id="rId13"/>
    <p:sldId id="258" r:id="rId14"/>
    <p:sldId id="259" r:id="rId15"/>
    <p:sldId id="260" r:id="rId16"/>
    <p:sldId id="261" r:id="rId17"/>
    <p:sldId id="262" r:id="rId18"/>
    <p:sldId id="263" r:id="rId19"/>
    <p:sldId id="264" r:id="rId20"/>
    <p:sldId id="265" r:id="rId21"/>
    <p:sldId id="266" r:id="rId22"/>
    <p:sldId id="28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782"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1600" b="1" dirty="0"/>
              <a:t>Matrix Multiplication(CPU sec)</a:t>
            </a:r>
          </a:p>
        </c:rich>
      </c:tx>
      <c:layout>
        <c:manualLayout>
          <c:xMode val="edge"/>
          <c:yMode val="edge"/>
          <c:x val="0.48467341013287707"/>
          <c:y val="5.6794560058820845E-2"/>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manualLayout>
          <c:layoutTarget val="inner"/>
          <c:xMode val="edge"/>
          <c:yMode val="edge"/>
          <c:x val="0.17517687435803059"/>
          <c:y val="1.1878590717705586E-2"/>
          <c:w val="0.78033662557567784"/>
          <c:h val="0.93774418730886"/>
        </c:manualLayout>
      </c:layout>
      <c:barChart>
        <c:barDir val="bar"/>
        <c:grouping val="clustered"/>
        <c:varyColors val="0"/>
        <c:ser>
          <c:idx val="0"/>
          <c:order val="0"/>
          <c:tx>
            <c:strRef>
              <c:f>Sheet1!$B$1</c:f>
              <c:strCache>
                <c:ptCount val="1"/>
                <c:pt idx="0">
                  <c:v>Value</c:v>
                </c:pt>
              </c:strCache>
            </c:strRef>
          </c:tx>
          <c:spPr>
            <a:solidFill>
              <a:srgbClr val="FFC000"/>
            </a:solidFill>
            <a:ln>
              <a:noFill/>
            </a:ln>
            <a:effectLst/>
          </c:spPr>
          <c:invertIfNegative val="0"/>
          <c:dLbls>
            <c:dLbl>
              <c:idx val="0"/>
              <c:tx>
                <c:rich>
                  <a:bodyPr/>
                  <a:lstStyle/>
                  <a:p>
                    <a:r>
                      <a:rPr lang="en-US"/>
                      <a:t>&gt;1736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F9DC-471E-B645-D31D4F1C0170}"/>
                </c:ext>
              </c:extLst>
            </c:dLbl>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Sheet1!$A$2:$A$27</c:f>
              <c:strCache>
                <c:ptCount val="26"/>
                <c:pt idx="0">
                  <c:v>R:R</c:v>
                </c:pt>
                <c:pt idx="1">
                  <c:v>Jython:Python</c:v>
                </c:pt>
                <c:pt idx="2">
                  <c:v>Ruby:Ruby</c:v>
                </c:pt>
                <c:pt idx="3">
                  <c:v>IronRuby:Ruby</c:v>
                </c:pt>
                <c:pt idx="4">
                  <c:v>Rubinius:Ruby</c:v>
                </c:pt>
                <c:pt idx="5">
                  <c:v>Jruby:Ruby</c:v>
                </c:pt>
                <c:pt idx="6">
                  <c:v>Perl:Perl</c:v>
                </c:pt>
                <c:pt idx="7">
                  <c:v>IronPython3:Python</c:v>
                </c:pt>
                <c:pt idx="8">
                  <c:v>CPython2:Python</c:v>
                </c:pt>
                <c:pt idx="9">
                  <c:v>Cpython3:Python</c:v>
                </c:pt>
                <c:pt idx="10">
                  <c:v>Lua:Lua</c:v>
                </c:pt>
                <c:pt idx="11">
                  <c:v>Ilvm-lua:Lua</c:v>
                </c:pt>
                <c:pt idx="12">
                  <c:v>LuaJIT-JIToff:Lua</c:v>
                </c:pt>
                <c:pt idx="13">
                  <c:v>JaegarMonkey:JS</c:v>
                </c:pt>
                <c:pt idx="14">
                  <c:v>Mono:C#</c:v>
                </c:pt>
                <c:pt idx="15">
                  <c:v>PyPy:Python</c:v>
                </c:pt>
                <c:pt idx="16">
                  <c:v>ShedSkin:Python</c:v>
                </c:pt>
                <c:pt idx="17">
                  <c:v>GDC:D</c:v>
                </c:pt>
                <c:pt idx="18">
                  <c:v>6g:Go</c:v>
                </c:pt>
                <c:pt idx="19">
                  <c:v>Java:Java</c:v>
                </c:pt>
                <c:pt idx="20">
                  <c:v>V8:JS</c:v>
                </c:pt>
                <c:pt idx="21">
                  <c:v>LDC:D</c:v>
                </c:pt>
                <c:pt idx="22">
                  <c:v>Clang:C</c:v>
                </c:pt>
                <c:pt idx="23">
                  <c:v>GCC:C</c:v>
                </c:pt>
                <c:pt idx="24">
                  <c:v>LuaJIT-JITon:Lua</c:v>
                </c:pt>
                <c:pt idx="25">
                  <c:v>ICC:C</c:v>
                </c:pt>
              </c:strCache>
            </c:strRef>
          </c:cat>
          <c:val>
            <c:numRef>
              <c:f>Sheet1!$B$2:$B$27</c:f>
              <c:numCache>
                <c:formatCode>General</c:formatCode>
                <c:ptCount val="26"/>
                <c:pt idx="0">
                  <c:v>1736</c:v>
                </c:pt>
                <c:pt idx="1">
                  <c:v>731.4</c:v>
                </c:pt>
                <c:pt idx="2">
                  <c:v>628.4</c:v>
                </c:pt>
                <c:pt idx="3">
                  <c:v>510</c:v>
                </c:pt>
                <c:pt idx="4">
                  <c:v>298.10000000000002</c:v>
                </c:pt>
                <c:pt idx="5">
                  <c:v>238.2</c:v>
                </c:pt>
                <c:pt idx="6">
                  <c:v>230.3</c:v>
                </c:pt>
                <c:pt idx="7">
                  <c:v>202.7</c:v>
                </c:pt>
                <c:pt idx="8">
                  <c:v>153.9</c:v>
                </c:pt>
                <c:pt idx="9">
                  <c:v>121.9</c:v>
                </c:pt>
                <c:pt idx="10">
                  <c:v>68.3</c:v>
                </c:pt>
                <c:pt idx="11">
                  <c:v>31.1</c:v>
                </c:pt>
                <c:pt idx="12">
                  <c:v>20.8</c:v>
                </c:pt>
                <c:pt idx="13">
                  <c:v>16.399999999999999</c:v>
                </c:pt>
                <c:pt idx="14">
                  <c:v>8.9</c:v>
                </c:pt>
                <c:pt idx="15">
                  <c:v>8.5</c:v>
                </c:pt>
                <c:pt idx="16">
                  <c:v>3.7</c:v>
                </c:pt>
                <c:pt idx="17">
                  <c:v>3.3</c:v>
                </c:pt>
                <c:pt idx="18">
                  <c:v>3.1</c:v>
                </c:pt>
                <c:pt idx="19">
                  <c:v>2.6</c:v>
                </c:pt>
                <c:pt idx="20">
                  <c:v>2.6</c:v>
                </c:pt>
                <c:pt idx="21">
                  <c:v>2.4</c:v>
                </c:pt>
                <c:pt idx="22">
                  <c:v>2.2999999999999998</c:v>
                </c:pt>
                <c:pt idx="23">
                  <c:v>2.2999999999999998</c:v>
                </c:pt>
                <c:pt idx="24">
                  <c:v>2.2000000000000002</c:v>
                </c:pt>
                <c:pt idx="25" formatCode="0.0">
                  <c:v>1.8</c:v>
                </c:pt>
              </c:numCache>
            </c:numRef>
          </c:val>
          <c:extLst>
            <c:ext xmlns:c16="http://schemas.microsoft.com/office/drawing/2014/chart" uri="{C3380CC4-5D6E-409C-BE32-E72D297353CC}">
              <c16:uniqueId val="{00000001-F9DC-471E-B645-D31D4F1C0170}"/>
            </c:ext>
          </c:extLst>
        </c:ser>
        <c:dLbls>
          <c:showLegendKey val="0"/>
          <c:showVal val="0"/>
          <c:showCatName val="0"/>
          <c:showSerName val="0"/>
          <c:showPercent val="0"/>
          <c:showBubbleSize val="0"/>
        </c:dLbls>
        <c:gapWidth val="182"/>
        <c:axId val="120837503"/>
        <c:axId val="120837919"/>
      </c:barChart>
      <c:catAx>
        <c:axId val="12083750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85000"/>
                    <a:lumOff val="15000"/>
                  </a:schemeClr>
                </a:solidFill>
                <a:latin typeface="Arial" panose="020B0604020202020204" pitchFamily="34" charset="0"/>
                <a:ea typeface="+mn-ea"/>
                <a:cs typeface="Arial" panose="020B0604020202020204" pitchFamily="34" charset="0"/>
              </a:defRPr>
            </a:pPr>
            <a:endParaRPr lang="en-US"/>
          </a:p>
        </c:txPr>
        <c:crossAx val="120837919"/>
        <c:crosses val="autoZero"/>
        <c:auto val="1"/>
        <c:lblAlgn val="ctr"/>
        <c:lblOffset val="100"/>
        <c:noMultiLvlLbl val="0"/>
      </c:catAx>
      <c:valAx>
        <c:axId val="12083791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20837503"/>
        <c:crosses val="autoZero"/>
        <c:crossBetween val="between"/>
      </c:valAx>
      <c:spPr>
        <a:noFill/>
        <a:ln w="25400">
          <a:noFill/>
        </a:ln>
        <a:effectLst/>
      </c:spPr>
    </c:plotArea>
    <c:plotVisOnly val="1"/>
    <c:dispBlanksAs val="gap"/>
    <c:showDLblsOverMax val="0"/>
  </c:chart>
  <c:spPr>
    <a:noFill/>
    <a:ln>
      <a:noFill/>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9894F5-2C01-41F7-A890-15D8C3F349B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D5AB4F69-0AFA-4400-8E2B-7255014C3DEE}">
      <dgm:prSet phldrT="[Text]"/>
      <dgm:spPr>
        <a:solidFill>
          <a:srgbClr val="FFC000"/>
        </a:solidFill>
        <a:ln>
          <a:noFill/>
        </a:ln>
        <a:effectLst>
          <a:glow rad="101600">
            <a:schemeClr val="accent3">
              <a:satMod val="175000"/>
              <a:alpha val="40000"/>
            </a:schemeClr>
          </a:glow>
        </a:effectLst>
      </dgm:spPr>
      <dgm:t>
        <a:bodyPr/>
        <a:lstStyle/>
        <a:p>
          <a:r>
            <a:rPr lang="en-US" dirty="0"/>
            <a:t>Approaches to improve code</a:t>
          </a:r>
        </a:p>
      </dgm:t>
    </dgm:pt>
    <dgm:pt modelId="{52468987-2772-42A8-A9E9-366767B9CF17}" type="parTrans" cxnId="{4C3589F9-662E-413A-99CE-E68AFE84502A}">
      <dgm:prSet/>
      <dgm:spPr/>
      <dgm:t>
        <a:bodyPr/>
        <a:lstStyle/>
        <a:p>
          <a:endParaRPr lang="en-US"/>
        </a:p>
      </dgm:t>
    </dgm:pt>
    <dgm:pt modelId="{685DD838-CDEC-4E51-A2AD-E043E2875132}" type="sibTrans" cxnId="{4C3589F9-662E-413A-99CE-E68AFE84502A}">
      <dgm:prSet/>
      <dgm:spPr/>
      <dgm:t>
        <a:bodyPr/>
        <a:lstStyle/>
        <a:p>
          <a:endParaRPr lang="en-US"/>
        </a:p>
      </dgm:t>
    </dgm:pt>
    <dgm:pt modelId="{D3598DEE-D105-4E4E-99F6-046721679B34}">
      <dgm:prSet phldrT="[Text]"/>
      <dgm:spPr>
        <a:solidFill>
          <a:schemeClr val="bg1">
            <a:lumMod val="65000"/>
          </a:schemeClr>
        </a:solidFill>
      </dgm:spPr>
      <dgm:t>
        <a:bodyPr/>
        <a:lstStyle/>
        <a:p>
          <a:pPr algn="l"/>
          <a:r>
            <a:rPr lang="en-US" dirty="0"/>
            <a:t>Code organization</a:t>
          </a:r>
        </a:p>
      </dgm:t>
    </dgm:pt>
    <dgm:pt modelId="{43D0ABED-754D-4479-B0BA-F97E753A0131}" type="parTrans" cxnId="{7EA2FFFF-FDB0-4214-940C-717E7CF6E2EC}">
      <dgm:prSet/>
      <dgm:spPr>
        <a:ln w="28575">
          <a:solidFill>
            <a:schemeClr val="accent1">
              <a:lumMod val="50000"/>
            </a:schemeClr>
          </a:solidFill>
        </a:ln>
      </dgm:spPr>
      <dgm:t>
        <a:bodyPr/>
        <a:lstStyle/>
        <a:p>
          <a:endParaRPr lang="en-US"/>
        </a:p>
      </dgm:t>
    </dgm:pt>
    <dgm:pt modelId="{A204BB27-6C72-443F-A3FF-ECA39A07B7D6}" type="sibTrans" cxnId="{7EA2FFFF-FDB0-4214-940C-717E7CF6E2EC}">
      <dgm:prSet/>
      <dgm:spPr/>
      <dgm:t>
        <a:bodyPr/>
        <a:lstStyle/>
        <a:p>
          <a:endParaRPr lang="en-US"/>
        </a:p>
      </dgm:t>
    </dgm:pt>
    <dgm:pt modelId="{45064191-7937-4432-AB62-B3788E342BC3}">
      <dgm:prSet phldrT="[Text]"/>
      <dgm:spPr>
        <a:solidFill>
          <a:schemeClr val="bg1">
            <a:lumMod val="65000"/>
          </a:schemeClr>
        </a:solidFill>
      </dgm:spPr>
      <dgm:t>
        <a:bodyPr/>
        <a:lstStyle/>
        <a:p>
          <a:pPr algn="l"/>
          <a:r>
            <a:rPr lang="en-US" dirty="0"/>
            <a:t>Vectorize code</a:t>
          </a:r>
        </a:p>
      </dgm:t>
    </dgm:pt>
    <dgm:pt modelId="{5C119D14-267A-4F3E-A97B-453E10F58105}" type="parTrans" cxnId="{BA141D3F-4977-4D5E-A2DD-4BC8A2E4C2AA}">
      <dgm:prSet/>
      <dgm:spPr>
        <a:ln w="28575">
          <a:solidFill>
            <a:schemeClr val="accent1">
              <a:lumMod val="50000"/>
            </a:schemeClr>
          </a:solidFill>
        </a:ln>
      </dgm:spPr>
      <dgm:t>
        <a:bodyPr/>
        <a:lstStyle/>
        <a:p>
          <a:endParaRPr lang="en-US"/>
        </a:p>
      </dgm:t>
    </dgm:pt>
    <dgm:pt modelId="{BE04D873-9B26-4043-A4BC-043ED72C879A}" type="sibTrans" cxnId="{BA141D3F-4977-4D5E-A2DD-4BC8A2E4C2AA}">
      <dgm:prSet/>
      <dgm:spPr/>
      <dgm:t>
        <a:bodyPr/>
        <a:lstStyle/>
        <a:p>
          <a:endParaRPr lang="en-US"/>
        </a:p>
      </dgm:t>
    </dgm:pt>
    <dgm:pt modelId="{484E5458-C123-4D93-AB22-E3AE1D1F66D1}">
      <dgm:prSet phldrT="[Text]"/>
      <dgm:spPr>
        <a:solidFill>
          <a:srgbClr val="FFC000"/>
        </a:solidFill>
        <a:ln>
          <a:noFill/>
        </a:ln>
        <a:effectLst>
          <a:glow rad="101600">
            <a:schemeClr val="accent3">
              <a:satMod val="175000"/>
              <a:alpha val="40000"/>
            </a:schemeClr>
          </a:glow>
        </a:effectLst>
      </dgm:spPr>
      <dgm:t>
        <a:bodyPr/>
        <a:lstStyle/>
        <a:p>
          <a:r>
            <a:rPr lang="en-US" dirty="0"/>
            <a:t>Balanced approach to code optimization</a:t>
          </a:r>
        </a:p>
      </dgm:t>
    </dgm:pt>
    <dgm:pt modelId="{30FDE82F-CCB8-4C95-9AA8-9621368B67D3}" type="sibTrans" cxnId="{95A711EB-AA96-4BA6-8E73-A866E1F7A6A5}">
      <dgm:prSet/>
      <dgm:spPr/>
      <dgm:t>
        <a:bodyPr/>
        <a:lstStyle/>
        <a:p>
          <a:endParaRPr lang="en-US"/>
        </a:p>
      </dgm:t>
    </dgm:pt>
    <dgm:pt modelId="{2986E00F-EB37-4ECA-9D96-E48F8B05741D}" type="parTrans" cxnId="{95A711EB-AA96-4BA6-8E73-A866E1F7A6A5}">
      <dgm:prSet/>
      <dgm:spPr/>
      <dgm:t>
        <a:bodyPr/>
        <a:lstStyle/>
        <a:p>
          <a:endParaRPr lang="en-US"/>
        </a:p>
      </dgm:t>
    </dgm:pt>
    <dgm:pt modelId="{3725EA2D-B7C1-4ABC-9C56-F8F2F451DCFC}">
      <dgm:prSet phldrT="[Text]"/>
      <dgm:spPr>
        <a:solidFill>
          <a:schemeClr val="bg1">
            <a:lumMod val="65000"/>
          </a:schemeClr>
        </a:solidFill>
      </dgm:spPr>
      <dgm:t>
        <a:bodyPr/>
        <a:lstStyle/>
        <a:p>
          <a:pPr algn="l"/>
          <a:r>
            <a:rPr lang="en-US" dirty="0"/>
            <a:t>Checking for </a:t>
          </a:r>
          <a:br>
            <a:rPr lang="en-US" dirty="0"/>
          </a:br>
          <a:r>
            <a:rPr lang="en-US" dirty="0"/>
            <a:t>existing solutions</a:t>
          </a:r>
        </a:p>
      </dgm:t>
    </dgm:pt>
    <dgm:pt modelId="{C7806D7A-EA12-439D-8080-3427F5BAF56F}" type="parTrans" cxnId="{835EE90D-3240-4BB8-8983-02C78D51ED08}">
      <dgm:prSet/>
      <dgm:spPr>
        <a:ln w="28575">
          <a:solidFill>
            <a:schemeClr val="accent1">
              <a:lumMod val="50000"/>
            </a:schemeClr>
          </a:solidFill>
        </a:ln>
      </dgm:spPr>
      <dgm:t>
        <a:bodyPr/>
        <a:lstStyle/>
        <a:p>
          <a:endParaRPr lang="en-US"/>
        </a:p>
      </dgm:t>
    </dgm:pt>
    <dgm:pt modelId="{8BD26787-9CA3-469F-9514-EE2F49CC10D3}" type="sibTrans" cxnId="{835EE90D-3240-4BB8-8983-02C78D51ED08}">
      <dgm:prSet/>
      <dgm:spPr/>
      <dgm:t>
        <a:bodyPr/>
        <a:lstStyle/>
        <a:p>
          <a:endParaRPr lang="en-US"/>
        </a:p>
      </dgm:t>
    </dgm:pt>
    <dgm:pt modelId="{D7DB7F46-34C4-4B04-A7F6-8035A836F6A5}">
      <dgm:prSet phldrT="[Text]"/>
      <dgm:spPr>
        <a:solidFill>
          <a:schemeClr val="bg1">
            <a:lumMod val="65000"/>
          </a:schemeClr>
        </a:solidFill>
      </dgm:spPr>
      <dgm:t>
        <a:bodyPr/>
        <a:lstStyle/>
        <a:p>
          <a:pPr algn="l"/>
          <a:r>
            <a:rPr lang="en-US" dirty="0"/>
            <a:t>Functions do as little work as possible</a:t>
          </a:r>
        </a:p>
      </dgm:t>
    </dgm:pt>
    <dgm:pt modelId="{D14F7532-A2F4-49A3-A137-ED4819FAFA8E}" type="parTrans" cxnId="{FE173858-080C-4FA3-A4F6-570DC84F6600}">
      <dgm:prSet/>
      <dgm:spPr>
        <a:ln w="28575">
          <a:solidFill>
            <a:schemeClr val="accent1">
              <a:lumMod val="50000"/>
            </a:schemeClr>
          </a:solidFill>
        </a:ln>
      </dgm:spPr>
      <dgm:t>
        <a:bodyPr/>
        <a:lstStyle/>
        <a:p>
          <a:endParaRPr lang="en-US"/>
        </a:p>
      </dgm:t>
    </dgm:pt>
    <dgm:pt modelId="{815E5BF9-9C80-42F3-BED7-9D79DDD1816E}" type="sibTrans" cxnId="{FE173858-080C-4FA3-A4F6-570DC84F6600}">
      <dgm:prSet/>
      <dgm:spPr/>
      <dgm:t>
        <a:bodyPr/>
        <a:lstStyle/>
        <a:p>
          <a:endParaRPr lang="en-US"/>
        </a:p>
      </dgm:t>
    </dgm:pt>
    <dgm:pt modelId="{143B6203-C169-4F74-916C-F7F03ADD7330}" type="pres">
      <dgm:prSet presAssocID="{FF9894F5-2C01-41F7-A890-15D8C3F349B9}" presName="diagram" presStyleCnt="0">
        <dgm:presLayoutVars>
          <dgm:chPref val="1"/>
          <dgm:dir/>
          <dgm:animOne val="branch"/>
          <dgm:animLvl val="lvl"/>
          <dgm:resizeHandles val="exact"/>
        </dgm:presLayoutVars>
      </dgm:prSet>
      <dgm:spPr/>
    </dgm:pt>
    <dgm:pt modelId="{F9A0DF99-C5A8-4A7D-92A8-C12D55C90D6C}" type="pres">
      <dgm:prSet presAssocID="{D5AB4F69-0AFA-4400-8E2B-7255014C3DEE}" presName="root1" presStyleCnt="0"/>
      <dgm:spPr/>
    </dgm:pt>
    <dgm:pt modelId="{E120FF1F-AF22-4FD9-A360-64FB7CC13E2A}" type="pres">
      <dgm:prSet presAssocID="{D5AB4F69-0AFA-4400-8E2B-7255014C3DEE}" presName="LevelOneTextNode" presStyleLbl="node0" presStyleIdx="0" presStyleCnt="2" custLinFactNeighborX="435" custLinFactNeighborY="-6393">
        <dgm:presLayoutVars>
          <dgm:chPref val="3"/>
        </dgm:presLayoutVars>
      </dgm:prSet>
      <dgm:spPr/>
    </dgm:pt>
    <dgm:pt modelId="{524E7976-A826-4947-B304-FAEEBAF8E1DF}" type="pres">
      <dgm:prSet presAssocID="{D5AB4F69-0AFA-4400-8E2B-7255014C3DEE}" presName="level2hierChild" presStyleCnt="0"/>
      <dgm:spPr/>
    </dgm:pt>
    <dgm:pt modelId="{D85BD515-BF6C-4D95-A620-314538601918}" type="pres">
      <dgm:prSet presAssocID="{43D0ABED-754D-4479-B0BA-F97E753A0131}" presName="conn2-1" presStyleLbl="parChTrans1D2" presStyleIdx="0" presStyleCnt="4"/>
      <dgm:spPr/>
    </dgm:pt>
    <dgm:pt modelId="{79DCFD38-9043-4EFE-AE5E-07CEAC75F13E}" type="pres">
      <dgm:prSet presAssocID="{43D0ABED-754D-4479-B0BA-F97E753A0131}" presName="connTx" presStyleLbl="parChTrans1D2" presStyleIdx="0" presStyleCnt="4"/>
      <dgm:spPr/>
    </dgm:pt>
    <dgm:pt modelId="{C6E174B8-9111-4E99-B4E8-7FAEA48BF675}" type="pres">
      <dgm:prSet presAssocID="{D3598DEE-D105-4E4E-99F6-046721679B34}" presName="root2" presStyleCnt="0"/>
      <dgm:spPr/>
    </dgm:pt>
    <dgm:pt modelId="{1C402B72-D427-4E94-87A0-2E6E38825CC5}" type="pres">
      <dgm:prSet presAssocID="{D3598DEE-D105-4E4E-99F6-046721679B34}" presName="LevelTwoTextNode" presStyleLbl="node2" presStyleIdx="0" presStyleCnt="4" custScaleX="82377" custScaleY="50154" custLinFactNeighborX="2348" custLinFactNeighborY="-25352">
        <dgm:presLayoutVars>
          <dgm:chPref val="3"/>
        </dgm:presLayoutVars>
      </dgm:prSet>
      <dgm:spPr/>
    </dgm:pt>
    <dgm:pt modelId="{62380AD7-1533-499A-82AB-951F65E9C8EF}" type="pres">
      <dgm:prSet presAssocID="{D3598DEE-D105-4E4E-99F6-046721679B34}" presName="level3hierChild" presStyleCnt="0"/>
      <dgm:spPr/>
    </dgm:pt>
    <dgm:pt modelId="{47ADA842-94AB-4853-B10E-6CA3356A9435}" type="pres">
      <dgm:prSet presAssocID="{C7806D7A-EA12-439D-8080-3427F5BAF56F}" presName="conn2-1" presStyleLbl="parChTrans1D2" presStyleIdx="1" presStyleCnt="4"/>
      <dgm:spPr/>
    </dgm:pt>
    <dgm:pt modelId="{560EAC1D-096D-45E4-BF1E-7F14524E5863}" type="pres">
      <dgm:prSet presAssocID="{C7806D7A-EA12-439D-8080-3427F5BAF56F}" presName="connTx" presStyleLbl="parChTrans1D2" presStyleIdx="1" presStyleCnt="4"/>
      <dgm:spPr/>
    </dgm:pt>
    <dgm:pt modelId="{D988C0EF-3059-4B8F-88EB-15B47985DA58}" type="pres">
      <dgm:prSet presAssocID="{3725EA2D-B7C1-4ABC-9C56-F8F2F451DCFC}" presName="root2" presStyleCnt="0"/>
      <dgm:spPr/>
    </dgm:pt>
    <dgm:pt modelId="{F4598A62-AF6D-4D68-AF7B-DFA8C2CE0353}" type="pres">
      <dgm:prSet presAssocID="{3725EA2D-B7C1-4ABC-9C56-F8F2F451DCFC}" presName="LevelTwoTextNode" presStyleLbl="node2" presStyleIdx="1" presStyleCnt="4" custScaleX="82377" custScaleY="50154" custLinFactNeighborX="122" custLinFactNeighborY="-19240">
        <dgm:presLayoutVars>
          <dgm:chPref val="3"/>
        </dgm:presLayoutVars>
      </dgm:prSet>
      <dgm:spPr/>
    </dgm:pt>
    <dgm:pt modelId="{840F8117-F640-4FAE-9C95-6D9EB5CF3D11}" type="pres">
      <dgm:prSet presAssocID="{3725EA2D-B7C1-4ABC-9C56-F8F2F451DCFC}" presName="level3hierChild" presStyleCnt="0"/>
      <dgm:spPr/>
    </dgm:pt>
    <dgm:pt modelId="{69B4BF75-04A3-49F1-AA9F-A33F0A8DA7F6}" type="pres">
      <dgm:prSet presAssocID="{D14F7532-A2F4-49A3-A137-ED4819FAFA8E}" presName="conn2-1" presStyleLbl="parChTrans1D2" presStyleIdx="2" presStyleCnt="4"/>
      <dgm:spPr/>
    </dgm:pt>
    <dgm:pt modelId="{245ADECB-8EA5-4CC0-AA79-C2B428C78BA5}" type="pres">
      <dgm:prSet presAssocID="{D14F7532-A2F4-49A3-A137-ED4819FAFA8E}" presName="connTx" presStyleLbl="parChTrans1D2" presStyleIdx="2" presStyleCnt="4"/>
      <dgm:spPr/>
    </dgm:pt>
    <dgm:pt modelId="{E473BBA1-1161-405B-892C-16B7F5638D54}" type="pres">
      <dgm:prSet presAssocID="{D7DB7F46-34C4-4B04-A7F6-8035A836F6A5}" presName="root2" presStyleCnt="0"/>
      <dgm:spPr/>
    </dgm:pt>
    <dgm:pt modelId="{0E9C72BD-7B68-4220-83A4-04B129D5D88F}" type="pres">
      <dgm:prSet presAssocID="{D7DB7F46-34C4-4B04-A7F6-8035A836F6A5}" presName="LevelTwoTextNode" presStyleLbl="node2" presStyleIdx="2" presStyleCnt="4" custScaleX="82377" custScaleY="50154" custLinFactNeighborX="122" custLinFactNeighborY="-30532">
        <dgm:presLayoutVars>
          <dgm:chPref val="3"/>
        </dgm:presLayoutVars>
      </dgm:prSet>
      <dgm:spPr/>
    </dgm:pt>
    <dgm:pt modelId="{840B2E7A-89F7-41F5-B387-3085742E54E2}" type="pres">
      <dgm:prSet presAssocID="{D7DB7F46-34C4-4B04-A7F6-8035A836F6A5}" presName="level3hierChild" presStyleCnt="0"/>
      <dgm:spPr/>
    </dgm:pt>
    <dgm:pt modelId="{5A570D83-14F5-4595-BF5B-55223205F59F}" type="pres">
      <dgm:prSet presAssocID="{5C119D14-267A-4F3E-A97B-453E10F58105}" presName="conn2-1" presStyleLbl="parChTrans1D2" presStyleIdx="3" presStyleCnt="4"/>
      <dgm:spPr/>
    </dgm:pt>
    <dgm:pt modelId="{41E76CB2-8765-42C5-B1A3-78821F15FC3A}" type="pres">
      <dgm:prSet presAssocID="{5C119D14-267A-4F3E-A97B-453E10F58105}" presName="connTx" presStyleLbl="parChTrans1D2" presStyleIdx="3" presStyleCnt="4"/>
      <dgm:spPr/>
    </dgm:pt>
    <dgm:pt modelId="{15C92967-C54D-441B-9DA6-0B22CA49B991}" type="pres">
      <dgm:prSet presAssocID="{45064191-7937-4432-AB62-B3788E342BC3}" presName="root2" presStyleCnt="0"/>
      <dgm:spPr/>
    </dgm:pt>
    <dgm:pt modelId="{9DDB8471-D81B-40DD-B669-1ABCB5E94E3D}" type="pres">
      <dgm:prSet presAssocID="{45064191-7937-4432-AB62-B3788E342BC3}" presName="LevelTwoTextNode" presStyleLbl="node2" presStyleIdx="3" presStyleCnt="4" custScaleX="82377" custScaleY="50154" custLinFactNeighborX="522" custLinFactNeighborY="-42280">
        <dgm:presLayoutVars>
          <dgm:chPref val="3"/>
        </dgm:presLayoutVars>
      </dgm:prSet>
      <dgm:spPr/>
    </dgm:pt>
    <dgm:pt modelId="{46F82C8D-9B38-4BE2-A643-E545960F891D}" type="pres">
      <dgm:prSet presAssocID="{45064191-7937-4432-AB62-B3788E342BC3}" presName="level3hierChild" presStyleCnt="0"/>
      <dgm:spPr/>
    </dgm:pt>
    <dgm:pt modelId="{C6E4CCEA-80A8-4935-8B54-11444F30F5C2}" type="pres">
      <dgm:prSet presAssocID="{484E5458-C123-4D93-AB22-E3AE1D1F66D1}" presName="root1" presStyleCnt="0"/>
      <dgm:spPr/>
    </dgm:pt>
    <dgm:pt modelId="{8B5F58A1-1C68-45C2-B8D5-7049D84E1A0A}" type="pres">
      <dgm:prSet presAssocID="{484E5458-C123-4D93-AB22-E3AE1D1F66D1}" presName="LevelOneTextNode" presStyleLbl="node0" presStyleIdx="1" presStyleCnt="2" custLinFactY="18174" custLinFactNeighborX="-29739" custLinFactNeighborY="100000">
        <dgm:presLayoutVars>
          <dgm:chPref val="3"/>
        </dgm:presLayoutVars>
      </dgm:prSet>
      <dgm:spPr/>
    </dgm:pt>
    <dgm:pt modelId="{2CCC94EE-9B74-42BF-9F51-EDE88DDF76D3}" type="pres">
      <dgm:prSet presAssocID="{484E5458-C123-4D93-AB22-E3AE1D1F66D1}" presName="level2hierChild" presStyleCnt="0"/>
      <dgm:spPr/>
    </dgm:pt>
  </dgm:ptLst>
  <dgm:cxnLst>
    <dgm:cxn modelId="{5449F408-1B51-4E87-8415-3711001F1B74}" type="presOf" srcId="{45064191-7937-4432-AB62-B3788E342BC3}" destId="{9DDB8471-D81B-40DD-B669-1ABCB5E94E3D}" srcOrd="0" destOrd="0" presId="urn:microsoft.com/office/officeart/2005/8/layout/hierarchy2"/>
    <dgm:cxn modelId="{9630600B-0621-4EE6-A505-9565A5637D2B}" type="presOf" srcId="{D5AB4F69-0AFA-4400-8E2B-7255014C3DEE}" destId="{E120FF1F-AF22-4FD9-A360-64FB7CC13E2A}" srcOrd="0" destOrd="0" presId="urn:microsoft.com/office/officeart/2005/8/layout/hierarchy2"/>
    <dgm:cxn modelId="{835EE90D-3240-4BB8-8983-02C78D51ED08}" srcId="{D5AB4F69-0AFA-4400-8E2B-7255014C3DEE}" destId="{3725EA2D-B7C1-4ABC-9C56-F8F2F451DCFC}" srcOrd="1" destOrd="0" parTransId="{C7806D7A-EA12-439D-8080-3427F5BAF56F}" sibTransId="{8BD26787-9CA3-469F-9514-EE2F49CC10D3}"/>
    <dgm:cxn modelId="{DA67EB32-E5B3-4D9E-B82E-CC61451D4F58}" type="presOf" srcId="{D7DB7F46-34C4-4B04-A7F6-8035A836F6A5}" destId="{0E9C72BD-7B68-4220-83A4-04B129D5D88F}" srcOrd="0" destOrd="0" presId="urn:microsoft.com/office/officeart/2005/8/layout/hierarchy2"/>
    <dgm:cxn modelId="{EE916E3A-474E-4BE9-A82F-E31AA6B4D26D}" type="presOf" srcId="{484E5458-C123-4D93-AB22-E3AE1D1F66D1}" destId="{8B5F58A1-1C68-45C2-B8D5-7049D84E1A0A}" srcOrd="0" destOrd="0" presId="urn:microsoft.com/office/officeart/2005/8/layout/hierarchy2"/>
    <dgm:cxn modelId="{428A323B-2B15-4DD3-BCD1-8681EAB9EBAA}" type="presOf" srcId="{43D0ABED-754D-4479-B0BA-F97E753A0131}" destId="{79DCFD38-9043-4EFE-AE5E-07CEAC75F13E}" srcOrd="1" destOrd="0" presId="urn:microsoft.com/office/officeart/2005/8/layout/hierarchy2"/>
    <dgm:cxn modelId="{BA141D3F-4977-4D5E-A2DD-4BC8A2E4C2AA}" srcId="{D5AB4F69-0AFA-4400-8E2B-7255014C3DEE}" destId="{45064191-7937-4432-AB62-B3788E342BC3}" srcOrd="3" destOrd="0" parTransId="{5C119D14-267A-4F3E-A97B-453E10F58105}" sibTransId="{BE04D873-9B26-4043-A4BC-043ED72C879A}"/>
    <dgm:cxn modelId="{3AC9704A-FE59-48CB-8053-C9EB89D47157}" type="presOf" srcId="{D14F7532-A2F4-49A3-A137-ED4819FAFA8E}" destId="{69B4BF75-04A3-49F1-AA9F-A33F0A8DA7F6}" srcOrd="0" destOrd="0" presId="urn:microsoft.com/office/officeart/2005/8/layout/hierarchy2"/>
    <dgm:cxn modelId="{1A57DC6F-B7D3-4184-8E44-B2C9D9CFBDA7}" type="presOf" srcId="{3725EA2D-B7C1-4ABC-9C56-F8F2F451DCFC}" destId="{F4598A62-AF6D-4D68-AF7B-DFA8C2CE0353}" srcOrd="0" destOrd="0" presId="urn:microsoft.com/office/officeart/2005/8/layout/hierarchy2"/>
    <dgm:cxn modelId="{FE173858-080C-4FA3-A4F6-570DC84F6600}" srcId="{D5AB4F69-0AFA-4400-8E2B-7255014C3DEE}" destId="{D7DB7F46-34C4-4B04-A7F6-8035A836F6A5}" srcOrd="2" destOrd="0" parTransId="{D14F7532-A2F4-49A3-A137-ED4819FAFA8E}" sibTransId="{815E5BF9-9C80-42F3-BED7-9D79DDD1816E}"/>
    <dgm:cxn modelId="{698E7679-C60D-4179-A280-8ECBA8EDA0DE}" type="presOf" srcId="{D14F7532-A2F4-49A3-A137-ED4819FAFA8E}" destId="{245ADECB-8EA5-4CC0-AA79-C2B428C78BA5}" srcOrd="1" destOrd="0" presId="urn:microsoft.com/office/officeart/2005/8/layout/hierarchy2"/>
    <dgm:cxn modelId="{20AF9F94-1E24-4BD5-B789-D1AD6BFD44F4}" type="presOf" srcId="{C7806D7A-EA12-439D-8080-3427F5BAF56F}" destId="{560EAC1D-096D-45E4-BF1E-7F14524E5863}" srcOrd="1" destOrd="0" presId="urn:microsoft.com/office/officeart/2005/8/layout/hierarchy2"/>
    <dgm:cxn modelId="{55353295-E46E-4EB3-BDA3-B803E3060C93}" type="presOf" srcId="{5C119D14-267A-4F3E-A97B-453E10F58105}" destId="{5A570D83-14F5-4595-BF5B-55223205F59F}" srcOrd="0" destOrd="0" presId="urn:microsoft.com/office/officeart/2005/8/layout/hierarchy2"/>
    <dgm:cxn modelId="{607BDCB2-B59A-4E56-9E8E-E351DFCA8A84}" type="presOf" srcId="{43D0ABED-754D-4479-B0BA-F97E753A0131}" destId="{D85BD515-BF6C-4D95-A620-314538601918}" srcOrd="0" destOrd="0" presId="urn:microsoft.com/office/officeart/2005/8/layout/hierarchy2"/>
    <dgm:cxn modelId="{781B5ABD-3731-452A-A9BF-E13260CC76D3}" type="presOf" srcId="{D3598DEE-D105-4E4E-99F6-046721679B34}" destId="{1C402B72-D427-4E94-87A0-2E6E38825CC5}" srcOrd="0" destOrd="0" presId="urn:microsoft.com/office/officeart/2005/8/layout/hierarchy2"/>
    <dgm:cxn modelId="{E145BBC4-1AF5-4280-B786-A14F526B3907}" type="presOf" srcId="{5C119D14-267A-4F3E-A97B-453E10F58105}" destId="{41E76CB2-8765-42C5-B1A3-78821F15FC3A}" srcOrd="1" destOrd="0" presId="urn:microsoft.com/office/officeart/2005/8/layout/hierarchy2"/>
    <dgm:cxn modelId="{95A711EB-AA96-4BA6-8E73-A866E1F7A6A5}" srcId="{FF9894F5-2C01-41F7-A890-15D8C3F349B9}" destId="{484E5458-C123-4D93-AB22-E3AE1D1F66D1}" srcOrd="1" destOrd="0" parTransId="{2986E00F-EB37-4ECA-9D96-E48F8B05741D}" sibTransId="{30FDE82F-CCB8-4C95-9AA8-9621368B67D3}"/>
    <dgm:cxn modelId="{D39C7DEB-4C8C-4861-AE11-B60178B75021}" type="presOf" srcId="{FF9894F5-2C01-41F7-A890-15D8C3F349B9}" destId="{143B6203-C169-4F74-916C-F7F03ADD7330}" srcOrd="0" destOrd="0" presId="urn:microsoft.com/office/officeart/2005/8/layout/hierarchy2"/>
    <dgm:cxn modelId="{F567E8F1-BFCA-4F01-AEF0-1D00A00D559A}" type="presOf" srcId="{C7806D7A-EA12-439D-8080-3427F5BAF56F}" destId="{47ADA842-94AB-4853-B10E-6CA3356A9435}" srcOrd="0" destOrd="0" presId="urn:microsoft.com/office/officeart/2005/8/layout/hierarchy2"/>
    <dgm:cxn modelId="{4C3589F9-662E-413A-99CE-E68AFE84502A}" srcId="{FF9894F5-2C01-41F7-A890-15D8C3F349B9}" destId="{D5AB4F69-0AFA-4400-8E2B-7255014C3DEE}" srcOrd="0" destOrd="0" parTransId="{52468987-2772-42A8-A9E9-366767B9CF17}" sibTransId="{685DD838-CDEC-4E51-A2AD-E043E2875132}"/>
    <dgm:cxn modelId="{7EA2FFFF-FDB0-4214-940C-717E7CF6E2EC}" srcId="{D5AB4F69-0AFA-4400-8E2B-7255014C3DEE}" destId="{D3598DEE-D105-4E4E-99F6-046721679B34}" srcOrd="0" destOrd="0" parTransId="{43D0ABED-754D-4479-B0BA-F97E753A0131}" sibTransId="{A204BB27-6C72-443F-A3FF-ECA39A07B7D6}"/>
    <dgm:cxn modelId="{1250F913-FB9E-4807-817A-4BDBCFFB888C}" type="presParOf" srcId="{143B6203-C169-4F74-916C-F7F03ADD7330}" destId="{F9A0DF99-C5A8-4A7D-92A8-C12D55C90D6C}" srcOrd="0" destOrd="0" presId="urn:microsoft.com/office/officeart/2005/8/layout/hierarchy2"/>
    <dgm:cxn modelId="{51CBA033-5562-45F8-BA03-C02C9BD6160A}" type="presParOf" srcId="{F9A0DF99-C5A8-4A7D-92A8-C12D55C90D6C}" destId="{E120FF1F-AF22-4FD9-A360-64FB7CC13E2A}" srcOrd="0" destOrd="0" presId="urn:microsoft.com/office/officeart/2005/8/layout/hierarchy2"/>
    <dgm:cxn modelId="{B3039D66-C640-401E-9DAA-ED8CF42F26FA}" type="presParOf" srcId="{F9A0DF99-C5A8-4A7D-92A8-C12D55C90D6C}" destId="{524E7976-A826-4947-B304-FAEEBAF8E1DF}" srcOrd="1" destOrd="0" presId="urn:microsoft.com/office/officeart/2005/8/layout/hierarchy2"/>
    <dgm:cxn modelId="{43E50CD6-319C-49CF-A6CA-5045BD6C4772}" type="presParOf" srcId="{524E7976-A826-4947-B304-FAEEBAF8E1DF}" destId="{D85BD515-BF6C-4D95-A620-314538601918}" srcOrd="0" destOrd="0" presId="urn:microsoft.com/office/officeart/2005/8/layout/hierarchy2"/>
    <dgm:cxn modelId="{24481187-E707-47B3-B963-782B14F63B83}" type="presParOf" srcId="{D85BD515-BF6C-4D95-A620-314538601918}" destId="{79DCFD38-9043-4EFE-AE5E-07CEAC75F13E}" srcOrd="0" destOrd="0" presId="urn:microsoft.com/office/officeart/2005/8/layout/hierarchy2"/>
    <dgm:cxn modelId="{05291524-5A44-41EE-904E-63B40636E96E}" type="presParOf" srcId="{524E7976-A826-4947-B304-FAEEBAF8E1DF}" destId="{C6E174B8-9111-4E99-B4E8-7FAEA48BF675}" srcOrd="1" destOrd="0" presId="urn:microsoft.com/office/officeart/2005/8/layout/hierarchy2"/>
    <dgm:cxn modelId="{BC89F617-AF9C-4F17-855C-2A6383C8BE6E}" type="presParOf" srcId="{C6E174B8-9111-4E99-B4E8-7FAEA48BF675}" destId="{1C402B72-D427-4E94-87A0-2E6E38825CC5}" srcOrd="0" destOrd="0" presId="urn:microsoft.com/office/officeart/2005/8/layout/hierarchy2"/>
    <dgm:cxn modelId="{506F2930-84AE-4A58-9A9D-56A0BC89708E}" type="presParOf" srcId="{C6E174B8-9111-4E99-B4E8-7FAEA48BF675}" destId="{62380AD7-1533-499A-82AB-951F65E9C8EF}" srcOrd="1" destOrd="0" presId="urn:microsoft.com/office/officeart/2005/8/layout/hierarchy2"/>
    <dgm:cxn modelId="{9D3417EF-106D-4D9D-B512-FBF76544ADC7}" type="presParOf" srcId="{524E7976-A826-4947-B304-FAEEBAF8E1DF}" destId="{47ADA842-94AB-4853-B10E-6CA3356A9435}" srcOrd="2" destOrd="0" presId="urn:microsoft.com/office/officeart/2005/8/layout/hierarchy2"/>
    <dgm:cxn modelId="{8C581E84-4A3C-444D-9A88-0C26986D059F}" type="presParOf" srcId="{47ADA842-94AB-4853-B10E-6CA3356A9435}" destId="{560EAC1D-096D-45E4-BF1E-7F14524E5863}" srcOrd="0" destOrd="0" presId="urn:microsoft.com/office/officeart/2005/8/layout/hierarchy2"/>
    <dgm:cxn modelId="{D275E97A-3525-4D0F-91BA-3EA89DBC85A1}" type="presParOf" srcId="{524E7976-A826-4947-B304-FAEEBAF8E1DF}" destId="{D988C0EF-3059-4B8F-88EB-15B47985DA58}" srcOrd="3" destOrd="0" presId="urn:microsoft.com/office/officeart/2005/8/layout/hierarchy2"/>
    <dgm:cxn modelId="{A83C156D-3836-4021-9EA3-94DCFC6696D3}" type="presParOf" srcId="{D988C0EF-3059-4B8F-88EB-15B47985DA58}" destId="{F4598A62-AF6D-4D68-AF7B-DFA8C2CE0353}" srcOrd="0" destOrd="0" presId="urn:microsoft.com/office/officeart/2005/8/layout/hierarchy2"/>
    <dgm:cxn modelId="{2A1E86F3-9A65-4AFF-ACA6-9D0C7193A49D}" type="presParOf" srcId="{D988C0EF-3059-4B8F-88EB-15B47985DA58}" destId="{840F8117-F640-4FAE-9C95-6D9EB5CF3D11}" srcOrd="1" destOrd="0" presId="urn:microsoft.com/office/officeart/2005/8/layout/hierarchy2"/>
    <dgm:cxn modelId="{87B0F405-7029-4FE5-B4DF-4AF69E6FF1A0}" type="presParOf" srcId="{524E7976-A826-4947-B304-FAEEBAF8E1DF}" destId="{69B4BF75-04A3-49F1-AA9F-A33F0A8DA7F6}" srcOrd="4" destOrd="0" presId="urn:microsoft.com/office/officeart/2005/8/layout/hierarchy2"/>
    <dgm:cxn modelId="{BE1E2073-D5AF-4F3F-92E6-77A9F0E02395}" type="presParOf" srcId="{69B4BF75-04A3-49F1-AA9F-A33F0A8DA7F6}" destId="{245ADECB-8EA5-4CC0-AA79-C2B428C78BA5}" srcOrd="0" destOrd="0" presId="urn:microsoft.com/office/officeart/2005/8/layout/hierarchy2"/>
    <dgm:cxn modelId="{F59199E4-E94D-4C0F-BBAD-B187620DB485}" type="presParOf" srcId="{524E7976-A826-4947-B304-FAEEBAF8E1DF}" destId="{E473BBA1-1161-405B-892C-16B7F5638D54}" srcOrd="5" destOrd="0" presId="urn:microsoft.com/office/officeart/2005/8/layout/hierarchy2"/>
    <dgm:cxn modelId="{203F8880-E862-40A6-84F2-BE33C554A439}" type="presParOf" srcId="{E473BBA1-1161-405B-892C-16B7F5638D54}" destId="{0E9C72BD-7B68-4220-83A4-04B129D5D88F}" srcOrd="0" destOrd="0" presId="urn:microsoft.com/office/officeart/2005/8/layout/hierarchy2"/>
    <dgm:cxn modelId="{605C399C-AFD0-4FC6-A658-06754BF9A8BF}" type="presParOf" srcId="{E473BBA1-1161-405B-892C-16B7F5638D54}" destId="{840B2E7A-89F7-41F5-B387-3085742E54E2}" srcOrd="1" destOrd="0" presId="urn:microsoft.com/office/officeart/2005/8/layout/hierarchy2"/>
    <dgm:cxn modelId="{10B05BB4-0680-4789-BDEC-B4127FCBC17C}" type="presParOf" srcId="{524E7976-A826-4947-B304-FAEEBAF8E1DF}" destId="{5A570D83-14F5-4595-BF5B-55223205F59F}" srcOrd="6" destOrd="0" presId="urn:microsoft.com/office/officeart/2005/8/layout/hierarchy2"/>
    <dgm:cxn modelId="{603713AA-327C-47CB-AF54-51E540F4947E}" type="presParOf" srcId="{5A570D83-14F5-4595-BF5B-55223205F59F}" destId="{41E76CB2-8765-42C5-B1A3-78821F15FC3A}" srcOrd="0" destOrd="0" presId="urn:microsoft.com/office/officeart/2005/8/layout/hierarchy2"/>
    <dgm:cxn modelId="{B09A0F75-173B-4577-B154-27BE26D2C58C}" type="presParOf" srcId="{524E7976-A826-4947-B304-FAEEBAF8E1DF}" destId="{15C92967-C54D-441B-9DA6-0B22CA49B991}" srcOrd="7" destOrd="0" presId="urn:microsoft.com/office/officeart/2005/8/layout/hierarchy2"/>
    <dgm:cxn modelId="{58F8AF39-3B15-48CD-9C27-0E817C453099}" type="presParOf" srcId="{15C92967-C54D-441B-9DA6-0B22CA49B991}" destId="{9DDB8471-D81B-40DD-B669-1ABCB5E94E3D}" srcOrd="0" destOrd="0" presId="urn:microsoft.com/office/officeart/2005/8/layout/hierarchy2"/>
    <dgm:cxn modelId="{1F0EEBA8-DD09-4432-B201-C89B18D63539}" type="presParOf" srcId="{15C92967-C54D-441B-9DA6-0B22CA49B991}" destId="{46F82C8D-9B38-4BE2-A643-E545960F891D}" srcOrd="1" destOrd="0" presId="urn:microsoft.com/office/officeart/2005/8/layout/hierarchy2"/>
    <dgm:cxn modelId="{C82D12AE-0EF9-4DBD-85BB-02A6582B7A31}" type="presParOf" srcId="{143B6203-C169-4F74-916C-F7F03ADD7330}" destId="{C6E4CCEA-80A8-4935-8B54-11444F30F5C2}" srcOrd="1" destOrd="0" presId="urn:microsoft.com/office/officeart/2005/8/layout/hierarchy2"/>
    <dgm:cxn modelId="{B9A353D2-CFF8-4B92-B028-926ECAA311DC}" type="presParOf" srcId="{C6E4CCEA-80A8-4935-8B54-11444F30F5C2}" destId="{8B5F58A1-1C68-45C2-B8D5-7049D84E1A0A}" srcOrd="0" destOrd="0" presId="urn:microsoft.com/office/officeart/2005/8/layout/hierarchy2"/>
    <dgm:cxn modelId="{B769E020-4EC7-4750-9781-B94C182553EF}" type="presParOf" srcId="{C6E4CCEA-80A8-4935-8B54-11444F30F5C2}" destId="{2CCC94EE-9B74-42BF-9F51-EDE88DDF76D3}"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20FF1F-AF22-4FD9-A360-64FB7CC13E2A}">
      <dsp:nvSpPr>
        <dsp:cNvPr id="0" name=""/>
        <dsp:cNvSpPr/>
      </dsp:nvSpPr>
      <dsp:spPr>
        <a:xfrm>
          <a:off x="20321" y="1362507"/>
          <a:ext cx="3649628" cy="1824814"/>
        </a:xfrm>
        <a:prstGeom prst="roundRect">
          <a:avLst>
            <a:gd name="adj" fmla="val 10000"/>
          </a:avLst>
        </a:prstGeom>
        <a:solidFill>
          <a:srgbClr val="FFC000"/>
        </a:solidFill>
        <a:ln w="12700" cap="flat" cmpd="sng" algn="ctr">
          <a:noFill/>
          <a:prstDash val="solid"/>
          <a:miter lim="800000"/>
        </a:ln>
        <a:effectLst>
          <a:glow rad="101600">
            <a:schemeClr val="accent3">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Approaches to improve code</a:t>
          </a:r>
        </a:p>
      </dsp:txBody>
      <dsp:txXfrm>
        <a:off x="73768" y="1415954"/>
        <a:ext cx="3542734" cy="1717920"/>
      </dsp:txXfrm>
    </dsp:sp>
    <dsp:sp modelId="{D85BD515-BF6C-4D95-A620-314538601918}">
      <dsp:nvSpPr>
        <dsp:cNvPr id="0" name=""/>
        <dsp:cNvSpPr/>
      </dsp:nvSpPr>
      <dsp:spPr>
        <a:xfrm rot="18513324">
          <a:off x="3232209" y="1336686"/>
          <a:ext cx="2323902" cy="59150"/>
        </a:xfrm>
        <a:custGeom>
          <a:avLst/>
          <a:gdLst/>
          <a:ahLst/>
          <a:cxnLst/>
          <a:rect l="0" t="0" r="0" b="0"/>
          <a:pathLst>
            <a:path>
              <a:moveTo>
                <a:pt x="0" y="29575"/>
              </a:moveTo>
              <a:lnTo>
                <a:pt x="2323902" y="29575"/>
              </a:lnTo>
            </a:path>
          </a:pathLst>
        </a:custGeom>
        <a:noFill/>
        <a:ln w="28575" cap="flat" cmpd="sng" algn="ctr">
          <a:solidFill>
            <a:schemeClr val="accent1">
              <a:lumMod val="5000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4336063" y="1308163"/>
        <a:ext cx="116195" cy="116195"/>
      </dsp:txXfrm>
    </dsp:sp>
    <dsp:sp modelId="{1C402B72-D427-4E94-87A0-2E6E38825CC5}">
      <dsp:nvSpPr>
        <dsp:cNvPr id="0" name=""/>
        <dsp:cNvSpPr/>
      </dsp:nvSpPr>
      <dsp:spPr>
        <a:xfrm>
          <a:off x="5118371" y="0"/>
          <a:ext cx="3006454" cy="915217"/>
        </a:xfrm>
        <a:prstGeom prst="roundRect">
          <a:avLst>
            <a:gd name="adj" fmla="val 10000"/>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l" defTabSz="1200150">
            <a:lnSpc>
              <a:spcPct val="90000"/>
            </a:lnSpc>
            <a:spcBef>
              <a:spcPct val="0"/>
            </a:spcBef>
            <a:spcAft>
              <a:spcPct val="35000"/>
            </a:spcAft>
            <a:buNone/>
          </a:pPr>
          <a:r>
            <a:rPr lang="en-US" sz="2700" kern="1200" dirty="0"/>
            <a:t>Code organization</a:t>
          </a:r>
        </a:p>
      </dsp:txBody>
      <dsp:txXfrm>
        <a:off x="5145177" y="26806"/>
        <a:ext cx="2952842" cy="861605"/>
      </dsp:txXfrm>
    </dsp:sp>
    <dsp:sp modelId="{47ADA842-94AB-4853-B10E-6CA3356A9435}">
      <dsp:nvSpPr>
        <dsp:cNvPr id="0" name=""/>
        <dsp:cNvSpPr/>
      </dsp:nvSpPr>
      <dsp:spPr>
        <a:xfrm rot="19813100">
          <a:off x="3559744" y="1830887"/>
          <a:ext cx="1668833" cy="59150"/>
        </a:xfrm>
        <a:custGeom>
          <a:avLst/>
          <a:gdLst/>
          <a:ahLst/>
          <a:cxnLst/>
          <a:rect l="0" t="0" r="0" b="0"/>
          <a:pathLst>
            <a:path>
              <a:moveTo>
                <a:pt x="0" y="29575"/>
              </a:moveTo>
              <a:lnTo>
                <a:pt x="1668833" y="29575"/>
              </a:lnTo>
            </a:path>
          </a:pathLst>
        </a:custGeom>
        <a:noFill/>
        <a:ln w="28575" cap="flat" cmpd="sng" algn="ctr">
          <a:solidFill>
            <a:schemeClr val="accent1">
              <a:lumMod val="5000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52440" y="1818741"/>
        <a:ext cx="83441" cy="83441"/>
      </dsp:txXfrm>
    </dsp:sp>
    <dsp:sp modelId="{F4598A62-AF6D-4D68-AF7B-DFA8C2CE0353}">
      <dsp:nvSpPr>
        <dsp:cNvPr id="0" name=""/>
        <dsp:cNvSpPr/>
      </dsp:nvSpPr>
      <dsp:spPr>
        <a:xfrm>
          <a:off x="5118371" y="988402"/>
          <a:ext cx="3006454" cy="915217"/>
        </a:xfrm>
        <a:prstGeom prst="roundRect">
          <a:avLst>
            <a:gd name="adj" fmla="val 10000"/>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l" defTabSz="1200150">
            <a:lnSpc>
              <a:spcPct val="90000"/>
            </a:lnSpc>
            <a:spcBef>
              <a:spcPct val="0"/>
            </a:spcBef>
            <a:spcAft>
              <a:spcPct val="35000"/>
            </a:spcAft>
            <a:buNone/>
          </a:pPr>
          <a:r>
            <a:rPr lang="en-US" sz="2700" kern="1200" dirty="0"/>
            <a:t>Checking for </a:t>
          </a:r>
          <a:br>
            <a:rPr lang="en-US" sz="2700" kern="1200" dirty="0"/>
          </a:br>
          <a:r>
            <a:rPr lang="en-US" sz="2700" kern="1200" dirty="0"/>
            <a:t>existing solutions</a:t>
          </a:r>
        </a:p>
      </dsp:txBody>
      <dsp:txXfrm>
        <a:off x="5145177" y="1015208"/>
        <a:ext cx="2952842" cy="861605"/>
      </dsp:txXfrm>
    </dsp:sp>
    <dsp:sp modelId="{69B4BF75-04A3-49F1-AA9F-A33F0A8DA7F6}">
      <dsp:nvSpPr>
        <dsp:cNvPr id="0" name=""/>
        <dsp:cNvSpPr/>
      </dsp:nvSpPr>
      <dsp:spPr>
        <a:xfrm rot="364090">
          <a:off x="3665869" y="2322328"/>
          <a:ext cx="1456582" cy="59150"/>
        </a:xfrm>
        <a:custGeom>
          <a:avLst/>
          <a:gdLst/>
          <a:ahLst/>
          <a:cxnLst/>
          <a:rect l="0" t="0" r="0" b="0"/>
          <a:pathLst>
            <a:path>
              <a:moveTo>
                <a:pt x="0" y="29575"/>
              </a:moveTo>
              <a:lnTo>
                <a:pt x="1456582" y="29575"/>
              </a:lnTo>
            </a:path>
          </a:pathLst>
        </a:custGeom>
        <a:noFill/>
        <a:ln w="28575" cap="flat" cmpd="sng" algn="ctr">
          <a:solidFill>
            <a:schemeClr val="accent1">
              <a:lumMod val="5000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57746" y="2315488"/>
        <a:ext cx="72829" cy="72829"/>
      </dsp:txXfrm>
    </dsp:sp>
    <dsp:sp modelId="{0E9C72BD-7B68-4220-83A4-04B129D5D88F}">
      <dsp:nvSpPr>
        <dsp:cNvPr id="0" name=""/>
        <dsp:cNvSpPr/>
      </dsp:nvSpPr>
      <dsp:spPr>
        <a:xfrm>
          <a:off x="5118371" y="1971283"/>
          <a:ext cx="3006454" cy="915217"/>
        </a:xfrm>
        <a:prstGeom prst="roundRect">
          <a:avLst>
            <a:gd name="adj" fmla="val 10000"/>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l" defTabSz="1200150">
            <a:lnSpc>
              <a:spcPct val="90000"/>
            </a:lnSpc>
            <a:spcBef>
              <a:spcPct val="0"/>
            </a:spcBef>
            <a:spcAft>
              <a:spcPct val="35000"/>
            </a:spcAft>
            <a:buNone/>
          </a:pPr>
          <a:r>
            <a:rPr lang="en-US" sz="2700" kern="1200" dirty="0"/>
            <a:t>Functions do as little work as possible</a:t>
          </a:r>
        </a:p>
      </dsp:txBody>
      <dsp:txXfrm>
        <a:off x="5145177" y="1998089"/>
        <a:ext cx="2952842" cy="861605"/>
      </dsp:txXfrm>
    </dsp:sp>
    <dsp:sp modelId="{5A570D83-14F5-4595-BF5B-55223205F59F}">
      <dsp:nvSpPr>
        <dsp:cNvPr id="0" name=""/>
        <dsp:cNvSpPr/>
      </dsp:nvSpPr>
      <dsp:spPr>
        <a:xfrm rot="2275437">
          <a:off x="3476075" y="2809608"/>
          <a:ext cx="1836170" cy="59150"/>
        </a:xfrm>
        <a:custGeom>
          <a:avLst/>
          <a:gdLst/>
          <a:ahLst/>
          <a:cxnLst/>
          <a:rect l="0" t="0" r="0" b="0"/>
          <a:pathLst>
            <a:path>
              <a:moveTo>
                <a:pt x="0" y="29575"/>
              </a:moveTo>
              <a:lnTo>
                <a:pt x="1836170" y="29575"/>
              </a:lnTo>
            </a:path>
          </a:pathLst>
        </a:custGeom>
        <a:noFill/>
        <a:ln w="28575" cap="flat" cmpd="sng" algn="ctr">
          <a:solidFill>
            <a:schemeClr val="accent1">
              <a:lumMod val="5000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4348256" y="2793279"/>
        <a:ext cx="91808" cy="91808"/>
      </dsp:txXfrm>
    </dsp:sp>
    <dsp:sp modelId="{9DDB8471-D81B-40DD-B669-1ABCB5E94E3D}">
      <dsp:nvSpPr>
        <dsp:cNvPr id="0" name=""/>
        <dsp:cNvSpPr/>
      </dsp:nvSpPr>
      <dsp:spPr>
        <a:xfrm>
          <a:off x="5118371" y="2945843"/>
          <a:ext cx="3006454" cy="915217"/>
        </a:xfrm>
        <a:prstGeom prst="roundRect">
          <a:avLst>
            <a:gd name="adj" fmla="val 10000"/>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l" defTabSz="1200150">
            <a:lnSpc>
              <a:spcPct val="90000"/>
            </a:lnSpc>
            <a:spcBef>
              <a:spcPct val="0"/>
            </a:spcBef>
            <a:spcAft>
              <a:spcPct val="35000"/>
            </a:spcAft>
            <a:buNone/>
          </a:pPr>
          <a:r>
            <a:rPr lang="en-US" sz="2700" kern="1200" dirty="0"/>
            <a:t>Vectorize code</a:t>
          </a:r>
        </a:p>
      </dsp:txBody>
      <dsp:txXfrm>
        <a:off x="5145177" y="2972649"/>
        <a:ext cx="2952842" cy="861605"/>
      </dsp:txXfrm>
    </dsp:sp>
    <dsp:sp modelId="{8B5F58A1-1C68-45C2-B8D5-7049D84E1A0A}">
      <dsp:nvSpPr>
        <dsp:cNvPr id="0" name=""/>
        <dsp:cNvSpPr/>
      </dsp:nvSpPr>
      <dsp:spPr>
        <a:xfrm>
          <a:off x="0" y="3728260"/>
          <a:ext cx="3649628" cy="1824814"/>
        </a:xfrm>
        <a:prstGeom prst="roundRect">
          <a:avLst>
            <a:gd name="adj" fmla="val 10000"/>
          </a:avLst>
        </a:prstGeom>
        <a:solidFill>
          <a:srgbClr val="FFC000"/>
        </a:solidFill>
        <a:ln w="12700" cap="flat" cmpd="sng" algn="ctr">
          <a:noFill/>
          <a:prstDash val="solid"/>
          <a:miter lim="800000"/>
        </a:ln>
        <a:effectLst>
          <a:glow rad="101600">
            <a:schemeClr val="accent3">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Balanced approach to code optimization</a:t>
          </a:r>
        </a:p>
      </dsp:txBody>
      <dsp:txXfrm>
        <a:off x="53447" y="3781707"/>
        <a:ext cx="3542734" cy="171792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60C0C-08E7-CE0C-6305-D7CEDEAEA1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62EF14-212F-A0B8-77F8-46CB2BC77D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8730F7-E610-AE77-B243-63A5A9A6BF06}"/>
              </a:ext>
            </a:extLst>
          </p:cNvPr>
          <p:cNvSpPr>
            <a:spLocks noGrp="1"/>
          </p:cNvSpPr>
          <p:nvPr>
            <p:ph type="dt" sz="half" idx="10"/>
          </p:nvPr>
        </p:nvSpPr>
        <p:spPr/>
        <p:txBody>
          <a:bodyPr/>
          <a:lstStyle/>
          <a:p>
            <a:fld id="{7A553FA4-5E85-40C6-84D1-9CD2417AC6BA}" type="datetimeFigureOut">
              <a:rPr lang="en-US" smtClean="0"/>
              <a:t>11/15/2022</a:t>
            </a:fld>
            <a:endParaRPr lang="en-US"/>
          </a:p>
        </p:txBody>
      </p:sp>
      <p:sp>
        <p:nvSpPr>
          <p:cNvPr id="5" name="Footer Placeholder 4">
            <a:extLst>
              <a:ext uri="{FF2B5EF4-FFF2-40B4-BE49-F238E27FC236}">
                <a16:creationId xmlns:a16="http://schemas.microsoft.com/office/drawing/2014/main" id="{C5D6F872-1126-E49A-7E12-54FD84901C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59A9E5-90F3-EDF1-EA59-D21BCE4416D5}"/>
              </a:ext>
            </a:extLst>
          </p:cNvPr>
          <p:cNvSpPr>
            <a:spLocks noGrp="1"/>
          </p:cNvSpPr>
          <p:nvPr>
            <p:ph type="sldNum" sz="quarter" idx="12"/>
          </p:nvPr>
        </p:nvSpPr>
        <p:spPr/>
        <p:txBody>
          <a:bodyPr/>
          <a:lstStyle/>
          <a:p>
            <a:fld id="{F15718FF-4DC9-4597-A219-82C9287771D1}" type="slidenum">
              <a:rPr lang="en-US" smtClean="0"/>
              <a:t>‹#›</a:t>
            </a:fld>
            <a:endParaRPr lang="en-US"/>
          </a:p>
        </p:txBody>
      </p:sp>
    </p:spTree>
    <p:extLst>
      <p:ext uri="{BB962C8B-B14F-4D97-AF65-F5344CB8AC3E}">
        <p14:creationId xmlns:p14="http://schemas.microsoft.com/office/powerpoint/2010/main" val="1655919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1598-6642-FD63-7518-C3C3FD41E1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7597C5-693B-2960-58FF-503BDFFB63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569AC2-6BFC-2C88-DBC6-99D0C735844E}"/>
              </a:ext>
            </a:extLst>
          </p:cNvPr>
          <p:cNvSpPr>
            <a:spLocks noGrp="1"/>
          </p:cNvSpPr>
          <p:nvPr>
            <p:ph type="dt" sz="half" idx="10"/>
          </p:nvPr>
        </p:nvSpPr>
        <p:spPr/>
        <p:txBody>
          <a:bodyPr/>
          <a:lstStyle/>
          <a:p>
            <a:fld id="{7A553FA4-5E85-40C6-84D1-9CD2417AC6BA}" type="datetimeFigureOut">
              <a:rPr lang="en-US" smtClean="0"/>
              <a:t>11/15/2022</a:t>
            </a:fld>
            <a:endParaRPr lang="en-US"/>
          </a:p>
        </p:txBody>
      </p:sp>
      <p:sp>
        <p:nvSpPr>
          <p:cNvPr id="5" name="Footer Placeholder 4">
            <a:extLst>
              <a:ext uri="{FF2B5EF4-FFF2-40B4-BE49-F238E27FC236}">
                <a16:creationId xmlns:a16="http://schemas.microsoft.com/office/drawing/2014/main" id="{0FDF4A4D-8FDC-32E3-2C95-93428F7AEE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A493E8-DDE2-E19D-836D-DA4FDB9F8385}"/>
              </a:ext>
            </a:extLst>
          </p:cNvPr>
          <p:cNvSpPr>
            <a:spLocks noGrp="1"/>
          </p:cNvSpPr>
          <p:nvPr>
            <p:ph type="sldNum" sz="quarter" idx="12"/>
          </p:nvPr>
        </p:nvSpPr>
        <p:spPr/>
        <p:txBody>
          <a:bodyPr/>
          <a:lstStyle/>
          <a:p>
            <a:fld id="{F15718FF-4DC9-4597-A219-82C9287771D1}" type="slidenum">
              <a:rPr lang="en-US" smtClean="0"/>
              <a:t>‹#›</a:t>
            </a:fld>
            <a:endParaRPr lang="en-US"/>
          </a:p>
        </p:txBody>
      </p:sp>
    </p:spTree>
    <p:extLst>
      <p:ext uri="{BB962C8B-B14F-4D97-AF65-F5344CB8AC3E}">
        <p14:creationId xmlns:p14="http://schemas.microsoft.com/office/powerpoint/2010/main" val="3498873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76E17A-A5FB-6F3A-6370-555045C6D9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451CF9-13ED-9394-279D-ACAF398AD2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9AB707-BDCC-F9CE-4D02-2EB858B72682}"/>
              </a:ext>
            </a:extLst>
          </p:cNvPr>
          <p:cNvSpPr>
            <a:spLocks noGrp="1"/>
          </p:cNvSpPr>
          <p:nvPr>
            <p:ph type="dt" sz="half" idx="10"/>
          </p:nvPr>
        </p:nvSpPr>
        <p:spPr/>
        <p:txBody>
          <a:bodyPr/>
          <a:lstStyle/>
          <a:p>
            <a:fld id="{7A553FA4-5E85-40C6-84D1-9CD2417AC6BA}" type="datetimeFigureOut">
              <a:rPr lang="en-US" smtClean="0"/>
              <a:t>11/15/2022</a:t>
            </a:fld>
            <a:endParaRPr lang="en-US"/>
          </a:p>
        </p:txBody>
      </p:sp>
      <p:sp>
        <p:nvSpPr>
          <p:cNvPr id="5" name="Footer Placeholder 4">
            <a:extLst>
              <a:ext uri="{FF2B5EF4-FFF2-40B4-BE49-F238E27FC236}">
                <a16:creationId xmlns:a16="http://schemas.microsoft.com/office/drawing/2014/main" id="{A599FE52-FA76-1758-17EB-F38D14309B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A80699-72DA-EA03-AC16-49D6EDB57882}"/>
              </a:ext>
            </a:extLst>
          </p:cNvPr>
          <p:cNvSpPr>
            <a:spLocks noGrp="1"/>
          </p:cNvSpPr>
          <p:nvPr>
            <p:ph type="sldNum" sz="quarter" idx="12"/>
          </p:nvPr>
        </p:nvSpPr>
        <p:spPr/>
        <p:txBody>
          <a:bodyPr/>
          <a:lstStyle/>
          <a:p>
            <a:fld id="{F15718FF-4DC9-4597-A219-82C9287771D1}" type="slidenum">
              <a:rPr lang="en-US" smtClean="0"/>
              <a:t>‹#›</a:t>
            </a:fld>
            <a:endParaRPr lang="en-US"/>
          </a:p>
        </p:txBody>
      </p:sp>
    </p:spTree>
    <p:extLst>
      <p:ext uri="{BB962C8B-B14F-4D97-AF65-F5344CB8AC3E}">
        <p14:creationId xmlns:p14="http://schemas.microsoft.com/office/powerpoint/2010/main" val="536661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BA3E2-C1BA-E9CF-49AC-486486F2BF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D0ECBB-21F2-4E80-D9AD-9A97CC67B9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1B5E2C-656A-0EDF-8ECE-0A4C2FFF21DB}"/>
              </a:ext>
            </a:extLst>
          </p:cNvPr>
          <p:cNvSpPr>
            <a:spLocks noGrp="1"/>
          </p:cNvSpPr>
          <p:nvPr>
            <p:ph type="dt" sz="half" idx="10"/>
          </p:nvPr>
        </p:nvSpPr>
        <p:spPr/>
        <p:txBody>
          <a:bodyPr/>
          <a:lstStyle/>
          <a:p>
            <a:fld id="{7A553FA4-5E85-40C6-84D1-9CD2417AC6BA}" type="datetimeFigureOut">
              <a:rPr lang="en-US" smtClean="0"/>
              <a:t>11/15/2022</a:t>
            </a:fld>
            <a:endParaRPr lang="en-US"/>
          </a:p>
        </p:txBody>
      </p:sp>
      <p:sp>
        <p:nvSpPr>
          <p:cNvPr id="5" name="Footer Placeholder 4">
            <a:extLst>
              <a:ext uri="{FF2B5EF4-FFF2-40B4-BE49-F238E27FC236}">
                <a16:creationId xmlns:a16="http://schemas.microsoft.com/office/drawing/2014/main" id="{19694AF2-4DC1-8A03-217B-F7E2C12320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DB9FD0-AF4B-187E-FDD4-866E903B2F1C}"/>
              </a:ext>
            </a:extLst>
          </p:cNvPr>
          <p:cNvSpPr>
            <a:spLocks noGrp="1"/>
          </p:cNvSpPr>
          <p:nvPr>
            <p:ph type="sldNum" sz="quarter" idx="12"/>
          </p:nvPr>
        </p:nvSpPr>
        <p:spPr/>
        <p:txBody>
          <a:bodyPr/>
          <a:lstStyle/>
          <a:p>
            <a:fld id="{F15718FF-4DC9-4597-A219-82C9287771D1}" type="slidenum">
              <a:rPr lang="en-US" smtClean="0"/>
              <a:t>‹#›</a:t>
            </a:fld>
            <a:endParaRPr lang="en-US"/>
          </a:p>
        </p:txBody>
      </p:sp>
    </p:spTree>
    <p:extLst>
      <p:ext uri="{BB962C8B-B14F-4D97-AF65-F5344CB8AC3E}">
        <p14:creationId xmlns:p14="http://schemas.microsoft.com/office/powerpoint/2010/main" val="1821783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7BFDD-6697-80F6-52AC-4E95CBAC18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759101-BD91-30D8-14C6-0E9FDADE72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32876-16D3-C3E5-40C1-33251ABB0A7E}"/>
              </a:ext>
            </a:extLst>
          </p:cNvPr>
          <p:cNvSpPr>
            <a:spLocks noGrp="1"/>
          </p:cNvSpPr>
          <p:nvPr>
            <p:ph type="dt" sz="half" idx="10"/>
          </p:nvPr>
        </p:nvSpPr>
        <p:spPr/>
        <p:txBody>
          <a:bodyPr/>
          <a:lstStyle/>
          <a:p>
            <a:fld id="{7A553FA4-5E85-40C6-84D1-9CD2417AC6BA}" type="datetimeFigureOut">
              <a:rPr lang="en-US" smtClean="0"/>
              <a:t>11/15/2022</a:t>
            </a:fld>
            <a:endParaRPr lang="en-US"/>
          </a:p>
        </p:txBody>
      </p:sp>
      <p:sp>
        <p:nvSpPr>
          <p:cNvPr id="5" name="Footer Placeholder 4">
            <a:extLst>
              <a:ext uri="{FF2B5EF4-FFF2-40B4-BE49-F238E27FC236}">
                <a16:creationId xmlns:a16="http://schemas.microsoft.com/office/drawing/2014/main" id="{2E389AAD-3A79-EDE6-24B3-89A6D9C818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BE181F-C7A5-3433-5022-0282111B6471}"/>
              </a:ext>
            </a:extLst>
          </p:cNvPr>
          <p:cNvSpPr>
            <a:spLocks noGrp="1"/>
          </p:cNvSpPr>
          <p:nvPr>
            <p:ph type="sldNum" sz="quarter" idx="12"/>
          </p:nvPr>
        </p:nvSpPr>
        <p:spPr/>
        <p:txBody>
          <a:bodyPr/>
          <a:lstStyle/>
          <a:p>
            <a:fld id="{F15718FF-4DC9-4597-A219-82C9287771D1}" type="slidenum">
              <a:rPr lang="en-US" smtClean="0"/>
              <a:t>‹#›</a:t>
            </a:fld>
            <a:endParaRPr lang="en-US"/>
          </a:p>
        </p:txBody>
      </p:sp>
    </p:spTree>
    <p:extLst>
      <p:ext uri="{BB962C8B-B14F-4D97-AF65-F5344CB8AC3E}">
        <p14:creationId xmlns:p14="http://schemas.microsoft.com/office/powerpoint/2010/main" val="4204216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F5A0F-0E81-95D5-6248-7752372C2C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9F75D4-FDA6-622E-67B9-40B3E615A9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42F4B9-158C-AE95-56B9-CE89B09DB6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FF2DA8-F14D-469F-1AD2-4A5A7C90267C}"/>
              </a:ext>
            </a:extLst>
          </p:cNvPr>
          <p:cNvSpPr>
            <a:spLocks noGrp="1"/>
          </p:cNvSpPr>
          <p:nvPr>
            <p:ph type="dt" sz="half" idx="10"/>
          </p:nvPr>
        </p:nvSpPr>
        <p:spPr/>
        <p:txBody>
          <a:bodyPr/>
          <a:lstStyle/>
          <a:p>
            <a:fld id="{7A553FA4-5E85-40C6-84D1-9CD2417AC6BA}" type="datetimeFigureOut">
              <a:rPr lang="en-US" smtClean="0"/>
              <a:t>11/15/2022</a:t>
            </a:fld>
            <a:endParaRPr lang="en-US"/>
          </a:p>
        </p:txBody>
      </p:sp>
      <p:sp>
        <p:nvSpPr>
          <p:cNvPr id="6" name="Footer Placeholder 5">
            <a:extLst>
              <a:ext uri="{FF2B5EF4-FFF2-40B4-BE49-F238E27FC236}">
                <a16:creationId xmlns:a16="http://schemas.microsoft.com/office/drawing/2014/main" id="{ABD8282B-F418-85CF-506F-226C4CCADC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5F0908-4E15-2BE3-B896-2A02B2B36CCB}"/>
              </a:ext>
            </a:extLst>
          </p:cNvPr>
          <p:cNvSpPr>
            <a:spLocks noGrp="1"/>
          </p:cNvSpPr>
          <p:nvPr>
            <p:ph type="sldNum" sz="quarter" idx="12"/>
          </p:nvPr>
        </p:nvSpPr>
        <p:spPr/>
        <p:txBody>
          <a:bodyPr/>
          <a:lstStyle/>
          <a:p>
            <a:fld id="{F15718FF-4DC9-4597-A219-82C9287771D1}" type="slidenum">
              <a:rPr lang="en-US" smtClean="0"/>
              <a:t>‹#›</a:t>
            </a:fld>
            <a:endParaRPr lang="en-US"/>
          </a:p>
        </p:txBody>
      </p:sp>
    </p:spTree>
    <p:extLst>
      <p:ext uri="{BB962C8B-B14F-4D97-AF65-F5344CB8AC3E}">
        <p14:creationId xmlns:p14="http://schemas.microsoft.com/office/powerpoint/2010/main" val="3382402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872D6-2F92-8480-A846-A7C0BBE189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6384A7-391B-71E4-ADC4-5D86435CC6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09F7B1-C7FC-7F17-86B7-12FE07DDC9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FEA007-C9E0-FFE0-9823-A3F3ACE8B2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2653F4-19B1-5B36-D20E-568BE4A78F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28DEE3-8302-32BF-EA04-E436B5F65E5B}"/>
              </a:ext>
            </a:extLst>
          </p:cNvPr>
          <p:cNvSpPr>
            <a:spLocks noGrp="1"/>
          </p:cNvSpPr>
          <p:nvPr>
            <p:ph type="dt" sz="half" idx="10"/>
          </p:nvPr>
        </p:nvSpPr>
        <p:spPr/>
        <p:txBody>
          <a:bodyPr/>
          <a:lstStyle/>
          <a:p>
            <a:fld id="{7A553FA4-5E85-40C6-84D1-9CD2417AC6BA}" type="datetimeFigureOut">
              <a:rPr lang="en-US" smtClean="0"/>
              <a:t>11/15/2022</a:t>
            </a:fld>
            <a:endParaRPr lang="en-US"/>
          </a:p>
        </p:txBody>
      </p:sp>
      <p:sp>
        <p:nvSpPr>
          <p:cNvPr id="8" name="Footer Placeholder 7">
            <a:extLst>
              <a:ext uri="{FF2B5EF4-FFF2-40B4-BE49-F238E27FC236}">
                <a16:creationId xmlns:a16="http://schemas.microsoft.com/office/drawing/2014/main" id="{8D6EDDFC-178E-4149-8714-550E8AC484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EF959A-BFAD-FE9F-9CC6-2A0198B56B0B}"/>
              </a:ext>
            </a:extLst>
          </p:cNvPr>
          <p:cNvSpPr>
            <a:spLocks noGrp="1"/>
          </p:cNvSpPr>
          <p:nvPr>
            <p:ph type="sldNum" sz="quarter" idx="12"/>
          </p:nvPr>
        </p:nvSpPr>
        <p:spPr/>
        <p:txBody>
          <a:bodyPr/>
          <a:lstStyle/>
          <a:p>
            <a:fld id="{F15718FF-4DC9-4597-A219-82C9287771D1}" type="slidenum">
              <a:rPr lang="en-US" smtClean="0"/>
              <a:t>‹#›</a:t>
            </a:fld>
            <a:endParaRPr lang="en-US"/>
          </a:p>
        </p:txBody>
      </p:sp>
    </p:spTree>
    <p:extLst>
      <p:ext uri="{BB962C8B-B14F-4D97-AF65-F5344CB8AC3E}">
        <p14:creationId xmlns:p14="http://schemas.microsoft.com/office/powerpoint/2010/main" val="347936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202E1-BFEC-0326-53C7-86F2B72267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F8880D-B082-F1EE-7E25-3C81BE5CC2BC}"/>
              </a:ext>
            </a:extLst>
          </p:cNvPr>
          <p:cNvSpPr>
            <a:spLocks noGrp="1"/>
          </p:cNvSpPr>
          <p:nvPr>
            <p:ph type="dt" sz="half" idx="10"/>
          </p:nvPr>
        </p:nvSpPr>
        <p:spPr/>
        <p:txBody>
          <a:bodyPr/>
          <a:lstStyle/>
          <a:p>
            <a:fld id="{7A553FA4-5E85-40C6-84D1-9CD2417AC6BA}" type="datetimeFigureOut">
              <a:rPr lang="en-US" smtClean="0"/>
              <a:t>11/15/2022</a:t>
            </a:fld>
            <a:endParaRPr lang="en-US"/>
          </a:p>
        </p:txBody>
      </p:sp>
      <p:sp>
        <p:nvSpPr>
          <p:cNvPr id="4" name="Footer Placeholder 3">
            <a:extLst>
              <a:ext uri="{FF2B5EF4-FFF2-40B4-BE49-F238E27FC236}">
                <a16:creationId xmlns:a16="http://schemas.microsoft.com/office/drawing/2014/main" id="{38D15E67-4CE5-6E51-ADBD-C15C0DB210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3F0592-145C-D133-38B0-8C7DF70BA616}"/>
              </a:ext>
            </a:extLst>
          </p:cNvPr>
          <p:cNvSpPr>
            <a:spLocks noGrp="1"/>
          </p:cNvSpPr>
          <p:nvPr>
            <p:ph type="sldNum" sz="quarter" idx="12"/>
          </p:nvPr>
        </p:nvSpPr>
        <p:spPr/>
        <p:txBody>
          <a:bodyPr/>
          <a:lstStyle/>
          <a:p>
            <a:fld id="{F15718FF-4DC9-4597-A219-82C9287771D1}" type="slidenum">
              <a:rPr lang="en-US" smtClean="0"/>
              <a:t>‹#›</a:t>
            </a:fld>
            <a:endParaRPr lang="en-US"/>
          </a:p>
        </p:txBody>
      </p:sp>
    </p:spTree>
    <p:extLst>
      <p:ext uri="{BB962C8B-B14F-4D97-AF65-F5344CB8AC3E}">
        <p14:creationId xmlns:p14="http://schemas.microsoft.com/office/powerpoint/2010/main" val="1778224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310357-EB14-CD9F-5A61-FD8990C959A6}"/>
              </a:ext>
            </a:extLst>
          </p:cNvPr>
          <p:cNvSpPr>
            <a:spLocks noGrp="1"/>
          </p:cNvSpPr>
          <p:nvPr>
            <p:ph type="dt" sz="half" idx="10"/>
          </p:nvPr>
        </p:nvSpPr>
        <p:spPr/>
        <p:txBody>
          <a:bodyPr/>
          <a:lstStyle/>
          <a:p>
            <a:fld id="{7A553FA4-5E85-40C6-84D1-9CD2417AC6BA}" type="datetimeFigureOut">
              <a:rPr lang="en-US" smtClean="0"/>
              <a:t>11/15/2022</a:t>
            </a:fld>
            <a:endParaRPr lang="en-US"/>
          </a:p>
        </p:txBody>
      </p:sp>
      <p:sp>
        <p:nvSpPr>
          <p:cNvPr id="3" name="Footer Placeholder 2">
            <a:extLst>
              <a:ext uri="{FF2B5EF4-FFF2-40B4-BE49-F238E27FC236}">
                <a16:creationId xmlns:a16="http://schemas.microsoft.com/office/drawing/2014/main" id="{E32FF294-64BF-A8F3-C493-5D590600F4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283701-8FA4-CF54-078F-A213306A76D2}"/>
              </a:ext>
            </a:extLst>
          </p:cNvPr>
          <p:cNvSpPr>
            <a:spLocks noGrp="1"/>
          </p:cNvSpPr>
          <p:nvPr>
            <p:ph type="sldNum" sz="quarter" idx="12"/>
          </p:nvPr>
        </p:nvSpPr>
        <p:spPr/>
        <p:txBody>
          <a:bodyPr/>
          <a:lstStyle/>
          <a:p>
            <a:fld id="{F15718FF-4DC9-4597-A219-82C9287771D1}" type="slidenum">
              <a:rPr lang="en-US" smtClean="0"/>
              <a:t>‹#›</a:t>
            </a:fld>
            <a:endParaRPr lang="en-US"/>
          </a:p>
        </p:txBody>
      </p:sp>
    </p:spTree>
    <p:extLst>
      <p:ext uri="{BB962C8B-B14F-4D97-AF65-F5344CB8AC3E}">
        <p14:creationId xmlns:p14="http://schemas.microsoft.com/office/powerpoint/2010/main" val="2713289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FA871-0804-0100-0B0B-A3D1AE1C6C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EFD0A3-1138-066E-B9D9-734F97CCE7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366DBC-F3AE-6B5A-BE5A-99B2A95D90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24B84F-D4BE-222A-2502-272E9F2E525A}"/>
              </a:ext>
            </a:extLst>
          </p:cNvPr>
          <p:cNvSpPr>
            <a:spLocks noGrp="1"/>
          </p:cNvSpPr>
          <p:nvPr>
            <p:ph type="dt" sz="half" idx="10"/>
          </p:nvPr>
        </p:nvSpPr>
        <p:spPr/>
        <p:txBody>
          <a:bodyPr/>
          <a:lstStyle/>
          <a:p>
            <a:fld id="{7A553FA4-5E85-40C6-84D1-9CD2417AC6BA}" type="datetimeFigureOut">
              <a:rPr lang="en-US" smtClean="0"/>
              <a:t>11/15/2022</a:t>
            </a:fld>
            <a:endParaRPr lang="en-US"/>
          </a:p>
        </p:txBody>
      </p:sp>
      <p:sp>
        <p:nvSpPr>
          <p:cNvPr id="6" name="Footer Placeholder 5">
            <a:extLst>
              <a:ext uri="{FF2B5EF4-FFF2-40B4-BE49-F238E27FC236}">
                <a16:creationId xmlns:a16="http://schemas.microsoft.com/office/drawing/2014/main" id="{01EE1A0A-5A01-2A2E-0473-39353E3621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CECC9D-608C-FE9E-FE0E-CDE8A7AA105C}"/>
              </a:ext>
            </a:extLst>
          </p:cNvPr>
          <p:cNvSpPr>
            <a:spLocks noGrp="1"/>
          </p:cNvSpPr>
          <p:nvPr>
            <p:ph type="sldNum" sz="quarter" idx="12"/>
          </p:nvPr>
        </p:nvSpPr>
        <p:spPr/>
        <p:txBody>
          <a:bodyPr/>
          <a:lstStyle/>
          <a:p>
            <a:fld id="{F15718FF-4DC9-4597-A219-82C9287771D1}" type="slidenum">
              <a:rPr lang="en-US" smtClean="0"/>
              <a:t>‹#›</a:t>
            </a:fld>
            <a:endParaRPr lang="en-US"/>
          </a:p>
        </p:txBody>
      </p:sp>
    </p:spTree>
    <p:extLst>
      <p:ext uri="{BB962C8B-B14F-4D97-AF65-F5344CB8AC3E}">
        <p14:creationId xmlns:p14="http://schemas.microsoft.com/office/powerpoint/2010/main" val="94785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89479-1B84-1D47-4222-ACE0FB88EE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4395E3-D93E-0B8E-FBEA-5C5A76051A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DD4CD4-353C-0ADA-D2D2-81D9C1ED37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1C1744-4956-D015-13D1-6AB489CD825D}"/>
              </a:ext>
            </a:extLst>
          </p:cNvPr>
          <p:cNvSpPr>
            <a:spLocks noGrp="1"/>
          </p:cNvSpPr>
          <p:nvPr>
            <p:ph type="dt" sz="half" idx="10"/>
          </p:nvPr>
        </p:nvSpPr>
        <p:spPr/>
        <p:txBody>
          <a:bodyPr/>
          <a:lstStyle/>
          <a:p>
            <a:fld id="{7A553FA4-5E85-40C6-84D1-9CD2417AC6BA}" type="datetimeFigureOut">
              <a:rPr lang="en-US" smtClean="0"/>
              <a:t>11/15/2022</a:t>
            </a:fld>
            <a:endParaRPr lang="en-US"/>
          </a:p>
        </p:txBody>
      </p:sp>
      <p:sp>
        <p:nvSpPr>
          <p:cNvPr id="6" name="Footer Placeholder 5">
            <a:extLst>
              <a:ext uri="{FF2B5EF4-FFF2-40B4-BE49-F238E27FC236}">
                <a16:creationId xmlns:a16="http://schemas.microsoft.com/office/drawing/2014/main" id="{22ACA473-B17E-398F-E4B5-51B0165E48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7774F8-4B9A-861D-6D7A-E508C5C19284}"/>
              </a:ext>
            </a:extLst>
          </p:cNvPr>
          <p:cNvSpPr>
            <a:spLocks noGrp="1"/>
          </p:cNvSpPr>
          <p:nvPr>
            <p:ph type="sldNum" sz="quarter" idx="12"/>
          </p:nvPr>
        </p:nvSpPr>
        <p:spPr/>
        <p:txBody>
          <a:bodyPr/>
          <a:lstStyle/>
          <a:p>
            <a:fld id="{F15718FF-4DC9-4597-A219-82C9287771D1}" type="slidenum">
              <a:rPr lang="en-US" smtClean="0"/>
              <a:t>‹#›</a:t>
            </a:fld>
            <a:endParaRPr lang="en-US"/>
          </a:p>
        </p:txBody>
      </p:sp>
    </p:spTree>
    <p:extLst>
      <p:ext uri="{BB962C8B-B14F-4D97-AF65-F5344CB8AC3E}">
        <p14:creationId xmlns:p14="http://schemas.microsoft.com/office/powerpoint/2010/main" val="82047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7966B1-559E-6404-D9C9-D9CCFD6A59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DA7CA7-1275-7F43-2A72-96578FBCBB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7A94E4-0B82-6808-2ABF-268BC99698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553FA4-5E85-40C6-84D1-9CD2417AC6BA}" type="datetimeFigureOut">
              <a:rPr lang="en-US" smtClean="0"/>
              <a:t>11/15/2022</a:t>
            </a:fld>
            <a:endParaRPr lang="en-US"/>
          </a:p>
        </p:txBody>
      </p:sp>
      <p:sp>
        <p:nvSpPr>
          <p:cNvPr id="5" name="Footer Placeholder 4">
            <a:extLst>
              <a:ext uri="{FF2B5EF4-FFF2-40B4-BE49-F238E27FC236}">
                <a16:creationId xmlns:a16="http://schemas.microsoft.com/office/drawing/2014/main" id="{A9329490-E7F3-712E-79E7-E8EDFE5902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8CDE9E-FAC0-0C39-42D6-AC371ACDFD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5718FF-4DC9-4597-A219-82C9287771D1}" type="slidenum">
              <a:rPr lang="en-US" smtClean="0"/>
              <a:t>‹#›</a:t>
            </a:fld>
            <a:endParaRPr lang="en-US"/>
          </a:p>
        </p:txBody>
      </p:sp>
    </p:spTree>
    <p:extLst>
      <p:ext uri="{BB962C8B-B14F-4D97-AF65-F5344CB8AC3E}">
        <p14:creationId xmlns:p14="http://schemas.microsoft.com/office/powerpoint/2010/main" val="2624710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45.svg"/><Relationship Id="rId13" Type="http://schemas.openxmlformats.org/officeDocument/2006/relationships/image" Target="../media/image50.png"/><Relationship Id="rId3" Type="http://schemas.openxmlformats.org/officeDocument/2006/relationships/diagramLayout" Target="../diagrams/layout1.xml"/><Relationship Id="rId7" Type="http://schemas.openxmlformats.org/officeDocument/2006/relationships/image" Target="../media/image44.png"/><Relationship Id="rId12" Type="http://schemas.openxmlformats.org/officeDocument/2006/relationships/image" Target="../media/image49.svg"/><Relationship Id="rId2" Type="http://schemas.openxmlformats.org/officeDocument/2006/relationships/diagramData" Target="../diagrams/data1.xml"/><Relationship Id="rId16" Type="http://schemas.openxmlformats.org/officeDocument/2006/relationships/image" Target="../media/image53.svg"/><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48.png"/><Relationship Id="rId5" Type="http://schemas.openxmlformats.org/officeDocument/2006/relationships/diagramColors" Target="../diagrams/colors1.xml"/><Relationship Id="rId15" Type="http://schemas.openxmlformats.org/officeDocument/2006/relationships/image" Target="../media/image52.png"/><Relationship Id="rId10" Type="http://schemas.openxmlformats.org/officeDocument/2006/relationships/image" Target="../media/image47.svg"/><Relationship Id="rId4" Type="http://schemas.openxmlformats.org/officeDocument/2006/relationships/diagramQuickStyle" Target="../diagrams/quickStyle1.xml"/><Relationship Id="rId9" Type="http://schemas.openxmlformats.org/officeDocument/2006/relationships/image" Target="../media/image46.png"/><Relationship Id="rId14" Type="http://schemas.openxmlformats.org/officeDocument/2006/relationships/image" Target="../media/image51.svg"/></Relationships>
</file>

<file path=ppt/slides/_rels/slide13.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57.svg"/><Relationship Id="rId5" Type="http://schemas.openxmlformats.org/officeDocument/2006/relationships/image" Target="../media/image56.png"/><Relationship Id="rId4" Type="http://schemas.openxmlformats.org/officeDocument/2006/relationships/image" Target="../media/image55.svg"/></Relationships>
</file>

<file path=ppt/slides/_rels/slide1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18.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6.svg"/><Relationship Id="rId7" Type="http://schemas.openxmlformats.org/officeDocument/2006/relationships/image" Target="../media/image70.svg"/><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69.png"/><Relationship Id="rId11" Type="http://schemas.openxmlformats.org/officeDocument/2006/relationships/image" Target="../media/image74.svg"/><Relationship Id="rId5" Type="http://schemas.openxmlformats.org/officeDocument/2006/relationships/image" Target="../media/image68.svg"/><Relationship Id="rId10" Type="http://schemas.openxmlformats.org/officeDocument/2006/relationships/image" Target="../media/image73.png"/><Relationship Id="rId4" Type="http://schemas.openxmlformats.org/officeDocument/2006/relationships/image" Target="../media/image67.png"/><Relationship Id="rId9" Type="http://schemas.openxmlformats.org/officeDocument/2006/relationships/image" Target="../media/image72.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8.svg"/><Relationship Id="rId7" Type="http://schemas.openxmlformats.org/officeDocument/2006/relationships/image" Target="../media/image74.svg"/><Relationship Id="rId2"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0.svg"/><Relationship Id="rId4" Type="http://schemas.openxmlformats.org/officeDocument/2006/relationships/image" Target="../media/image69.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 Id="rId9" Type="http://schemas.openxmlformats.org/officeDocument/2006/relationships/image" Target="../media/image20.svg"/></Relationships>
</file>

<file path=ppt/slides/_rels/slide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svg"/><Relationship Id="rId7" Type="http://schemas.openxmlformats.org/officeDocument/2006/relationships/image" Target="../media/image27.sv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svg"/><Relationship Id="rId5" Type="http://schemas.openxmlformats.org/officeDocument/2006/relationships/image" Target="../media/image25.sv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svg"/></Relationships>
</file>

<file path=ppt/slides/_rels/slide7.xml.rels><?xml version="1.0" encoding="UTF-8" standalone="yes"?>
<Relationships xmlns="http://schemas.openxmlformats.org/package/2006/relationships"><Relationship Id="rId8" Type="http://schemas.openxmlformats.org/officeDocument/2006/relationships/image" Target="../media/image37.jpeg"/><Relationship Id="rId3" Type="http://schemas.microsoft.com/office/2007/relationships/hdphoto" Target="../media/hdphoto1.wdp"/><Relationship Id="rId7" Type="http://schemas.openxmlformats.org/officeDocument/2006/relationships/image" Target="../media/image36.sv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svg"/><Relationship Id="rId4" Type="http://schemas.openxmlformats.org/officeDocument/2006/relationships/image" Target="../media/image33.png"/><Relationship Id="rId9" Type="http://schemas.openxmlformats.org/officeDocument/2006/relationships/image" Target="../media/image38.png"/></Relationships>
</file>

<file path=ppt/slides/_rels/slide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A grid with small circles">
            <a:extLst>
              <a:ext uri="{FF2B5EF4-FFF2-40B4-BE49-F238E27FC236}">
                <a16:creationId xmlns:a16="http://schemas.microsoft.com/office/drawing/2014/main" id="{CF8EA303-302C-3972-33D6-928F726EEE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5400458" y="-1343242"/>
            <a:ext cx="8086942" cy="8086942"/>
          </a:xfrm>
          <a:prstGeom prst="rect">
            <a:avLst/>
          </a:prstGeom>
        </p:spPr>
      </p:pic>
      <p:sp>
        <p:nvSpPr>
          <p:cNvPr id="2" name="Title 1">
            <a:extLst>
              <a:ext uri="{FF2B5EF4-FFF2-40B4-BE49-F238E27FC236}">
                <a16:creationId xmlns:a16="http://schemas.microsoft.com/office/drawing/2014/main" id="{30DB747A-66CF-A0C0-A273-E3A6EB960DAF}"/>
              </a:ext>
            </a:extLst>
          </p:cNvPr>
          <p:cNvSpPr>
            <a:spLocks noGrp="1"/>
          </p:cNvSpPr>
          <p:nvPr>
            <p:ph type="ctrTitle"/>
          </p:nvPr>
        </p:nvSpPr>
        <p:spPr>
          <a:xfrm>
            <a:off x="771024" y="2051943"/>
            <a:ext cx="6744704" cy="1805682"/>
          </a:xfrm>
        </p:spPr>
        <p:txBody>
          <a:bodyPr>
            <a:normAutofit fontScale="90000"/>
          </a:bodyPr>
          <a:lstStyle/>
          <a:p>
            <a:r>
              <a:rPr lang="en-US" dirty="0">
                <a:solidFill>
                  <a:schemeClr val="tx2">
                    <a:lumMod val="75000"/>
                  </a:schemeClr>
                </a:solidFill>
                <a:latin typeface="Arial Nova" panose="020B0504020202020204" pitchFamily="34" charset="0"/>
              </a:rPr>
              <a:t>Measuring and Improving Performance</a:t>
            </a:r>
          </a:p>
        </p:txBody>
      </p:sp>
      <p:pic>
        <p:nvPicPr>
          <p:cNvPr id="6" name="Graphic 5" descr="A scattering of small circles">
            <a:extLst>
              <a:ext uri="{FF2B5EF4-FFF2-40B4-BE49-F238E27FC236}">
                <a16:creationId xmlns:a16="http://schemas.microsoft.com/office/drawing/2014/main" id="{E535D7BF-4A71-26AA-DF81-F59EB4328A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456620" flipH="1">
            <a:off x="3316897" y="2549935"/>
            <a:ext cx="5862572" cy="5862572"/>
          </a:xfrm>
          <a:prstGeom prst="rect">
            <a:avLst/>
          </a:prstGeom>
        </p:spPr>
      </p:pic>
      <p:sp>
        <p:nvSpPr>
          <p:cNvPr id="60" name="TextBox 59">
            <a:extLst>
              <a:ext uri="{FF2B5EF4-FFF2-40B4-BE49-F238E27FC236}">
                <a16:creationId xmlns:a16="http://schemas.microsoft.com/office/drawing/2014/main" id="{D5D73CE5-687B-B577-146B-85453DE8596A}"/>
              </a:ext>
            </a:extLst>
          </p:cNvPr>
          <p:cNvSpPr txBox="1"/>
          <p:nvPr/>
        </p:nvSpPr>
        <p:spPr>
          <a:xfrm>
            <a:off x="2294958" y="3857625"/>
            <a:ext cx="3765053" cy="707886"/>
          </a:xfrm>
          <a:prstGeom prst="rect">
            <a:avLst/>
          </a:prstGeom>
          <a:noFill/>
        </p:spPr>
        <p:txBody>
          <a:bodyPr wrap="square">
            <a:spAutoFit/>
          </a:bodyPr>
          <a:lstStyle/>
          <a:p>
            <a:pPr algn="ctr"/>
            <a:r>
              <a:rPr lang="en-US" sz="2000" dirty="0">
                <a:latin typeface="Arial Nova" panose="020B0504020202020204" pitchFamily="34" charset="0"/>
                <a:cs typeface="Arial" panose="020B0604020202020204" pitchFamily="34" charset="0"/>
              </a:rPr>
              <a:t>Carmen Garro</a:t>
            </a:r>
          </a:p>
          <a:p>
            <a:pPr algn="ctr"/>
            <a:r>
              <a:rPr lang="en-US" sz="2000" dirty="0">
                <a:latin typeface="Arial Nova" panose="020B0504020202020204" pitchFamily="34" charset="0"/>
                <a:cs typeface="Arial" panose="020B0604020202020204" pitchFamily="34" charset="0"/>
              </a:rPr>
              <a:t>Luke Smith</a:t>
            </a:r>
            <a:endParaRPr lang="en-US" sz="2000" dirty="0"/>
          </a:p>
        </p:txBody>
      </p:sp>
    </p:spTree>
    <p:extLst>
      <p:ext uri="{BB962C8B-B14F-4D97-AF65-F5344CB8AC3E}">
        <p14:creationId xmlns:p14="http://schemas.microsoft.com/office/powerpoint/2010/main" val="141199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01C9C-D8D0-23A9-4EE9-732CF85DC175}"/>
              </a:ext>
            </a:extLst>
          </p:cNvPr>
          <p:cNvSpPr>
            <a:spLocks noGrp="1"/>
          </p:cNvSpPr>
          <p:nvPr>
            <p:ph type="title"/>
          </p:nvPr>
        </p:nvSpPr>
        <p:spPr>
          <a:xfrm>
            <a:off x="781049" y="135805"/>
            <a:ext cx="3495674" cy="1325563"/>
          </a:xfrm>
        </p:spPr>
        <p:txBody>
          <a:bodyPr/>
          <a:lstStyle/>
          <a:p>
            <a:r>
              <a:rPr lang="en-US" dirty="0">
                <a:solidFill>
                  <a:schemeClr val="tx2">
                    <a:lumMod val="50000"/>
                  </a:schemeClr>
                </a:solidFill>
                <a:latin typeface="Arial Nova" panose="020B0504020202020204" pitchFamily="34" charset="0"/>
              </a:rPr>
              <a:t>Benchmark</a:t>
            </a:r>
          </a:p>
        </p:txBody>
      </p:sp>
      <p:sp>
        <p:nvSpPr>
          <p:cNvPr id="6" name="Rectangle 5">
            <a:extLst>
              <a:ext uri="{FF2B5EF4-FFF2-40B4-BE49-F238E27FC236}">
                <a16:creationId xmlns:a16="http://schemas.microsoft.com/office/drawing/2014/main" id="{9B72F12A-70E5-7E1B-6EBA-5002D69B7B1A}"/>
              </a:ext>
            </a:extLst>
          </p:cNvPr>
          <p:cNvSpPr/>
          <p:nvPr/>
        </p:nvSpPr>
        <p:spPr>
          <a:xfrm>
            <a:off x="781049" y="1296986"/>
            <a:ext cx="2581275" cy="2581275"/>
          </a:xfrm>
          <a:prstGeom prst="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Nova" panose="020B0504020202020204" pitchFamily="34" charset="0"/>
              </a:rPr>
              <a:t>Always uses the highest precision APIs available for each operating systems (often nanoseconds)</a:t>
            </a:r>
            <a:endParaRPr lang="en-US" dirty="0"/>
          </a:p>
        </p:txBody>
      </p:sp>
      <p:sp>
        <p:nvSpPr>
          <p:cNvPr id="7" name="Rectangle 6">
            <a:extLst>
              <a:ext uri="{FF2B5EF4-FFF2-40B4-BE49-F238E27FC236}">
                <a16:creationId xmlns:a16="http://schemas.microsoft.com/office/drawing/2014/main" id="{B7DF123C-ABE8-1ED9-BC43-E68666BE9E0E}"/>
              </a:ext>
            </a:extLst>
          </p:cNvPr>
          <p:cNvSpPr/>
          <p:nvPr/>
        </p:nvSpPr>
        <p:spPr>
          <a:xfrm>
            <a:off x="3548062" y="1296985"/>
            <a:ext cx="2581275" cy="2581275"/>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Nova" panose="020B0504020202020204" pitchFamily="34" charset="0"/>
              </a:rPr>
              <a:t>Tracks memory allocations for each expression</a:t>
            </a:r>
            <a:endParaRPr lang="en-US" dirty="0"/>
          </a:p>
        </p:txBody>
      </p:sp>
      <p:sp>
        <p:nvSpPr>
          <p:cNvPr id="8" name="Rectangle 7">
            <a:extLst>
              <a:ext uri="{FF2B5EF4-FFF2-40B4-BE49-F238E27FC236}">
                <a16:creationId xmlns:a16="http://schemas.microsoft.com/office/drawing/2014/main" id="{9AF0BA1B-E0CC-A2A7-AD18-148984B7E7CF}"/>
              </a:ext>
            </a:extLst>
          </p:cNvPr>
          <p:cNvSpPr/>
          <p:nvPr/>
        </p:nvSpPr>
        <p:spPr>
          <a:xfrm>
            <a:off x="6315075" y="1296985"/>
            <a:ext cx="2581275" cy="2581275"/>
          </a:xfrm>
          <a:prstGeom prst="rect">
            <a:avLst/>
          </a:prstGeom>
          <a:solidFill>
            <a:schemeClr val="bg1">
              <a:lumMod val="6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Nova" panose="020B0504020202020204" pitchFamily="34" charset="0"/>
              </a:rPr>
              <a:t>Tracks the number and type of R garbage collections per expression iteration</a:t>
            </a:r>
            <a:endParaRPr lang="en-US" dirty="0"/>
          </a:p>
        </p:txBody>
      </p:sp>
      <p:sp>
        <p:nvSpPr>
          <p:cNvPr id="9" name="Rectangle 8">
            <a:extLst>
              <a:ext uri="{FF2B5EF4-FFF2-40B4-BE49-F238E27FC236}">
                <a16:creationId xmlns:a16="http://schemas.microsoft.com/office/drawing/2014/main" id="{B7D49CE9-2A1E-BD9C-E22E-7CA6302BCCA1}"/>
              </a:ext>
            </a:extLst>
          </p:cNvPr>
          <p:cNvSpPr/>
          <p:nvPr/>
        </p:nvSpPr>
        <p:spPr>
          <a:xfrm>
            <a:off x="9043988" y="1296985"/>
            <a:ext cx="2581275" cy="2581275"/>
          </a:xfrm>
          <a:prstGeom prst="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Nova" panose="020B0504020202020204" pitchFamily="34" charset="0"/>
              </a:rPr>
              <a:t>Verifies equality of expression results by default</a:t>
            </a:r>
            <a:r>
              <a:rPr lang="en-US" dirty="0">
                <a:latin typeface="Arial Nova" panose="020B0504020202020204" pitchFamily="34" charset="0"/>
              </a:rPr>
              <a:t>, to avoid accidentally benchmarking inequivalent code</a:t>
            </a:r>
            <a:endParaRPr lang="en-US" dirty="0"/>
          </a:p>
        </p:txBody>
      </p:sp>
      <p:sp>
        <p:nvSpPr>
          <p:cNvPr id="10" name="Rectangle 9">
            <a:extLst>
              <a:ext uri="{FF2B5EF4-FFF2-40B4-BE49-F238E27FC236}">
                <a16:creationId xmlns:a16="http://schemas.microsoft.com/office/drawing/2014/main" id="{501149D8-3039-AD1E-943B-70C0C4C87438}"/>
              </a:ext>
            </a:extLst>
          </p:cNvPr>
          <p:cNvSpPr/>
          <p:nvPr/>
        </p:nvSpPr>
        <p:spPr>
          <a:xfrm>
            <a:off x="781049" y="4054475"/>
            <a:ext cx="2581275" cy="2581275"/>
          </a:xfrm>
          <a:prstGeom prst="rect">
            <a:avLst/>
          </a:prstGeom>
          <a:solidFill>
            <a:schemeClr val="bg1">
              <a:lumMod val="6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Nova" panose="020B0504020202020204" pitchFamily="34" charset="0"/>
              </a:rPr>
              <a:t>Uses adaptive stopping by default, running each expression for a set amount of time rather than for a specific number of iterations</a:t>
            </a:r>
            <a:endParaRPr lang="en-US" dirty="0"/>
          </a:p>
        </p:txBody>
      </p:sp>
      <p:sp>
        <p:nvSpPr>
          <p:cNvPr id="11" name="Rectangle 10">
            <a:extLst>
              <a:ext uri="{FF2B5EF4-FFF2-40B4-BE49-F238E27FC236}">
                <a16:creationId xmlns:a16="http://schemas.microsoft.com/office/drawing/2014/main" id="{7EEA6F3F-C658-A9E8-43EC-BCFF220FCB00}"/>
              </a:ext>
            </a:extLst>
          </p:cNvPr>
          <p:cNvSpPr/>
          <p:nvPr/>
        </p:nvSpPr>
        <p:spPr>
          <a:xfrm>
            <a:off x="3548063" y="4054474"/>
            <a:ext cx="2581275" cy="2581275"/>
          </a:xfrm>
          <a:prstGeom prst="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Nova" panose="020B0504020202020204" pitchFamily="34" charset="0"/>
              </a:rPr>
              <a:t>Expressions are run in batches and summary statistics are calculated after filtering out iterations with garbage collections, to isolate the effects of garbage collection on running time.</a:t>
            </a:r>
            <a:endParaRPr lang="en-US" dirty="0"/>
          </a:p>
        </p:txBody>
      </p:sp>
      <p:sp>
        <p:nvSpPr>
          <p:cNvPr id="12" name="Rectangle 11">
            <a:extLst>
              <a:ext uri="{FF2B5EF4-FFF2-40B4-BE49-F238E27FC236}">
                <a16:creationId xmlns:a16="http://schemas.microsoft.com/office/drawing/2014/main" id="{7269A8A9-A081-DB95-6175-7ECF466107DC}"/>
              </a:ext>
            </a:extLst>
          </p:cNvPr>
          <p:cNvSpPr/>
          <p:nvPr/>
        </p:nvSpPr>
        <p:spPr>
          <a:xfrm>
            <a:off x="6315077" y="4054474"/>
            <a:ext cx="2581275" cy="2581275"/>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Nova" panose="020B0504020202020204" pitchFamily="34" charset="0"/>
              </a:rPr>
              <a:t>The time and memory usage are returned as custom objects which have human readable formatting for display and comparisons.</a:t>
            </a:r>
            <a:endParaRPr lang="en-US" dirty="0"/>
          </a:p>
        </p:txBody>
      </p:sp>
      <p:sp>
        <p:nvSpPr>
          <p:cNvPr id="13" name="Rectangle 12">
            <a:extLst>
              <a:ext uri="{FF2B5EF4-FFF2-40B4-BE49-F238E27FC236}">
                <a16:creationId xmlns:a16="http://schemas.microsoft.com/office/drawing/2014/main" id="{EDFABFA6-D382-D7EB-8C6A-D494DB918704}"/>
              </a:ext>
            </a:extLst>
          </p:cNvPr>
          <p:cNvSpPr/>
          <p:nvPr/>
        </p:nvSpPr>
        <p:spPr>
          <a:xfrm>
            <a:off x="9043989" y="4054474"/>
            <a:ext cx="2581275" cy="2581275"/>
          </a:xfrm>
          <a:prstGeom prst="rect">
            <a:avLst/>
          </a:prstGeom>
          <a:solidFill>
            <a:schemeClr val="bg1">
              <a:lumMod val="6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Nova" panose="020B0504020202020204" pitchFamily="34" charset="0"/>
              </a:rPr>
              <a:t>There is also support for plotting with ggplot2, including custom scales.</a:t>
            </a:r>
            <a:endParaRPr lang="en-US" dirty="0"/>
          </a:p>
        </p:txBody>
      </p:sp>
      <p:pic>
        <p:nvPicPr>
          <p:cNvPr id="15" name="Picture 14">
            <a:extLst>
              <a:ext uri="{FF2B5EF4-FFF2-40B4-BE49-F238E27FC236}">
                <a16:creationId xmlns:a16="http://schemas.microsoft.com/office/drawing/2014/main" id="{FC3A1319-00F1-DDBD-E549-1E672D9ABFF5}"/>
              </a:ext>
            </a:extLst>
          </p:cNvPr>
          <p:cNvPicPr>
            <a:picLocks noChangeAspect="1"/>
          </p:cNvPicPr>
          <p:nvPr/>
        </p:nvPicPr>
        <p:blipFill rotWithShape="1">
          <a:blip r:embed="rId2"/>
          <a:srcRect r="18609"/>
          <a:stretch/>
        </p:blipFill>
        <p:spPr>
          <a:xfrm>
            <a:off x="4069816" y="183430"/>
            <a:ext cx="8255534" cy="937341"/>
          </a:xfrm>
          <a:prstGeom prst="rect">
            <a:avLst/>
          </a:prstGeom>
        </p:spPr>
      </p:pic>
    </p:spTree>
    <p:extLst>
      <p:ext uri="{BB962C8B-B14F-4D97-AF65-F5344CB8AC3E}">
        <p14:creationId xmlns:p14="http://schemas.microsoft.com/office/powerpoint/2010/main" val="2746492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01C9C-D8D0-23A9-4EE9-732CF85DC175}"/>
              </a:ext>
            </a:extLst>
          </p:cNvPr>
          <p:cNvSpPr>
            <a:spLocks noGrp="1"/>
          </p:cNvSpPr>
          <p:nvPr>
            <p:ph type="title"/>
          </p:nvPr>
        </p:nvSpPr>
        <p:spPr>
          <a:xfrm>
            <a:off x="219075" y="222250"/>
            <a:ext cx="6192963" cy="1325563"/>
          </a:xfrm>
        </p:spPr>
        <p:txBody>
          <a:bodyPr/>
          <a:lstStyle/>
          <a:p>
            <a:r>
              <a:rPr lang="en-US" dirty="0">
                <a:solidFill>
                  <a:schemeClr val="tx2">
                    <a:lumMod val="50000"/>
                  </a:schemeClr>
                </a:solidFill>
                <a:latin typeface="Arial Nova" panose="020B0504020202020204" pitchFamily="34" charset="0"/>
              </a:rPr>
              <a:t>Benchmark output</a:t>
            </a:r>
          </a:p>
        </p:txBody>
      </p:sp>
      <p:pic>
        <p:nvPicPr>
          <p:cNvPr id="3" name="Picture 2" descr="Text&#10;&#10;Description automatically generated with medium confidence">
            <a:extLst>
              <a:ext uri="{FF2B5EF4-FFF2-40B4-BE49-F238E27FC236}">
                <a16:creationId xmlns:a16="http://schemas.microsoft.com/office/drawing/2014/main" id="{054C31AE-8E94-B258-B1DD-A754CC11E0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273" y="2981415"/>
            <a:ext cx="11284453" cy="2015693"/>
          </a:xfrm>
          <a:prstGeom prst="rect">
            <a:avLst/>
          </a:prstGeom>
          <a:ln>
            <a:solidFill>
              <a:schemeClr val="accent4">
                <a:lumMod val="75000"/>
              </a:schemeClr>
            </a:solidFill>
          </a:ln>
          <a:effectLst>
            <a:glow rad="101600">
              <a:schemeClr val="accent3">
                <a:satMod val="175000"/>
                <a:alpha val="40000"/>
              </a:schemeClr>
            </a:glow>
          </a:effectLst>
        </p:spPr>
      </p:pic>
      <p:sp>
        <p:nvSpPr>
          <p:cNvPr id="8" name="TextBox 7">
            <a:extLst>
              <a:ext uri="{FF2B5EF4-FFF2-40B4-BE49-F238E27FC236}">
                <a16:creationId xmlns:a16="http://schemas.microsoft.com/office/drawing/2014/main" id="{A7C28A86-33F2-3FD5-D18B-8301945F14A2}"/>
              </a:ext>
            </a:extLst>
          </p:cNvPr>
          <p:cNvSpPr txBox="1"/>
          <p:nvPr/>
        </p:nvSpPr>
        <p:spPr>
          <a:xfrm>
            <a:off x="2488407" y="5230381"/>
            <a:ext cx="6103143" cy="1200329"/>
          </a:xfrm>
          <a:prstGeom prst="rect">
            <a:avLst/>
          </a:prstGeom>
          <a:noFill/>
        </p:spPr>
        <p:txBody>
          <a:bodyPr wrap="square">
            <a:spAutoFit/>
          </a:bodyPr>
          <a:lstStyle/>
          <a:p>
            <a:pPr algn="just"/>
            <a:r>
              <a:rPr lang="en-US" dirty="0" err="1">
                <a:latin typeface="Arial Nova" panose="020B0504020202020204" pitchFamily="34" charset="0"/>
              </a:rPr>
              <a:t>mem_alloc</a:t>
            </a:r>
            <a:r>
              <a:rPr lang="en-US" dirty="0">
                <a:latin typeface="Arial Nova" panose="020B0504020202020204" pitchFamily="34" charset="0"/>
              </a:rPr>
              <a:t> tells you the amount of memory allocated by the first run, and </a:t>
            </a:r>
            <a:r>
              <a:rPr lang="en-US" dirty="0" err="1">
                <a:latin typeface="Arial Nova" panose="020B0504020202020204" pitchFamily="34" charset="0"/>
              </a:rPr>
              <a:t>n_gc</a:t>
            </a:r>
            <a:r>
              <a:rPr lang="en-US" dirty="0">
                <a:latin typeface="Arial Nova" panose="020B0504020202020204" pitchFamily="34" charset="0"/>
              </a:rPr>
              <a:t>() tells you the total number of garbage collections over all runs. These are useful for assessing the memory usage of the expression.</a:t>
            </a:r>
          </a:p>
        </p:txBody>
      </p:sp>
      <p:sp>
        <p:nvSpPr>
          <p:cNvPr id="10" name="TextBox 9">
            <a:extLst>
              <a:ext uri="{FF2B5EF4-FFF2-40B4-BE49-F238E27FC236}">
                <a16:creationId xmlns:a16="http://schemas.microsoft.com/office/drawing/2014/main" id="{1B9CD7FE-476B-5204-8DAD-BEA58241C348}"/>
              </a:ext>
            </a:extLst>
          </p:cNvPr>
          <p:cNvSpPr txBox="1"/>
          <p:nvPr/>
        </p:nvSpPr>
        <p:spPr>
          <a:xfrm>
            <a:off x="301752" y="1052133"/>
            <a:ext cx="6110286" cy="369332"/>
          </a:xfrm>
          <a:prstGeom prst="rect">
            <a:avLst/>
          </a:prstGeom>
          <a:noFill/>
        </p:spPr>
        <p:txBody>
          <a:bodyPr wrap="square">
            <a:spAutoFit/>
          </a:bodyPr>
          <a:lstStyle/>
          <a:p>
            <a:r>
              <a:rPr lang="en-US" dirty="0">
                <a:latin typeface="Arial Nova" panose="020B0504020202020204" pitchFamily="34" charset="0"/>
              </a:rPr>
              <a:t>returns the results as a </a:t>
            </a:r>
            <a:r>
              <a:rPr lang="en-US" dirty="0" err="1">
                <a:latin typeface="Arial Nova" panose="020B0504020202020204" pitchFamily="34" charset="0"/>
              </a:rPr>
              <a:t>tibble</a:t>
            </a:r>
            <a:endParaRPr lang="en-US" dirty="0">
              <a:latin typeface="Arial Nova" panose="020B0504020202020204" pitchFamily="34" charset="0"/>
            </a:endParaRPr>
          </a:p>
        </p:txBody>
      </p:sp>
      <p:sp>
        <p:nvSpPr>
          <p:cNvPr id="12" name="TextBox 11">
            <a:extLst>
              <a:ext uri="{FF2B5EF4-FFF2-40B4-BE49-F238E27FC236}">
                <a16:creationId xmlns:a16="http://schemas.microsoft.com/office/drawing/2014/main" id="{4D0AE1B0-D061-E08A-2D07-C3BDB0EB2310}"/>
              </a:ext>
            </a:extLst>
          </p:cNvPr>
          <p:cNvSpPr txBox="1"/>
          <p:nvPr/>
        </p:nvSpPr>
        <p:spPr>
          <a:xfrm>
            <a:off x="264319" y="1664449"/>
            <a:ext cx="5594602" cy="1200329"/>
          </a:xfrm>
          <a:prstGeom prst="rect">
            <a:avLst/>
          </a:prstGeom>
          <a:noFill/>
        </p:spPr>
        <p:txBody>
          <a:bodyPr wrap="square">
            <a:spAutoFit/>
          </a:bodyPr>
          <a:lstStyle/>
          <a:p>
            <a:pPr algn="just"/>
            <a:r>
              <a:rPr lang="en-US" dirty="0">
                <a:latin typeface="Arial Nova" panose="020B0504020202020204" pitchFamily="34" charset="0"/>
              </a:rPr>
              <a:t>min, mean, median, </a:t>
            </a:r>
            <a:r>
              <a:rPr lang="en-US" dirty="0" err="1">
                <a:latin typeface="Arial Nova" panose="020B0504020202020204" pitchFamily="34" charset="0"/>
              </a:rPr>
              <a:t>mex</a:t>
            </a:r>
            <a:r>
              <a:rPr lang="en-US" dirty="0">
                <a:latin typeface="Arial Nova" panose="020B0504020202020204" pitchFamily="34" charset="0"/>
              </a:rPr>
              <a:t>, and </a:t>
            </a:r>
            <a:r>
              <a:rPr lang="en-US" dirty="0" err="1">
                <a:latin typeface="Arial Nova" panose="020B0504020202020204" pitchFamily="34" charset="0"/>
              </a:rPr>
              <a:t>itr</a:t>
            </a:r>
            <a:r>
              <a:rPr lang="en-US" dirty="0">
                <a:latin typeface="Arial Nova" panose="020B0504020202020204" pitchFamily="34" charset="0"/>
              </a:rPr>
              <a:t>/sec. These </a:t>
            </a:r>
            <a:r>
              <a:rPr lang="en-US" dirty="0" err="1">
                <a:latin typeface="Arial Nova" panose="020B0504020202020204" pitchFamily="34" charset="0"/>
              </a:rPr>
              <a:t>summarise</a:t>
            </a:r>
            <a:r>
              <a:rPr lang="en-US" dirty="0">
                <a:latin typeface="Arial Nova" panose="020B0504020202020204" pitchFamily="34" charset="0"/>
              </a:rPr>
              <a:t> the time taken by the expression. Focus on the minimum (best possible running time) and the median (the typical time).</a:t>
            </a:r>
          </a:p>
        </p:txBody>
      </p:sp>
      <p:cxnSp>
        <p:nvCxnSpPr>
          <p:cNvPr id="14" name="Connector: Curved 13">
            <a:extLst>
              <a:ext uri="{FF2B5EF4-FFF2-40B4-BE49-F238E27FC236}">
                <a16:creationId xmlns:a16="http://schemas.microsoft.com/office/drawing/2014/main" id="{30217ADE-D5A2-AF75-BB65-141912890126}"/>
              </a:ext>
            </a:extLst>
          </p:cNvPr>
          <p:cNvCxnSpPr>
            <a:cxnSpLocks/>
          </p:cNvCxnSpPr>
          <p:nvPr/>
        </p:nvCxnSpPr>
        <p:spPr>
          <a:xfrm rot="16200000" flipV="1">
            <a:off x="5971771" y="2115570"/>
            <a:ext cx="885298" cy="846391"/>
          </a:xfrm>
          <a:prstGeom prst="curved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Curved 18">
            <a:extLst>
              <a:ext uri="{FF2B5EF4-FFF2-40B4-BE49-F238E27FC236}">
                <a16:creationId xmlns:a16="http://schemas.microsoft.com/office/drawing/2014/main" id="{D21DEB7B-99CA-4074-9CB4-C5F3A17A4ED0}"/>
              </a:ext>
            </a:extLst>
          </p:cNvPr>
          <p:cNvCxnSpPr>
            <a:cxnSpLocks/>
            <a:endCxn id="8" idx="3"/>
          </p:cNvCxnSpPr>
          <p:nvPr/>
        </p:nvCxnSpPr>
        <p:spPr>
          <a:xfrm rot="5400000">
            <a:off x="8546309" y="5042351"/>
            <a:ext cx="833437" cy="742953"/>
          </a:xfrm>
          <a:prstGeom prst="curvedConnector2">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03DB4728-1421-F870-C476-F49BC738A4D9}"/>
              </a:ext>
            </a:extLst>
          </p:cNvPr>
          <p:cNvSpPr txBox="1"/>
          <p:nvPr/>
        </p:nvSpPr>
        <p:spPr>
          <a:xfrm>
            <a:off x="6969919" y="490630"/>
            <a:ext cx="4920329" cy="2308324"/>
          </a:xfrm>
          <a:prstGeom prst="rect">
            <a:avLst/>
          </a:prstGeom>
          <a:noFill/>
        </p:spPr>
        <p:txBody>
          <a:bodyPr wrap="square">
            <a:spAutoFit/>
          </a:bodyPr>
          <a:lstStyle/>
          <a:p>
            <a:pPr algn="just"/>
            <a:r>
              <a:rPr lang="en-US" dirty="0">
                <a:latin typeface="Arial Nova" panose="020B0504020202020204" pitchFamily="34" charset="0"/>
              </a:rPr>
              <a:t>Pay attention to the units. It is useful to know how many times a function needs to run before it takes a second. If a microbenchmark takes:</a:t>
            </a:r>
          </a:p>
          <a:p>
            <a:pPr algn="just"/>
            <a:endParaRPr lang="en-US" dirty="0">
              <a:latin typeface="Arial Nova" panose="020B0504020202020204" pitchFamily="34" charset="0"/>
            </a:endParaRPr>
          </a:p>
          <a:p>
            <a:pPr algn="just"/>
            <a:r>
              <a:rPr lang="en-US" dirty="0">
                <a:latin typeface="Arial Nova" panose="020B0504020202020204" pitchFamily="34" charset="0"/>
              </a:rPr>
              <a:t>* 1 </a:t>
            </a:r>
            <a:r>
              <a:rPr lang="en-US" dirty="0" err="1">
                <a:latin typeface="Arial Nova" panose="020B0504020202020204" pitchFamily="34" charset="0"/>
              </a:rPr>
              <a:t>ms</a:t>
            </a:r>
            <a:r>
              <a:rPr lang="en-US" dirty="0">
                <a:latin typeface="Arial Nova" panose="020B0504020202020204" pitchFamily="34" charset="0"/>
              </a:rPr>
              <a:t>, then one thousand calls take a second</a:t>
            </a:r>
          </a:p>
          <a:p>
            <a:pPr algn="just"/>
            <a:r>
              <a:rPr lang="en-US" dirty="0">
                <a:latin typeface="Arial Nova" panose="020B0504020202020204" pitchFamily="34" charset="0"/>
              </a:rPr>
              <a:t>* 1 micros, then one million calls take a second</a:t>
            </a:r>
          </a:p>
          <a:p>
            <a:pPr algn="just"/>
            <a:r>
              <a:rPr lang="en-US" dirty="0">
                <a:latin typeface="Arial Nova" panose="020B0504020202020204" pitchFamily="34" charset="0"/>
              </a:rPr>
              <a:t>* 1 nanos, then one billion calls take a second</a:t>
            </a:r>
          </a:p>
        </p:txBody>
      </p:sp>
    </p:spTree>
    <p:extLst>
      <p:ext uri="{BB962C8B-B14F-4D97-AF65-F5344CB8AC3E}">
        <p14:creationId xmlns:p14="http://schemas.microsoft.com/office/powerpoint/2010/main" val="3076250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01C9C-D8D0-23A9-4EE9-732CF85DC175}"/>
              </a:ext>
            </a:extLst>
          </p:cNvPr>
          <p:cNvSpPr>
            <a:spLocks noGrp="1"/>
          </p:cNvSpPr>
          <p:nvPr>
            <p:ph type="title"/>
          </p:nvPr>
        </p:nvSpPr>
        <p:spPr>
          <a:xfrm>
            <a:off x="200025" y="174625"/>
            <a:ext cx="3829050" cy="2139950"/>
          </a:xfrm>
        </p:spPr>
        <p:txBody>
          <a:bodyPr>
            <a:noAutofit/>
          </a:bodyPr>
          <a:lstStyle/>
          <a:p>
            <a:r>
              <a:rPr lang="en-US" sz="4100">
                <a:solidFill>
                  <a:schemeClr val="tx2">
                    <a:lumMod val="50000"/>
                  </a:schemeClr>
                </a:solidFill>
                <a:latin typeface="Arial Nova" panose="020B0504020202020204" pitchFamily="34" charset="0"/>
              </a:rPr>
              <a:t>What’s next? Improving Performance</a:t>
            </a:r>
            <a:endParaRPr lang="en-US" sz="4100" dirty="0">
              <a:solidFill>
                <a:schemeClr val="tx2">
                  <a:lumMod val="50000"/>
                </a:schemeClr>
              </a:solidFill>
              <a:latin typeface="Arial Nova" panose="020B0504020202020204" pitchFamily="34" charset="0"/>
            </a:endParaRPr>
          </a:p>
        </p:txBody>
      </p:sp>
      <p:graphicFrame>
        <p:nvGraphicFramePr>
          <p:cNvPr id="4" name="Diagram 3">
            <a:extLst>
              <a:ext uri="{FF2B5EF4-FFF2-40B4-BE49-F238E27FC236}">
                <a16:creationId xmlns:a16="http://schemas.microsoft.com/office/drawing/2014/main" id="{A0A42DC0-D78F-D859-84E2-F8F27F8C8941}"/>
              </a:ext>
            </a:extLst>
          </p:cNvPr>
          <p:cNvGraphicFramePr/>
          <p:nvPr>
            <p:extLst>
              <p:ext uri="{D42A27DB-BD31-4B8C-83A1-F6EECF244321}">
                <p14:modId xmlns:p14="http://schemas.microsoft.com/office/powerpoint/2010/main" val="4110313850"/>
              </p:ext>
            </p:extLst>
          </p:nvPr>
        </p:nvGraphicFramePr>
        <p:xfrm>
          <a:off x="2886075" y="1109662"/>
          <a:ext cx="8124826" cy="5553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6" name="Graphic 15" descr="Hammer with solid fill">
            <a:extLst>
              <a:ext uri="{FF2B5EF4-FFF2-40B4-BE49-F238E27FC236}">
                <a16:creationId xmlns:a16="http://schemas.microsoft.com/office/drawing/2014/main" id="{681E4977-B401-26C2-DAD2-1E59AAD7666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407002" y="1345705"/>
            <a:ext cx="536506" cy="536506"/>
          </a:xfrm>
          <a:prstGeom prst="rect">
            <a:avLst/>
          </a:prstGeom>
        </p:spPr>
      </p:pic>
      <p:pic>
        <p:nvPicPr>
          <p:cNvPr id="18" name="Graphic 17" descr="Wrench with solid fill">
            <a:extLst>
              <a:ext uri="{FF2B5EF4-FFF2-40B4-BE49-F238E27FC236}">
                <a16:creationId xmlns:a16="http://schemas.microsoft.com/office/drawing/2014/main" id="{30454899-72D6-1B4C-C773-26C5AB2112E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454788" y="3490818"/>
            <a:ext cx="509776" cy="509776"/>
          </a:xfrm>
          <a:prstGeom prst="rect">
            <a:avLst/>
          </a:prstGeom>
        </p:spPr>
      </p:pic>
      <p:pic>
        <p:nvPicPr>
          <p:cNvPr id="22" name="Graphic 21" descr="Large paint brush with solid fill">
            <a:extLst>
              <a:ext uri="{FF2B5EF4-FFF2-40B4-BE49-F238E27FC236}">
                <a16:creationId xmlns:a16="http://schemas.microsoft.com/office/drawing/2014/main" id="{29E4818A-046E-B686-E0F3-54CD0336839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5400000">
            <a:off x="10359984" y="2288862"/>
            <a:ext cx="595694" cy="595694"/>
          </a:xfrm>
          <a:prstGeom prst="rect">
            <a:avLst/>
          </a:prstGeom>
        </p:spPr>
      </p:pic>
      <p:pic>
        <p:nvPicPr>
          <p:cNvPr id="26" name="Graphic 25" descr="Paint with solid fill">
            <a:extLst>
              <a:ext uri="{FF2B5EF4-FFF2-40B4-BE49-F238E27FC236}">
                <a16:creationId xmlns:a16="http://schemas.microsoft.com/office/drawing/2014/main" id="{E57C393B-FBCE-ED39-3BC8-03E9EF89A3A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396991" y="4326876"/>
            <a:ext cx="595694" cy="595694"/>
          </a:xfrm>
          <a:prstGeom prst="rect">
            <a:avLst/>
          </a:prstGeom>
        </p:spPr>
      </p:pic>
      <p:pic>
        <p:nvPicPr>
          <p:cNvPr id="8" name="Graphic 7" descr="Gears with solid fill">
            <a:extLst>
              <a:ext uri="{FF2B5EF4-FFF2-40B4-BE49-F238E27FC236}">
                <a16:creationId xmlns:a16="http://schemas.microsoft.com/office/drawing/2014/main" id="{EDC8DE9F-1590-9ACB-AA1E-C0C8C8F98A7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353838" y="3745706"/>
            <a:ext cx="1485900" cy="1485900"/>
          </a:xfrm>
          <a:prstGeom prst="rect">
            <a:avLst/>
          </a:prstGeom>
          <a:effectLst>
            <a:glow rad="63500">
              <a:schemeClr val="accent3">
                <a:satMod val="175000"/>
                <a:alpha val="40000"/>
              </a:schemeClr>
            </a:glow>
          </a:effectLst>
        </p:spPr>
      </p:pic>
    </p:spTree>
    <p:extLst>
      <p:ext uri="{BB962C8B-B14F-4D97-AF65-F5344CB8AC3E}">
        <p14:creationId xmlns:p14="http://schemas.microsoft.com/office/powerpoint/2010/main" val="3109451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FC896-CCCB-D082-6F88-56C49791CCBF}"/>
              </a:ext>
            </a:extLst>
          </p:cNvPr>
          <p:cNvSpPr>
            <a:spLocks noGrp="1"/>
          </p:cNvSpPr>
          <p:nvPr>
            <p:ph type="title"/>
          </p:nvPr>
        </p:nvSpPr>
        <p:spPr>
          <a:xfrm>
            <a:off x="238125" y="240029"/>
            <a:ext cx="6010275" cy="1325563"/>
          </a:xfrm>
        </p:spPr>
        <p:txBody>
          <a:bodyPr/>
          <a:lstStyle/>
          <a:p>
            <a:r>
              <a:rPr lang="en-US" dirty="0">
                <a:solidFill>
                  <a:schemeClr val="tx2">
                    <a:lumMod val="50000"/>
                  </a:schemeClr>
                </a:solidFill>
                <a:latin typeface="Arial Nova" panose="020B0504020202020204" pitchFamily="34" charset="0"/>
              </a:rPr>
              <a:t>Code Organization	</a:t>
            </a:r>
          </a:p>
        </p:txBody>
      </p:sp>
      <p:sp>
        <p:nvSpPr>
          <p:cNvPr id="3" name="Content Placeholder 2">
            <a:extLst>
              <a:ext uri="{FF2B5EF4-FFF2-40B4-BE49-F238E27FC236}">
                <a16:creationId xmlns:a16="http://schemas.microsoft.com/office/drawing/2014/main" id="{D2942807-8AE4-40F6-ACB8-86820616F424}"/>
              </a:ext>
            </a:extLst>
          </p:cNvPr>
          <p:cNvSpPr>
            <a:spLocks noGrp="1"/>
          </p:cNvSpPr>
          <p:nvPr>
            <p:ph idx="1"/>
          </p:nvPr>
        </p:nvSpPr>
        <p:spPr>
          <a:xfrm>
            <a:off x="838200" y="3406681"/>
            <a:ext cx="10515600" cy="2640235"/>
          </a:xfrm>
        </p:spPr>
        <p:txBody>
          <a:bodyPr>
            <a:normAutofit/>
          </a:bodyPr>
          <a:lstStyle/>
          <a:p>
            <a:r>
              <a:rPr lang="en-US" dirty="0">
                <a:solidFill>
                  <a:schemeClr val="tx2">
                    <a:lumMod val="50000"/>
                  </a:schemeClr>
                </a:solidFill>
                <a:latin typeface="Arial Nova" panose="020B0504020202020204" pitchFamily="34" charset="0"/>
              </a:rPr>
              <a:t>Example:</a:t>
            </a:r>
          </a:p>
          <a:p>
            <a:pPr lvl="1"/>
            <a:r>
              <a:rPr lang="en-US" dirty="0">
                <a:solidFill>
                  <a:schemeClr val="tx2">
                    <a:lumMod val="50000"/>
                  </a:schemeClr>
                </a:solidFill>
                <a:latin typeface="Arial Nova" panose="020B0504020202020204" pitchFamily="34" charset="0"/>
              </a:rPr>
              <a:t>MDS Students’ functions for Problem Set #2 for IDS</a:t>
            </a:r>
          </a:p>
        </p:txBody>
      </p:sp>
      <p:graphicFrame>
        <p:nvGraphicFramePr>
          <p:cNvPr id="5" name="Table 4">
            <a:extLst>
              <a:ext uri="{FF2B5EF4-FFF2-40B4-BE49-F238E27FC236}">
                <a16:creationId xmlns:a16="http://schemas.microsoft.com/office/drawing/2014/main" id="{58E10FDD-DF04-283A-A60D-AA3C2E6ABD76}"/>
              </a:ext>
            </a:extLst>
          </p:cNvPr>
          <p:cNvGraphicFramePr>
            <a:graphicFrameLocks noGrp="1"/>
          </p:cNvGraphicFramePr>
          <p:nvPr>
            <p:extLst>
              <p:ext uri="{D42A27DB-BD31-4B8C-83A1-F6EECF244321}">
                <p14:modId xmlns:p14="http://schemas.microsoft.com/office/powerpoint/2010/main" val="3779868831"/>
              </p:ext>
            </p:extLst>
          </p:nvPr>
        </p:nvGraphicFramePr>
        <p:xfrm>
          <a:off x="8029708" y="1944399"/>
          <a:ext cx="2032000" cy="1189326"/>
        </p:xfrm>
        <a:graphic>
          <a:graphicData uri="http://schemas.openxmlformats.org/drawingml/2006/table">
            <a:tbl>
              <a:tblPr bandRow="1">
                <a:tableStyleId>{5C22544A-7EE6-4342-B048-85BDC9FD1C3A}</a:tableStyleId>
              </a:tblPr>
              <a:tblGrid>
                <a:gridCol w="2032000">
                  <a:extLst>
                    <a:ext uri="{9D8B030D-6E8A-4147-A177-3AD203B41FA5}">
                      <a16:colId xmlns:a16="http://schemas.microsoft.com/office/drawing/2014/main" val="2170288088"/>
                    </a:ext>
                  </a:extLst>
                </a:gridCol>
              </a:tblGrid>
              <a:tr h="594663">
                <a:tc>
                  <a:txBody>
                    <a:bodyPr/>
                    <a:lstStyle/>
                    <a:p>
                      <a:pPr algn="ctr"/>
                      <a:r>
                        <a:rPr lang="en-US" dirty="0">
                          <a:solidFill>
                            <a:schemeClr val="bg1"/>
                          </a:solidFill>
                        </a:rPr>
                        <a:t>Function 1</a:t>
                      </a:r>
                    </a:p>
                  </a:txBody>
                  <a:tcPr anchor="ctr">
                    <a:cell3D prstMaterial="dkEdge">
                      <a:bevel prst="riblet"/>
                      <a:lightRig rig="flood" dir="t"/>
                    </a:cell3D>
                    <a:solidFill>
                      <a:schemeClr val="bg2">
                        <a:lumMod val="25000"/>
                      </a:schemeClr>
                    </a:solidFill>
                  </a:tcPr>
                </a:tc>
                <a:extLst>
                  <a:ext uri="{0D108BD9-81ED-4DB2-BD59-A6C34878D82A}">
                    <a16:rowId xmlns:a16="http://schemas.microsoft.com/office/drawing/2014/main" val="695010909"/>
                  </a:ext>
                </a:extLst>
              </a:tr>
              <a:tr h="594663">
                <a:tc>
                  <a:txBody>
                    <a:bodyPr/>
                    <a:lstStyle/>
                    <a:p>
                      <a:pPr algn="ctr"/>
                      <a:r>
                        <a:rPr lang="en-US" dirty="0">
                          <a:solidFill>
                            <a:schemeClr val="bg1"/>
                          </a:solidFill>
                        </a:rPr>
                        <a:t>Function 2</a:t>
                      </a:r>
                    </a:p>
                  </a:txBody>
                  <a:tcPr anchor="ctr">
                    <a:cell3D prstMaterial="dkEdge">
                      <a:bevel prst="riblet"/>
                      <a:lightRig rig="flood" dir="t"/>
                    </a:cell3D>
                    <a:solidFill>
                      <a:schemeClr val="bg2">
                        <a:lumMod val="25000"/>
                      </a:schemeClr>
                    </a:solidFill>
                  </a:tcPr>
                </a:tc>
                <a:extLst>
                  <a:ext uri="{0D108BD9-81ED-4DB2-BD59-A6C34878D82A}">
                    <a16:rowId xmlns:a16="http://schemas.microsoft.com/office/drawing/2014/main" val="1063312960"/>
                  </a:ext>
                </a:extLst>
              </a:tr>
            </a:tbl>
          </a:graphicData>
        </a:graphic>
      </p:graphicFrame>
      <p:pic>
        <p:nvPicPr>
          <p:cNvPr id="6" name="Picture 5">
            <a:extLst>
              <a:ext uri="{FF2B5EF4-FFF2-40B4-BE49-F238E27FC236}">
                <a16:creationId xmlns:a16="http://schemas.microsoft.com/office/drawing/2014/main" id="{7B41CBB9-F9B2-A3F7-EE2C-D551FE044D61}"/>
              </a:ext>
            </a:extLst>
          </p:cNvPr>
          <p:cNvPicPr>
            <a:picLocks noChangeAspect="1"/>
          </p:cNvPicPr>
          <p:nvPr/>
        </p:nvPicPr>
        <p:blipFill rotWithShape="1">
          <a:blip r:embed="rId2"/>
          <a:srcRect r="29221"/>
          <a:stretch/>
        </p:blipFill>
        <p:spPr>
          <a:xfrm>
            <a:off x="5187750" y="434139"/>
            <a:ext cx="7179209" cy="937341"/>
          </a:xfrm>
          <a:prstGeom prst="rect">
            <a:avLst/>
          </a:prstGeom>
        </p:spPr>
      </p:pic>
      <p:pic>
        <p:nvPicPr>
          <p:cNvPr id="8" name="Graphic 7" descr="Gauge with solid fill">
            <a:extLst>
              <a:ext uri="{FF2B5EF4-FFF2-40B4-BE49-F238E27FC236}">
                <a16:creationId xmlns:a16="http://schemas.microsoft.com/office/drawing/2014/main" id="{F1CAA5B7-03C4-6581-019A-75C4317718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48554" y="2421786"/>
            <a:ext cx="914400" cy="914400"/>
          </a:xfrm>
          <a:prstGeom prst="rect">
            <a:avLst/>
          </a:prstGeom>
        </p:spPr>
      </p:pic>
      <p:pic>
        <p:nvPicPr>
          <p:cNvPr id="10" name="Graphic 9" descr="Speedometer Low with solid fill">
            <a:extLst>
              <a:ext uri="{FF2B5EF4-FFF2-40B4-BE49-F238E27FC236}">
                <a16:creationId xmlns:a16="http://schemas.microsoft.com/office/drawing/2014/main" id="{CDB5D9FB-E111-B52B-7136-035BD42F1F6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8554" y="1704131"/>
            <a:ext cx="914400" cy="914400"/>
          </a:xfrm>
          <a:prstGeom prst="rect">
            <a:avLst/>
          </a:prstGeom>
        </p:spPr>
      </p:pic>
      <p:sp>
        <p:nvSpPr>
          <p:cNvPr id="12" name="TextBox 11">
            <a:extLst>
              <a:ext uri="{FF2B5EF4-FFF2-40B4-BE49-F238E27FC236}">
                <a16:creationId xmlns:a16="http://schemas.microsoft.com/office/drawing/2014/main" id="{6AFD4544-A61C-3484-718F-A2319F5BCC7A}"/>
              </a:ext>
            </a:extLst>
          </p:cNvPr>
          <p:cNvSpPr txBox="1"/>
          <p:nvPr/>
        </p:nvSpPr>
        <p:spPr>
          <a:xfrm>
            <a:off x="959644" y="1741387"/>
            <a:ext cx="6186486" cy="1508105"/>
          </a:xfrm>
          <a:prstGeom prst="rect">
            <a:avLst/>
          </a:prstGeom>
          <a:noFill/>
        </p:spPr>
        <p:txBody>
          <a:bodyPr wrap="square">
            <a:spAutoFit/>
          </a:bodyPr>
          <a:lstStyle/>
          <a:p>
            <a:r>
              <a:rPr lang="en-US" sz="3200" dirty="0">
                <a:latin typeface="Arial Nova" panose="020B0504020202020204" pitchFamily="34" charset="0"/>
              </a:rPr>
              <a:t>Bench” package</a:t>
            </a:r>
          </a:p>
          <a:p>
            <a:r>
              <a:rPr lang="en-US" sz="2000" dirty="0">
                <a:solidFill>
                  <a:schemeClr val="tx2">
                    <a:lumMod val="50000"/>
                  </a:schemeClr>
                </a:solidFill>
                <a:latin typeface="Arial Nova" panose="020B0504020202020204" pitchFamily="34" charset="0"/>
              </a:rPr>
              <a:t>- Compare function speeds</a:t>
            </a:r>
          </a:p>
          <a:p>
            <a:pPr lvl="1"/>
            <a:r>
              <a:rPr lang="en-US" sz="2000" dirty="0">
                <a:solidFill>
                  <a:schemeClr val="tx2">
                    <a:lumMod val="50000"/>
                  </a:schemeClr>
                </a:solidFill>
                <a:latin typeface="Arial Nova" panose="020B0504020202020204" pitchFamily="34" charset="0"/>
              </a:rPr>
              <a:t>Which executes more quickly? How much memory is utilized?</a:t>
            </a:r>
          </a:p>
        </p:txBody>
      </p:sp>
      <p:pic>
        <p:nvPicPr>
          <p:cNvPr id="16" name="Picture 15">
            <a:extLst>
              <a:ext uri="{FF2B5EF4-FFF2-40B4-BE49-F238E27FC236}">
                <a16:creationId xmlns:a16="http://schemas.microsoft.com/office/drawing/2014/main" id="{5DA6BCF1-F050-3888-20C0-90F37E94CEDC}"/>
              </a:ext>
            </a:extLst>
          </p:cNvPr>
          <p:cNvPicPr>
            <a:picLocks noChangeAspect="1"/>
          </p:cNvPicPr>
          <p:nvPr/>
        </p:nvPicPr>
        <p:blipFill>
          <a:blip r:embed="rId7"/>
          <a:stretch>
            <a:fillRect/>
          </a:stretch>
        </p:blipFill>
        <p:spPr>
          <a:xfrm>
            <a:off x="0" y="4623442"/>
            <a:ext cx="12192000" cy="1944239"/>
          </a:xfrm>
          <a:prstGeom prst="rect">
            <a:avLst/>
          </a:prstGeom>
        </p:spPr>
      </p:pic>
    </p:spTree>
    <p:extLst>
      <p:ext uri="{BB962C8B-B14F-4D97-AF65-F5344CB8AC3E}">
        <p14:creationId xmlns:p14="http://schemas.microsoft.com/office/powerpoint/2010/main" val="1575733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51ACD-DBC4-8C47-577D-5F1C814D1A77}"/>
              </a:ext>
            </a:extLst>
          </p:cNvPr>
          <p:cNvSpPr>
            <a:spLocks noGrp="1"/>
          </p:cNvSpPr>
          <p:nvPr>
            <p:ph type="title"/>
          </p:nvPr>
        </p:nvSpPr>
        <p:spPr/>
        <p:txBody>
          <a:bodyPr/>
          <a:lstStyle/>
          <a:p>
            <a:r>
              <a:rPr lang="en-US" dirty="0">
                <a:solidFill>
                  <a:schemeClr val="tx2">
                    <a:lumMod val="50000"/>
                  </a:schemeClr>
                </a:solidFill>
                <a:latin typeface="Arial Nova" panose="020B0504020202020204" pitchFamily="34" charset="0"/>
              </a:rPr>
              <a:t>Code Organization – Function #1</a:t>
            </a:r>
          </a:p>
        </p:txBody>
      </p:sp>
      <p:pic>
        <p:nvPicPr>
          <p:cNvPr id="5" name="Picture 4" descr="Graphical user interface, text, application&#10;&#10;Description automatically generated">
            <a:extLst>
              <a:ext uri="{FF2B5EF4-FFF2-40B4-BE49-F238E27FC236}">
                <a16:creationId xmlns:a16="http://schemas.microsoft.com/office/drawing/2014/main" id="{3973FCA5-ED2C-24C2-874E-A7A86B8BEA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5137" y="1349001"/>
            <a:ext cx="9801726" cy="5508999"/>
          </a:xfrm>
          <a:prstGeom prst="rect">
            <a:avLst/>
          </a:prstGeom>
        </p:spPr>
      </p:pic>
    </p:spTree>
    <p:extLst>
      <p:ext uri="{BB962C8B-B14F-4D97-AF65-F5344CB8AC3E}">
        <p14:creationId xmlns:p14="http://schemas.microsoft.com/office/powerpoint/2010/main" val="1474853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E3C41-3B74-1A3E-AFE9-2C9E88CB8A58}"/>
              </a:ext>
            </a:extLst>
          </p:cNvPr>
          <p:cNvSpPr>
            <a:spLocks noGrp="1"/>
          </p:cNvSpPr>
          <p:nvPr>
            <p:ph type="title"/>
          </p:nvPr>
        </p:nvSpPr>
        <p:spPr/>
        <p:txBody>
          <a:bodyPr/>
          <a:lstStyle/>
          <a:p>
            <a:r>
              <a:rPr lang="en-US" dirty="0">
                <a:solidFill>
                  <a:schemeClr val="tx2">
                    <a:lumMod val="50000"/>
                  </a:schemeClr>
                </a:solidFill>
                <a:latin typeface="Arial Nova" panose="020B0504020202020204" pitchFamily="34" charset="0"/>
              </a:rPr>
              <a:t>Code Organization – Function #2</a:t>
            </a:r>
          </a:p>
        </p:txBody>
      </p:sp>
      <p:pic>
        <p:nvPicPr>
          <p:cNvPr id="7" name="Picture 6" descr="Text&#10;&#10;Description automatically generated">
            <a:extLst>
              <a:ext uri="{FF2B5EF4-FFF2-40B4-BE49-F238E27FC236}">
                <a16:creationId xmlns:a16="http://schemas.microsoft.com/office/drawing/2014/main" id="{20B3A3DE-5EA8-72CF-8C92-471C70C28C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3725" y="1331495"/>
            <a:ext cx="9624549" cy="5526505"/>
          </a:xfrm>
          <a:prstGeom prst="rect">
            <a:avLst/>
          </a:prstGeom>
        </p:spPr>
      </p:pic>
    </p:spTree>
    <p:extLst>
      <p:ext uri="{BB962C8B-B14F-4D97-AF65-F5344CB8AC3E}">
        <p14:creationId xmlns:p14="http://schemas.microsoft.com/office/powerpoint/2010/main" val="685694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E9704-28BB-2498-4EBC-BBDF31B01867}"/>
              </a:ext>
            </a:extLst>
          </p:cNvPr>
          <p:cNvSpPr>
            <a:spLocks noGrp="1"/>
          </p:cNvSpPr>
          <p:nvPr>
            <p:ph type="title"/>
          </p:nvPr>
        </p:nvSpPr>
        <p:spPr>
          <a:xfrm>
            <a:off x="466725" y="365125"/>
            <a:ext cx="10887075" cy="1325563"/>
          </a:xfrm>
        </p:spPr>
        <p:txBody>
          <a:bodyPr/>
          <a:lstStyle/>
          <a:p>
            <a:r>
              <a:rPr lang="en-US" dirty="0">
                <a:solidFill>
                  <a:schemeClr val="tx2">
                    <a:lumMod val="50000"/>
                  </a:schemeClr>
                </a:solidFill>
                <a:latin typeface="Arial Nova" panose="020B0504020202020204" pitchFamily="34" charset="0"/>
              </a:rPr>
              <a:t>Code Organization – Function Comparison</a:t>
            </a:r>
          </a:p>
        </p:txBody>
      </p:sp>
      <p:sp>
        <p:nvSpPr>
          <p:cNvPr id="3" name="Content Placeholder 2">
            <a:extLst>
              <a:ext uri="{FF2B5EF4-FFF2-40B4-BE49-F238E27FC236}">
                <a16:creationId xmlns:a16="http://schemas.microsoft.com/office/drawing/2014/main" id="{E1B32685-34B8-57E6-C24B-180A5B2EA550}"/>
              </a:ext>
            </a:extLst>
          </p:cNvPr>
          <p:cNvSpPr>
            <a:spLocks noGrp="1"/>
          </p:cNvSpPr>
          <p:nvPr>
            <p:ph idx="1"/>
          </p:nvPr>
        </p:nvSpPr>
        <p:spPr/>
        <p:txBody>
          <a:bodyPr/>
          <a:lstStyle/>
          <a:p>
            <a:r>
              <a:rPr lang="en-US" dirty="0">
                <a:solidFill>
                  <a:schemeClr val="tx2">
                    <a:lumMod val="50000"/>
                  </a:schemeClr>
                </a:solidFill>
                <a:latin typeface="Arial Nova" panose="020B0504020202020204" pitchFamily="34" charset="0"/>
              </a:rPr>
              <a:t>Utilize “bench” to compare the two functions:</a:t>
            </a:r>
          </a:p>
          <a:p>
            <a:endParaRPr lang="en-US" dirty="0">
              <a:solidFill>
                <a:schemeClr val="tx2">
                  <a:lumMod val="50000"/>
                </a:schemeClr>
              </a:solidFill>
              <a:latin typeface="Arial Nova" panose="020B0504020202020204" pitchFamily="34" charset="0"/>
            </a:endParaRPr>
          </a:p>
          <a:p>
            <a:endParaRPr lang="en-US" dirty="0">
              <a:solidFill>
                <a:schemeClr val="tx2">
                  <a:lumMod val="50000"/>
                </a:schemeClr>
              </a:solidFill>
              <a:latin typeface="Arial Nova" panose="020B0504020202020204" pitchFamily="34" charset="0"/>
            </a:endParaRPr>
          </a:p>
          <a:p>
            <a:r>
              <a:rPr lang="en-US" dirty="0">
                <a:solidFill>
                  <a:schemeClr val="tx2">
                    <a:lumMod val="50000"/>
                  </a:schemeClr>
                </a:solidFill>
                <a:latin typeface="Arial Nova" panose="020B0504020202020204" pitchFamily="34" charset="0"/>
              </a:rPr>
              <a:t>Observe the results:</a:t>
            </a:r>
          </a:p>
          <a:p>
            <a:endParaRPr lang="en-US" dirty="0">
              <a:solidFill>
                <a:schemeClr val="tx2">
                  <a:lumMod val="50000"/>
                </a:schemeClr>
              </a:solidFill>
              <a:latin typeface="Arial Nova" panose="020B0504020202020204" pitchFamily="34" charset="0"/>
            </a:endParaRPr>
          </a:p>
        </p:txBody>
      </p:sp>
      <p:pic>
        <p:nvPicPr>
          <p:cNvPr id="5" name="Picture 4">
            <a:extLst>
              <a:ext uri="{FF2B5EF4-FFF2-40B4-BE49-F238E27FC236}">
                <a16:creationId xmlns:a16="http://schemas.microsoft.com/office/drawing/2014/main" id="{17CC6061-3E0C-2643-0AB9-69C19711AF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199" y="2431277"/>
            <a:ext cx="9116334" cy="850858"/>
          </a:xfrm>
          <a:prstGeom prst="rect">
            <a:avLst/>
          </a:prstGeom>
          <a:effectLst>
            <a:glow rad="101600">
              <a:schemeClr val="accent3">
                <a:satMod val="175000"/>
                <a:alpha val="40000"/>
              </a:schemeClr>
            </a:glow>
          </a:effectLst>
        </p:spPr>
      </p:pic>
      <p:pic>
        <p:nvPicPr>
          <p:cNvPr id="7" name="Picture 6" descr="Text&#10;&#10;Description automatically generated with medium confidence">
            <a:extLst>
              <a:ext uri="{FF2B5EF4-FFF2-40B4-BE49-F238E27FC236}">
                <a16:creationId xmlns:a16="http://schemas.microsoft.com/office/drawing/2014/main" id="{2674EA2F-31EF-4D72-3202-4F9A3338A2DE}"/>
              </a:ext>
            </a:extLst>
          </p:cNvPr>
          <p:cNvPicPr>
            <a:picLocks noChangeAspect="1"/>
          </p:cNvPicPr>
          <p:nvPr/>
        </p:nvPicPr>
        <p:blipFill rotWithShape="1">
          <a:blip r:embed="rId3">
            <a:extLst>
              <a:ext uri="{28A0092B-C50C-407E-A947-70E740481C1C}">
                <a14:useLocalDpi xmlns:a14="http://schemas.microsoft.com/office/drawing/2010/main" val="0"/>
              </a:ext>
            </a:extLst>
          </a:blip>
          <a:srcRect r="19213"/>
          <a:stretch/>
        </p:blipFill>
        <p:spPr>
          <a:xfrm>
            <a:off x="1219201" y="4001294"/>
            <a:ext cx="9116334" cy="2015693"/>
          </a:xfrm>
          <a:prstGeom prst="rect">
            <a:avLst/>
          </a:prstGeom>
          <a:effectLst>
            <a:glow rad="101600">
              <a:schemeClr val="accent3">
                <a:satMod val="175000"/>
                <a:alpha val="40000"/>
              </a:schemeClr>
            </a:glow>
          </a:effectLst>
        </p:spPr>
      </p:pic>
    </p:spTree>
    <p:extLst>
      <p:ext uri="{BB962C8B-B14F-4D97-AF65-F5344CB8AC3E}">
        <p14:creationId xmlns:p14="http://schemas.microsoft.com/office/powerpoint/2010/main" val="3589928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AD585-DF46-55CD-3F06-2E00BB3D4E8C}"/>
              </a:ext>
            </a:extLst>
          </p:cNvPr>
          <p:cNvSpPr>
            <a:spLocks noGrp="1"/>
          </p:cNvSpPr>
          <p:nvPr>
            <p:ph type="title"/>
          </p:nvPr>
        </p:nvSpPr>
        <p:spPr>
          <a:xfrm>
            <a:off x="342900" y="585080"/>
            <a:ext cx="4200526" cy="1325563"/>
          </a:xfrm>
        </p:spPr>
        <p:txBody>
          <a:bodyPr>
            <a:noAutofit/>
          </a:bodyPr>
          <a:lstStyle/>
          <a:p>
            <a:r>
              <a:rPr lang="en-US" sz="4100" dirty="0">
                <a:solidFill>
                  <a:schemeClr val="tx2">
                    <a:lumMod val="50000"/>
                  </a:schemeClr>
                </a:solidFill>
                <a:latin typeface="Arial Nova" panose="020B0504020202020204" pitchFamily="34" charset="0"/>
              </a:rPr>
              <a:t>Checking for Existing</a:t>
            </a:r>
            <a:br>
              <a:rPr lang="en-US" sz="4100" dirty="0">
                <a:solidFill>
                  <a:schemeClr val="tx2">
                    <a:lumMod val="50000"/>
                  </a:schemeClr>
                </a:solidFill>
                <a:latin typeface="Arial Nova" panose="020B0504020202020204" pitchFamily="34" charset="0"/>
              </a:rPr>
            </a:br>
            <a:r>
              <a:rPr lang="en-US" sz="4100" dirty="0">
                <a:solidFill>
                  <a:schemeClr val="tx2">
                    <a:lumMod val="50000"/>
                  </a:schemeClr>
                </a:solidFill>
                <a:latin typeface="Arial Nova" panose="020B0504020202020204" pitchFamily="34" charset="0"/>
              </a:rPr>
              <a:t>Solutions</a:t>
            </a:r>
          </a:p>
        </p:txBody>
      </p:sp>
      <p:sp>
        <p:nvSpPr>
          <p:cNvPr id="3" name="Content Placeholder 2">
            <a:extLst>
              <a:ext uri="{FF2B5EF4-FFF2-40B4-BE49-F238E27FC236}">
                <a16:creationId xmlns:a16="http://schemas.microsoft.com/office/drawing/2014/main" id="{B4A4BDDC-3D14-F307-616A-083E5D5D0E23}"/>
              </a:ext>
            </a:extLst>
          </p:cNvPr>
          <p:cNvSpPr>
            <a:spLocks noGrp="1"/>
          </p:cNvSpPr>
          <p:nvPr>
            <p:ph idx="1"/>
          </p:nvPr>
        </p:nvSpPr>
        <p:spPr>
          <a:xfrm>
            <a:off x="419098" y="2304994"/>
            <a:ext cx="5676902" cy="4351338"/>
          </a:xfrm>
        </p:spPr>
        <p:txBody>
          <a:bodyPr/>
          <a:lstStyle/>
          <a:p>
            <a:r>
              <a:rPr lang="en-US" dirty="0">
                <a:solidFill>
                  <a:srgbClr val="FFC000"/>
                </a:solidFill>
                <a:latin typeface="Arial Nova" panose="020B0504020202020204" pitchFamily="34" charset="0"/>
              </a:rPr>
              <a:t>Outside resources:</a:t>
            </a:r>
          </a:p>
          <a:p>
            <a:pPr lvl="1"/>
            <a:r>
              <a:rPr lang="en-US" dirty="0">
                <a:solidFill>
                  <a:schemeClr val="bg1">
                    <a:lumMod val="65000"/>
                  </a:schemeClr>
                </a:solidFill>
                <a:latin typeface="Arial Nova" panose="020B0504020202020204" pitchFamily="34" charset="0"/>
              </a:rPr>
              <a:t>Online resources:</a:t>
            </a:r>
          </a:p>
          <a:p>
            <a:pPr lvl="2"/>
            <a:r>
              <a:rPr lang="en-US" dirty="0" err="1">
                <a:latin typeface="Arial Nova" panose="020B0504020202020204" pitchFamily="34" charset="0"/>
              </a:rPr>
              <a:t>Rseek</a:t>
            </a:r>
            <a:r>
              <a:rPr lang="en-US" dirty="0">
                <a:latin typeface="Arial Nova" panose="020B0504020202020204" pitchFamily="34" charset="0"/>
              </a:rPr>
              <a:t> at rseek.org</a:t>
            </a:r>
          </a:p>
          <a:p>
            <a:pPr lvl="2"/>
            <a:r>
              <a:rPr lang="en-US" dirty="0" err="1">
                <a:latin typeface="Arial Nova" panose="020B0504020202020204" pitchFamily="34" charset="0"/>
              </a:rPr>
              <a:t>Stackoverflow</a:t>
            </a:r>
            <a:r>
              <a:rPr lang="en-US" dirty="0">
                <a:latin typeface="Arial Nova" panose="020B0504020202020204" pitchFamily="34" charset="0"/>
              </a:rPr>
              <a:t> at stackoverflow.com</a:t>
            </a:r>
          </a:p>
          <a:p>
            <a:pPr lvl="2"/>
            <a:r>
              <a:rPr lang="en-US" dirty="0">
                <a:latin typeface="Arial Nova" panose="020B0504020202020204" pitchFamily="34" charset="0"/>
              </a:rPr>
              <a:t>CRAN Task Views at </a:t>
            </a:r>
            <a:r>
              <a:rPr lang="en-US" dirty="0" err="1">
                <a:latin typeface="Arial Nova" panose="020B0504020202020204" pitchFamily="34" charset="0"/>
              </a:rPr>
              <a:t>cran</a:t>
            </a:r>
            <a:r>
              <a:rPr lang="en-US" dirty="0">
                <a:latin typeface="Arial Nova" panose="020B0504020202020204" pitchFamily="34" charset="0"/>
              </a:rPr>
              <a:t>. Rstudio.com/web/views/</a:t>
            </a:r>
          </a:p>
          <a:p>
            <a:pPr lvl="1"/>
            <a:r>
              <a:rPr lang="en-US" dirty="0">
                <a:solidFill>
                  <a:schemeClr val="bg1">
                    <a:lumMod val="65000"/>
                  </a:schemeClr>
                </a:solidFill>
                <a:latin typeface="Arial Nova" panose="020B0504020202020204" pitchFamily="34" charset="0"/>
              </a:rPr>
              <a:t>In-person resources:</a:t>
            </a:r>
          </a:p>
          <a:p>
            <a:pPr lvl="2"/>
            <a:r>
              <a:rPr lang="en-US" dirty="0">
                <a:latin typeface="Arial Nova" panose="020B0504020202020204" pitchFamily="34" charset="0"/>
              </a:rPr>
              <a:t>Colleagues</a:t>
            </a:r>
          </a:p>
          <a:p>
            <a:pPr lvl="2"/>
            <a:r>
              <a:rPr lang="en-US" dirty="0">
                <a:latin typeface="Arial Nova" panose="020B0504020202020204" pitchFamily="34" charset="0"/>
              </a:rPr>
              <a:t>Professors</a:t>
            </a:r>
          </a:p>
          <a:p>
            <a:pPr lvl="2"/>
            <a:r>
              <a:rPr lang="en-US" dirty="0">
                <a:latin typeface="Arial Nova" panose="020B0504020202020204" pitchFamily="34" charset="0"/>
              </a:rPr>
              <a:t>Students</a:t>
            </a:r>
          </a:p>
        </p:txBody>
      </p:sp>
      <p:pic>
        <p:nvPicPr>
          <p:cNvPr id="5" name="Picture 4">
            <a:extLst>
              <a:ext uri="{FF2B5EF4-FFF2-40B4-BE49-F238E27FC236}">
                <a16:creationId xmlns:a16="http://schemas.microsoft.com/office/drawing/2014/main" id="{DD8201E6-8004-1E72-886A-9B6C3C864B34}"/>
              </a:ext>
            </a:extLst>
          </p:cNvPr>
          <p:cNvPicPr>
            <a:picLocks noChangeAspect="1"/>
          </p:cNvPicPr>
          <p:nvPr/>
        </p:nvPicPr>
        <p:blipFill rotWithShape="1">
          <a:blip r:embed="rId2"/>
          <a:srcRect r="19107"/>
          <a:stretch/>
        </p:blipFill>
        <p:spPr>
          <a:xfrm>
            <a:off x="5882651" y="180228"/>
            <a:ext cx="6461749" cy="1839123"/>
          </a:xfrm>
          <a:prstGeom prst="rect">
            <a:avLst/>
          </a:prstGeom>
        </p:spPr>
      </p:pic>
      <p:pic>
        <p:nvPicPr>
          <p:cNvPr id="7" name="Picture 6">
            <a:extLst>
              <a:ext uri="{FF2B5EF4-FFF2-40B4-BE49-F238E27FC236}">
                <a16:creationId xmlns:a16="http://schemas.microsoft.com/office/drawing/2014/main" id="{229D4C49-231A-2597-9F24-C6E04054E251}"/>
              </a:ext>
            </a:extLst>
          </p:cNvPr>
          <p:cNvPicPr>
            <a:picLocks noChangeAspect="1"/>
          </p:cNvPicPr>
          <p:nvPr/>
        </p:nvPicPr>
        <p:blipFill rotWithShape="1">
          <a:blip r:embed="rId3"/>
          <a:srcRect r="17594"/>
          <a:stretch/>
        </p:blipFill>
        <p:spPr>
          <a:xfrm>
            <a:off x="5882651" y="2036651"/>
            <a:ext cx="6461749" cy="2356438"/>
          </a:xfrm>
          <a:prstGeom prst="rect">
            <a:avLst/>
          </a:prstGeom>
        </p:spPr>
      </p:pic>
      <p:pic>
        <p:nvPicPr>
          <p:cNvPr id="9" name="Picture 8">
            <a:extLst>
              <a:ext uri="{FF2B5EF4-FFF2-40B4-BE49-F238E27FC236}">
                <a16:creationId xmlns:a16="http://schemas.microsoft.com/office/drawing/2014/main" id="{466847C1-8D82-38C1-0253-114430A3858D}"/>
              </a:ext>
            </a:extLst>
          </p:cNvPr>
          <p:cNvPicPr>
            <a:picLocks noChangeAspect="1"/>
          </p:cNvPicPr>
          <p:nvPr/>
        </p:nvPicPr>
        <p:blipFill rotWithShape="1">
          <a:blip r:embed="rId4"/>
          <a:srcRect r="43654"/>
          <a:stretch/>
        </p:blipFill>
        <p:spPr>
          <a:xfrm>
            <a:off x="5882651" y="4689742"/>
            <a:ext cx="6461749" cy="2080684"/>
          </a:xfrm>
          <a:prstGeom prst="rect">
            <a:avLst/>
          </a:prstGeom>
        </p:spPr>
      </p:pic>
      <p:cxnSp>
        <p:nvCxnSpPr>
          <p:cNvPr id="10" name="Straight Connector 9">
            <a:extLst>
              <a:ext uri="{FF2B5EF4-FFF2-40B4-BE49-F238E27FC236}">
                <a16:creationId xmlns:a16="http://schemas.microsoft.com/office/drawing/2014/main" id="{4C82D411-7A0F-FDEB-5D7B-5EEA62B5A9DF}"/>
              </a:ext>
            </a:extLst>
          </p:cNvPr>
          <p:cNvCxnSpPr>
            <a:cxnSpLocks/>
          </p:cNvCxnSpPr>
          <p:nvPr/>
        </p:nvCxnSpPr>
        <p:spPr>
          <a:xfrm>
            <a:off x="5882651" y="0"/>
            <a:ext cx="0" cy="6924675"/>
          </a:xfrm>
          <a:prstGeom prst="line">
            <a:avLst/>
          </a:prstGeom>
          <a:ln w="38100">
            <a:solidFill>
              <a:schemeClr val="bg1">
                <a:lumMod val="85000"/>
              </a:schemeClr>
            </a:solidFill>
          </a:ln>
          <a:effectLst>
            <a:outerShdw blurRad="50800" dist="38100" dir="10800000" algn="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970D36C-6B1A-5040-8141-637F6E304935}"/>
              </a:ext>
            </a:extLst>
          </p:cNvPr>
          <p:cNvCxnSpPr>
            <a:cxnSpLocks/>
          </p:cNvCxnSpPr>
          <p:nvPr/>
        </p:nvCxnSpPr>
        <p:spPr>
          <a:xfrm flipH="1">
            <a:off x="5863601" y="2019351"/>
            <a:ext cx="6566524" cy="0"/>
          </a:xfrm>
          <a:prstGeom prst="line">
            <a:avLst/>
          </a:prstGeom>
          <a:ln w="38100">
            <a:solidFill>
              <a:schemeClr val="bg1">
                <a:lumMod val="8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ED6CABC-ECAE-918C-87F9-D47A517DA0FB}"/>
              </a:ext>
            </a:extLst>
          </p:cNvPr>
          <p:cNvCxnSpPr>
            <a:cxnSpLocks/>
          </p:cNvCxnSpPr>
          <p:nvPr/>
        </p:nvCxnSpPr>
        <p:spPr>
          <a:xfrm flipH="1">
            <a:off x="5854076" y="4623067"/>
            <a:ext cx="6566524" cy="0"/>
          </a:xfrm>
          <a:prstGeom prst="line">
            <a:avLst/>
          </a:prstGeom>
          <a:ln w="38100">
            <a:solidFill>
              <a:schemeClr val="bg1">
                <a:lumMod val="8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4049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162674C-DA5F-DE7E-53F1-9583633A8124}"/>
              </a:ext>
            </a:extLst>
          </p:cNvPr>
          <p:cNvSpPr/>
          <p:nvPr/>
        </p:nvSpPr>
        <p:spPr>
          <a:xfrm>
            <a:off x="5235179" y="4068736"/>
            <a:ext cx="7128271" cy="125412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EE5C76E-ABBB-8929-0024-EE3DFA100B77}"/>
              </a:ext>
            </a:extLst>
          </p:cNvPr>
          <p:cNvSpPr/>
          <p:nvPr/>
        </p:nvSpPr>
        <p:spPr>
          <a:xfrm>
            <a:off x="1" y="2524524"/>
            <a:ext cx="12363449" cy="125412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5BB5A1F-8F8C-6EE4-A51E-53C266E92F46}"/>
              </a:ext>
            </a:extLst>
          </p:cNvPr>
          <p:cNvSpPr/>
          <p:nvPr/>
        </p:nvSpPr>
        <p:spPr>
          <a:xfrm>
            <a:off x="-142875" y="980312"/>
            <a:ext cx="9464279" cy="125412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8B8D12-AB2B-1E41-4D4C-8B1D85788F82}"/>
              </a:ext>
            </a:extLst>
          </p:cNvPr>
          <p:cNvSpPr>
            <a:spLocks noGrp="1"/>
          </p:cNvSpPr>
          <p:nvPr>
            <p:ph type="title"/>
          </p:nvPr>
        </p:nvSpPr>
        <p:spPr>
          <a:xfrm>
            <a:off x="152400" y="26392"/>
            <a:ext cx="10515600" cy="1105237"/>
          </a:xfrm>
        </p:spPr>
        <p:txBody>
          <a:bodyPr/>
          <a:lstStyle/>
          <a:p>
            <a:r>
              <a:rPr lang="en-US" dirty="0">
                <a:solidFill>
                  <a:schemeClr val="tx2">
                    <a:lumMod val="50000"/>
                  </a:schemeClr>
                </a:solidFill>
                <a:latin typeface="Arial Nova" panose="020B0504020202020204" pitchFamily="34" charset="0"/>
              </a:rPr>
              <a:t>Efficient Functions</a:t>
            </a:r>
          </a:p>
        </p:txBody>
      </p:sp>
      <p:pic>
        <p:nvPicPr>
          <p:cNvPr id="8" name="Graphic 7" descr="Lightning bolt with solid fill">
            <a:extLst>
              <a:ext uri="{FF2B5EF4-FFF2-40B4-BE49-F238E27FC236}">
                <a16:creationId xmlns:a16="http://schemas.microsoft.com/office/drawing/2014/main" id="{3CF09300-D93E-9947-9A3B-4F72BCAB3C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5529" y="1232725"/>
            <a:ext cx="914400" cy="914400"/>
          </a:xfrm>
          <a:prstGeom prst="rect">
            <a:avLst/>
          </a:prstGeom>
        </p:spPr>
      </p:pic>
      <p:pic>
        <p:nvPicPr>
          <p:cNvPr id="10" name="Graphic 9" descr="Turtle with solid fill">
            <a:extLst>
              <a:ext uri="{FF2B5EF4-FFF2-40B4-BE49-F238E27FC236}">
                <a16:creationId xmlns:a16="http://schemas.microsoft.com/office/drawing/2014/main" id="{83F820BA-6051-BF1C-7176-B68221C6B7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86953" y="2722961"/>
            <a:ext cx="914400" cy="914400"/>
          </a:xfrm>
          <a:prstGeom prst="rect">
            <a:avLst/>
          </a:prstGeom>
        </p:spPr>
      </p:pic>
      <p:pic>
        <p:nvPicPr>
          <p:cNvPr id="12" name="Graphic 11" descr="Rabbit with solid fill">
            <a:extLst>
              <a:ext uri="{FF2B5EF4-FFF2-40B4-BE49-F238E27FC236}">
                <a16:creationId xmlns:a16="http://schemas.microsoft.com/office/drawing/2014/main" id="{E63BB1B5-9E55-799A-03C2-E9EA8E36E68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40404" y="2787849"/>
            <a:ext cx="914400" cy="914400"/>
          </a:xfrm>
          <a:prstGeom prst="rect">
            <a:avLst/>
          </a:prstGeom>
        </p:spPr>
      </p:pic>
      <p:pic>
        <p:nvPicPr>
          <p:cNvPr id="14" name="Graphic 13" descr="Scroll with solid fill">
            <a:extLst>
              <a:ext uri="{FF2B5EF4-FFF2-40B4-BE49-F238E27FC236}">
                <a16:creationId xmlns:a16="http://schemas.microsoft.com/office/drawing/2014/main" id="{0266B4F1-7C82-F53A-44EC-960FB6C0253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69745" y="4238598"/>
            <a:ext cx="914400" cy="914400"/>
          </a:xfrm>
          <a:prstGeom prst="rect">
            <a:avLst/>
          </a:prstGeom>
        </p:spPr>
      </p:pic>
      <p:sp>
        <p:nvSpPr>
          <p:cNvPr id="16" name="TextBox 15">
            <a:extLst>
              <a:ext uri="{FF2B5EF4-FFF2-40B4-BE49-F238E27FC236}">
                <a16:creationId xmlns:a16="http://schemas.microsoft.com/office/drawing/2014/main" id="{7E63214E-0B3A-B01A-F6A9-6B060C29B52C}"/>
              </a:ext>
            </a:extLst>
          </p:cNvPr>
          <p:cNvSpPr txBox="1"/>
          <p:nvPr/>
        </p:nvSpPr>
        <p:spPr>
          <a:xfrm>
            <a:off x="1425179" y="1358058"/>
            <a:ext cx="6096000" cy="369332"/>
          </a:xfrm>
          <a:prstGeom prst="rect">
            <a:avLst/>
          </a:prstGeom>
          <a:noFill/>
        </p:spPr>
        <p:txBody>
          <a:bodyPr wrap="square">
            <a:spAutoFit/>
          </a:bodyPr>
          <a:lstStyle/>
          <a:p>
            <a:pPr algn="l"/>
            <a:r>
              <a:rPr lang="en-US" dirty="0">
                <a:solidFill>
                  <a:schemeClr val="bg1"/>
                </a:solidFill>
                <a:latin typeface="Arial Nova" panose="020B0504020202020204" pitchFamily="34" charset="0"/>
              </a:rPr>
              <a:t>Have your functions do as little work as possible</a:t>
            </a:r>
          </a:p>
        </p:txBody>
      </p:sp>
      <p:sp>
        <p:nvSpPr>
          <p:cNvPr id="18" name="TextBox 17">
            <a:extLst>
              <a:ext uri="{FF2B5EF4-FFF2-40B4-BE49-F238E27FC236}">
                <a16:creationId xmlns:a16="http://schemas.microsoft.com/office/drawing/2014/main" id="{BD7A0EBF-F0B8-4344-E8C9-0B0715D74583}"/>
              </a:ext>
            </a:extLst>
          </p:cNvPr>
          <p:cNvSpPr txBox="1"/>
          <p:nvPr/>
        </p:nvSpPr>
        <p:spPr>
          <a:xfrm>
            <a:off x="6349604" y="1225780"/>
            <a:ext cx="6096000"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solidFill>
                <a:latin typeface="Arial Nova" panose="020B0504020202020204" pitchFamily="34" charset="0"/>
              </a:rPr>
              <a:t>Low runtime</a:t>
            </a:r>
          </a:p>
          <a:p>
            <a:pPr marL="285750" indent="-285750">
              <a:buFont typeface="Arial" panose="020B0604020202020204" pitchFamily="34" charset="0"/>
              <a:buChar char="•"/>
            </a:pPr>
            <a:r>
              <a:rPr lang="en-US" dirty="0">
                <a:solidFill>
                  <a:schemeClr val="bg1"/>
                </a:solidFill>
                <a:latin typeface="Arial Nova" panose="020B0504020202020204" pitchFamily="34" charset="0"/>
              </a:rPr>
              <a:t>Low memory usage</a:t>
            </a:r>
          </a:p>
        </p:txBody>
      </p:sp>
      <p:sp>
        <p:nvSpPr>
          <p:cNvPr id="20" name="TextBox 19">
            <a:extLst>
              <a:ext uri="{FF2B5EF4-FFF2-40B4-BE49-F238E27FC236}">
                <a16:creationId xmlns:a16="http://schemas.microsoft.com/office/drawing/2014/main" id="{C524BC6D-3D06-10E5-D39F-9F01AB015151}"/>
              </a:ext>
            </a:extLst>
          </p:cNvPr>
          <p:cNvSpPr txBox="1"/>
          <p:nvPr/>
        </p:nvSpPr>
        <p:spPr>
          <a:xfrm>
            <a:off x="4473179" y="3023873"/>
            <a:ext cx="4086225" cy="369332"/>
          </a:xfrm>
          <a:prstGeom prst="rect">
            <a:avLst/>
          </a:prstGeom>
          <a:noFill/>
        </p:spPr>
        <p:txBody>
          <a:bodyPr wrap="square">
            <a:spAutoFit/>
          </a:bodyPr>
          <a:lstStyle/>
          <a:p>
            <a:pPr algn="l"/>
            <a:r>
              <a:rPr lang="en-US" dirty="0">
                <a:solidFill>
                  <a:schemeClr val="bg1"/>
                </a:solidFill>
                <a:latin typeface="Arial Nova" panose="020B0504020202020204" pitchFamily="34" charset="0"/>
              </a:rPr>
              <a:t>Some functions are faster than others</a:t>
            </a:r>
          </a:p>
        </p:txBody>
      </p:sp>
      <p:sp>
        <p:nvSpPr>
          <p:cNvPr id="22" name="TextBox 21">
            <a:extLst>
              <a:ext uri="{FF2B5EF4-FFF2-40B4-BE49-F238E27FC236}">
                <a16:creationId xmlns:a16="http://schemas.microsoft.com/office/drawing/2014/main" id="{BE5F2C98-25C8-F895-01D4-3DC7AB7C4390}"/>
              </a:ext>
            </a:extLst>
          </p:cNvPr>
          <p:cNvSpPr txBox="1"/>
          <p:nvPr/>
        </p:nvSpPr>
        <p:spPr>
          <a:xfrm>
            <a:off x="266700" y="5335337"/>
            <a:ext cx="6529386" cy="1200329"/>
          </a:xfrm>
          <a:prstGeom prst="rect">
            <a:avLst/>
          </a:prstGeom>
          <a:noFill/>
        </p:spPr>
        <p:txBody>
          <a:bodyPr wrap="square">
            <a:spAutoFit/>
          </a:bodyPr>
          <a:lstStyle/>
          <a:p>
            <a:r>
              <a:rPr lang="en-US" dirty="0">
                <a:solidFill>
                  <a:schemeClr val="tx2">
                    <a:lumMod val="50000"/>
                  </a:schemeClr>
                </a:solidFill>
                <a:latin typeface="Arial Nova" panose="020B0504020202020204" pitchFamily="34" charset="0"/>
              </a:rPr>
              <a:t>Examples:</a:t>
            </a:r>
          </a:p>
          <a:p>
            <a:r>
              <a:rPr lang="en-US" dirty="0">
                <a:solidFill>
                  <a:schemeClr val="tx2">
                    <a:lumMod val="50000"/>
                  </a:schemeClr>
                </a:solidFill>
                <a:latin typeface="Arial Nova" panose="020B0504020202020204" pitchFamily="34" charset="0"/>
              </a:rPr>
              <a:t>* </a:t>
            </a:r>
            <a:r>
              <a:rPr lang="en-US" dirty="0" err="1">
                <a:solidFill>
                  <a:schemeClr val="tx2">
                    <a:lumMod val="50000"/>
                  </a:schemeClr>
                </a:solidFill>
                <a:latin typeface="Arial Nova" panose="020B0504020202020204" pitchFamily="34" charset="0"/>
              </a:rPr>
              <a:t>Readr</a:t>
            </a:r>
            <a:r>
              <a:rPr lang="en-US" dirty="0">
                <a:solidFill>
                  <a:schemeClr val="tx2">
                    <a:lumMod val="50000"/>
                  </a:schemeClr>
                </a:solidFill>
                <a:latin typeface="Arial Nova" panose="020B0504020202020204" pitchFamily="34" charset="0"/>
              </a:rPr>
              <a:t>::</a:t>
            </a:r>
            <a:r>
              <a:rPr lang="en-US" dirty="0" err="1">
                <a:solidFill>
                  <a:schemeClr val="tx2">
                    <a:lumMod val="50000"/>
                  </a:schemeClr>
                </a:solidFill>
                <a:latin typeface="Arial Nova" panose="020B0504020202020204" pitchFamily="34" charset="0"/>
              </a:rPr>
              <a:t>read_csv</a:t>
            </a:r>
            <a:r>
              <a:rPr lang="en-US" dirty="0">
                <a:solidFill>
                  <a:schemeClr val="tx2">
                    <a:lumMod val="50000"/>
                  </a:schemeClr>
                </a:solidFill>
                <a:latin typeface="Arial Nova" panose="020B0504020202020204" pitchFamily="34" charset="0"/>
              </a:rPr>
              <a:t>() is significantly faster than read.csv()</a:t>
            </a:r>
          </a:p>
          <a:p>
            <a:r>
              <a:rPr lang="en-US" dirty="0">
                <a:solidFill>
                  <a:schemeClr val="tx2">
                    <a:lumMod val="50000"/>
                  </a:schemeClr>
                </a:solidFill>
                <a:latin typeface="Arial Nova" panose="020B0504020202020204" pitchFamily="34" charset="0"/>
              </a:rPr>
              <a:t>* </a:t>
            </a:r>
            <a:r>
              <a:rPr lang="en-US" dirty="0" err="1">
                <a:solidFill>
                  <a:schemeClr val="tx2">
                    <a:lumMod val="50000"/>
                  </a:schemeClr>
                </a:solidFill>
                <a:latin typeface="Arial Nova" panose="020B0504020202020204" pitchFamily="34" charset="0"/>
              </a:rPr>
              <a:t>rowSums</a:t>
            </a:r>
            <a:r>
              <a:rPr lang="en-US" dirty="0">
                <a:solidFill>
                  <a:schemeClr val="tx2">
                    <a:lumMod val="50000"/>
                  </a:schemeClr>
                </a:solidFill>
                <a:latin typeface="Arial Nova" panose="020B0504020202020204" pitchFamily="34" charset="0"/>
              </a:rPr>
              <a:t>(), </a:t>
            </a:r>
            <a:r>
              <a:rPr lang="en-US" dirty="0" err="1">
                <a:solidFill>
                  <a:schemeClr val="tx2">
                    <a:lumMod val="50000"/>
                  </a:schemeClr>
                </a:solidFill>
                <a:latin typeface="Arial Nova" panose="020B0504020202020204" pitchFamily="34" charset="0"/>
              </a:rPr>
              <a:t>colSums</a:t>
            </a:r>
            <a:r>
              <a:rPr lang="en-US" dirty="0">
                <a:solidFill>
                  <a:schemeClr val="tx2">
                    <a:lumMod val="50000"/>
                  </a:schemeClr>
                </a:solidFill>
                <a:latin typeface="Arial Nova" panose="020B0504020202020204" pitchFamily="34" charset="0"/>
              </a:rPr>
              <a:t>(), </a:t>
            </a:r>
            <a:r>
              <a:rPr lang="en-US" dirty="0" err="1">
                <a:solidFill>
                  <a:schemeClr val="tx2">
                    <a:lumMod val="50000"/>
                  </a:schemeClr>
                </a:solidFill>
                <a:latin typeface="Arial Nova" panose="020B0504020202020204" pitchFamily="34" charset="0"/>
              </a:rPr>
              <a:t>rowMeans</a:t>
            </a:r>
            <a:r>
              <a:rPr lang="en-US" dirty="0">
                <a:solidFill>
                  <a:schemeClr val="tx2">
                    <a:lumMod val="50000"/>
                  </a:schemeClr>
                </a:solidFill>
                <a:latin typeface="Arial Nova" panose="020B0504020202020204" pitchFamily="34" charset="0"/>
              </a:rPr>
              <a:t>(), and </a:t>
            </a:r>
            <a:r>
              <a:rPr lang="en-US" dirty="0" err="1">
                <a:solidFill>
                  <a:schemeClr val="tx2">
                    <a:lumMod val="50000"/>
                  </a:schemeClr>
                </a:solidFill>
                <a:latin typeface="Arial Nova" panose="020B0504020202020204" pitchFamily="34" charset="0"/>
              </a:rPr>
              <a:t>colMeans</a:t>
            </a:r>
            <a:r>
              <a:rPr lang="en-US" dirty="0">
                <a:solidFill>
                  <a:schemeClr val="tx2">
                    <a:lumMod val="50000"/>
                  </a:schemeClr>
                </a:solidFill>
                <a:latin typeface="Arial Nova" panose="020B0504020202020204" pitchFamily="34" charset="0"/>
              </a:rPr>
              <a:t>() are faster than apply() because they use vectors</a:t>
            </a:r>
          </a:p>
        </p:txBody>
      </p:sp>
      <p:sp>
        <p:nvSpPr>
          <p:cNvPr id="24" name="TextBox 23">
            <a:extLst>
              <a:ext uri="{FF2B5EF4-FFF2-40B4-BE49-F238E27FC236}">
                <a16:creationId xmlns:a16="http://schemas.microsoft.com/office/drawing/2014/main" id="{545D96AE-7A3F-7528-7947-942DE5C8A917}"/>
              </a:ext>
            </a:extLst>
          </p:cNvPr>
          <p:cNvSpPr txBox="1"/>
          <p:nvPr/>
        </p:nvSpPr>
        <p:spPr>
          <a:xfrm>
            <a:off x="6717509" y="4516009"/>
            <a:ext cx="5207792" cy="369332"/>
          </a:xfrm>
          <a:prstGeom prst="rect">
            <a:avLst/>
          </a:prstGeom>
          <a:noFill/>
        </p:spPr>
        <p:txBody>
          <a:bodyPr wrap="square">
            <a:spAutoFit/>
          </a:bodyPr>
          <a:lstStyle/>
          <a:p>
            <a:pPr algn="l"/>
            <a:r>
              <a:rPr lang="en-US" dirty="0">
                <a:solidFill>
                  <a:schemeClr val="bg1"/>
                </a:solidFill>
                <a:latin typeface="Arial Nova" panose="020B0504020202020204" pitchFamily="34" charset="0"/>
              </a:rPr>
              <a:t>Requires experience and development of intuition</a:t>
            </a:r>
          </a:p>
        </p:txBody>
      </p:sp>
      <p:pic>
        <p:nvPicPr>
          <p:cNvPr id="29" name="Graphic 28" descr="Flag with solid fill">
            <a:extLst>
              <a:ext uri="{FF2B5EF4-FFF2-40B4-BE49-F238E27FC236}">
                <a16:creationId xmlns:a16="http://schemas.microsoft.com/office/drawing/2014/main" id="{4EF8F16C-13D5-521D-6E61-66694AC7163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010901" y="2722961"/>
            <a:ext cx="914400" cy="914400"/>
          </a:xfrm>
          <a:prstGeom prst="rect">
            <a:avLst/>
          </a:prstGeom>
        </p:spPr>
      </p:pic>
      <p:sp>
        <p:nvSpPr>
          <p:cNvPr id="30" name="Oval 29">
            <a:extLst>
              <a:ext uri="{FF2B5EF4-FFF2-40B4-BE49-F238E27FC236}">
                <a16:creationId xmlns:a16="http://schemas.microsoft.com/office/drawing/2014/main" id="{EDBEE461-30F1-8183-F48E-DA765E1DFF1F}"/>
              </a:ext>
            </a:extLst>
          </p:cNvPr>
          <p:cNvSpPr/>
          <p:nvPr/>
        </p:nvSpPr>
        <p:spPr>
          <a:xfrm>
            <a:off x="-372663" y="3478612"/>
            <a:ext cx="2085975" cy="635255"/>
          </a:xfrm>
          <a:prstGeom prst="ellipse">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F15135F-F36B-D96E-03DB-C0AA926583C7}"/>
              </a:ext>
            </a:extLst>
          </p:cNvPr>
          <p:cNvSpPr/>
          <p:nvPr/>
        </p:nvSpPr>
        <p:spPr>
          <a:xfrm>
            <a:off x="1491258" y="3563928"/>
            <a:ext cx="10954346" cy="319778"/>
          </a:xfrm>
          <a:custGeom>
            <a:avLst/>
            <a:gdLst>
              <a:gd name="connsiteX0" fmla="*/ 0 w 10954346"/>
              <a:gd name="connsiteY0" fmla="*/ 0 h 319778"/>
              <a:gd name="connsiteX1" fmla="*/ 794190 w 10954346"/>
              <a:gd name="connsiteY1" fmla="*/ 0 h 319778"/>
              <a:gd name="connsiteX2" fmla="*/ 1259750 w 10954346"/>
              <a:gd name="connsiteY2" fmla="*/ 0 h 319778"/>
              <a:gd name="connsiteX3" fmla="*/ 1615766 w 10954346"/>
              <a:gd name="connsiteY3" fmla="*/ 0 h 319778"/>
              <a:gd name="connsiteX4" fmla="*/ 1971782 w 10954346"/>
              <a:gd name="connsiteY4" fmla="*/ 0 h 319778"/>
              <a:gd name="connsiteX5" fmla="*/ 2546885 w 10954346"/>
              <a:gd name="connsiteY5" fmla="*/ 0 h 319778"/>
              <a:gd name="connsiteX6" fmla="*/ 2902902 w 10954346"/>
              <a:gd name="connsiteY6" fmla="*/ 0 h 319778"/>
              <a:gd name="connsiteX7" fmla="*/ 3368461 w 10954346"/>
              <a:gd name="connsiteY7" fmla="*/ 0 h 319778"/>
              <a:gd name="connsiteX8" fmla="*/ 3724478 w 10954346"/>
              <a:gd name="connsiteY8" fmla="*/ 0 h 319778"/>
              <a:gd name="connsiteX9" fmla="*/ 4299581 w 10954346"/>
              <a:gd name="connsiteY9" fmla="*/ 0 h 319778"/>
              <a:gd name="connsiteX10" fmla="*/ 5093771 w 10954346"/>
              <a:gd name="connsiteY10" fmla="*/ 0 h 319778"/>
              <a:gd name="connsiteX11" fmla="*/ 5778418 w 10954346"/>
              <a:gd name="connsiteY11" fmla="*/ 0 h 319778"/>
              <a:gd name="connsiteX12" fmla="*/ 6682151 w 10954346"/>
              <a:gd name="connsiteY12" fmla="*/ 0 h 319778"/>
              <a:gd name="connsiteX13" fmla="*/ 7257254 w 10954346"/>
              <a:gd name="connsiteY13" fmla="*/ 0 h 319778"/>
              <a:gd name="connsiteX14" fmla="*/ 7941901 w 10954346"/>
              <a:gd name="connsiteY14" fmla="*/ 0 h 319778"/>
              <a:gd name="connsiteX15" fmla="*/ 8845634 w 10954346"/>
              <a:gd name="connsiteY15" fmla="*/ 0 h 319778"/>
              <a:gd name="connsiteX16" fmla="*/ 9639824 w 10954346"/>
              <a:gd name="connsiteY16" fmla="*/ 0 h 319778"/>
              <a:gd name="connsiteX17" fmla="*/ 10954346 w 10954346"/>
              <a:gd name="connsiteY17" fmla="*/ 0 h 319778"/>
              <a:gd name="connsiteX18" fmla="*/ 10954346 w 10954346"/>
              <a:gd name="connsiteY18" fmla="*/ 319778 h 319778"/>
              <a:gd name="connsiteX19" fmla="*/ 10598330 w 10954346"/>
              <a:gd name="connsiteY19" fmla="*/ 319778 h 319778"/>
              <a:gd name="connsiteX20" fmla="*/ 9913683 w 10954346"/>
              <a:gd name="connsiteY20" fmla="*/ 319778 h 319778"/>
              <a:gd name="connsiteX21" fmla="*/ 9557667 w 10954346"/>
              <a:gd name="connsiteY21" fmla="*/ 319778 h 319778"/>
              <a:gd name="connsiteX22" fmla="*/ 8982564 w 10954346"/>
              <a:gd name="connsiteY22" fmla="*/ 319778 h 319778"/>
              <a:gd name="connsiteX23" fmla="*/ 8517004 w 10954346"/>
              <a:gd name="connsiteY23" fmla="*/ 319778 h 319778"/>
              <a:gd name="connsiteX24" fmla="*/ 8051444 w 10954346"/>
              <a:gd name="connsiteY24" fmla="*/ 319778 h 319778"/>
              <a:gd name="connsiteX25" fmla="*/ 7476341 w 10954346"/>
              <a:gd name="connsiteY25" fmla="*/ 319778 h 319778"/>
              <a:gd name="connsiteX26" fmla="*/ 6572608 w 10954346"/>
              <a:gd name="connsiteY26" fmla="*/ 319778 h 319778"/>
              <a:gd name="connsiteX27" fmla="*/ 5997504 w 10954346"/>
              <a:gd name="connsiteY27" fmla="*/ 319778 h 319778"/>
              <a:gd name="connsiteX28" fmla="*/ 5531945 w 10954346"/>
              <a:gd name="connsiteY28" fmla="*/ 319778 h 319778"/>
              <a:gd name="connsiteX29" fmla="*/ 4847298 w 10954346"/>
              <a:gd name="connsiteY29" fmla="*/ 319778 h 319778"/>
              <a:gd name="connsiteX30" fmla="*/ 4491282 w 10954346"/>
              <a:gd name="connsiteY30" fmla="*/ 319778 h 319778"/>
              <a:gd name="connsiteX31" fmla="*/ 3916179 w 10954346"/>
              <a:gd name="connsiteY31" fmla="*/ 319778 h 319778"/>
              <a:gd name="connsiteX32" fmla="*/ 3121989 w 10954346"/>
              <a:gd name="connsiteY32" fmla="*/ 319778 h 319778"/>
              <a:gd name="connsiteX33" fmla="*/ 2546885 w 10954346"/>
              <a:gd name="connsiteY33" fmla="*/ 319778 h 319778"/>
              <a:gd name="connsiteX34" fmla="*/ 1643152 w 10954346"/>
              <a:gd name="connsiteY34" fmla="*/ 319778 h 319778"/>
              <a:gd name="connsiteX35" fmla="*/ 848962 w 10954346"/>
              <a:gd name="connsiteY35" fmla="*/ 319778 h 319778"/>
              <a:gd name="connsiteX36" fmla="*/ 0 w 10954346"/>
              <a:gd name="connsiteY36" fmla="*/ 319778 h 319778"/>
              <a:gd name="connsiteX37" fmla="*/ 0 w 10954346"/>
              <a:gd name="connsiteY37" fmla="*/ 0 h 319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54346" h="319778" fill="none" extrusionOk="0">
                <a:moveTo>
                  <a:pt x="0" y="0"/>
                </a:moveTo>
                <a:cubicBezTo>
                  <a:pt x="260690" y="36609"/>
                  <a:pt x="405969" y="-31132"/>
                  <a:pt x="794190" y="0"/>
                </a:cubicBezTo>
                <a:cubicBezTo>
                  <a:pt x="1182411" y="31132"/>
                  <a:pt x="1164525" y="-567"/>
                  <a:pt x="1259750" y="0"/>
                </a:cubicBezTo>
                <a:cubicBezTo>
                  <a:pt x="1354975" y="567"/>
                  <a:pt x="1450853" y="15084"/>
                  <a:pt x="1615766" y="0"/>
                </a:cubicBezTo>
                <a:cubicBezTo>
                  <a:pt x="1780679" y="-15084"/>
                  <a:pt x="1860252" y="16423"/>
                  <a:pt x="1971782" y="0"/>
                </a:cubicBezTo>
                <a:cubicBezTo>
                  <a:pt x="2083312" y="-16423"/>
                  <a:pt x="2406235" y="-9460"/>
                  <a:pt x="2546885" y="0"/>
                </a:cubicBezTo>
                <a:cubicBezTo>
                  <a:pt x="2687535" y="9460"/>
                  <a:pt x="2728413" y="-16878"/>
                  <a:pt x="2902902" y="0"/>
                </a:cubicBezTo>
                <a:cubicBezTo>
                  <a:pt x="3077391" y="16878"/>
                  <a:pt x="3212671" y="-18395"/>
                  <a:pt x="3368461" y="0"/>
                </a:cubicBezTo>
                <a:cubicBezTo>
                  <a:pt x="3524251" y="18395"/>
                  <a:pt x="3573984" y="8269"/>
                  <a:pt x="3724478" y="0"/>
                </a:cubicBezTo>
                <a:cubicBezTo>
                  <a:pt x="3874972" y="-8269"/>
                  <a:pt x="4028685" y="445"/>
                  <a:pt x="4299581" y="0"/>
                </a:cubicBezTo>
                <a:cubicBezTo>
                  <a:pt x="4570477" y="-445"/>
                  <a:pt x="4863514" y="-38040"/>
                  <a:pt x="5093771" y="0"/>
                </a:cubicBezTo>
                <a:cubicBezTo>
                  <a:pt x="5324028" y="38040"/>
                  <a:pt x="5626863" y="4115"/>
                  <a:pt x="5778418" y="0"/>
                </a:cubicBezTo>
                <a:cubicBezTo>
                  <a:pt x="5929973" y="-4115"/>
                  <a:pt x="6345122" y="-29733"/>
                  <a:pt x="6682151" y="0"/>
                </a:cubicBezTo>
                <a:cubicBezTo>
                  <a:pt x="7019180" y="29733"/>
                  <a:pt x="7129920" y="-1483"/>
                  <a:pt x="7257254" y="0"/>
                </a:cubicBezTo>
                <a:cubicBezTo>
                  <a:pt x="7384588" y="1483"/>
                  <a:pt x="7775192" y="14638"/>
                  <a:pt x="7941901" y="0"/>
                </a:cubicBezTo>
                <a:cubicBezTo>
                  <a:pt x="8108610" y="-14638"/>
                  <a:pt x="8495831" y="35507"/>
                  <a:pt x="8845634" y="0"/>
                </a:cubicBezTo>
                <a:cubicBezTo>
                  <a:pt x="9195437" y="-35507"/>
                  <a:pt x="9333578" y="-25216"/>
                  <a:pt x="9639824" y="0"/>
                </a:cubicBezTo>
                <a:cubicBezTo>
                  <a:pt x="9946070" y="25216"/>
                  <a:pt x="10572994" y="-25022"/>
                  <a:pt x="10954346" y="0"/>
                </a:cubicBezTo>
                <a:cubicBezTo>
                  <a:pt x="10953912" y="156727"/>
                  <a:pt x="10968600" y="204641"/>
                  <a:pt x="10954346" y="319778"/>
                </a:cubicBezTo>
                <a:cubicBezTo>
                  <a:pt x="10798160" y="304067"/>
                  <a:pt x="10750954" y="320785"/>
                  <a:pt x="10598330" y="319778"/>
                </a:cubicBezTo>
                <a:cubicBezTo>
                  <a:pt x="10445706" y="318771"/>
                  <a:pt x="10155394" y="303990"/>
                  <a:pt x="9913683" y="319778"/>
                </a:cubicBezTo>
                <a:cubicBezTo>
                  <a:pt x="9671972" y="335566"/>
                  <a:pt x="9725435" y="315731"/>
                  <a:pt x="9557667" y="319778"/>
                </a:cubicBezTo>
                <a:cubicBezTo>
                  <a:pt x="9389899" y="323825"/>
                  <a:pt x="9190826" y="328453"/>
                  <a:pt x="8982564" y="319778"/>
                </a:cubicBezTo>
                <a:cubicBezTo>
                  <a:pt x="8774302" y="311103"/>
                  <a:pt x="8616133" y="330432"/>
                  <a:pt x="8517004" y="319778"/>
                </a:cubicBezTo>
                <a:cubicBezTo>
                  <a:pt x="8417875" y="309124"/>
                  <a:pt x="8147647" y="333013"/>
                  <a:pt x="8051444" y="319778"/>
                </a:cubicBezTo>
                <a:cubicBezTo>
                  <a:pt x="7955241" y="306543"/>
                  <a:pt x="7657742" y="310138"/>
                  <a:pt x="7476341" y="319778"/>
                </a:cubicBezTo>
                <a:cubicBezTo>
                  <a:pt x="7294940" y="329418"/>
                  <a:pt x="6913769" y="327860"/>
                  <a:pt x="6572608" y="319778"/>
                </a:cubicBezTo>
                <a:cubicBezTo>
                  <a:pt x="6231447" y="311696"/>
                  <a:pt x="6161523" y="299307"/>
                  <a:pt x="5997504" y="319778"/>
                </a:cubicBezTo>
                <a:cubicBezTo>
                  <a:pt x="5833485" y="340249"/>
                  <a:pt x="5704014" y="331653"/>
                  <a:pt x="5531945" y="319778"/>
                </a:cubicBezTo>
                <a:cubicBezTo>
                  <a:pt x="5359876" y="307903"/>
                  <a:pt x="5048679" y="305318"/>
                  <a:pt x="4847298" y="319778"/>
                </a:cubicBezTo>
                <a:cubicBezTo>
                  <a:pt x="4645917" y="334238"/>
                  <a:pt x="4639728" y="314349"/>
                  <a:pt x="4491282" y="319778"/>
                </a:cubicBezTo>
                <a:cubicBezTo>
                  <a:pt x="4342836" y="325207"/>
                  <a:pt x="4051176" y="316401"/>
                  <a:pt x="3916179" y="319778"/>
                </a:cubicBezTo>
                <a:cubicBezTo>
                  <a:pt x="3781182" y="323155"/>
                  <a:pt x="3374701" y="304740"/>
                  <a:pt x="3121989" y="319778"/>
                </a:cubicBezTo>
                <a:cubicBezTo>
                  <a:pt x="2869277" y="334817"/>
                  <a:pt x="2793398" y="307781"/>
                  <a:pt x="2546885" y="319778"/>
                </a:cubicBezTo>
                <a:cubicBezTo>
                  <a:pt x="2300372" y="331775"/>
                  <a:pt x="1913707" y="343400"/>
                  <a:pt x="1643152" y="319778"/>
                </a:cubicBezTo>
                <a:cubicBezTo>
                  <a:pt x="1372597" y="296156"/>
                  <a:pt x="1106294" y="318382"/>
                  <a:pt x="848962" y="319778"/>
                </a:cubicBezTo>
                <a:cubicBezTo>
                  <a:pt x="591630" y="321175"/>
                  <a:pt x="385330" y="318737"/>
                  <a:pt x="0" y="319778"/>
                </a:cubicBezTo>
                <a:cubicBezTo>
                  <a:pt x="-14983" y="210375"/>
                  <a:pt x="-12362" y="69210"/>
                  <a:pt x="0" y="0"/>
                </a:cubicBezTo>
                <a:close/>
              </a:path>
              <a:path w="10954346" h="319778" stroke="0" extrusionOk="0">
                <a:moveTo>
                  <a:pt x="0" y="0"/>
                </a:moveTo>
                <a:cubicBezTo>
                  <a:pt x="279047" y="17384"/>
                  <a:pt x="371516" y="18045"/>
                  <a:pt x="575103" y="0"/>
                </a:cubicBezTo>
                <a:cubicBezTo>
                  <a:pt x="778690" y="-18045"/>
                  <a:pt x="765317" y="-8795"/>
                  <a:pt x="931119" y="0"/>
                </a:cubicBezTo>
                <a:cubicBezTo>
                  <a:pt x="1096921" y="8795"/>
                  <a:pt x="1160601" y="5331"/>
                  <a:pt x="1287136" y="0"/>
                </a:cubicBezTo>
                <a:cubicBezTo>
                  <a:pt x="1413671" y="-5331"/>
                  <a:pt x="1920452" y="18439"/>
                  <a:pt x="2081326" y="0"/>
                </a:cubicBezTo>
                <a:cubicBezTo>
                  <a:pt x="2242200" y="-18439"/>
                  <a:pt x="2495914" y="-15184"/>
                  <a:pt x="2656429" y="0"/>
                </a:cubicBezTo>
                <a:cubicBezTo>
                  <a:pt x="2816944" y="15184"/>
                  <a:pt x="2898911" y="8089"/>
                  <a:pt x="3012445" y="0"/>
                </a:cubicBezTo>
                <a:cubicBezTo>
                  <a:pt x="3125979" y="-8089"/>
                  <a:pt x="3631576" y="42798"/>
                  <a:pt x="3916179" y="0"/>
                </a:cubicBezTo>
                <a:cubicBezTo>
                  <a:pt x="4200782" y="-42798"/>
                  <a:pt x="4102505" y="-7852"/>
                  <a:pt x="4272195" y="0"/>
                </a:cubicBezTo>
                <a:cubicBezTo>
                  <a:pt x="4441885" y="7852"/>
                  <a:pt x="4720753" y="8916"/>
                  <a:pt x="4956842" y="0"/>
                </a:cubicBezTo>
                <a:cubicBezTo>
                  <a:pt x="5192931" y="-8916"/>
                  <a:pt x="5528307" y="2695"/>
                  <a:pt x="5860575" y="0"/>
                </a:cubicBezTo>
                <a:cubicBezTo>
                  <a:pt x="6192843" y="-2695"/>
                  <a:pt x="6387726" y="32576"/>
                  <a:pt x="6654765" y="0"/>
                </a:cubicBezTo>
                <a:cubicBezTo>
                  <a:pt x="6921804" y="-32576"/>
                  <a:pt x="7179149" y="30604"/>
                  <a:pt x="7448955" y="0"/>
                </a:cubicBezTo>
                <a:cubicBezTo>
                  <a:pt x="7718761" y="-30604"/>
                  <a:pt x="8102561" y="-28649"/>
                  <a:pt x="8352689" y="0"/>
                </a:cubicBezTo>
                <a:cubicBezTo>
                  <a:pt x="8602817" y="28649"/>
                  <a:pt x="8811437" y="3187"/>
                  <a:pt x="9037335" y="0"/>
                </a:cubicBezTo>
                <a:cubicBezTo>
                  <a:pt x="9263233" y="-3187"/>
                  <a:pt x="9545633" y="37553"/>
                  <a:pt x="9831526" y="0"/>
                </a:cubicBezTo>
                <a:cubicBezTo>
                  <a:pt x="10117419" y="-37553"/>
                  <a:pt x="10629172" y="5137"/>
                  <a:pt x="10954346" y="0"/>
                </a:cubicBezTo>
                <a:cubicBezTo>
                  <a:pt x="10964314" y="120463"/>
                  <a:pt x="10961552" y="202358"/>
                  <a:pt x="10954346" y="319778"/>
                </a:cubicBezTo>
                <a:cubicBezTo>
                  <a:pt x="10801976" y="310842"/>
                  <a:pt x="10757202" y="311279"/>
                  <a:pt x="10598330" y="319778"/>
                </a:cubicBezTo>
                <a:cubicBezTo>
                  <a:pt x="10439458" y="328277"/>
                  <a:pt x="10181746" y="297265"/>
                  <a:pt x="10023227" y="319778"/>
                </a:cubicBezTo>
                <a:cubicBezTo>
                  <a:pt x="9864708" y="342291"/>
                  <a:pt x="9581732" y="300093"/>
                  <a:pt x="9338580" y="319778"/>
                </a:cubicBezTo>
                <a:cubicBezTo>
                  <a:pt x="9095428" y="339463"/>
                  <a:pt x="8844722" y="287892"/>
                  <a:pt x="8653933" y="319778"/>
                </a:cubicBezTo>
                <a:cubicBezTo>
                  <a:pt x="8463144" y="351664"/>
                  <a:pt x="7932420" y="342009"/>
                  <a:pt x="7750200" y="319778"/>
                </a:cubicBezTo>
                <a:cubicBezTo>
                  <a:pt x="7567980" y="297547"/>
                  <a:pt x="7533858" y="330087"/>
                  <a:pt x="7394184" y="319778"/>
                </a:cubicBezTo>
                <a:cubicBezTo>
                  <a:pt x="7254510" y="309469"/>
                  <a:pt x="7144476" y="319728"/>
                  <a:pt x="7038167" y="319778"/>
                </a:cubicBezTo>
                <a:cubicBezTo>
                  <a:pt x="6931858" y="319828"/>
                  <a:pt x="6649099" y="307915"/>
                  <a:pt x="6353521" y="319778"/>
                </a:cubicBezTo>
                <a:cubicBezTo>
                  <a:pt x="6057943" y="331641"/>
                  <a:pt x="6074796" y="322292"/>
                  <a:pt x="5997504" y="319778"/>
                </a:cubicBezTo>
                <a:cubicBezTo>
                  <a:pt x="5920212" y="317264"/>
                  <a:pt x="5542562" y="294594"/>
                  <a:pt x="5203314" y="319778"/>
                </a:cubicBezTo>
                <a:cubicBezTo>
                  <a:pt x="4864066" y="344963"/>
                  <a:pt x="4949971" y="296922"/>
                  <a:pt x="4737755" y="319778"/>
                </a:cubicBezTo>
                <a:cubicBezTo>
                  <a:pt x="4525539" y="342634"/>
                  <a:pt x="4539987" y="328360"/>
                  <a:pt x="4381738" y="319778"/>
                </a:cubicBezTo>
                <a:cubicBezTo>
                  <a:pt x="4223489" y="311196"/>
                  <a:pt x="3983010" y="297136"/>
                  <a:pt x="3806635" y="319778"/>
                </a:cubicBezTo>
                <a:cubicBezTo>
                  <a:pt x="3630260" y="342420"/>
                  <a:pt x="3369367" y="332280"/>
                  <a:pt x="3121989" y="319778"/>
                </a:cubicBezTo>
                <a:cubicBezTo>
                  <a:pt x="2874611" y="307276"/>
                  <a:pt x="2665172" y="302494"/>
                  <a:pt x="2327799" y="319778"/>
                </a:cubicBezTo>
                <a:cubicBezTo>
                  <a:pt x="1990426" y="337063"/>
                  <a:pt x="1953182" y="339491"/>
                  <a:pt x="1752695" y="319778"/>
                </a:cubicBezTo>
                <a:cubicBezTo>
                  <a:pt x="1552208" y="300065"/>
                  <a:pt x="1294578" y="322725"/>
                  <a:pt x="1068049" y="319778"/>
                </a:cubicBezTo>
                <a:cubicBezTo>
                  <a:pt x="841520" y="316831"/>
                  <a:pt x="797303" y="298751"/>
                  <a:pt x="602489" y="319778"/>
                </a:cubicBezTo>
                <a:cubicBezTo>
                  <a:pt x="407675" y="340805"/>
                  <a:pt x="261280" y="317744"/>
                  <a:pt x="0" y="319778"/>
                </a:cubicBezTo>
                <a:cubicBezTo>
                  <a:pt x="-12805" y="252876"/>
                  <a:pt x="4140" y="159045"/>
                  <a:pt x="0" y="0"/>
                </a:cubicBezTo>
                <a:close/>
              </a:path>
            </a:pathLst>
          </a:custGeom>
          <a:solidFill>
            <a:schemeClr val="bg1"/>
          </a:solidFill>
          <a:ln>
            <a:solidFill>
              <a:schemeClr val="bg1"/>
            </a:solidFill>
            <a:extLst>
              <a:ext uri="{C807C97D-BFC1-408E-A445-0C87EB9F89A2}">
                <ask:lineSketchStyleProps xmlns:ask="http://schemas.microsoft.com/office/drawing/2018/sketchyshapes" sd="368547744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5088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C9774-6D5B-4E28-7CE6-669BAED8DEBD}"/>
              </a:ext>
            </a:extLst>
          </p:cNvPr>
          <p:cNvSpPr>
            <a:spLocks noGrp="1"/>
          </p:cNvSpPr>
          <p:nvPr>
            <p:ph type="title"/>
          </p:nvPr>
        </p:nvSpPr>
        <p:spPr/>
        <p:txBody>
          <a:bodyPr/>
          <a:lstStyle/>
          <a:p>
            <a:r>
              <a:rPr lang="en-US" dirty="0">
                <a:solidFill>
                  <a:schemeClr val="tx2">
                    <a:lumMod val="50000"/>
                  </a:schemeClr>
                </a:solidFill>
                <a:latin typeface="Arial Nova" panose="020B0504020202020204" pitchFamily="34" charset="0"/>
              </a:rPr>
              <a:t>Vectorize Your Code</a:t>
            </a:r>
          </a:p>
        </p:txBody>
      </p:sp>
      <p:sp>
        <p:nvSpPr>
          <p:cNvPr id="5" name="TextBox 4">
            <a:extLst>
              <a:ext uri="{FF2B5EF4-FFF2-40B4-BE49-F238E27FC236}">
                <a16:creationId xmlns:a16="http://schemas.microsoft.com/office/drawing/2014/main" id="{E4660931-5597-DC38-64DA-D19A2292E61F}"/>
              </a:ext>
            </a:extLst>
          </p:cNvPr>
          <p:cNvSpPr txBox="1"/>
          <p:nvPr/>
        </p:nvSpPr>
        <p:spPr>
          <a:xfrm>
            <a:off x="6817524" y="1807894"/>
            <a:ext cx="5060957" cy="1200329"/>
          </a:xfrm>
          <a:prstGeom prst="rect">
            <a:avLst/>
          </a:prstGeom>
          <a:noFill/>
        </p:spPr>
        <p:txBody>
          <a:bodyPr wrap="square">
            <a:spAutoFit/>
          </a:bodyPr>
          <a:lstStyle/>
          <a:p>
            <a:pPr algn="just"/>
            <a:r>
              <a:rPr lang="en-US" sz="2400" dirty="0">
                <a:latin typeface="Arial Nova" panose="020B0504020202020204" pitchFamily="34" charset="0"/>
              </a:rPr>
              <a:t>Vectorized functions are applied to the entire vector at once rather than one at a time</a:t>
            </a:r>
          </a:p>
        </p:txBody>
      </p:sp>
      <p:sp>
        <p:nvSpPr>
          <p:cNvPr id="7" name="TextBox 6">
            <a:extLst>
              <a:ext uri="{FF2B5EF4-FFF2-40B4-BE49-F238E27FC236}">
                <a16:creationId xmlns:a16="http://schemas.microsoft.com/office/drawing/2014/main" id="{88B92503-1C6E-E93C-F59C-92D11F1835AB}"/>
              </a:ext>
            </a:extLst>
          </p:cNvPr>
          <p:cNvSpPr txBox="1"/>
          <p:nvPr/>
        </p:nvSpPr>
        <p:spPr>
          <a:xfrm>
            <a:off x="564353" y="1806928"/>
            <a:ext cx="5795165" cy="830997"/>
          </a:xfrm>
          <a:prstGeom prst="rect">
            <a:avLst/>
          </a:prstGeom>
          <a:noFill/>
        </p:spPr>
        <p:txBody>
          <a:bodyPr wrap="square">
            <a:spAutoFit/>
          </a:bodyPr>
          <a:lstStyle/>
          <a:p>
            <a:pPr algn="just"/>
            <a:r>
              <a:rPr lang="en-US" sz="2400" dirty="0">
                <a:latin typeface="Arial Nova" panose="020B0504020202020204" pitchFamily="34" charset="0"/>
              </a:rPr>
              <a:t>For-loops iterate over a vector one at a time, increasing time and memory usage</a:t>
            </a:r>
          </a:p>
        </p:txBody>
      </p:sp>
      <p:sp>
        <p:nvSpPr>
          <p:cNvPr id="9" name="TextBox 8">
            <a:extLst>
              <a:ext uri="{FF2B5EF4-FFF2-40B4-BE49-F238E27FC236}">
                <a16:creationId xmlns:a16="http://schemas.microsoft.com/office/drawing/2014/main" id="{1B6BCC5C-99EB-C4CB-75DE-0BFC32A2DF76}"/>
              </a:ext>
            </a:extLst>
          </p:cNvPr>
          <p:cNvSpPr txBox="1"/>
          <p:nvPr/>
        </p:nvSpPr>
        <p:spPr>
          <a:xfrm>
            <a:off x="394864" y="5791060"/>
            <a:ext cx="10763250" cy="430887"/>
          </a:xfrm>
          <a:prstGeom prst="rect">
            <a:avLst/>
          </a:prstGeom>
          <a:noFill/>
        </p:spPr>
        <p:txBody>
          <a:bodyPr wrap="square">
            <a:spAutoFit/>
          </a:bodyPr>
          <a:lstStyle/>
          <a:p>
            <a:r>
              <a:rPr lang="en-US" sz="2200" dirty="0">
                <a:latin typeface="Arial Nova" panose="020B0504020202020204" pitchFamily="34" charset="0"/>
              </a:rPr>
              <a:t>Use “Microbenchmark” to compare simple functions like the following example</a:t>
            </a:r>
          </a:p>
        </p:txBody>
      </p:sp>
      <p:graphicFrame>
        <p:nvGraphicFramePr>
          <p:cNvPr id="12" name="Table 12">
            <a:extLst>
              <a:ext uri="{FF2B5EF4-FFF2-40B4-BE49-F238E27FC236}">
                <a16:creationId xmlns:a16="http://schemas.microsoft.com/office/drawing/2014/main" id="{9A8F4AED-0A70-1C38-C11F-4EE56953BF36}"/>
              </a:ext>
            </a:extLst>
          </p:cNvPr>
          <p:cNvGraphicFramePr>
            <a:graphicFrameLocks noGrp="1"/>
          </p:cNvGraphicFramePr>
          <p:nvPr>
            <p:extLst>
              <p:ext uri="{D42A27DB-BD31-4B8C-83A1-F6EECF244321}">
                <p14:modId xmlns:p14="http://schemas.microsoft.com/office/powerpoint/2010/main" val="2159504998"/>
              </p:ext>
            </p:extLst>
          </p:nvPr>
        </p:nvGraphicFramePr>
        <p:xfrm>
          <a:off x="536576" y="3310429"/>
          <a:ext cx="1430336" cy="1487916"/>
        </p:xfrm>
        <a:graphic>
          <a:graphicData uri="http://schemas.openxmlformats.org/drawingml/2006/table">
            <a:tbl>
              <a:tblPr firstRow="1" bandRow="1">
                <a:tableStyleId>{5C22544A-7EE6-4342-B048-85BDC9FD1C3A}</a:tableStyleId>
              </a:tblPr>
              <a:tblGrid>
                <a:gridCol w="483130">
                  <a:extLst>
                    <a:ext uri="{9D8B030D-6E8A-4147-A177-3AD203B41FA5}">
                      <a16:colId xmlns:a16="http://schemas.microsoft.com/office/drawing/2014/main" val="1086495034"/>
                    </a:ext>
                  </a:extLst>
                </a:gridCol>
                <a:gridCol w="488060">
                  <a:extLst>
                    <a:ext uri="{9D8B030D-6E8A-4147-A177-3AD203B41FA5}">
                      <a16:colId xmlns:a16="http://schemas.microsoft.com/office/drawing/2014/main" val="1490916804"/>
                    </a:ext>
                  </a:extLst>
                </a:gridCol>
                <a:gridCol w="459146">
                  <a:extLst>
                    <a:ext uri="{9D8B030D-6E8A-4147-A177-3AD203B41FA5}">
                      <a16:colId xmlns:a16="http://schemas.microsoft.com/office/drawing/2014/main" val="1383920493"/>
                    </a:ext>
                  </a:extLst>
                </a:gridCol>
              </a:tblGrid>
              <a:tr h="371979">
                <a:tc>
                  <a:txBody>
                    <a:bodyPr/>
                    <a:lstStyle/>
                    <a:p>
                      <a:endParaRPr lang="en-US"/>
                    </a:p>
                  </a:txBody>
                  <a:tcPr>
                    <a:solidFill>
                      <a:srgbClr val="FFC000"/>
                    </a:solidFill>
                  </a:tcPr>
                </a:tc>
                <a:tc>
                  <a:txBody>
                    <a:bodyPr/>
                    <a:lstStyle/>
                    <a:p>
                      <a:endParaRPr lang="en-US" dirty="0"/>
                    </a:p>
                  </a:txBody>
                  <a:tcPr>
                    <a:solidFill>
                      <a:srgbClr val="FFC000"/>
                    </a:solidFill>
                  </a:tcPr>
                </a:tc>
                <a:tc>
                  <a:txBody>
                    <a:bodyPr/>
                    <a:lstStyle/>
                    <a:p>
                      <a:endParaRPr lang="en-US" dirty="0"/>
                    </a:p>
                  </a:txBody>
                  <a:tcPr>
                    <a:solidFill>
                      <a:srgbClr val="FFC000"/>
                    </a:solidFill>
                  </a:tcPr>
                </a:tc>
                <a:extLst>
                  <a:ext uri="{0D108BD9-81ED-4DB2-BD59-A6C34878D82A}">
                    <a16:rowId xmlns:a16="http://schemas.microsoft.com/office/drawing/2014/main" val="3470677737"/>
                  </a:ext>
                </a:extLst>
              </a:tr>
              <a:tr h="371979">
                <a:tc>
                  <a:txBody>
                    <a:bodyPr/>
                    <a:lstStyle/>
                    <a:p>
                      <a:endParaRPr lang="en-US" dirty="0"/>
                    </a:p>
                  </a:txBody>
                  <a:tcPr>
                    <a:solidFill>
                      <a:schemeClr val="tx2">
                        <a:lumMod val="75000"/>
                      </a:schemeClr>
                    </a:solidFill>
                  </a:tcPr>
                </a:tc>
                <a:tc>
                  <a:txBody>
                    <a:bodyPr/>
                    <a:lstStyle/>
                    <a:p>
                      <a:endParaRPr lang="en-US" dirty="0"/>
                    </a:p>
                  </a:txBody>
                  <a:tcPr>
                    <a:solidFill>
                      <a:schemeClr val="bg1">
                        <a:lumMod val="85000"/>
                      </a:schemeClr>
                    </a:solidFill>
                  </a:tcPr>
                </a:tc>
                <a:tc>
                  <a:txBody>
                    <a:bodyPr/>
                    <a:lstStyle/>
                    <a:p>
                      <a:endParaRPr lang="en-US"/>
                    </a:p>
                  </a:txBody>
                  <a:tcPr>
                    <a:solidFill>
                      <a:schemeClr val="bg1">
                        <a:lumMod val="85000"/>
                      </a:schemeClr>
                    </a:solidFill>
                  </a:tcPr>
                </a:tc>
                <a:extLst>
                  <a:ext uri="{0D108BD9-81ED-4DB2-BD59-A6C34878D82A}">
                    <a16:rowId xmlns:a16="http://schemas.microsoft.com/office/drawing/2014/main" val="2131818230"/>
                  </a:ext>
                </a:extLst>
              </a:tr>
              <a:tr h="371979">
                <a:tc>
                  <a:txBody>
                    <a:bodyPr/>
                    <a:lstStyle/>
                    <a:p>
                      <a:endParaRPr lang="en-US"/>
                    </a:p>
                  </a:txBody>
                  <a:tcPr>
                    <a:solidFill>
                      <a:schemeClr val="bg1">
                        <a:lumMod val="75000"/>
                      </a:schemeClr>
                    </a:solidFill>
                  </a:tcPr>
                </a:tc>
                <a:tc>
                  <a:txBody>
                    <a:bodyPr/>
                    <a:lstStyle/>
                    <a:p>
                      <a:endParaRPr lang="en-US"/>
                    </a:p>
                  </a:txBody>
                  <a:tcPr>
                    <a:solidFill>
                      <a:schemeClr val="bg1">
                        <a:lumMod val="75000"/>
                      </a:schemeClr>
                    </a:solidFill>
                  </a:tcPr>
                </a:tc>
                <a:tc>
                  <a:txBody>
                    <a:bodyPr/>
                    <a:lstStyle/>
                    <a:p>
                      <a:endParaRPr lang="en-US" dirty="0"/>
                    </a:p>
                  </a:txBody>
                  <a:tcPr>
                    <a:solidFill>
                      <a:schemeClr val="bg1">
                        <a:lumMod val="75000"/>
                      </a:schemeClr>
                    </a:solidFill>
                  </a:tcPr>
                </a:tc>
                <a:extLst>
                  <a:ext uri="{0D108BD9-81ED-4DB2-BD59-A6C34878D82A}">
                    <a16:rowId xmlns:a16="http://schemas.microsoft.com/office/drawing/2014/main" val="1365245486"/>
                  </a:ext>
                </a:extLst>
              </a:tr>
              <a:tr h="371979">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dirty="0"/>
                    </a:p>
                  </a:txBody>
                  <a:tcPr>
                    <a:solidFill>
                      <a:schemeClr val="bg1">
                        <a:lumMod val="85000"/>
                      </a:schemeClr>
                    </a:solidFill>
                  </a:tcPr>
                </a:tc>
                <a:extLst>
                  <a:ext uri="{0D108BD9-81ED-4DB2-BD59-A6C34878D82A}">
                    <a16:rowId xmlns:a16="http://schemas.microsoft.com/office/drawing/2014/main" val="1799166184"/>
                  </a:ext>
                </a:extLst>
              </a:tr>
            </a:tbl>
          </a:graphicData>
        </a:graphic>
      </p:graphicFrame>
      <p:graphicFrame>
        <p:nvGraphicFramePr>
          <p:cNvPr id="14" name="Table 12">
            <a:extLst>
              <a:ext uri="{FF2B5EF4-FFF2-40B4-BE49-F238E27FC236}">
                <a16:creationId xmlns:a16="http://schemas.microsoft.com/office/drawing/2014/main" id="{8DF3CDEE-A15F-9613-47BC-5950080E0957}"/>
              </a:ext>
            </a:extLst>
          </p:cNvPr>
          <p:cNvGraphicFramePr>
            <a:graphicFrameLocks noGrp="1"/>
          </p:cNvGraphicFramePr>
          <p:nvPr>
            <p:extLst>
              <p:ext uri="{D42A27DB-BD31-4B8C-83A1-F6EECF244321}">
                <p14:modId xmlns:p14="http://schemas.microsoft.com/office/powerpoint/2010/main" val="1124823678"/>
              </p:ext>
            </p:extLst>
          </p:nvPr>
        </p:nvGraphicFramePr>
        <p:xfrm>
          <a:off x="2732879" y="3310429"/>
          <a:ext cx="1430336" cy="1487916"/>
        </p:xfrm>
        <a:graphic>
          <a:graphicData uri="http://schemas.openxmlformats.org/drawingml/2006/table">
            <a:tbl>
              <a:tblPr firstRow="1" bandRow="1">
                <a:tableStyleId>{5C22544A-7EE6-4342-B048-85BDC9FD1C3A}</a:tableStyleId>
              </a:tblPr>
              <a:tblGrid>
                <a:gridCol w="483130">
                  <a:extLst>
                    <a:ext uri="{9D8B030D-6E8A-4147-A177-3AD203B41FA5}">
                      <a16:colId xmlns:a16="http://schemas.microsoft.com/office/drawing/2014/main" val="1086495034"/>
                    </a:ext>
                  </a:extLst>
                </a:gridCol>
                <a:gridCol w="488060">
                  <a:extLst>
                    <a:ext uri="{9D8B030D-6E8A-4147-A177-3AD203B41FA5}">
                      <a16:colId xmlns:a16="http://schemas.microsoft.com/office/drawing/2014/main" val="1490916804"/>
                    </a:ext>
                  </a:extLst>
                </a:gridCol>
                <a:gridCol w="459146">
                  <a:extLst>
                    <a:ext uri="{9D8B030D-6E8A-4147-A177-3AD203B41FA5}">
                      <a16:colId xmlns:a16="http://schemas.microsoft.com/office/drawing/2014/main" val="1383920493"/>
                    </a:ext>
                  </a:extLst>
                </a:gridCol>
              </a:tblGrid>
              <a:tr h="371979">
                <a:tc>
                  <a:txBody>
                    <a:bodyPr/>
                    <a:lstStyle/>
                    <a:p>
                      <a:endParaRPr lang="en-US"/>
                    </a:p>
                  </a:txBody>
                  <a:tcPr>
                    <a:solidFill>
                      <a:srgbClr val="FFC000"/>
                    </a:solidFill>
                  </a:tcPr>
                </a:tc>
                <a:tc>
                  <a:txBody>
                    <a:bodyPr/>
                    <a:lstStyle/>
                    <a:p>
                      <a:endParaRPr lang="en-US" dirty="0"/>
                    </a:p>
                  </a:txBody>
                  <a:tcPr>
                    <a:solidFill>
                      <a:srgbClr val="FFC000"/>
                    </a:solidFill>
                  </a:tcPr>
                </a:tc>
                <a:tc>
                  <a:txBody>
                    <a:bodyPr/>
                    <a:lstStyle/>
                    <a:p>
                      <a:endParaRPr lang="en-US" dirty="0"/>
                    </a:p>
                  </a:txBody>
                  <a:tcPr>
                    <a:solidFill>
                      <a:srgbClr val="FFC000"/>
                    </a:solidFill>
                  </a:tcPr>
                </a:tc>
                <a:extLst>
                  <a:ext uri="{0D108BD9-81ED-4DB2-BD59-A6C34878D82A}">
                    <a16:rowId xmlns:a16="http://schemas.microsoft.com/office/drawing/2014/main" val="3470677737"/>
                  </a:ext>
                </a:extLst>
              </a:tr>
              <a:tr h="371979">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extLst>
                  <a:ext uri="{0D108BD9-81ED-4DB2-BD59-A6C34878D82A}">
                    <a16:rowId xmlns:a16="http://schemas.microsoft.com/office/drawing/2014/main" val="2131818230"/>
                  </a:ext>
                </a:extLst>
              </a:tr>
              <a:tr h="371979">
                <a:tc>
                  <a:txBody>
                    <a:bodyPr/>
                    <a:lstStyle/>
                    <a:p>
                      <a:endParaRPr lang="en-US" dirty="0"/>
                    </a:p>
                  </a:txBody>
                  <a:tcPr>
                    <a:solidFill>
                      <a:schemeClr val="tx2">
                        <a:lumMod val="75000"/>
                      </a:schemeClr>
                    </a:solidFill>
                  </a:tcPr>
                </a:tc>
                <a:tc>
                  <a:txBody>
                    <a:bodyPr/>
                    <a:lstStyle/>
                    <a:p>
                      <a:endParaRPr lang="en-US" dirty="0"/>
                    </a:p>
                  </a:txBody>
                  <a:tcPr>
                    <a:solidFill>
                      <a:schemeClr val="bg1">
                        <a:lumMod val="75000"/>
                      </a:schemeClr>
                    </a:solidFill>
                  </a:tcPr>
                </a:tc>
                <a:tc>
                  <a:txBody>
                    <a:bodyPr/>
                    <a:lstStyle/>
                    <a:p>
                      <a:endParaRPr lang="en-US" dirty="0"/>
                    </a:p>
                  </a:txBody>
                  <a:tcPr>
                    <a:solidFill>
                      <a:schemeClr val="bg1">
                        <a:lumMod val="75000"/>
                      </a:schemeClr>
                    </a:solidFill>
                  </a:tcPr>
                </a:tc>
                <a:extLst>
                  <a:ext uri="{0D108BD9-81ED-4DB2-BD59-A6C34878D82A}">
                    <a16:rowId xmlns:a16="http://schemas.microsoft.com/office/drawing/2014/main" val="1365245486"/>
                  </a:ext>
                </a:extLst>
              </a:tr>
              <a:tr h="371979">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dirty="0"/>
                    </a:p>
                  </a:txBody>
                  <a:tcPr>
                    <a:solidFill>
                      <a:schemeClr val="bg1">
                        <a:lumMod val="85000"/>
                      </a:schemeClr>
                    </a:solidFill>
                  </a:tcPr>
                </a:tc>
                <a:extLst>
                  <a:ext uri="{0D108BD9-81ED-4DB2-BD59-A6C34878D82A}">
                    <a16:rowId xmlns:a16="http://schemas.microsoft.com/office/drawing/2014/main" val="1799166184"/>
                  </a:ext>
                </a:extLst>
              </a:tr>
            </a:tbl>
          </a:graphicData>
        </a:graphic>
      </p:graphicFrame>
      <p:graphicFrame>
        <p:nvGraphicFramePr>
          <p:cNvPr id="15" name="Table 12">
            <a:extLst>
              <a:ext uri="{FF2B5EF4-FFF2-40B4-BE49-F238E27FC236}">
                <a16:creationId xmlns:a16="http://schemas.microsoft.com/office/drawing/2014/main" id="{BDDC9238-EDB1-78BD-9A66-FBA2BDEBF4B0}"/>
              </a:ext>
            </a:extLst>
          </p:cNvPr>
          <p:cNvGraphicFramePr>
            <a:graphicFrameLocks noGrp="1"/>
          </p:cNvGraphicFramePr>
          <p:nvPr>
            <p:extLst>
              <p:ext uri="{D42A27DB-BD31-4B8C-83A1-F6EECF244321}">
                <p14:modId xmlns:p14="http://schemas.microsoft.com/office/powerpoint/2010/main" val="3069170854"/>
              </p:ext>
            </p:extLst>
          </p:nvPr>
        </p:nvGraphicFramePr>
        <p:xfrm>
          <a:off x="4929182" y="3315683"/>
          <a:ext cx="1430336" cy="1487916"/>
        </p:xfrm>
        <a:graphic>
          <a:graphicData uri="http://schemas.openxmlformats.org/drawingml/2006/table">
            <a:tbl>
              <a:tblPr firstRow="1" bandRow="1">
                <a:tableStyleId>{5C22544A-7EE6-4342-B048-85BDC9FD1C3A}</a:tableStyleId>
              </a:tblPr>
              <a:tblGrid>
                <a:gridCol w="483130">
                  <a:extLst>
                    <a:ext uri="{9D8B030D-6E8A-4147-A177-3AD203B41FA5}">
                      <a16:colId xmlns:a16="http://schemas.microsoft.com/office/drawing/2014/main" val="1086495034"/>
                    </a:ext>
                  </a:extLst>
                </a:gridCol>
                <a:gridCol w="488060">
                  <a:extLst>
                    <a:ext uri="{9D8B030D-6E8A-4147-A177-3AD203B41FA5}">
                      <a16:colId xmlns:a16="http://schemas.microsoft.com/office/drawing/2014/main" val="1490916804"/>
                    </a:ext>
                  </a:extLst>
                </a:gridCol>
                <a:gridCol w="459146">
                  <a:extLst>
                    <a:ext uri="{9D8B030D-6E8A-4147-A177-3AD203B41FA5}">
                      <a16:colId xmlns:a16="http://schemas.microsoft.com/office/drawing/2014/main" val="1383920493"/>
                    </a:ext>
                  </a:extLst>
                </a:gridCol>
              </a:tblGrid>
              <a:tr h="371979">
                <a:tc>
                  <a:txBody>
                    <a:bodyPr/>
                    <a:lstStyle/>
                    <a:p>
                      <a:endParaRPr lang="en-US"/>
                    </a:p>
                  </a:txBody>
                  <a:tcPr>
                    <a:solidFill>
                      <a:srgbClr val="FFC000"/>
                    </a:solidFill>
                  </a:tcPr>
                </a:tc>
                <a:tc>
                  <a:txBody>
                    <a:bodyPr/>
                    <a:lstStyle/>
                    <a:p>
                      <a:endParaRPr lang="en-US" dirty="0"/>
                    </a:p>
                  </a:txBody>
                  <a:tcPr>
                    <a:solidFill>
                      <a:srgbClr val="FFC000"/>
                    </a:solidFill>
                  </a:tcPr>
                </a:tc>
                <a:tc>
                  <a:txBody>
                    <a:bodyPr/>
                    <a:lstStyle/>
                    <a:p>
                      <a:endParaRPr lang="en-US" dirty="0"/>
                    </a:p>
                  </a:txBody>
                  <a:tcPr>
                    <a:solidFill>
                      <a:srgbClr val="FFC000"/>
                    </a:solidFill>
                  </a:tcPr>
                </a:tc>
                <a:extLst>
                  <a:ext uri="{0D108BD9-81ED-4DB2-BD59-A6C34878D82A}">
                    <a16:rowId xmlns:a16="http://schemas.microsoft.com/office/drawing/2014/main" val="3470677737"/>
                  </a:ext>
                </a:extLst>
              </a:tr>
              <a:tr h="371979">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extLst>
                  <a:ext uri="{0D108BD9-81ED-4DB2-BD59-A6C34878D82A}">
                    <a16:rowId xmlns:a16="http://schemas.microsoft.com/office/drawing/2014/main" val="2131818230"/>
                  </a:ext>
                </a:extLst>
              </a:tr>
              <a:tr h="371979">
                <a:tc>
                  <a:txBody>
                    <a:bodyPr/>
                    <a:lstStyle/>
                    <a:p>
                      <a:endParaRPr lang="en-US"/>
                    </a:p>
                  </a:txBody>
                  <a:tcPr>
                    <a:solidFill>
                      <a:schemeClr val="bg1">
                        <a:lumMod val="75000"/>
                      </a:schemeClr>
                    </a:solidFill>
                  </a:tcPr>
                </a:tc>
                <a:tc>
                  <a:txBody>
                    <a:bodyPr/>
                    <a:lstStyle/>
                    <a:p>
                      <a:endParaRPr lang="en-US"/>
                    </a:p>
                  </a:txBody>
                  <a:tcPr>
                    <a:solidFill>
                      <a:schemeClr val="bg1">
                        <a:lumMod val="75000"/>
                      </a:schemeClr>
                    </a:solidFill>
                  </a:tcPr>
                </a:tc>
                <a:tc>
                  <a:txBody>
                    <a:bodyPr/>
                    <a:lstStyle/>
                    <a:p>
                      <a:endParaRPr lang="en-US" dirty="0"/>
                    </a:p>
                  </a:txBody>
                  <a:tcPr>
                    <a:solidFill>
                      <a:schemeClr val="bg1">
                        <a:lumMod val="75000"/>
                      </a:schemeClr>
                    </a:solidFill>
                  </a:tcPr>
                </a:tc>
                <a:extLst>
                  <a:ext uri="{0D108BD9-81ED-4DB2-BD59-A6C34878D82A}">
                    <a16:rowId xmlns:a16="http://schemas.microsoft.com/office/drawing/2014/main" val="1365245486"/>
                  </a:ext>
                </a:extLst>
              </a:tr>
              <a:tr h="371979">
                <a:tc>
                  <a:txBody>
                    <a:bodyPr/>
                    <a:lstStyle/>
                    <a:p>
                      <a:endParaRPr lang="en-US" dirty="0"/>
                    </a:p>
                  </a:txBody>
                  <a:tcPr>
                    <a:solidFill>
                      <a:schemeClr val="tx2">
                        <a:lumMod val="7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extLst>
                  <a:ext uri="{0D108BD9-81ED-4DB2-BD59-A6C34878D82A}">
                    <a16:rowId xmlns:a16="http://schemas.microsoft.com/office/drawing/2014/main" val="1799166184"/>
                  </a:ext>
                </a:extLst>
              </a:tr>
            </a:tbl>
          </a:graphicData>
        </a:graphic>
      </p:graphicFrame>
      <p:graphicFrame>
        <p:nvGraphicFramePr>
          <p:cNvPr id="17" name="Table 12">
            <a:extLst>
              <a:ext uri="{FF2B5EF4-FFF2-40B4-BE49-F238E27FC236}">
                <a16:creationId xmlns:a16="http://schemas.microsoft.com/office/drawing/2014/main" id="{00D1A446-DAA5-A8B5-892E-F3D9A147E069}"/>
              </a:ext>
            </a:extLst>
          </p:cNvPr>
          <p:cNvGraphicFramePr>
            <a:graphicFrameLocks noGrp="1"/>
          </p:cNvGraphicFramePr>
          <p:nvPr>
            <p:extLst>
              <p:ext uri="{D42A27DB-BD31-4B8C-83A1-F6EECF244321}">
                <p14:modId xmlns:p14="http://schemas.microsoft.com/office/powerpoint/2010/main" val="768401145"/>
              </p:ext>
            </p:extLst>
          </p:nvPr>
        </p:nvGraphicFramePr>
        <p:xfrm>
          <a:off x="8699502" y="3310429"/>
          <a:ext cx="1430336" cy="1487916"/>
        </p:xfrm>
        <a:graphic>
          <a:graphicData uri="http://schemas.openxmlformats.org/drawingml/2006/table">
            <a:tbl>
              <a:tblPr firstRow="1" bandRow="1">
                <a:tableStyleId>{5C22544A-7EE6-4342-B048-85BDC9FD1C3A}</a:tableStyleId>
              </a:tblPr>
              <a:tblGrid>
                <a:gridCol w="483130">
                  <a:extLst>
                    <a:ext uri="{9D8B030D-6E8A-4147-A177-3AD203B41FA5}">
                      <a16:colId xmlns:a16="http://schemas.microsoft.com/office/drawing/2014/main" val="1086495034"/>
                    </a:ext>
                  </a:extLst>
                </a:gridCol>
                <a:gridCol w="488060">
                  <a:extLst>
                    <a:ext uri="{9D8B030D-6E8A-4147-A177-3AD203B41FA5}">
                      <a16:colId xmlns:a16="http://schemas.microsoft.com/office/drawing/2014/main" val="1490916804"/>
                    </a:ext>
                  </a:extLst>
                </a:gridCol>
                <a:gridCol w="459146">
                  <a:extLst>
                    <a:ext uri="{9D8B030D-6E8A-4147-A177-3AD203B41FA5}">
                      <a16:colId xmlns:a16="http://schemas.microsoft.com/office/drawing/2014/main" val="1383920493"/>
                    </a:ext>
                  </a:extLst>
                </a:gridCol>
              </a:tblGrid>
              <a:tr h="371979">
                <a:tc>
                  <a:txBody>
                    <a:bodyPr/>
                    <a:lstStyle/>
                    <a:p>
                      <a:endParaRPr lang="en-US"/>
                    </a:p>
                  </a:txBody>
                  <a:tcPr>
                    <a:solidFill>
                      <a:srgbClr val="FFC000"/>
                    </a:solidFill>
                  </a:tcPr>
                </a:tc>
                <a:tc>
                  <a:txBody>
                    <a:bodyPr/>
                    <a:lstStyle/>
                    <a:p>
                      <a:endParaRPr lang="en-US" dirty="0"/>
                    </a:p>
                  </a:txBody>
                  <a:tcPr>
                    <a:solidFill>
                      <a:srgbClr val="FFC000"/>
                    </a:solidFill>
                  </a:tcPr>
                </a:tc>
                <a:tc>
                  <a:txBody>
                    <a:bodyPr/>
                    <a:lstStyle/>
                    <a:p>
                      <a:endParaRPr lang="en-US" dirty="0"/>
                    </a:p>
                  </a:txBody>
                  <a:tcPr>
                    <a:solidFill>
                      <a:srgbClr val="FFC000"/>
                    </a:solidFill>
                  </a:tcPr>
                </a:tc>
                <a:extLst>
                  <a:ext uri="{0D108BD9-81ED-4DB2-BD59-A6C34878D82A}">
                    <a16:rowId xmlns:a16="http://schemas.microsoft.com/office/drawing/2014/main" val="3470677737"/>
                  </a:ext>
                </a:extLst>
              </a:tr>
              <a:tr h="371979">
                <a:tc>
                  <a:txBody>
                    <a:bodyPr/>
                    <a:lstStyle/>
                    <a:p>
                      <a:endParaRPr lang="en-US"/>
                    </a:p>
                  </a:txBody>
                  <a:tcPr>
                    <a:solidFill>
                      <a:schemeClr val="tx2">
                        <a:lumMod val="7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extLst>
                  <a:ext uri="{0D108BD9-81ED-4DB2-BD59-A6C34878D82A}">
                    <a16:rowId xmlns:a16="http://schemas.microsoft.com/office/drawing/2014/main" val="2131818230"/>
                  </a:ext>
                </a:extLst>
              </a:tr>
              <a:tr h="371979">
                <a:tc>
                  <a:txBody>
                    <a:bodyPr/>
                    <a:lstStyle/>
                    <a:p>
                      <a:endParaRPr lang="en-US" dirty="0"/>
                    </a:p>
                  </a:txBody>
                  <a:tcPr>
                    <a:solidFill>
                      <a:schemeClr val="tx2">
                        <a:lumMod val="75000"/>
                      </a:schemeClr>
                    </a:solidFill>
                  </a:tcPr>
                </a:tc>
                <a:tc>
                  <a:txBody>
                    <a:bodyPr/>
                    <a:lstStyle/>
                    <a:p>
                      <a:endParaRPr lang="en-US"/>
                    </a:p>
                  </a:txBody>
                  <a:tcPr>
                    <a:solidFill>
                      <a:schemeClr val="bg1">
                        <a:lumMod val="75000"/>
                      </a:schemeClr>
                    </a:solidFill>
                  </a:tcPr>
                </a:tc>
                <a:tc>
                  <a:txBody>
                    <a:bodyPr/>
                    <a:lstStyle/>
                    <a:p>
                      <a:endParaRPr lang="en-US" dirty="0"/>
                    </a:p>
                  </a:txBody>
                  <a:tcPr>
                    <a:solidFill>
                      <a:schemeClr val="bg1">
                        <a:lumMod val="75000"/>
                      </a:schemeClr>
                    </a:solidFill>
                  </a:tcPr>
                </a:tc>
                <a:extLst>
                  <a:ext uri="{0D108BD9-81ED-4DB2-BD59-A6C34878D82A}">
                    <a16:rowId xmlns:a16="http://schemas.microsoft.com/office/drawing/2014/main" val="1365245486"/>
                  </a:ext>
                </a:extLst>
              </a:tr>
              <a:tr h="371979">
                <a:tc>
                  <a:txBody>
                    <a:bodyPr/>
                    <a:lstStyle/>
                    <a:p>
                      <a:endParaRPr lang="en-US" dirty="0"/>
                    </a:p>
                  </a:txBody>
                  <a:tcPr>
                    <a:solidFill>
                      <a:schemeClr val="tx2">
                        <a:lumMod val="7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extLst>
                  <a:ext uri="{0D108BD9-81ED-4DB2-BD59-A6C34878D82A}">
                    <a16:rowId xmlns:a16="http://schemas.microsoft.com/office/drawing/2014/main" val="1799166184"/>
                  </a:ext>
                </a:extLst>
              </a:tr>
            </a:tbl>
          </a:graphicData>
        </a:graphic>
      </p:graphicFrame>
      <p:sp>
        <p:nvSpPr>
          <p:cNvPr id="18" name="Arrow: Right 17">
            <a:extLst>
              <a:ext uri="{FF2B5EF4-FFF2-40B4-BE49-F238E27FC236}">
                <a16:creationId xmlns:a16="http://schemas.microsoft.com/office/drawing/2014/main" id="{F1144774-2081-DC7B-0477-F64C15D2EF32}"/>
              </a:ext>
            </a:extLst>
          </p:cNvPr>
          <p:cNvSpPr/>
          <p:nvPr/>
        </p:nvSpPr>
        <p:spPr>
          <a:xfrm>
            <a:off x="2062162" y="3792449"/>
            <a:ext cx="595313" cy="523875"/>
          </a:xfrm>
          <a:prstGeom prst="rightArrow">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BE8042EF-6701-AEC5-A753-1AF5D79A28C7}"/>
              </a:ext>
            </a:extLst>
          </p:cNvPr>
          <p:cNvSpPr/>
          <p:nvPr/>
        </p:nvSpPr>
        <p:spPr>
          <a:xfrm>
            <a:off x="4248542" y="3792449"/>
            <a:ext cx="595313" cy="523875"/>
          </a:xfrm>
          <a:prstGeom prst="rightArrow">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0FFABB8-A5AB-77F3-032C-4A8172CD2DED}"/>
              </a:ext>
            </a:extLst>
          </p:cNvPr>
          <p:cNvSpPr txBox="1"/>
          <p:nvPr/>
        </p:nvSpPr>
        <p:spPr>
          <a:xfrm>
            <a:off x="1006263" y="2654280"/>
            <a:ext cx="371083" cy="707886"/>
          </a:xfrm>
          <a:prstGeom prst="rect">
            <a:avLst/>
          </a:prstGeom>
          <a:noFill/>
        </p:spPr>
        <p:txBody>
          <a:bodyPr wrap="square">
            <a:spAutoFit/>
          </a:bodyPr>
          <a:lstStyle/>
          <a:p>
            <a:pPr algn="just"/>
            <a:r>
              <a:rPr lang="en-US" sz="4000" dirty="0">
                <a:solidFill>
                  <a:schemeClr val="tx2">
                    <a:lumMod val="50000"/>
                  </a:schemeClr>
                </a:solidFill>
                <a:latin typeface="Arial Nova" panose="020B0504020202020204" pitchFamily="34" charset="0"/>
              </a:rPr>
              <a:t>1</a:t>
            </a:r>
          </a:p>
        </p:txBody>
      </p:sp>
      <p:sp>
        <p:nvSpPr>
          <p:cNvPr id="21" name="TextBox 20">
            <a:extLst>
              <a:ext uri="{FF2B5EF4-FFF2-40B4-BE49-F238E27FC236}">
                <a16:creationId xmlns:a16="http://schemas.microsoft.com/office/drawing/2014/main" id="{62B29536-404C-5F7B-A91E-C1D9E9762370}"/>
              </a:ext>
            </a:extLst>
          </p:cNvPr>
          <p:cNvSpPr txBox="1"/>
          <p:nvPr/>
        </p:nvSpPr>
        <p:spPr>
          <a:xfrm>
            <a:off x="3234304" y="2654280"/>
            <a:ext cx="371083" cy="707886"/>
          </a:xfrm>
          <a:prstGeom prst="rect">
            <a:avLst/>
          </a:prstGeom>
          <a:noFill/>
        </p:spPr>
        <p:txBody>
          <a:bodyPr wrap="square">
            <a:spAutoFit/>
          </a:bodyPr>
          <a:lstStyle/>
          <a:p>
            <a:pPr algn="just"/>
            <a:r>
              <a:rPr lang="en-US" sz="4000" dirty="0">
                <a:solidFill>
                  <a:schemeClr val="tx2">
                    <a:lumMod val="50000"/>
                  </a:schemeClr>
                </a:solidFill>
                <a:latin typeface="Arial Nova" panose="020B0504020202020204" pitchFamily="34" charset="0"/>
              </a:rPr>
              <a:t>2</a:t>
            </a:r>
          </a:p>
        </p:txBody>
      </p:sp>
      <p:sp>
        <p:nvSpPr>
          <p:cNvPr id="22" name="TextBox 21">
            <a:extLst>
              <a:ext uri="{FF2B5EF4-FFF2-40B4-BE49-F238E27FC236}">
                <a16:creationId xmlns:a16="http://schemas.microsoft.com/office/drawing/2014/main" id="{EB8ED86B-F99A-B576-E25E-2891DD9FBF32}"/>
              </a:ext>
            </a:extLst>
          </p:cNvPr>
          <p:cNvSpPr txBox="1"/>
          <p:nvPr/>
        </p:nvSpPr>
        <p:spPr>
          <a:xfrm>
            <a:off x="5405406" y="2654280"/>
            <a:ext cx="371083" cy="707886"/>
          </a:xfrm>
          <a:prstGeom prst="rect">
            <a:avLst/>
          </a:prstGeom>
          <a:noFill/>
        </p:spPr>
        <p:txBody>
          <a:bodyPr wrap="square">
            <a:spAutoFit/>
          </a:bodyPr>
          <a:lstStyle/>
          <a:p>
            <a:pPr algn="just"/>
            <a:r>
              <a:rPr lang="en-US" sz="4000" dirty="0">
                <a:solidFill>
                  <a:schemeClr val="tx2">
                    <a:lumMod val="50000"/>
                  </a:schemeClr>
                </a:solidFill>
                <a:latin typeface="Arial Nova" panose="020B0504020202020204" pitchFamily="34" charset="0"/>
              </a:rPr>
              <a:t>3</a:t>
            </a:r>
          </a:p>
        </p:txBody>
      </p:sp>
      <p:cxnSp>
        <p:nvCxnSpPr>
          <p:cNvPr id="23" name="Straight Connector 22">
            <a:extLst>
              <a:ext uri="{FF2B5EF4-FFF2-40B4-BE49-F238E27FC236}">
                <a16:creationId xmlns:a16="http://schemas.microsoft.com/office/drawing/2014/main" id="{0EF29551-9DE9-64E0-7A62-8FE92966D62A}"/>
              </a:ext>
            </a:extLst>
          </p:cNvPr>
          <p:cNvCxnSpPr>
            <a:cxnSpLocks/>
          </p:cNvCxnSpPr>
          <p:nvPr/>
        </p:nvCxnSpPr>
        <p:spPr>
          <a:xfrm>
            <a:off x="6634068" y="1476375"/>
            <a:ext cx="0" cy="3857625"/>
          </a:xfrm>
          <a:prstGeom prst="line">
            <a:avLst/>
          </a:prstGeom>
          <a:ln w="38100">
            <a:solidFill>
              <a:schemeClr val="bg1">
                <a:lumMod val="8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81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01C9C-D8D0-23A9-4EE9-732CF85DC175}"/>
              </a:ext>
            </a:extLst>
          </p:cNvPr>
          <p:cNvSpPr>
            <a:spLocks noGrp="1"/>
          </p:cNvSpPr>
          <p:nvPr>
            <p:ph type="title"/>
          </p:nvPr>
        </p:nvSpPr>
        <p:spPr>
          <a:xfrm>
            <a:off x="971613" y="650703"/>
            <a:ext cx="3911082" cy="1325563"/>
          </a:xfrm>
        </p:spPr>
        <p:txBody>
          <a:bodyPr>
            <a:normAutofit/>
          </a:bodyPr>
          <a:lstStyle/>
          <a:p>
            <a:r>
              <a:rPr lang="en-US" dirty="0">
                <a:solidFill>
                  <a:schemeClr val="tx2">
                    <a:lumMod val="75000"/>
                  </a:schemeClr>
                </a:solidFill>
                <a:latin typeface="Arial Nova" panose="020B0504020202020204" pitchFamily="34" charset="0"/>
              </a:rPr>
              <a:t>What is performance?</a:t>
            </a:r>
          </a:p>
        </p:txBody>
      </p:sp>
      <p:sp>
        <p:nvSpPr>
          <p:cNvPr id="12" name="TextBox 11">
            <a:extLst>
              <a:ext uri="{FF2B5EF4-FFF2-40B4-BE49-F238E27FC236}">
                <a16:creationId xmlns:a16="http://schemas.microsoft.com/office/drawing/2014/main" id="{EE7764CB-1A38-4E7D-97A7-9636A6A2BE0B}"/>
              </a:ext>
            </a:extLst>
          </p:cNvPr>
          <p:cNvSpPr txBox="1"/>
          <p:nvPr/>
        </p:nvSpPr>
        <p:spPr>
          <a:xfrm>
            <a:off x="971613" y="2259949"/>
            <a:ext cx="8897553" cy="400110"/>
          </a:xfrm>
          <a:prstGeom prst="rect">
            <a:avLst/>
          </a:prstGeom>
          <a:noFill/>
        </p:spPr>
        <p:txBody>
          <a:bodyPr wrap="square">
            <a:spAutoFit/>
          </a:bodyPr>
          <a:lstStyle/>
          <a:p>
            <a:pPr algn="just"/>
            <a:r>
              <a:rPr lang="en-US" sz="2000" dirty="0">
                <a:latin typeface="Arial Nova" panose="020B0504020202020204" pitchFamily="34" charset="0"/>
                <a:cs typeface="Arial" panose="020B0604020202020204" pitchFamily="34" charset="0"/>
              </a:rPr>
              <a:t>How quickly can the computer undertake a particular task given a code</a:t>
            </a:r>
            <a:endParaRPr lang="en-US" sz="2000" dirty="0"/>
          </a:p>
        </p:txBody>
      </p:sp>
      <p:pic>
        <p:nvPicPr>
          <p:cNvPr id="19" name="Graphic 18" descr="Puzzle pieces outline">
            <a:extLst>
              <a:ext uri="{FF2B5EF4-FFF2-40B4-BE49-F238E27FC236}">
                <a16:creationId xmlns:a16="http://schemas.microsoft.com/office/drawing/2014/main" id="{8BF4908E-C3D6-1CA0-45A8-05663D2FAE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9158" y="2948877"/>
            <a:ext cx="2822510" cy="2822510"/>
          </a:xfrm>
          <a:prstGeom prst="rect">
            <a:avLst/>
          </a:prstGeom>
          <a:effectLst/>
        </p:spPr>
      </p:pic>
      <p:pic>
        <p:nvPicPr>
          <p:cNvPr id="33" name="Graphic 32" descr="Web design outline">
            <a:extLst>
              <a:ext uri="{FF2B5EF4-FFF2-40B4-BE49-F238E27FC236}">
                <a16:creationId xmlns:a16="http://schemas.microsoft.com/office/drawing/2014/main" id="{3EDD7B5C-B319-5A72-5254-AFD01C441BC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87389" y="3139751"/>
            <a:ext cx="2822510" cy="2822510"/>
          </a:xfrm>
          <a:prstGeom prst="rect">
            <a:avLst/>
          </a:prstGeom>
        </p:spPr>
      </p:pic>
      <p:sp>
        <p:nvSpPr>
          <p:cNvPr id="37" name="TextBox 36">
            <a:extLst>
              <a:ext uri="{FF2B5EF4-FFF2-40B4-BE49-F238E27FC236}">
                <a16:creationId xmlns:a16="http://schemas.microsoft.com/office/drawing/2014/main" id="{F993D991-C3F7-0F57-5A62-C81EC75A3C2D}"/>
              </a:ext>
            </a:extLst>
          </p:cNvPr>
          <p:cNvSpPr txBox="1"/>
          <p:nvPr/>
        </p:nvSpPr>
        <p:spPr>
          <a:xfrm>
            <a:off x="3931302" y="3903701"/>
            <a:ext cx="3339293" cy="1015663"/>
          </a:xfrm>
          <a:prstGeom prst="rect">
            <a:avLst/>
          </a:prstGeom>
          <a:noFill/>
        </p:spPr>
        <p:txBody>
          <a:bodyPr wrap="square">
            <a:spAutoFit/>
          </a:bodyPr>
          <a:lstStyle/>
          <a:p>
            <a:pPr algn="just"/>
            <a:r>
              <a:rPr lang="en-US" sz="2000" i="1" dirty="0">
                <a:solidFill>
                  <a:schemeClr val="tx2">
                    <a:lumMod val="75000"/>
                  </a:schemeClr>
                </a:solidFill>
                <a:latin typeface="Arial Nova" panose="020B0504020202020204" pitchFamily="34" charset="0"/>
                <a:cs typeface="Arial" panose="020B0604020202020204" pitchFamily="34" charset="0"/>
              </a:rPr>
              <a:t>*Balance between code efficiency and programmer productivity</a:t>
            </a:r>
            <a:endParaRPr lang="en-US" sz="2000" i="1" dirty="0">
              <a:solidFill>
                <a:schemeClr val="tx2">
                  <a:lumMod val="75000"/>
                </a:schemeClr>
              </a:solidFill>
            </a:endParaRPr>
          </a:p>
        </p:txBody>
      </p:sp>
      <p:sp>
        <p:nvSpPr>
          <p:cNvPr id="38" name="Rectangle 37">
            <a:extLst>
              <a:ext uri="{FF2B5EF4-FFF2-40B4-BE49-F238E27FC236}">
                <a16:creationId xmlns:a16="http://schemas.microsoft.com/office/drawing/2014/main" id="{9E7A4AF4-0F7A-0CF0-192F-B5EFE0553DD3}"/>
              </a:ext>
            </a:extLst>
          </p:cNvPr>
          <p:cNvSpPr/>
          <p:nvPr/>
        </p:nvSpPr>
        <p:spPr>
          <a:xfrm>
            <a:off x="989158" y="2883159"/>
            <a:ext cx="9715162" cy="3200400"/>
          </a:xfrm>
          <a:prstGeom prst="rect">
            <a:avLst/>
          </a:prstGeom>
          <a:noFill/>
          <a:ln>
            <a:solidFill>
              <a:schemeClr val="bg1">
                <a:lumMod val="50000"/>
              </a:schemeClr>
            </a:solidFill>
            <a:prstDash val="lg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Arrow Connector 39">
            <a:extLst>
              <a:ext uri="{FF2B5EF4-FFF2-40B4-BE49-F238E27FC236}">
                <a16:creationId xmlns:a16="http://schemas.microsoft.com/office/drawing/2014/main" id="{4CEE4630-926D-EE6D-A7BC-CF7A4755D235}"/>
              </a:ext>
            </a:extLst>
          </p:cNvPr>
          <p:cNvCxnSpPr/>
          <p:nvPr/>
        </p:nvCxnSpPr>
        <p:spPr>
          <a:xfrm>
            <a:off x="4033710" y="5037962"/>
            <a:ext cx="3152775" cy="0"/>
          </a:xfrm>
          <a:prstGeom prst="straightConnector1">
            <a:avLst/>
          </a:prstGeom>
          <a:ln w="76200">
            <a:solidFill>
              <a:schemeClr val="tx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5368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10D7F-9EFB-B093-7771-8E4F478B503A}"/>
              </a:ext>
            </a:extLst>
          </p:cNvPr>
          <p:cNvSpPr>
            <a:spLocks noGrp="1"/>
          </p:cNvSpPr>
          <p:nvPr>
            <p:ph type="title"/>
          </p:nvPr>
        </p:nvSpPr>
        <p:spPr>
          <a:xfrm>
            <a:off x="838199" y="222250"/>
            <a:ext cx="10515600" cy="1325563"/>
          </a:xfrm>
        </p:spPr>
        <p:txBody>
          <a:bodyPr/>
          <a:lstStyle/>
          <a:p>
            <a:r>
              <a:rPr lang="en-US" dirty="0">
                <a:solidFill>
                  <a:schemeClr val="tx2">
                    <a:lumMod val="50000"/>
                  </a:schemeClr>
                </a:solidFill>
                <a:latin typeface="Arial Nova" panose="020B0504020202020204" pitchFamily="34" charset="0"/>
              </a:rPr>
              <a:t>Vectorize Your Code - Example</a:t>
            </a:r>
          </a:p>
        </p:txBody>
      </p:sp>
      <p:pic>
        <p:nvPicPr>
          <p:cNvPr id="5" name="Picture 4" descr="Graphical user interface, text, application, email&#10;&#10;Description automatically generated">
            <a:extLst>
              <a:ext uri="{FF2B5EF4-FFF2-40B4-BE49-F238E27FC236}">
                <a16:creationId xmlns:a16="http://schemas.microsoft.com/office/drawing/2014/main" id="{4960ABBF-D0FC-1E75-A320-0583D010F6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1453973"/>
            <a:ext cx="10515599" cy="5404027"/>
          </a:xfrm>
          <a:prstGeom prst="rect">
            <a:avLst/>
          </a:prstGeom>
        </p:spPr>
      </p:pic>
    </p:spTree>
    <p:extLst>
      <p:ext uri="{BB962C8B-B14F-4D97-AF65-F5344CB8AC3E}">
        <p14:creationId xmlns:p14="http://schemas.microsoft.com/office/powerpoint/2010/main" val="1589571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9A52C-5971-CE91-E3FA-CD8F4A0D8130}"/>
              </a:ext>
            </a:extLst>
          </p:cNvPr>
          <p:cNvSpPr>
            <a:spLocks noGrp="1"/>
          </p:cNvSpPr>
          <p:nvPr>
            <p:ph type="title"/>
          </p:nvPr>
        </p:nvSpPr>
        <p:spPr/>
        <p:txBody>
          <a:bodyPr/>
          <a:lstStyle/>
          <a:p>
            <a:r>
              <a:rPr lang="en-US" dirty="0">
                <a:solidFill>
                  <a:schemeClr val="tx2">
                    <a:lumMod val="50000"/>
                  </a:schemeClr>
                </a:solidFill>
                <a:latin typeface="Arial Nova" panose="020B0504020202020204" pitchFamily="34" charset="0"/>
              </a:rPr>
              <a:t>Vectorize Your Code – Example Output</a:t>
            </a:r>
          </a:p>
        </p:txBody>
      </p:sp>
      <p:sp>
        <p:nvSpPr>
          <p:cNvPr id="7" name="Content Placeholder 6">
            <a:extLst>
              <a:ext uri="{FF2B5EF4-FFF2-40B4-BE49-F238E27FC236}">
                <a16:creationId xmlns:a16="http://schemas.microsoft.com/office/drawing/2014/main" id="{B2BC3241-8C03-0EA4-0F8B-56506F19E552}"/>
              </a:ext>
            </a:extLst>
          </p:cNvPr>
          <p:cNvSpPr>
            <a:spLocks noGrp="1"/>
          </p:cNvSpPr>
          <p:nvPr>
            <p:ph idx="1"/>
          </p:nvPr>
        </p:nvSpPr>
        <p:spPr/>
        <p:txBody>
          <a:bodyPr/>
          <a:lstStyle/>
          <a:p>
            <a:r>
              <a:rPr lang="en-US" dirty="0">
                <a:solidFill>
                  <a:schemeClr val="tx2">
                    <a:lumMod val="50000"/>
                  </a:schemeClr>
                </a:solidFill>
                <a:latin typeface="Arial Nova" panose="020B0504020202020204" pitchFamily="34" charset="0"/>
              </a:rPr>
              <a:t>Observe how many nanoseconds are needed for each function</a:t>
            </a:r>
          </a:p>
          <a:p>
            <a:r>
              <a:rPr lang="en-US" dirty="0">
                <a:solidFill>
                  <a:schemeClr val="tx2">
                    <a:lumMod val="50000"/>
                  </a:schemeClr>
                </a:solidFill>
                <a:latin typeface="Arial Nova" panose="020B0504020202020204" pitchFamily="34" charset="0"/>
              </a:rPr>
              <a:t>Vectorized function is much more efficient and quicker</a:t>
            </a:r>
          </a:p>
          <a:p>
            <a:endParaRPr lang="en-US" dirty="0">
              <a:solidFill>
                <a:schemeClr val="tx2">
                  <a:lumMod val="50000"/>
                </a:schemeClr>
              </a:solidFill>
              <a:latin typeface="Arial Nova" panose="020B0504020202020204" pitchFamily="34" charset="0"/>
            </a:endParaRPr>
          </a:p>
        </p:txBody>
      </p:sp>
      <p:pic>
        <p:nvPicPr>
          <p:cNvPr id="8" name="Content Placeholder 4" descr="Text&#10;&#10;Description automatically generated with medium confidence">
            <a:extLst>
              <a:ext uri="{FF2B5EF4-FFF2-40B4-BE49-F238E27FC236}">
                <a16:creationId xmlns:a16="http://schemas.microsoft.com/office/drawing/2014/main" id="{DC1CA094-1A22-46D3-F524-80BB81BE28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579920"/>
            <a:ext cx="10515601" cy="1242584"/>
          </a:xfrm>
          <a:prstGeom prst="rect">
            <a:avLst/>
          </a:prstGeom>
        </p:spPr>
      </p:pic>
    </p:spTree>
    <p:extLst>
      <p:ext uri="{BB962C8B-B14F-4D97-AF65-F5344CB8AC3E}">
        <p14:creationId xmlns:p14="http://schemas.microsoft.com/office/powerpoint/2010/main" val="4146790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193748-62AC-551F-9750-65B37037E19A}"/>
              </a:ext>
            </a:extLst>
          </p:cNvPr>
          <p:cNvSpPr/>
          <p:nvPr/>
        </p:nvSpPr>
        <p:spPr>
          <a:xfrm>
            <a:off x="-85725" y="5549900"/>
            <a:ext cx="12363449" cy="125412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Turtle with solid fill">
            <a:extLst>
              <a:ext uri="{FF2B5EF4-FFF2-40B4-BE49-F238E27FC236}">
                <a16:creationId xmlns:a16="http://schemas.microsoft.com/office/drawing/2014/main" id="{DF2B7F9F-00C5-B7F7-B638-7D8D48E793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1227" y="5748337"/>
            <a:ext cx="914400" cy="914400"/>
          </a:xfrm>
          <a:prstGeom prst="rect">
            <a:avLst/>
          </a:prstGeom>
        </p:spPr>
      </p:pic>
      <p:pic>
        <p:nvPicPr>
          <p:cNvPr id="6" name="Graphic 5" descr="Rabbit with solid fill">
            <a:extLst>
              <a:ext uri="{FF2B5EF4-FFF2-40B4-BE49-F238E27FC236}">
                <a16:creationId xmlns:a16="http://schemas.microsoft.com/office/drawing/2014/main" id="{12EB4434-214A-BA64-B7A3-AF1FF187C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54678" y="5813225"/>
            <a:ext cx="914400" cy="914400"/>
          </a:xfrm>
          <a:prstGeom prst="rect">
            <a:avLst/>
          </a:prstGeom>
        </p:spPr>
      </p:pic>
      <p:pic>
        <p:nvPicPr>
          <p:cNvPr id="7" name="Graphic 6" descr="Flag with solid fill">
            <a:extLst>
              <a:ext uri="{FF2B5EF4-FFF2-40B4-BE49-F238E27FC236}">
                <a16:creationId xmlns:a16="http://schemas.microsoft.com/office/drawing/2014/main" id="{E44DEA44-952A-8E59-E2DB-6B106393403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925175" y="5748337"/>
            <a:ext cx="914400" cy="914400"/>
          </a:xfrm>
          <a:prstGeom prst="rect">
            <a:avLst/>
          </a:prstGeom>
        </p:spPr>
      </p:pic>
      <p:sp>
        <p:nvSpPr>
          <p:cNvPr id="8" name="Oval 7">
            <a:extLst>
              <a:ext uri="{FF2B5EF4-FFF2-40B4-BE49-F238E27FC236}">
                <a16:creationId xmlns:a16="http://schemas.microsoft.com/office/drawing/2014/main" id="{8F0BA7E4-DE3E-714F-DD3A-EFA4D9725FA9}"/>
              </a:ext>
            </a:extLst>
          </p:cNvPr>
          <p:cNvSpPr/>
          <p:nvPr/>
        </p:nvSpPr>
        <p:spPr>
          <a:xfrm>
            <a:off x="-458389" y="6503988"/>
            <a:ext cx="2085975" cy="635255"/>
          </a:xfrm>
          <a:prstGeom prst="ellipse">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88ADE47-5D8D-827C-C374-48546D3CAFE2}"/>
              </a:ext>
            </a:extLst>
          </p:cNvPr>
          <p:cNvSpPr/>
          <p:nvPr/>
        </p:nvSpPr>
        <p:spPr>
          <a:xfrm>
            <a:off x="1405532" y="6589304"/>
            <a:ext cx="10954346" cy="319778"/>
          </a:xfrm>
          <a:custGeom>
            <a:avLst/>
            <a:gdLst>
              <a:gd name="connsiteX0" fmla="*/ 0 w 10954346"/>
              <a:gd name="connsiteY0" fmla="*/ 0 h 319778"/>
              <a:gd name="connsiteX1" fmla="*/ 794190 w 10954346"/>
              <a:gd name="connsiteY1" fmla="*/ 0 h 319778"/>
              <a:gd name="connsiteX2" fmla="*/ 1259750 w 10954346"/>
              <a:gd name="connsiteY2" fmla="*/ 0 h 319778"/>
              <a:gd name="connsiteX3" fmla="*/ 1615766 w 10954346"/>
              <a:gd name="connsiteY3" fmla="*/ 0 h 319778"/>
              <a:gd name="connsiteX4" fmla="*/ 1971782 w 10954346"/>
              <a:gd name="connsiteY4" fmla="*/ 0 h 319778"/>
              <a:gd name="connsiteX5" fmla="*/ 2546885 w 10954346"/>
              <a:gd name="connsiteY5" fmla="*/ 0 h 319778"/>
              <a:gd name="connsiteX6" fmla="*/ 2902902 w 10954346"/>
              <a:gd name="connsiteY6" fmla="*/ 0 h 319778"/>
              <a:gd name="connsiteX7" fmla="*/ 3368461 w 10954346"/>
              <a:gd name="connsiteY7" fmla="*/ 0 h 319778"/>
              <a:gd name="connsiteX8" fmla="*/ 3724478 w 10954346"/>
              <a:gd name="connsiteY8" fmla="*/ 0 h 319778"/>
              <a:gd name="connsiteX9" fmla="*/ 4299581 w 10954346"/>
              <a:gd name="connsiteY9" fmla="*/ 0 h 319778"/>
              <a:gd name="connsiteX10" fmla="*/ 5093771 w 10954346"/>
              <a:gd name="connsiteY10" fmla="*/ 0 h 319778"/>
              <a:gd name="connsiteX11" fmla="*/ 5778418 w 10954346"/>
              <a:gd name="connsiteY11" fmla="*/ 0 h 319778"/>
              <a:gd name="connsiteX12" fmla="*/ 6682151 w 10954346"/>
              <a:gd name="connsiteY12" fmla="*/ 0 h 319778"/>
              <a:gd name="connsiteX13" fmla="*/ 7257254 w 10954346"/>
              <a:gd name="connsiteY13" fmla="*/ 0 h 319778"/>
              <a:gd name="connsiteX14" fmla="*/ 7941901 w 10954346"/>
              <a:gd name="connsiteY14" fmla="*/ 0 h 319778"/>
              <a:gd name="connsiteX15" fmla="*/ 8845634 w 10954346"/>
              <a:gd name="connsiteY15" fmla="*/ 0 h 319778"/>
              <a:gd name="connsiteX16" fmla="*/ 9639824 w 10954346"/>
              <a:gd name="connsiteY16" fmla="*/ 0 h 319778"/>
              <a:gd name="connsiteX17" fmla="*/ 10954346 w 10954346"/>
              <a:gd name="connsiteY17" fmla="*/ 0 h 319778"/>
              <a:gd name="connsiteX18" fmla="*/ 10954346 w 10954346"/>
              <a:gd name="connsiteY18" fmla="*/ 319778 h 319778"/>
              <a:gd name="connsiteX19" fmla="*/ 10598330 w 10954346"/>
              <a:gd name="connsiteY19" fmla="*/ 319778 h 319778"/>
              <a:gd name="connsiteX20" fmla="*/ 9913683 w 10954346"/>
              <a:gd name="connsiteY20" fmla="*/ 319778 h 319778"/>
              <a:gd name="connsiteX21" fmla="*/ 9557667 w 10954346"/>
              <a:gd name="connsiteY21" fmla="*/ 319778 h 319778"/>
              <a:gd name="connsiteX22" fmla="*/ 8982564 w 10954346"/>
              <a:gd name="connsiteY22" fmla="*/ 319778 h 319778"/>
              <a:gd name="connsiteX23" fmla="*/ 8517004 w 10954346"/>
              <a:gd name="connsiteY23" fmla="*/ 319778 h 319778"/>
              <a:gd name="connsiteX24" fmla="*/ 8051444 w 10954346"/>
              <a:gd name="connsiteY24" fmla="*/ 319778 h 319778"/>
              <a:gd name="connsiteX25" fmla="*/ 7476341 w 10954346"/>
              <a:gd name="connsiteY25" fmla="*/ 319778 h 319778"/>
              <a:gd name="connsiteX26" fmla="*/ 6572608 w 10954346"/>
              <a:gd name="connsiteY26" fmla="*/ 319778 h 319778"/>
              <a:gd name="connsiteX27" fmla="*/ 5997504 w 10954346"/>
              <a:gd name="connsiteY27" fmla="*/ 319778 h 319778"/>
              <a:gd name="connsiteX28" fmla="*/ 5531945 w 10954346"/>
              <a:gd name="connsiteY28" fmla="*/ 319778 h 319778"/>
              <a:gd name="connsiteX29" fmla="*/ 4847298 w 10954346"/>
              <a:gd name="connsiteY29" fmla="*/ 319778 h 319778"/>
              <a:gd name="connsiteX30" fmla="*/ 4491282 w 10954346"/>
              <a:gd name="connsiteY30" fmla="*/ 319778 h 319778"/>
              <a:gd name="connsiteX31" fmla="*/ 3916179 w 10954346"/>
              <a:gd name="connsiteY31" fmla="*/ 319778 h 319778"/>
              <a:gd name="connsiteX32" fmla="*/ 3121989 w 10954346"/>
              <a:gd name="connsiteY32" fmla="*/ 319778 h 319778"/>
              <a:gd name="connsiteX33" fmla="*/ 2546885 w 10954346"/>
              <a:gd name="connsiteY33" fmla="*/ 319778 h 319778"/>
              <a:gd name="connsiteX34" fmla="*/ 1643152 w 10954346"/>
              <a:gd name="connsiteY34" fmla="*/ 319778 h 319778"/>
              <a:gd name="connsiteX35" fmla="*/ 848962 w 10954346"/>
              <a:gd name="connsiteY35" fmla="*/ 319778 h 319778"/>
              <a:gd name="connsiteX36" fmla="*/ 0 w 10954346"/>
              <a:gd name="connsiteY36" fmla="*/ 319778 h 319778"/>
              <a:gd name="connsiteX37" fmla="*/ 0 w 10954346"/>
              <a:gd name="connsiteY37" fmla="*/ 0 h 319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54346" h="319778" fill="none" extrusionOk="0">
                <a:moveTo>
                  <a:pt x="0" y="0"/>
                </a:moveTo>
                <a:cubicBezTo>
                  <a:pt x="260690" y="36609"/>
                  <a:pt x="405969" y="-31132"/>
                  <a:pt x="794190" y="0"/>
                </a:cubicBezTo>
                <a:cubicBezTo>
                  <a:pt x="1182411" y="31132"/>
                  <a:pt x="1164525" y="-567"/>
                  <a:pt x="1259750" y="0"/>
                </a:cubicBezTo>
                <a:cubicBezTo>
                  <a:pt x="1354975" y="567"/>
                  <a:pt x="1450853" y="15084"/>
                  <a:pt x="1615766" y="0"/>
                </a:cubicBezTo>
                <a:cubicBezTo>
                  <a:pt x="1780679" y="-15084"/>
                  <a:pt x="1860252" y="16423"/>
                  <a:pt x="1971782" y="0"/>
                </a:cubicBezTo>
                <a:cubicBezTo>
                  <a:pt x="2083312" y="-16423"/>
                  <a:pt x="2406235" y="-9460"/>
                  <a:pt x="2546885" y="0"/>
                </a:cubicBezTo>
                <a:cubicBezTo>
                  <a:pt x="2687535" y="9460"/>
                  <a:pt x="2728413" y="-16878"/>
                  <a:pt x="2902902" y="0"/>
                </a:cubicBezTo>
                <a:cubicBezTo>
                  <a:pt x="3077391" y="16878"/>
                  <a:pt x="3212671" y="-18395"/>
                  <a:pt x="3368461" y="0"/>
                </a:cubicBezTo>
                <a:cubicBezTo>
                  <a:pt x="3524251" y="18395"/>
                  <a:pt x="3573984" y="8269"/>
                  <a:pt x="3724478" y="0"/>
                </a:cubicBezTo>
                <a:cubicBezTo>
                  <a:pt x="3874972" y="-8269"/>
                  <a:pt x="4028685" y="445"/>
                  <a:pt x="4299581" y="0"/>
                </a:cubicBezTo>
                <a:cubicBezTo>
                  <a:pt x="4570477" y="-445"/>
                  <a:pt x="4863514" y="-38040"/>
                  <a:pt x="5093771" y="0"/>
                </a:cubicBezTo>
                <a:cubicBezTo>
                  <a:pt x="5324028" y="38040"/>
                  <a:pt x="5626863" y="4115"/>
                  <a:pt x="5778418" y="0"/>
                </a:cubicBezTo>
                <a:cubicBezTo>
                  <a:pt x="5929973" y="-4115"/>
                  <a:pt x="6345122" y="-29733"/>
                  <a:pt x="6682151" y="0"/>
                </a:cubicBezTo>
                <a:cubicBezTo>
                  <a:pt x="7019180" y="29733"/>
                  <a:pt x="7129920" y="-1483"/>
                  <a:pt x="7257254" y="0"/>
                </a:cubicBezTo>
                <a:cubicBezTo>
                  <a:pt x="7384588" y="1483"/>
                  <a:pt x="7775192" y="14638"/>
                  <a:pt x="7941901" y="0"/>
                </a:cubicBezTo>
                <a:cubicBezTo>
                  <a:pt x="8108610" y="-14638"/>
                  <a:pt x="8495831" y="35507"/>
                  <a:pt x="8845634" y="0"/>
                </a:cubicBezTo>
                <a:cubicBezTo>
                  <a:pt x="9195437" y="-35507"/>
                  <a:pt x="9333578" y="-25216"/>
                  <a:pt x="9639824" y="0"/>
                </a:cubicBezTo>
                <a:cubicBezTo>
                  <a:pt x="9946070" y="25216"/>
                  <a:pt x="10572994" y="-25022"/>
                  <a:pt x="10954346" y="0"/>
                </a:cubicBezTo>
                <a:cubicBezTo>
                  <a:pt x="10953912" y="156727"/>
                  <a:pt x="10968600" y="204641"/>
                  <a:pt x="10954346" y="319778"/>
                </a:cubicBezTo>
                <a:cubicBezTo>
                  <a:pt x="10798160" y="304067"/>
                  <a:pt x="10750954" y="320785"/>
                  <a:pt x="10598330" y="319778"/>
                </a:cubicBezTo>
                <a:cubicBezTo>
                  <a:pt x="10445706" y="318771"/>
                  <a:pt x="10155394" y="303990"/>
                  <a:pt x="9913683" y="319778"/>
                </a:cubicBezTo>
                <a:cubicBezTo>
                  <a:pt x="9671972" y="335566"/>
                  <a:pt x="9725435" y="315731"/>
                  <a:pt x="9557667" y="319778"/>
                </a:cubicBezTo>
                <a:cubicBezTo>
                  <a:pt x="9389899" y="323825"/>
                  <a:pt x="9190826" y="328453"/>
                  <a:pt x="8982564" y="319778"/>
                </a:cubicBezTo>
                <a:cubicBezTo>
                  <a:pt x="8774302" y="311103"/>
                  <a:pt x="8616133" y="330432"/>
                  <a:pt x="8517004" y="319778"/>
                </a:cubicBezTo>
                <a:cubicBezTo>
                  <a:pt x="8417875" y="309124"/>
                  <a:pt x="8147647" y="333013"/>
                  <a:pt x="8051444" y="319778"/>
                </a:cubicBezTo>
                <a:cubicBezTo>
                  <a:pt x="7955241" y="306543"/>
                  <a:pt x="7657742" y="310138"/>
                  <a:pt x="7476341" y="319778"/>
                </a:cubicBezTo>
                <a:cubicBezTo>
                  <a:pt x="7294940" y="329418"/>
                  <a:pt x="6913769" y="327860"/>
                  <a:pt x="6572608" y="319778"/>
                </a:cubicBezTo>
                <a:cubicBezTo>
                  <a:pt x="6231447" y="311696"/>
                  <a:pt x="6161523" y="299307"/>
                  <a:pt x="5997504" y="319778"/>
                </a:cubicBezTo>
                <a:cubicBezTo>
                  <a:pt x="5833485" y="340249"/>
                  <a:pt x="5704014" y="331653"/>
                  <a:pt x="5531945" y="319778"/>
                </a:cubicBezTo>
                <a:cubicBezTo>
                  <a:pt x="5359876" y="307903"/>
                  <a:pt x="5048679" y="305318"/>
                  <a:pt x="4847298" y="319778"/>
                </a:cubicBezTo>
                <a:cubicBezTo>
                  <a:pt x="4645917" y="334238"/>
                  <a:pt x="4639728" y="314349"/>
                  <a:pt x="4491282" y="319778"/>
                </a:cubicBezTo>
                <a:cubicBezTo>
                  <a:pt x="4342836" y="325207"/>
                  <a:pt x="4051176" y="316401"/>
                  <a:pt x="3916179" y="319778"/>
                </a:cubicBezTo>
                <a:cubicBezTo>
                  <a:pt x="3781182" y="323155"/>
                  <a:pt x="3374701" y="304740"/>
                  <a:pt x="3121989" y="319778"/>
                </a:cubicBezTo>
                <a:cubicBezTo>
                  <a:pt x="2869277" y="334817"/>
                  <a:pt x="2793398" y="307781"/>
                  <a:pt x="2546885" y="319778"/>
                </a:cubicBezTo>
                <a:cubicBezTo>
                  <a:pt x="2300372" y="331775"/>
                  <a:pt x="1913707" y="343400"/>
                  <a:pt x="1643152" y="319778"/>
                </a:cubicBezTo>
                <a:cubicBezTo>
                  <a:pt x="1372597" y="296156"/>
                  <a:pt x="1106294" y="318382"/>
                  <a:pt x="848962" y="319778"/>
                </a:cubicBezTo>
                <a:cubicBezTo>
                  <a:pt x="591630" y="321175"/>
                  <a:pt x="385330" y="318737"/>
                  <a:pt x="0" y="319778"/>
                </a:cubicBezTo>
                <a:cubicBezTo>
                  <a:pt x="-14983" y="210375"/>
                  <a:pt x="-12362" y="69210"/>
                  <a:pt x="0" y="0"/>
                </a:cubicBezTo>
                <a:close/>
              </a:path>
              <a:path w="10954346" h="319778" stroke="0" extrusionOk="0">
                <a:moveTo>
                  <a:pt x="0" y="0"/>
                </a:moveTo>
                <a:cubicBezTo>
                  <a:pt x="279047" y="17384"/>
                  <a:pt x="371516" y="18045"/>
                  <a:pt x="575103" y="0"/>
                </a:cubicBezTo>
                <a:cubicBezTo>
                  <a:pt x="778690" y="-18045"/>
                  <a:pt x="765317" y="-8795"/>
                  <a:pt x="931119" y="0"/>
                </a:cubicBezTo>
                <a:cubicBezTo>
                  <a:pt x="1096921" y="8795"/>
                  <a:pt x="1160601" y="5331"/>
                  <a:pt x="1287136" y="0"/>
                </a:cubicBezTo>
                <a:cubicBezTo>
                  <a:pt x="1413671" y="-5331"/>
                  <a:pt x="1920452" y="18439"/>
                  <a:pt x="2081326" y="0"/>
                </a:cubicBezTo>
                <a:cubicBezTo>
                  <a:pt x="2242200" y="-18439"/>
                  <a:pt x="2495914" y="-15184"/>
                  <a:pt x="2656429" y="0"/>
                </a:cubicBezTo>
                <a:cubicBezTo>
                  <a:pt x="2816944" y="15184"/>
                  <a:pt x="2898911" y="8089"/>
                  <a:pt x="3012445" y="0"/>
                </a:cubicBezTo>
                <a:cubicBezTo>
                  <a:pt x="3125979" y="-8089"/>
                  <a:pt x="3631576" y="42798"/>
                  <a:pt x="3916179" y="0"/>
                </a:cubicBezTo>
                <a:cubicBezTo>
                  <a:pt x="4200782" y="-42798"/>
                  <a:pt x="4102505" y="-7852"/>
                  <a:pt x="4272195" y="0"/>
                </a:cubicBezTo>
                <a:cubicBezTo>
                  <a:pt x="4441885" y="7852"/>
                  <a:pt x="4720753" y="8916"/>
                  <a:pt x="4956842" y="0"/>
                </a:cubicBezTo>
                <a:cubicBezTo>
                  <a:pt x="5192931" y="-8916"/>
                  <a:pt x="5528307" y="2695"/>
                  <a:pt x="5860575" y="0"/>
                </a:cubicBezTo>
                <a:cubicBezTo>
                  <a:pt x="6192843" y="-2695"/>
                  <a:pt x="6387726" y="32576"/>
                  <a:pt x="6654765" y="0"/>
                </a:cubicBezTo>
                <a:cubicBezTo>
                  <a:pt x="6921804" y="-32576"/>
                  <a:pt x="7179149" y="30604"/>
                  <a:pt x="7448955" y="0"/>
                </a:cubicBezTo>
                <a:cubicBezTo>
                  <a:pt x="7718761" y="-30604"/>
                  <a:pt x="8102561" y="-28649"/>
                  <a:pt x="8352689" y="0"/>
                </a:cubicBezTo>
                <a:cubicBezTo>
                  <a:pt x="8602817" y="28649"/>
                  <a:pt x="8811437" y="3187"/>
                  <a:pt x="9037335" y="0"/>
                </a:cubicBezTo>
                <a:cubicBezTo>
                  <a:pt x="9263233" y="-3187"/>
                  <a:pt x="9545633" y="37553"/>
                  <a:pt x="9831526" y="0"/>
                </a:cubicBezTo>
                <a:cubicBezTo>
                  <a:pt x="10117419" y="-37553"/>
                  <a:pt x="10629172" y="5137"/>
                  <a:pt x="10954346" y="0"/>
                </a:cubicBezTo>
                <a:cubicBezTo>
                  <a:pt x="10964314" y="120463"/>
                  <a:pt x="10961552" y="202358"/>
                  <a:pt x="10954346" y="319778"/>
                </a:cubicBezTo>
                <a:cubicBezTo>
                  <a:pt x="10801976" y="310842"/>
                  <a:pt x="10757202" y="311279"/>
                  <a:pt x="10598330" y="319778"/>
                </a:cubicBezTo>
                <a:cubicBezTo>
                  <a:pt x="10439458" y="328277"/>
                  <a:pt x="10181746" y="297265"/>
                  <a:pt x="10023227" y="319778"/>
                </a:cubicBezTo>
                <a:cubicBezTo>
                  <a:pt x="9864708" y="342291"/>
                  <a:pt x="9581732" y="300093"/>
                  <a:pt x="9338580" y="319778"/>
                </a:cubicBezTo>
                <a:cubicBezTo>
                  <a:pt x="9095428" y="339463"/>
                  <a:pt x="8844722" y="287892"/>
                  <a:pt x="8653933" y="319778"/>
                </a:cubicBezTo>
                <a:cubicBezTo>
                  <a:pt x="8463144" y="351664"/>
                  <a:pt x="7932420" y="342009"/>
                  <a:pt x="7750200" y="319778"/>
                </a:cubicBezTo>
                <a:cubicBezTo>
                  <a:pt x="7567980" y="297547"/>
                  <a:pt x="7533858" y="330087"/>
                  <a:pt x="7394184" y="319778"/>
                </a:cubicBezTo>
                <a:cubicBezTo>
                  <a:pt x="7254510" y="309469"/>
                  <a:pt x="7144476" y="319728"/>
                  <a:pt x="7038167" y="319778"/>
                </a:cubicBezTo>
                <a:cubicBezTo>
                  <a:pt x="6931858" y="319828"/>
                  <a:pt x="6649099" y="307915"/>
                  <a:pt x="6353521" y="319778"/>
                </a:cubicBezTo>
                <a:cubicBezTo>
                  <a:pt x="6057943" y="331641"/>
                  <a:pt x="6074796" y="322292"/>
                  <a:pt x="5997504" y="319778"/>
                </a:cubicBezTo>
                <a:cubicBezTo>
                  <a:pt x="5920212" y="317264"/>
                  <a:pt x="5542562" y="294594"/>
                  <a:pt x="5203314" y="319778"/>
                </a:cubicBezTo>
                <a:cubicBezTo>
                  <a:pt x="4864066" y="344963"/>
                  <a:pt x="4949971" y="296922"/>
                  <a:pt x="4737755" y="319778"/>
                </a:cubicBezTo>
                <a:cubicBezTo>
                  <a:pt x="4525539" y="342634"/>
                  <a:pt x="4539987" y="328360"/>
                  <a:pt x="4381738" y="319778"/>
                </a:cubicBezTo>
                <a:cubicBezTo>
                  <a:pt x="4223489" y="311196"/>
                  <a:pt x="3983010" y="297136"/>
                  <a:pt x="3806635" y="319778"/>
                </a:cubicBezTo>
                <a:cubicBezTo>
                  <a:pt x="3630260" y="342420"/>
                  <a:pt x="3369367" y="332280"/>
                  <a:pt x="3121989" y="319778"/>
                </a:cubicBezTo>
                <a:cubicBezTo>
                  <a:pt x="2874611" y="307276"/>
                  <a:pt x="2665172" y="302494"/>
                  <a:pt x="2327799" y="319778"/>
                </a:cubicBezTo>
                <a:cubicBezTo>
                  <a:pt x="1990426" y="337063"/>
                  <a:pt x="1953182" y="339491"/>
                  <a:pt x="1752695" y="319778"/>
                </a:cubicBezTo>
                <a:cubicBezTo>
                  <a:pt x="1552208" y="300065"/>
                  <a:pt x="1294578" y="322725"/>
                  <a:pt x="1068049" y="319778"/>
                </a:cubicBezTo>
                <a:cubicBezTo>
                  <a:pt x="841520" y="316831"/>
                  <a:pt x="797303" y="298751"/>
                  <a:pt x="602489" y="319778"/>
                </a:cubicBezTo>
                <a:cubicBezTo>
                  <a:pt x="407675" y="340805"/>
                  <a:pt x="261280" y="317744"/>
                  <a:pt x="0" y="319778"/>
                </a:cubicBezTo>
                <a:cubicBezTo>
                  <a:pt x="-12805" y="252876"/>
                  <a:pt x="4140" y="159045"/>
                  <a:pt x="0" y="0"/>
                </a:cubicBezTo>
                <a:close/>
              </a:path>
            </a:pathLst>
          </a:custGeom>
          <a:solidFill>
            <a:schemeClr val="bg1"/>
          </a:solidFill>
          <a:ln>
            <a:solidFill>
              <a:schemeClr val="bg1"/>
            </a:solidFill>
            <a:extLst>
              <a:ext uri="{C807C97D-BFC1-408E-A445-0C87EB9F89A2}">
                <ask:lineSketchStyleProps xmlns:ask="http://schemas.microsoft.com/office/drawing/2018/sketchyshapes" sd="368547744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BAAD16BB-66B7-3D16-7BBA-4806FCD388A0}"/>
              </a:ext>
            </a:extLst>
          </p:cNvPr>
          <p:cNvSpPr>
            <a:spLocks noGrp="1"/>
          </p:cNvSpPr>
          <p:nvPr>
            <p:ph type="title"/>
          </p:nvPr>
        </p:nvSpPr>
        <p:spPr>
          <a:xfrm>
            <a:off x="3638549" y="2241550"/>
            <a:ext cx="4914900" cy="1325563"/>
          </a:xfrm>
        </p:spPr>
        <p:txBody>
          <a:bodyPr/>
          <a:lstStyle/>
          <a:p>
            <a:pPr algn="ctr"/>
            <a:r>
              <a:rPr lang="en-US" dirty="0">
                <a:solidFill>
                  <a:schemeClr val="tx2">
                    <a:lumMod val="50000"/>
                  </a:schemeClr>
                </a:solidFill>
                <a:latin typeface="Arial Nova" panose="020B0504020202020204" pitchFamily="34" charset="0"/>
              </a:rPr>
              <a:t>Thanks!</a:t>
            </a:r>
          </a:p>
        </p:txBody>
      </p:sp>
    </p:spTree>
    <p:extLst>
      <p:ext uri="{BB962C8B-B14F-4D97-AF65-F5344CB8AC3E}">
        <p14:creationId xmlns:p14="http://schemas.microsoft.com/office/powerpoint/2010/main" val="2439776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0A91BB5-5F08-622D-2AC3-FA1821B16386}"/>
              </a:ext>
            </a:extLst>
          </p:cNvPr>
          <p:cNvSpPr>
            <a:spLocks noGrp="1"/>
          </p:cNvSpPr>
          <p:nvPr>
            <p:ph idx="1"/>
          </p:nvPr>
        </p:nvSpPr>
        <p:spPr>
          <a:xfrm>
            <a:off x="1521956" y="4456468"/>
            <a:ext cx="3485310" cy="914400"/>
          </a:xfrm>
        </p:spPr>
        <p:txBody>
          <a:bodyPr>
            <a:normAutofit/>
          </a:bodyPr>
          <a:lstStyle/>
          <a:p>
            <a:pPr marL="0" indent="0" algn="just">
              <a:buNone/>
            </a:pPr>
            <a:r>
              <a:rPr lang="en-US" sz="2000" dirty="0">
                <a:latin typeface="Arial Nova" panose="020B0504020202020204" pitchFamily="34" charset="0"/>
                <a:cs typeface="Arial" panose="020B0604020202020204" pitchFamily="34" charset="0"/>
              </a:rPr>
              <a:t>It is not a language designed with an efficient performance in mind.</a:t>
            </a:r>
          </a:p>
          <a:p>
            <a:pPr algn="just"/>
            <a:endParaRPr lang="en-US" sz="2000" dirty="0"/>
          </a:p>
        </p:txBody>
      </p:sp>
      <p:graphicFrame>
        <p:nvGraphicFramePr>
          <p:cNvPr id="6" name="Chart 5">
            <a:extLst>
              <a:ext uri="{FF2B5EF4-FFF2-40B4-BE49-F238E27FC236}">
                <a16:creationId xmlns:a16="http://schemas.microsoft.com/office/drawing/2014/main" id="{333A02EA-81C8-64C6-75F5-096DCD7D8062}"/>
              </a:ext>
            </a:extLst>
          </p:cNvPr>
          <p:cNvGraphicFramePr>
            <a:graphicFrameLocks/>
          </p:cNvGraphicFramePr>
          <p:nvPr/>
        </p:nvGraphicFramePr>
        <p:xfrm>
          <a:off x="5449078" y="0"/>
          <a:ext cx="6742922" cy="6484776"/>
        </p:xfrm>
        <a:graphic>
          <a:graphicData uri="http://schemas.openxmlformats.org/drawingml/2006/chart">
            <c:chart xmlns:c="http://schemas.openxmlformats.org/drawingml/2006/chart" xmlns:r="http://schemas.openxmlformats.org/officeDocument/2006/relationships" r:id="rId2"/>
          </a:graphicData>
        </a:graphic>
      </p:graphicFrame>
      <p:pic>
        <p:nvPicPr>
          <p:cNvPr id="8" name="Graphic 7" descr="Checkbox Crossed with solid fill">
            <a:extLst>
              <a:ext uri="{FF2B5EF4-FFF2-40B4-BE49-F238E27FC236}">
                <a16:creationId xmlns:a16="http://schemas.microsoft.com/office/drawing/2014/main" id="{DD7AB464-79AA-3C1D-BFFF-DA585A1A1A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4372" y="4456468"/>
            <a:ext cx="914400" cy="914400"/>
          </a:xfrm>
          <a:prstGeom prst="rect">
            <a:avLst/>
          </a:prstGeom>
        </p:spPr>
      </p:pic>
      <p:pic>
        <p:nvPicPr>
          <p:cNvPr id="10" name="Graphic 9" descr="Checkbox Checked with solid fill">
            <a:extLst>
              <a:ext uri="{FF2B5EF4-FFF2-40B4-BE49-F238E27FC236}">
                <a16:creationId xmlns:a16="http://schemas.microsoft.com/office/drawing/2014/main" id="{7D35A2ED-BDCB-5D3B-BBB1-38E6D77CC07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54372" y="2766284"/>
            <a:ext cx="914400" cy="914400"/>
          </a:xfrm>
          <a:prstGeom prst="rect">
            <a:avLst/>
          </a:prstGeom>
        </p:spPr>
      </p:pic>
      <p:sp>
        <p:nvSpPr>
          <p:cNvPr id="12" name="TextBox 11">
            <a:extLst>
              <a:ext uri="{FF2B5EF4-FFF2-40B4-BE49-F238E27FC236}">
                <a16:creationId xmlns:a16="http://schemas.microsoft.com/office/drawing/2014/main" id="{EE7764CB-1A38-4E7D-97A7-9636A6A2BE0B}"/>
              </a:ext>
            </a:extLst>
          </p:cNvPr>
          <p:cNvSpPr txBox="1"/>
          <p:nvPr/>
        </p:nvSpPr>
        <p:spPr>
          <a:xfrm>
            <a:off x="1521956" y="2636271"/>
            <a:ext cx="3339293" cy="1015663"/>
          </a:xfrm>
          <a:prstGeom prst="rect">
            <a:avLst/>
          </a:prstGeom>
          <a:noFill/>
        </p:spPr>
        <p:txBody>
          <a:bodyPr wrap="square">
            <a:spAutoFit/>
          </a:bodyPr>
          <a:lstStyle/>
          <a:p>
            <a:pPr algn="just"/>
            <a:r>
              <a:rPr lang="en-US" sz="2000" dirty="0">
                <a:latin typeface="Arial Nova" panose="020B0504020202020204" pitchFamily="34" charset="0"/>
                <a:cs typeface="Arial" panose="020B0604020202020204" pitchFamily="34" charset="0"/>
              </a:rPr>
              <a:t>Language designed to make data analysis and statistics easier for people. </a:t>
            </a:r>
            <a:endParaRPr lang="en-US" sz="2000" dirty="0"/>
          </a:p>
        </p:txBody>
      </p:sp>
      <p:sp>
        <p:nvSpPr>
          <p:cNvPr id="13" name="Content Placeholder 4">
            <a:extLst>
              <a:ext uri="{FF2B5EF4-FFF2-40B4-BE49-F238E27FC236}">
                <a16:creationId xmlns:a16="http://schemas.microsoft.com/office/drawing/2014/main" id="{873A5B9A-E194-C0E3-7803-E341648F9AB7}"/>
              </a:ext>
            </a:extLst>
          </p:cNvPr>
          <p:cNvSpPr txBox="1">
            <a:spLocks/>
          </p:cNvSpPr>
          <p:nvPr/>
        </p:nvSpPr>
        <p:spPr>
          <a:xfrm>
            <a:off x="6550090" y="6324923"/>
            <a:ext cx="5570213" cy="457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200" i="1" dirty="0">
                <a:solidFill>
                  <a:schemeClr val="bg1">
                    <a:lumMod val="50000"/>
                  </a:schemeClr>
                </a:solidFill>
                <a:latin typeface="Arial Nova Cond Light" panose="020B0604020202020204" pitchFamily="34" charset="0"/>
                <a:cs typeface="Arial" panose="020B0604020202020204" pitchFamily="34" charset="0"/>
              </a:rPr>
              <a:t>Source: Programming Languages Benchmark (2011) Available at: https://attractivechaos.github.io/plb/</a:t>
            </a:r>
          </a:p>
          <a:p>
            <a:pPr algn="just"/>
            <a:endParaRPr lang="en-US" sz="1200" dirty="0">
              <a:latin typeface="Arial Nova Cond Light" panose="020B0604020202020204" pitchFamily="34" charset="0"/>
            </a:endParaRPr>
          </a:p>
        </p:txBody>
      </p:sp>
      <p:cxnSp>
        <p:nvCxnSpPr>
          <p:cNvPr id="15" name="Straight Connector 14">
            <a:extLst>
              <a:ext uri="{FF2B5EF4-FFF2-40B4-BE49-F238E27FC236}">
                <a16:creationId xmlns:a16="http://schemas.microsoft.com/office/drawing/2014/main" id="{6F15A525-CCB3-896B-8602-10D9D42709A9}"/>
              </a:ext>
            </a:extLst>
          </p:cNvPr>
          <p:cNvCxnSpPr>
            <a:cxnSpLocks/>
          </p:cNvCxnSpPr>
          <p:nvPr/>
        </p:nvCxnSpPr>
        <p:spPr>
          <a:xfrm>
            <a:off x="5262468" y="419878"/>
            <a:ext cx="0" cy="6133645"/>
          </a:xfrm>
          <a:prstGeom prst="line">
            <a:avLst/>
          </a:prstGeom>
          <a:ln w="38100">
            <a:solidFill>
              <a:schemeClr val="bg1">
                <a:lumMod val="8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4D7215ED-4454-0225-6999-8496FD87161F}"/>
              </a:ext>
            </a:extLst>
          </p:cNvPr>
          <p:cNvSpPr txBox="1">
            <a:spLocks/>
          </p:cNvSpPr>
          <p:nvPr/>
        </p:nvSpPr>
        <p:spPr>
          <a:xfrm>
            <a:off x="654372" y="419878"/>
            <a:ext cx="3911082" cy="175082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tx2">
                    <a:lumMod val="75000"/>
                  </a:schemeClr>
                </a:solidFill>
                <a:latin typeface="Arial Nova" panose="020B0504020202020204" pitchFamily="34" charset="0"/>
              </a:rPr>
              <a:t>Is R an efficient coding language?</a:t>
            </a:r>
          </a:p>
        </p:txBody>
      </p:sp>
    </p:spTree>
    <p:extLst>
      <p:ext uri="{BB962C8B-B14F-4D97-AF65-F5344CB8AC3E}">
        <p14:creationId xmlns:p14="http://schemas.microsoft.com/office/powerpoint/2010/main" val="202239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01C9C-D8D0-23A9-4EE9-732CF85DC175}"/>
              </a:ext>
            </a:extLst>
          </p:cNvPr>
          <p:cNvSpPr>
            <a:spLocks noGrp="1"/>
          </p:cNvSpPr>
          <p:nvPr>
            <p:ph type="title"/>
          </p:nvPr>
        </p:nvSpPr>
        <p:spPr>
          <a:xfrm>
            <a:off x="1513085" y="1414745"/>
            <a:ext cx="5928374" cy="1325563"/>
          </a:xfrm>
        </p:spPr>
        <p:txBody>
          <a:bodyPr>
            <a:normAutofit fontScale="90000"/>
          </a:bodyPr>
          <a:lstStyle/>
          <a:p>
            <a:r>
              <a:rPr lang="en-US" dirty="0">
                <a:solidFill>
                  <a:schemeClr val="tx2">
                    <a:lumMod val="75000"/>
                  </a:schemeClr>
                </a:solidFill>
                <a:latin typeface="Arial Nova" panose="020B0504020202020204" pitchFamily="34" charset="0"/>
              </a:rPr>
              <a:t>Why is improving performance important?</a:t>
            </a:r>
          </a:p>
        </p:txBody>
      </p:sp>
      <p:sp>
        <p:nvSpPr>
          <p:cNvPr id="12" name="TextBox 11">
            <a:extLst>
              <a:ext uri="{FF2B5EF4-FFF2-40B4-BE49-F238E27FC236}">
                <a16:creationId xmlns:a16="http://schemas.microsoft.com/office/drawing/2014/main" id="{EE7764CB-1A38-4E7D-97A7-9636A6A2BE0B}"/>
              </a:ext>
            </a:extLst>
          </p:cNvPr>
          <p:cNvSpPr txBox="1"/>
          <p:nvPr/>
        </p:nvSpPr>
        <p:spPr>
          <a:xfrm>
            <a:off x="1658062" y="3079206"/>
            <a:ext cx="5027971" cy="2246769"/>
          </a:xfrm>
          <a:prstGeom prst="rect">
            <a:avLst/>
          </a:prstGeom>
          <a:noFill/>
        </p:spPr>
        <p:txBody>
          <a:bodyPr wrap="square">
            <a:spAutoFit/>
          </a:bodyPr>
          <a:lstStyle/>
          <a:p>
            <a:pPr marL="342900" indent="-342900" algn="just">
              <a:buFont typeface="Arial" panose="020B0604020202020204" pitchFamily="34" charset="0"/>
              <a:buChar char="•"/>
            </a:pPr>
            <a:r>
              <a:rPr lang="en-US" sz="2000" dirty="0">
                <a:latin typeface="Arial Nova" panose="020B0504020202020204" pitchFamily="34" charset="0"/>
                <a:cs typeface="Arial" panose="020B0604020202020204" pitchFamily="34" charset="0"/>
              </a:rPr>
              <a:t>The less efficient the code, the more time it takes processing data</a:t>
            </a:r>
          </a:p>
          <a:p>
            <a:pPr marL="800100" lvl="1" indent="-342900" algn="just">
              <a:buFont typeface="Arial" panose="020B0604020202020204" pitchFamily="34" charset="0"/>
              <a:buChar char="•"/>
            </a:pPr>
            <a:r>
              <a:rPr lang="en-US" sz="2000" dirty="0">
                <a:latin typeface="Arial Nova" panose="020B0504020202020204" pitchFamily="34" charset="0"/>
                <a:cs typeface="Arial" panose="020B0604020202020204" pitchFamily="34" charset="0"/>
              </a:rPr>
              <a:t>i.e., reduce bottlenecks in your code</a:t>
            </a:r>
          </a:p>
          <a:p>
            <a:pPr marL="342900" indent="-342900" algn="just">
              <a:buFont typeface="Arial" panose="020B0604020202020204" pitchFamily="34" charset="0"/>
              <a:buChar char="•"/>
            </a:pPr>
            <a:r>
              <a:rPr lang="en-US" sz="2000" dirty="0">
                <a:latin typeface="Arial Nova" panose="020B0504020202020204" pitchFamily="34" charset="0"/>
                <a:cs typeface="Arial" panose="020B0604020202020204" pitchFamily="34" charset="0"/>
              </a:rPr>
              <a:t>Less memory usage</a:t>
            </a:r>
          </a:p>
          <a:p>
            <a:pPr marL="342900" indent="-342900" algn="just">
              <a:buFont typeface="Arial" panose="020B0604020202020204" pitchFamily="34" charset="0"/>
              <a:buChar char="•"/>
            </a:pPr>
            <a:r>
              <a:rPr lang="en-US" sz="2000" dirty="0">
                <a:latin typeface="Arial Nova" panose="020B0504020202020204" pitchFamily="34" charset="0"/>
                <a:cs typeface="Arial" panose="020B0604020202020204" pitchFamily="34" charset="0"/>
              </a:rPr>
              <a:t>CO2 emissions from energy usage with high intensity computing</a:t>
            </a:r>
          </a:p>
        </p:txBody>
      </p:sp>
      <p:pic>
        <p:nvPicPr>
          <p:cNvPr id="4" name="Graphic 3" descr="Stopwatch 66% with solid fill">
            <a:extLst>
              <a:ext uri="{FF2B5EF4-FFF2-40B4-BE49-F238E27FC236}">
                <a16:creationId xmlns:a16="http://schemas.microsoft.com/office/drawing/2014/main" id="{A45F88D7-453B-C929-D81B-F72F32DA5A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20337" y="3268894"/>
            <a:ext cx="1999596" cy="1999596"/>
          </a:xfrm>
          <a:prstGeom prst="rect">
            <a:avLst/>
          </a:prstGeom>
        </p:spPr>
      </p:pic>
      <p:pic>
        <p:nvPicPr>
          <p:cNvPr id="6" name="Graphic 5" descr="Stopwatch 25% with solid fill">
            <a:extLst>
              <a:ext uri="{FF2B5EF4-FFF2-40B4-BE49-F238E27FC236}">
                <a16:creationId xmlns:a16="http://schemas.microsoft.com/office/drawing/2014/main" id="{0EB98D32-9517-7807-2513-3560378A01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20337" y="304606"/>
            <a:ext cx="1999596" cy="1999596"/>
          </a:xfrm>
          <a:prstGeom prst="rect">
            <a:avLst/>
          </a:prstGeom>
        </p:spPr>
      </p:pic>
      <p:pic>
        <p:nvPicPr>
          <p:cNvPr id="8" name="Graphic 7" descr="Stopwatch 50% with solid fill">
            <a:extLst>
              <a:ext uri="{FF2B5EF4-FFF2-40B4-BE49-F238E27FC236}">
                <a16:creationId xmlns:a16="http://schemas.microsoft.com/office/drawing/2014/main" id="{93452915-035E-AF19-A6F8-610607FB043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039587" y="1743937"/>
            <a:ext cx="1999596" cy="1999596"/>
          </a:xfrm>
          <a:prstGeom prst="rect">
            <a:avLst/>
          </a:prstGeom>
        </p:spPr>
      </p:pic>
      <p:pic>
        <p:nvPicPr>
          <p:cNvPr id="10" name="Graphic 9" descr="Stopwatch 75% with solid fill">
            <a:extLst>
              <a:ext uri="{FF2B5EF4-FFF2-40B4-BE49-F238E27FC236}">
                <a16:creationId xmlns:a16="http://schemas.microsoft.com/office/drawing/2014/main" id="{8569D3E6-3042-45AF-DC53-30C53C97829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039587" y="4605709"/>
            <a:ext cx="1999596" cy="1999596"/>
          </a:xfrm>
          <a:prstGeom prst="rect">
            <a:avLst/>
          </a:prstGeom>
        </p:spPr>
      </p:pic>
      <p:cxnSp>
        <p:nvCxnSpPr>
          <p:cNvPr id="5" name="Straight Connector 4">
            <a:extLst>
              <a:ext uri="{FF2B5EF4-FFF2-40B4-BE49-F238E27FC236}">
                <a16:creationId xmlns:a16="http://schemas.microsoft.com/office/drawing/2014/main" id="{BAB55DD1-6504-3E36-ABEC-339FF3B57C8D}"/>
              </a:ext>
            </a:extLst>
          </p:cNvPr>
          <p:cNvCxnSpPr>
            <a:cxnSpLocks/>
          </p:cNvCxnSpPr>
          <p:nvPr/>
        </p:nvCxnSpPr>
        <p:spPr>
          <a:xfrm>
            <a:off x="10067446" y="1923061"/>
            <a:ext cx="418863" cy="341231"/>
          </a:xfrm>
          <a:prstGeom prst="line">
            <a:avLst/>
          </a:prstGeom>
          <a:ln w="762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0F1ED14-59CE-B827-AB3D-2243AE44D815}"/>
              </a:ext>
            </a:extLst>
          </p:cNvPr>
          <p:cNvCxnSpPr>
            <a:cxnSpLocks/>
          </p:cNvCxnSpPr>
          <p:nvPr/>
        </p:nvCxnSpPr>
        <p:spPr>
          <a:xfrm>
            <a:off x="10058338" y="4864541"/>
            <a:ext cx="418863" cy="341231"/>
          </a:xfrm>
          <a:prstGeom prst="line">
            <a:avLst/>
          </a:prstGeom>
          <a:ln w="762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D27B0D3-F793-65A3-BE9E-20E3B313F4A5}"/>
              </a:ext>
            </a:extLst>
          </p:cNvPr>
          <p:cNvCxnSpPr>
            <a:cxnSpLocks/>
          </p:cNvCxnSpPr>
          <p:nvPr/>
        </p:nvCxnSpPr>
        <p:spPr>
          <a:xfrm flipV="1">
            <a:off x="10009643" y="3301401"/>
            <a:ext cx="381715" cy="367964"/>
          </a:xfrm>
          <a:prstGeom prst="line">
            <a:avLst/>
          </a:prstGeom>
          <a:ln w="762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048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D58FF-8FDE-EFBE-5EC6-4222E0FEFCFC}"/>
              </a:ext>
            </a:extLst>
          </p:cNvPr>
          <p:cNvSpPr>
            <a:spLocks noGrp="1"/>
          </p:cNvSpPr>
          <p:nvPr>
            <p:ph type="title"/>
          </p:nvPr>
        </p:nvSpPr>
        <p:spPr>
          <a:xfrm>
            <a:off x="333375" y="239797"/>
            <a:ext cx="10515600" cy="1325563"/>
          </a:xfrm>
        </p:spPr>
        <p:txBody>
          <a:bodyPr/>
          <a:lstStyle/>
          <a:p>
            <a:r>
              <a:rPr lang="en-US" dirty="0">
                <a:solidFill>
                  <a:schemeClr val="tx2">
                    <a:lumMod val="75000"/>
                  </a:schemeClr>
                </a:solidFill>
                <a:latin typeface="Arial Nova" panose="020B0504020202020204" pitchFamily="34" charset="0"/>
              </a:rPr>
              <a:t>Environmental Considerations</a:t>
            </a:r>
          </a:p>
        </p:txBody>
      </p:sp>
      <p:pic>
        <p:nvPicPr>
          <p:cNvPr id="5" name="Content Placeholder 4" descr="Chart, scatter chart&#10;&#10;Description automatically generated">
            <a:extLst>
              <a:ext uri="{FF2B5EF4-FFF2-40B4-BE49-F238E27FC236}">
                <a16:creationId xmlns:a16="http://schemas.microsoft.com/office/drawing/2014/main" id="{2FB115BE-D030-912E-1B64-B87562043F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2547" y="1447966"/>
            <a:ext cx="8726905" cy="5170237"/>
          </a:xfrm>
        </p:spPr>
      </p:pic>
    </p:spTree>
    <p:extLst>
      <p:ext uri="{BB962C8B-B14F-4D97-AF65-F5344CB8AC3E}">
        <p14:creationId xmlns:p14="http://schemas.microsoft.com/office/powerpoint/2010/main" val="138933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reeform: Shape 41">
            <a:extLst>
              <a:ext uri="{FF2B5EF4-FFF2-40B4-BE49-F238E27FC236}">
                <a16:creationId xmlns:a16="http://schemas.microsoft.com/office/drawing/2014/main" id="{C4989926-AC84-C536-DEE7-4E19CFA0273A}"/>
              </a:ext>
            </a:extLst>
          </p:cNvPr>
          <p:cNvSpPr/>
          <p:nvPr/>
        </p:nvSpPr>
        <p:spPr>
          <a:xfrm flipH="1">
            <a:off x="1953803" y="4199335"/>
            <a:ext cx="1357270" cy="1302564"/>
          </a:xfrm>
          <a:custGeom>
            <a:avLst/>
            <a:gdLst>
              <a:gd name="connsiteX0" fmla="*/ 495300 w 496252"/>
              <a:gd name="connsiteY0" fmla="*/ 400050 h 476250"/>
              <a:gd name="connsiteX1" fmla="*/ 495300 w 496252"/>
              <a:gd name="connsiteY1" fmla="*/ 400050 h 476250"/>
              <a:gd name="connsiteX2" fmla="*/ 495300 w 496252"/>
              <a:gd name="connsiteY2" fmla="*/ 400050 h 476250"/>
              <a:gd name="connsiteX3" fmla="*/ 494348 w 496252"/>
              <a:gd name="connsiteY3" fmla="*/ 387668 h 476250"/>
              <a:gd name="connsiteX4" fmla="*/ 494348 w 496252"/>
              <a:gd name="connsiteY4" fmla="*/ 386715 h 476250"/>
              <a:gd name="connsiteX5" fmla="*/ 493395 w 496252"/>
              <a:gd name="connsiteY5" fmla="*/ 377190 h 476250"/>
              <a:gd name="connsiteX6" fmla="*/ 371475 w 496252"/>
              <a:gd name="connsiteY6" fmla="*/ 276225 h 476250"/>
              <a:gd name="connsiteX7" fmla="*/ 342900 w 496252"/>
              <a:gd name="connsiteY7" fmla="*/ 247650 h 476250"/>
              <a:gd name="connsiteX8" fmla="*/ 342900 w 496252"/>
              <a:gd name="connsiteY8" fmla="*/ 247650 h 476250"/>
              <a:gd name="connsiteX9" fmla="*/ 342900 w 496252"/>
              <a:gd name="connsiteY9" fmla="*/ 247650 h 476250"/>
              <a:gd name="connsiteX10" fmla="*/ 342900 w 496252"/>
              <a:gd name="connsiteY10" fmla="*/ 247650 h 476250"/>
              <a:gd name="connsiteX11" fmla="*/ 342900 w 496252"/>
              <a:gd name="connsiteY11" fmla="*/ 238125 h 476250"/>
              <a:gd name="connsiteX12" fmla="*/ 247650 w 496252"/>
              <a:gd name="connsiteY12" fmla="*/ 142875 h 476250"/>
              <a:gd name="connsiteX13" fmla="*/ 219075 w 496252"/>
              <a:gd name="connsiteY13" fmla="*/ 114300 h 476250"/>
              <a:gd name="connsiteX14" fmla="*/ 109538 w 496252"/>
              <a:gd name="connsiteY14" fmla="*/ 0 h 476250"/>
              <a:gd name="connsiteX15" fmla="*/ 0 w 496252"/>
              <a:gd name="connsiteY15" fmla="*/ 114300 h 476250"/>
              <a:gd name="connsiteX16" fmla="*/ 60960 w 496252"/>
              <a:gd name="connsiteY16" fmla="*/ 216218 h 476250"/>
              <a:gd name="connsiteX17" fmla="*/ 58102 w 496252"/>
              <a:gd name="connsiteY17" fmla="*/ 239077 h 476250"/>
              <a:gd name="connsiteX18" fmla="*/ 148590 w 496252"/>
              <a:gd name="connsiteY18" fmla="*/ 333375 h 476250"/>
              <a:gd name="connsiteX19" fmla="*/ 204788 w 496252"/>
              <a:gd name="connsiteY19" fmla="*/ 313373 h 476250"/>
              <a:gd name="connsiteX20" fmla="*/ 286703 w 496252"/>
              <a:gd name="connsiteY20" fmla="*/ 352425 h 476250"/>
              <a:gd name="connsiteX21" fmla="*/ 391478 w 496252"/>
              <a:gd name="connsiteY21" fmla="*/ 352425 h 476250"/>
              <a:gd name="connsiteX22" fmla="*/ 439103 w 496252"/>
              <a:gd name="connsiteY22" fmla="*/ 400050 h 476250"/>
              <a:gd name="connsiteX23" fmla="*/ 439103 w 496252"/>
              <a:gd name="connsiteY23" fmla="*/ 476250 h 476250"/>
              <a:gd name="connsiteX24" fmla="*/ 496253 w 496252"/>
              <a:gd name="connsiteY24" fmla="*/ 476250 h 476250"/>
              <a:gd name="connsiteX25" fmla="*/ 495300 w 496252"/>
              <a:gd name="connsiteY25" fmla="*/ 400050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96252" h="476250">
                <a:moveTo>
                  <a:pt x="495300" y="400050"/>
                </a:moveTo>
                <a:lnTo>
                  <a:pt x="495300" y="400050"/>
                </a:lnTo>
                <a:cubicBezTo>
                  <a:pt x="495300" y="400050"/>
                  <a:pt x="495300" y="399098"/>
                  <a:pt x="495300" y="400050"/>
                </a:cubicBezTo>
                <a:cubicBezTo>
                  <a:pt x="495300" y="395288"/>
                  <a:pt x="495300" y="391478"/>
                  <a:pt x="494348" y="387668"/>
                </a:cubicBezTo>
                <a:cubicBezTo>
                  <a:pt x="494348" y="387668"/>
                  <a:pt x="494348" y="387668"/>
                  <a:pt x="494348" y="386715"/>
                </a:cubicBezTo>
                <a:cubicBezTo>
                  <a:pt x="494348" y="383858"/>
                  <a:pt x="493395" y="380048"/>
                  <a:pt x="493395" y="377190"/>
                </a:cubicBezTo>
                <a:cubicBezTo>
                  <a:pt x="482917" y="320040"/>
                  <a:pt x="432435" y="276225"/>
                  <a:pt x="371475" y="276225"/>
                </a:cubicBezTo>
                <a:cubicBezTo>
                  <a:pt x="355283" y="276225"/>
                  <a:pt x="342900" y="263843"/>
                  <a:pt x="342900" y="247650"/>
                </a:cubicBezTo>
                <a:lnTo>
                  <a:pt x="342900" y="247650"/>
                </a:lnTo>
                <a:cubicBezTo>
                  <a:pt x="342900" y="247650"/>
                  <a:pt x="342900" y="247650"/>
                  <a:pt x="342900" y="247650"/>
                </a:cubicBezTo>
                <a:lnTo>
                  <a:pt x="342900" y="247650"/>
                </a:lnTo>
                <a:lnTo>
                  <a:pt x="342900" y="238125"/>
                </a:lnTo>
                <a:cubicBezTo>
                  <a:pt x="342900" y="185738"/>
                  <a:pt x="300038" y="142875"/>
                  <a:pt x="247650" y="142875"/>
                </a:cubicBezTo>
                <a:cubicBezTo>
                  <a:pt x="231458" y="142875"/>
                  <a:pt x="219075" y="130493"/>
                  <a:pt x="219075" y="114300"/>
                </a:cubicBezTo>
                <a:cubicBezTo>
                  <a:pt x="219075" y="51435"/>
                  <a:pt x="170498" y="0"/>
                  <a:pt x="109538" y="0"/>
                </a:cubicBezTo>
                <a:cubicBezTo>
                  <a:pt x="48577" y="0"/>
                  <a:pt x="0" y="51435"/>
                  <a:pt x="0" y="114300"/>
                </a:cubicBezTo>
                <a:cubicBezTo>
                  <a:pt x="0" y="159068"/>
                  <a:pt x="24765" y="198120"/>
                  <a:pt x="60960" y="216218"/>
                </a:cubicBezTo>
                <a:cubicBezTo>
                  <a:pt x="59055" y="223838"/>
                  <a:pt x="58102" y="231458"/>
                  <a:pt x="58102" y="239077"/>
                </a:cubicBezTo>
                <a:cubicBezTo>
                  <a:pt x="58102" y="291465"/>
                  <a:pt x="98107" y="333375"/>
                  <a:pt x="148590" y="333375"/>
                </a:cubicBezTo>
                <a:cubicBezTo>
                  <a:pt x="169545" y="333375"/>
                  <a:pt x="189548" y="325755"/>
                  <a:pt x="204788" y="313373"/>
                </a:cubicBezTo>
                <a:cubicBezTo>
                  <a:pt x="223838" y="337185"/>
                  <a:pt x="253365" y="352425"/>
                  <a:pt x="286703" y="352425"/>
                </a:cubicBezTo>
                <a:lnTo>
                  <a:pt x="391478" y="352425"/>
                </a:lnTo>
                <a:cubicBezTo>
                  <a:pt x="418148" y="352425"/>
                  <a:pt x="439103" y="373380"/>
                  <a:pt x="439103" y="400050"/>
                </a:cubicBezTo>
                <a:lnTo>
                  <a:pt x="439103" y="476250"/>
                </a:lnTo>
                <a:lnTo>
                  <a:pt x="496253" y="476250"/>
                </a:lnTo>
                <a:lnTo>
                  <a:pt x="495300" y="400050"/>
                </a:lnTo>
                <a:close/>
              </a:path>
            </a:pathLst>
          </a:custGeom>
          <a:solidFill>
            <a:schemeClr val="bg1">
              <a:lumMod val="85000"/>
            </a:schemeClr>
          </a:solidFill>
          <a:ln w="9525" cap="flat">
            <a:noFill/>
            <a:prstDash val="solid"/>
            <a:miter/>
          </a:ln>
        </p:spPr>
        <p:txBody>
          <a:bodyPr rtlCol="0" anchor="ctr"/>
          <a:lstStyle/>
          <a:p>
            <a:endParaRPr lang="en-US"/>
          </a:p>
        </p:txBody>
      </p:sp>
      <p:pic>
        <p:nvPicPr>
          <p:cNvPr id="26" name="Graphic 25" descr="A flower">
            <a:extLst>
              <a:ext uri="{FF2B5EF4-FFF2-40B4-BE49-F238E27FC236}">
                <a16:creationId xmlns:a16="http://schemas.microsoft.com/office/drawing/2014/main" id="{1CD32D33-BA10-9D3A-C5D9-24A81B7BFF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46699" y="331705"/>
            <a:ext cx="895281" cy="895281"/>
          </a:xfrm>
          <a:prstGeom prst="rect">
            <a:avLst/>
          </a:prstGeom>
        </p:spPr>
      </p:pic>
      <p:pic>
        <p:nvPicPr>
          <p:cNvPr id="27" name="Graphic 26" descr="A flower">
            <a:extLst>
              <a:ext uri="{FF2B5EF4-FFF2-40B4-BE49-F238E27FC236}">
                <a16:creationId xmlns:a16="http://schemas.microsoft.com/office/drawing/2014/main" id="{2C11CB92-7D44-7F28-631F-1A406BBF47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53395" y="331705"/>
            <a:ext cx="895281" cy="895281"/>
          </a:xfrm>
          <a:prstGeom prst="rect">
            <a:avLst/>
          </a:prstGeom>
        </p:spPr>
      </p:pic>
      <p:pic>
        <p:nvPicPr>
          <p:cNvPr id="23" name="Graphic 22" descr="A flower">
            <a:extLst>
              <a:ext uri="{FF2B5EF4-FFF2-40B4-BE49-F238E27FC236}">
                <a16:creationId xmlns:a16="http://schemas.microsoft.com/office/drawing/2014/main" id="{F5B890A7-CA50-5E5E-E9E0-F80E60F6E28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47964" y="336984"/>
            <a:ext cx="876895" cy="876895"/>
          </a:xfrm>
          <a:prstGeom prst="rect">
            <a:avLst/>
          </a:prstGeom>
        </p:spPr>
      </p:pic>
      <p:pic>
        <p:nvPicPr>
          <p:cNvPr id="24" name="Graphic 23" descr="A flower">
            <a:extLst>
              <a:ext uri="{FF2B5EF4-FFF2-40B4-BE49-F238E27FC236}">
                <a16:creationId xmlns:a16="http://schemas.microsoft.com/office/drawing/2014/main" id="{F3542AC9-E5D9-5316-35C9-E752193821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71651" y="319024"/>
            <a:ext cx="876895" cy="876895"/>
          </a:xfrm>
          <a:prstGeom prst="rect">
            <a:avLst/>
          </a:prstGeom>
        </p:spPr>
      </p:pic>
      <p:pic>
        <p:nvPicPr>
          <p:cNvPr id="25" name="Graphic 24" descr="A flower">
            <a:extLst>
              <a:ext uri="{FF2B5EF4-FFF2-40B4-BE49-F238E27FC236}">
                <a16:creationId xmlns:a16="http://schemas.microsoft.com/office/drawing/2014/main" id="{C32EF533-9255-7ACC-0197-FB81DF5474E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52132" y="350091"/>
            <a:ext cx="876895" cy="876895"/>
          </a:xfrm>
          <a:prstGeom prst="rect">
            <a:avLst/>
          </a:prstGeom>
        </p:spPr>
      </p:pic>
      <p:sp>
        <p:nvSpPr>
          <p:cNvPr id="14" name="Rectangle 13">
            <a:extLst>
              <a:ext uri="{FF2B5EF4-FFF2-40B4-BE49-F238E27FC236}">
                <a16:creationId xmlns:a16="http://schemas.microsoft.com/office/drawing/2014/main" id="{3EB5E408-6AE0-2F38-D4A5-1146D1E1654C}"/>
              </a:ext>
            </a:extLst>
          </p:cNvPr>
          <p:cNvSpPr/>
          <p:nvPr/>
        </p:nvSpPr>
        <p:spPr>
          <a:xfrm>
            <a:off x="9765486" y="1621610"/>
            <a:ext cx="2426515" cy="1588315"/>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a:latin typeface="Arial Nova" panose="020B0504020202020204" pitchFamily="34" charset="0"/>
              </a:rPr>
              <a:t>Increasingly important as AI and machine learning continue to </a:t>
            </a:r>
            <a:r>
              <a:rPr lang="en-US" b="1" dirty="0">
                <a:latin typeface="Arial Nova" panose="020B0504020202020204" pitchFamily="34" charset="0"/>
              </a:rPr>
              <a:t>increase</a:t>
            </a:r>
            <a:r>
              <a:rPr lang="en-US" dirty="0">
                <a:latin typeface="Arial Nova" panose="020B0504020202020204" pitchFamily="34" charset="0"/>
              </a:rPr>
              <a:t> in prevalence and usage</a:t>
            </a:r>
          </a:p>
        </p:txBody>
      </p:sp>
      <p:sp>
        <p:nvSpPr>
          <p:cNvPr id="2" name="Title 1">
            <a:extLst>
              <a:ext uri="{FF2B5EF4-FFF2-40B4-BE49-F238E27FC236}">
                <a16:creationId xmlns:a16="http://schemas.microsoft.com/office/drawing/2014/main" id="{3318041B-0978-7CA8-106A-174C7A7E5245}"/>
              </a:ext>
            </a:extLst>
          </p:cNvPr>
          <p:cNvSpPr>
            <a:spLocks noGrp="1"/>
          </p:cNvSpPr>
          <p:nvPr>
            <p:ph type="title"/>
          </p:nvPr>
        </p:nvSpPr>
        <p:spPr>
          <a:xfrm>
            <a:off x="341207" y="294929"/>
            <a:ext cx="7883652" cy="1062254"/>
          </a:xfrm>
        </p:spPr>
        <p:txBody>
          <a:bodyPr anchor="ctr">
            <a:normAutofit/>
          </a:bodyPr>
          <a:lstStyle/>
          <a:p>
            <a:r>
              <a:rPr lang="en-US" sz="4000" dirty="0">
                <a:solidFill>
                  <a:schemeClr val="tx2">
                    <a:lumMod val="75000"/>
                  </a:schemeClr>
                </a:solidFill>
                <a:latin typeface="Arial Nova" panose="020B0504020202020204" pitchFamily="34" charset="0"/>
              </a:rPr>
              <a:t>Environmental Considerations</a:t>
            </a:r>
          </a:p>
        </p:txBody>
      </p:sp>
      <p:sp>
        <p:nvSpPr>
          <p:cNvPr id="13" name="Rectangle 12">
            <a:extLst>
              <a:ext uri="{FF2B5EF4-FFF2-40B4-BE49-F238E27FC236}">
                <a16:creationId xmlns:a16="http://schemas.microsoft.com/office/drawing/2014/main" id="{252DC577-C487-805E-BC49-13A3E6F101AA}"/>
              </a:ext>
            </a:extLst>
          </p:cNvPr>
          <p:cNvSpPr/>
          <p:nvPr/>
        </p:nvSpPr>
        <p:spPr>
          <a:xfrm>
            <a:off x="7280683" y="1621610"/>
            <a:ext cx="2488998" cy="1588315"/>
          </a:xfrm>
          <a:prstGeom prst="rect">
            <a:avLst/>
          </a:pr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a:latin typeface="Arial Nova" panose="020B0504020202020204" pitchFamily="34" charset="0"/>
              </a:rPr>
              <a:t>Unlikely to affect your locally produced code for class</a:t>
            </a:r>
          </a:p>
        </p:txBody>
      </p:sp>
      <p:sp>
        <p:nvSpPr>
          <p:cNvPr id="10" name="Rectangle 9">
            <a:extLst>
              <a:ext uri="{FF2B5EF4-FFF2-40B4-BE49-F238E27FC236}">
                <a16:creationId xmlns:a16="http://schemas.microsoft.com/office/drawing/2014/main" id="{A964B482-7942-0935-ABA1-ACDB2B786DDE}"/>
              </a:ext>
            </a:extLst>
          </p:cNvPr>
          <p:cNvSpPr/>
          <p:nvPr/>
        </p:nvSpPr>
        <p:spPr>
          <a:xfrm>
            <a:off x="4854167" y="1621610"/>
            <a:ext cx="2426515" cy="1588315"/>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a:latin typeface="Arial Nova" panose="020B0504020202020204" pitchFamily="34" charset="0"/>
              </a:rPr>
              <a:t>Relevant at </a:t>
            </a:r>
            <a:r>
              <a:rPr lang="en-US" b="1" dirty="0">
                <a:latin typeface="Arial Nova" panose="020B0504020202020204" pitchFamily="34" charset="0"/>
              </a:rPr>
              <a:t>intense</a:t>
            </a:r>
            <a:r>
              <a:rPr lang="en-US" dirty="0">
                <a:latin typeface="Arial Nova" panose="020B0504020202020204" pitchFamily="34" charset="0"/>
              </a:rPr>
              <a:t> levels of computing, think Facebook and Google</a:t>
            </a:r>
          </a:p>
        </p:txBody>
      </p:sp>
      <p:sp>
        <p:nvSpPr>
          <p:cNvPr id="12" name="Rectangle 11">
            <a:extLst>
              <a:ext uri="{FF2B5EF4-FFF2-40B4-BE49-F238E27FC236}">
                <a16:creationId xmlns:a16="http://schemas.microsoft.com/office/drawing/2014/main" id="{63779473-62CD-AE29-0B8C-4748248FEF4F}"/>
              </a:ext>
            </a:extLst>
          </p:cNvPr>
          <p:cNvSpPr/>
          <p:nvPr/>
        </p:nvSpPr>
        <p:spPr>
          <a:xfrm>
            <a:off x="2431846" y="1621610"/>
            <a:ext cx="2426515" cy="1588315"/>
          </a:xfrm>
          <a:prstGeom prst="rect">
            <a:avLst/>
          </a:pr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a:latin typeface="Arial Nova" panose="020B0504020202020204" pitchFamily="34" charset="0"/>
              </a:rPr>
              <a:t>“Aligning artificial intelligence with climate change mitigation” from Professor Lynn </a:t>
            </a:r>
            <a:r>
              <a:rPr lang="en-US" dirty="0" err="1">
                <a:latin typeface="Arial Nova" panose="020B0504020202020204" pitchFamily="34" charset="0"/>
              </a:rPr>
              <a:t>Kaack</a:t>
            </a:r>
            <a:endParaRPr lang="en-US" dirty="0">
              <a:latin typeface="Arial Nova" panose="020B0504020202020204" pitchFamily="34" charset="0"/>
            </a:endParaRPr>
          </a:p>
        </p:txBody>
      </p:sp>
      <p:sp>
        <p:nvSpPr>
          <p:cNvPr id="9" name="Rectangle 8">
            <a:extLst>
              <a:ext uri="{FF2B5EF4-FFF2-40B4-BE49-F238E27FC236}">
                <a16:creationId xmlns:a16="http://schemas.microsoft.com/office/drawing/2014/main" id="{B216C48D-6E42-802B-FC4F-B4EBF32BC267}"/>
              </a:ext>
            </a:extLst>
          </p:cNvPr>
          <p:cNvSpPr/>
          <p:nvPr/>
        </p:nvSpPr>
        <p:spPr>
          <a:xfrm>
            <a:off x="0" y="1621611"/>
            <a:ext cx="2426515" cy="1588315"/>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b="1" dirty="0">
                <a:latin typeface="Arial Nova" panose="020B0504020202020204" pitchFamily="34" charset="0"/>
              </a:rPr>
              <a:t>Training</a:t>
            </a:r>
            <a:r>
              <a:rPr lang="en-US" dirty="0">
                <a:latin typeface="Arial Nova" panose="020B0504020202020204" pitchFamily="34" charset="0"/>
              </a:rPr>
              <a:t> models is much more energy intensive than </a:t>
            </a:r>
            <a:r>
              <a:rPr lang="en-US" b="1" dirty="0">
                <a:latin typeface="Arial Nova" panose="020B0504020202020204" pitchFamily="34" charset="0"/>
              </a:rPr>
              <a:t>using</a:t>
            </a:r>
            <a:r>
              <a:rPr lang="en-US" dirty="0">
                <a:latin typeface="Arial Nova" panose="020B0504020202020204" pitchFamily="34" charset="0"/>
              </a:rPr>
              <a:t> them</a:t>
            </a:r>
          </a:p>
        </p:txBody>
      </p:sp>
      <p:pic>
        <p:nvPicPr>
          <p:cNvPr id="11" name="Graphic 10" descr="A baby deer">
            <a:extLst>
              <a:ext uri="{FF2B5EF4-FFF2-40B4-BE49-F238E27FC236}">
                <a16:creationId xmlns:a16="http://schemas.microsoft.com/office/drawing/2014/main" id="{A3EC65A7-4E15-A5B0-F6D9-F23961BB24E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95810" y="3832080"/>
            <a:ext cx="3965865" cy="3965865"/>
          </a:xfrm>
          <a:prstGeom prst="rect">
            <a:avLst/>
          </a:prstGeom>
        </p:spPr>
      </p:pic>
      <p:sp>
        <p:nvSpPr>
          <p:cNvPr id="16" name="TextBox 15">
            <a:extLst>
              <a:ext uri="{FF2B5EF4-FFF2-40B4-BE49-F238E27FC236}">
                <a16:creationId xmlns:a16="http://schemas.microsoft.com/office/drawing/2014/main" id="{5A80AA88-5C82-9804-637B-341B0AFCD70A}"/>
              </a:ext>
            </a:extLst>
          </p:cNvPr>
          <p:cNvSpPr txBox="1"/>
          <p:nvPr/>
        </p:nvSpPr>
        <p:spPr>
          <a:xfrm>
            <a:off x="2450043" y="3319373"/>
            <a:ext cx="2261573" cy="2862322"/>
          </a:xfrm>
          <a:prstGeom prst="rect">
            <a:avLst/>
          </a:prstGeom>
          <a:noFill/>
        </p:spPr>
        <p:txBody>
          <a:bodyPr wrap="square">
            <a:spAutoFit/>
          </a:bodyPr>
          <a:lstStyle/>
          <a:p>
            <a:pPr algn="just"/>
            <a:r>
              <a:rPr lang="en-US" sz="1800" dirty="0">
                <a:latin typeface="Arial Nova" panose="020B0504020202020204" pitchFamily="34" charset="0"/>
              </a:rPr>
              <a:t>Google’s machine translation system may process more than 100 billion words per day</a:t>
            </a:r>
          </a:p>
          <a:p>
            <a:pPr algn="just"/>
            <a:r>
              <a:rPr lang="en-US" sz="1800" dirty="0">
                <a:latin typeface="Arial Nova" panose="020B0504020202020204" pitchFamily="34" charset="0"/>
              </a:rPr>
              <a:t>Facebook’s datacenters are re-trained anywhere from hourly to multi-monthly</a:t>
            </a:r>
          </a:p>
        </p:txBody>
      </p:sp>
      <p:sp>
        <p:nvSpPr>
          <p:cNvPr id="19" name="TextBox 18">
            <a:extLst>
              <a:ext uri="{FF2B5EF4-FFF2-40B4-BE49-F238E27FC236}">
                <a16:creationId xmlns:a16="http://schemas.microsoft.com/office/drawing/2014/main" id="{19664631-D8DB-A5C7-62A9-744DB729D83B}"/>
              </a:ext>
            </a:extLst>
          </p:cNvPr>
          <p:cNvSpPr txBox="1"/>
          <p:nvPr/>
        </p:nvSpPr>
        <p:spPr>
          <a:xfrm>
            <a:off x="6830638" y="3209925"/>
            <a:ext cx="2788444" cy="923330"/>
          </a:xfrm>
          <a:prstGeom prst="rect">
            <a:avLst/>
          </a:prstGeom>
          <a:noFill/>
        </p:spPr>
        <p:txBody>
          <a:bodyPr wrap="square">
            <a:spAutoFit/>
          </a:bodyPr>
          <a:lstStyle/>
          <a:p>
            <a:pPr lvl="1" algn="just"/>
            <a:r>
              <a:rPr lang="en-US" sz="1800" dirty="0">
                <a:latin typeface="Arial Nova" panose="020B0504020202020204" pitchFamily="34" charset="0"/>
              </a:rPr>
              <a:t>Important to keep in mind for your </a:t>
            </a:r>
            <a:r>
              <a:rPr lang="en-US" sz="1800" b="1" dirty="0">
                <a:latin typeface="Arial Nova" panose="020B0504020202020204" pitchFamily="34" charset="0"/>
              </a:rPr>
              <a:t>future</a:t>
            </a:r>
            <a:r>
              <a:rPr lang="en-US" sz="1800" dirty="0">
                <a:latin typeface="Arial Nova" panose="020B0504020202020204" pitchFamily="34" charset="0"/>
              </a:rPr>
              <a:t> career </a:t>
            </a:r>
          </a:p>
        </p:txBody>
      </p:sp>
      <p:pic>
        <p:nvPicPr>
          <p:cNvPr id="21" name="Graphic 20" descr="Flowers">
            <a:extLst>
              <a:ext uri="{FF2B5EF4-FFF2-40B4-BE49-F238E27FC236}">
                <a16:creationId xmlns:a16="http://schemas.microsoft.com/office/drawing/2014/main" id="{3CB4F6A6-FADC-A9D5-8BF1-1EB47847E9E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80010" y="6181695"/>
            <a:ext cx="770951" cy="770951"/>
          </a:xfrm>
          <a:prstGeom prst="rect">
            <a:avLst/>
          </a:prstGeom>
        </p:spPr>
      </p:pic>
      <p:sp>
        <p:nvSpPr>
          <p:cNvPr id="37" name="Freeform: Shape 36">
            <a:extLst>
              <a:ext uri="{FF2B5EF4-FFF2-40B4-BE49-F238E27FC236}">
                <a16:creationId xmlns:a16="http://schemas.microsoft.com/office/drawing/2014/main" id="{2E61ADD3-D91A-13A1-0600-DFEF4B8970E1}"/>
              </a:ext>
            </a:extLst>
          </p:cNvPr>
          <p:cNvSpPr/>
          <p:nvPr/>
        </p:nvSpPr>
        <p:spPr>
          <a:xfrm flipH="1">
            <a:off x="103091" y="4276725"/>
            <a:ext cx="1357270" cy="1302564"/>
          </a:xfrm>
          <a:custGeom>
            <a:avLst/>
            <a:gdLst>
              <a:gd name="connsiteX0" fmla="*/ 495300 w 496252"/>
              <a:gd name="connsiteY0" fmla="*/ 400050 h 476250"/>
              <a:gd name="connsiteX1" fmla="*/ 495300 w 496252"/>
              <a:gd name="connsiteY1" fmla="*/ 400050 h 476250"/>
              <a:gd name="connsiteX2" fmla="*/ 495300 w 496252"/>
              <a:gd name="connsiteY2" fmla="*/ 400050 h 476250"/>
              <a:gd name="connsiteX3" fmla="*/ 494348 w 496252"/>
              <a:gd name="connsiteY3" fmla="*/ 387668 h 476250"/>
              <a:gd name="connsiteX4" fmla="*/ 494348 w 496252"/>
              <a:gd name="connsiteY4" fmla="*/ 386715 h 476250"/>
              <a:gd name="connsiteX5" fmla="*/ 493395 w 496252"/>
              <a:gd name="connsiteY5" fmla="*/ 377190 h 476250"/>
              <a:gd name="connsiteX6" fmla="*/ 371475 w 496252"/>
              <a:gd name="connsiteY6" fmla="*/ 276225 h 476250"/>
              <a:gd name="connsiteX7" fmla="*/ 342900 w 496252"/>
              <a:gd name="connsiteY7" fmla="*/ 247650 h 476250"/>
              <a:gd name="connsiteX8" fmla="*/ 342900 w 496252"/>
              <a:gd name="connsiteY8" fmla="*/ 247650 h 476250"/>
              <a:gd name="connsiteX9" fmla="*/ 342900 w 496252"/>
              <a:gd name="connsiteY9" fmla="*/ 247650 h 476250"/>
              <a:gd name="connsiteX10" fmla="*/ 342900 w 496252"/>
              <a:gd name="connsiteY10" fmla="*/ 247650 h 476250"/>
              <a:gd name="connsiteX11" fmla="*/ 342900 w 496252"/>
              <a:gd name="connsiteY11" fmla="*/ 238125 h 476250"/>
              <a:gd name="connsiteX12" fmla="*/ 247650 w 496252"/>
              <a:gd name="connsiteY12" fmla="*/ 142875 h 476250"/>
              <a:gd name="connsiteX13" fmla="*/ 219075 w 496252"/>
              <a:gd name="connsiteY13" fmla="*/ 114300 h 476250"/>
              <a:gd name="connsiteX14" fmla="*/ 109538 w 496252"/>
              <a:gd name="connsiteY14" fmla="*/ 0 h 476250"/>
              <a:gd name="connsiteX15" fmla="*/ 0 w 496252"/>
              <a:gd name="connsiteY15" fmla="*/ 114300 h 476250"/>
              <a:gd name="connsiteX16" fmla="*/ 60960 w 496252"/>
              <a:gd name="connsiteY16" fmla="*/ 216218 h 476250"/>
              <a:gd name="connsiteX17" fmla="*/ 58102 w 496252"/>
              <a:gd name="connsiteY17" fmla="*/ 239077 h 476250"/>
              <a:gd name="connsiteX18" fmla="*/ 148590 w 496252"/>
              <a:gd name="connsiteY18" fmla="*/ 333375 h 476250"/>
              <a:gd name="connsiteX19" fmla="*/ 204788 w 496252"/>
              <a:gd name="connsiteY19" fmla="*/ 313373 h 476250"/>
              <a:gd name="connsiteX20" fmla="*/ 286703 w 496252"/>
              <a:gd name="connsiteY20" fmla="*/ 352425 h 476250"/>
              <a:gd name="connsiteX21" fmla="*/ 391478 w 496252"/>
              <a:gd name="connsiteY21" fmla="*/ 352425 h 476250"/>
              <a:gd name="connsiteX22" fmla="*/ 439103 w 496252"/>
              <a:gd name="connsiteY22" fmla="*/ 400050 h 476250"/>
              <a:gd name="connsiteX23" fmla="*/ 439103 w 496252"/>
              <a:gd name="connsiteY23" fmla="*/ 476250 h 476250"/>
              <a:gd name="connsiteX24" fmla="*/ 496253 w 496252"/>
              <a:gd name="connsiteY24" fmla="*/ 476250 h 476250"/>
              <a:gd name="connsiteX25" fmla="*/ 495300 w 496252"/>
              <a:gd name="connsiteY25" fmla="*/ 400050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96252" h="476250">
                <a:moveTo>
                  <a:pt x="495300" y="400050"/>
                </a:moveTo>
                <a:lnTo>
                  <a:pt x="495300" y="400050"/>
                </a:lnTo>
                <a:cubicBezTo>
                  <a:pt x="495300" y="400050"/>
                  <a:pt x="495300" y="399098"/>
                  <a:pt x="495300" y="400050"/>
                </a:cubicBezTo>
                <a:cubicBezTo>
                  <a:pt x="495300" y="395288"/>
                  <a:pt x="495300" y="391478"/>
                  <a:pt x="494348" y="387668"/>
                </a:cubicBezTo>
                <a:cubicBezTo>
                  <a:pt x="494348" y="387668"/>
                  <a:pt x="494348" y="387668"/>
                  <a:pt x="494348" y="386715"/>
                </a:cubicBezTo>
                <a:cubicBezTo>
                  <a:pt x="494348" y="383858"/>
                  <a:pt x="493395" y="380048"/>
                  <a:pt x="493395" y="377190"/>
                </a:cubicBezTo>
                <a:cubicBezTo>
                  <a:pt x="482917" y="320040"/>
                  <a:pt x="432435" y="276225"/>
                  <a:pt x="371475" y="276225"/>
                </a:cubicBezTo>
                <a:cubicBezTo>
                  <a:pt x="355283" y="276225"/>
                  <a:pt x="342900" y="263843"/>
                  <a:pt x="342900" y="247650"/>
                </a:cubicBezTo>
                <a:lnTo>
                  <a:pt x="342900" y="247650"/>
                </a:lnTo>
                <a:cubicBezTo>
                  <a:pt x="342900" y="247650"/>
                  <a:pt x="342900" y="247650"/>
                  <a:pt x="342900" y="247650"/>
                </a:cubicBezTo>
                <a:lnTo>
                  <a:pt x="342900" y="247650"/>
                </a:lnTo>
                <a:lnTo>
                  <a:pt x="342900" y="238125"/>
                </a:lnTo>
                <a:cubicBezTo>
                  <a:pt x="342900" y="185738"/>
                  <a:pt x="300038" y="142875"/>
                  <a:pt x="247650" y="142875"/>
                </a:cubicBezTo>
                <a:cubicBezTo>
                  <a:pt x="231458" y="142875"/>
                  <a:pt x="219075" y="130493"/>
                  <a:pt x="219075" y="114300"/>
                </a:cubicBezTo>
                <a:cubicBezTo>
                  <a:pt x="219075" y="51435"/>
                  <a:pt x="170498" y="0"/>
                  <a:pt x="109538" y="0"/>
                </a:cubicBezTo>
                <a:cubicBezTo>
                  <a:pt x="48577" y="0"/>
                  <a:pt x="0" y="51435"/>
                  <a:pt x="0" y="114300"/>
                </a:cubicBezTo>
                <a:cubicBezTo>
                  <a:pt x="0" y="159068"/>
                  <a:pt x="24765" y="198120"/>
                  <a:pt x="60960" y="216218"/>
                </a:cubicBezTo>
                <a:cubicBezTo>
                  <a:pt x="59055" y="223838"/>
                  <a:pt x="58102" y="231458"/>
                  <a:pt x="58102" y="239077"/>
                </a:cubicBezTo>
                <a:cubicBezTo>
                  <a:pt x="58102" y="291465"/>
                  <a:pt x="98107" y="333375"/>
                  <a:pt x="148590" y="333375"/>
                </a:cubicBezTo>
                <a:cubicBezTo>
                  <a:pt x="169545" y="333375"/>
                  <a:pt x="189548" y="325755"/>
                  <a:pt x="204788" y="313373"/>
                </a:cubicBezTo>
                <a:cubicBezTo>
                  <a:pt x="223838" y="337185"/>
                  <a:pt x="253365" y="352425"/>
                  <a:pt x="286703" y="352425"/>
                </a:cubicBezTo>
                <a:lnTo>
                  <a:pt x="391478" y="352425"/>
                </a:lnTo>
                <a:cubicBezTo>
                  <a:pt x="418148" y="352425"/>
                  <a:pt x="439103" y="373380"/>
                  <a:pt x="439103" y="400050"/>
                </a:cubicBezTo>
                <a:lnTo>
                  <a:pt x="439103" y="476250"/>
                </a:lnTo>
                <a:lnTo>
                  <a:pt x="496253" y="476250"/>
                </a:lnTo>
                <a:lnTo>
                  <a:pt x="495300" y="400050"/>
                </a:lnTo>
                <a:close/>
              </a:path>
            </a:pathLst>
          </a:custGeom>
          <a:solidFill>
            <a:schemeClr val="bg1">
              <a:lumMod val="50000"/>
            </a:schemeClr>
          </a:solidFill>
          <a:ln w="9525" cap="flat">
            <a:noFill/>
            <a:prstDash val="solid"/>
            <a:miter/>
          </a:ln>
        </p:spPr>
        <p:txBody>
          <a:bodyPr rtlCol="0" anchor="ctr"/>
          <a:lstStyle/>
          <a:p>
            <a:endParaRPr lang="en-US"/>
          </a:p>
        </p:txBody>
      </p:sp>
      <p:pic>
        <p:nvPicPr>
          <p:cNvPr id="33" name="Graphic 32" descr="Factory with solid fill">
            <a:extLst>
              <a:ext uri="{FF2B5EF4-FFF2-40B4-BE49-F238E27FC236}">
                <a16:creationId xmlns:a16="http://schemas.microsoft.com/office/drawing/2014/main" id="{B56AB670-AD6A-A333-E4CB-F3C589E6934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70240" y="5331657"/>
            <a:ext cx="2041039" cy="2041039"/>
          </a:xfrm>
          <a:prstGeom prst="rect">
            <a:avLst/>
          </a:prstGeom>
        </p:spPr>
      </p:pic>
      <p:pic>
        <p:nvPicPr>
          <p:cNvPr id="39" name="Graphic 38" descr="Factory with solid fill">
            <a:extLst>
              <a:ext uri="{FF2B5EF4-FFF2-40B4-BE49-F238E27FC236}">
                <a16:creationId xmlns:a16="http://schemas.microsoft.com/office/drawing/2014/main" id="{12F4DE48-928A-DF79-5471-40F3F356809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74350" y="5501074"/>
            <a:ext cx="2041039" cy="2041039"/>
          </a:xfrm>
          <a:prstGeom prst="rect">
            <a:avLst/>
          </a:prstGeom>
        </p:spPr>
      </p:pic>
      <p:pic>
        <p:nvPicPr>
          <p:cNvPr id="40" name="Graphic 39" descr="Factory with solid fill">
            <a:extLst>
              <a:ext uri="{FF2B5EF4-FFF2-40B4-BE49-F238E27FC236}">
                <a16:creationId xmlns:a16="http://schemas.microsoft.com/office/drawing/2014/main" id="{928253FD-4BEA-CD69-FD6D-AC821FCB1B8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571078" y="5236389"/>
            <a:ext cx="2041039" cy="2041039"/>
          </a:xfrm>
          <a:prstGeom prst="rect">
            <a:avLst/>
          </a:prstGeom>
        </p:spPr>
      </p:pic>
      <p:sp>
        <p:nvSpPr>
          <p:cNvPr id="41" name="Freeform: Shape 40">
            <a:extLst>
              <a:ext uri="{FF2B5EF4-FFF2-40B4-BE49-F238E27FC236}">
                <a16:creationId xmlns:a16="http://schemas.microsoft.com/office/drawing/2014/main" id="{88A815DE-CFB2-0EA8-53AE-A0AD00C71F6E}"/>
              </a:ext>
            </a:extLst>
          </p:cNvPr>
          <p:cNvSpPr/>
          <p:nvPr/>
        </p:nvSpPr>
        <p:spPr>
          <a:xfrm flipH="1">
            <a:off x="932248" y="4464020"/>
            <a:ext cx="1357270" cy="1302564"/>
          </a:xfrm>
          <a:custGeom>
            <a:avLst/>
            <a:gdLst>
              <a:gd name="connsiteX0" fmla="*/ 495300 w 496252"/>
              <a:gd name="connsiteY0" fmla="*/ 400050 h 476250"/>
              <a:gd name="connsiteX1" fmla="*/ 495300 w 496252"/>
              <a:gd name="connsiteY1" fmla="*/ 400050 h 476250"/>
              <a:gd name="connsiteX2" fmla="*/ 495300 w 496252"/>
              <a:gd name="connsiteY2" fmla="*/ 400050 h 476250"/>
              <a:gd name="connsiteX3" fmla="*/ 494348 w 496252"/>
              <a:gd name="connsiteY3" fmla="*/ 387668 h 476250"/>
              <a:gd name="connsiteX4" fmla="*/ 494348 w 496252"/>
              <a:gd name="connsiteY4" fmla="*/ 386715 h 476250"/>
              <a:gd name="connsiteX5" fmla="*/ 493395 w 496252"/>
              <a:gd name="connsiteY5" fmla="*/ 377190 h 476250"/>
              <a:gd name="connsiteX6" fmla="*/ 371475 w 496252"/>
              <a:gd name="connsiteY6" fmla="*/ 276225 h 476250"/>
              <a:gd name="connsiteX7" fmla="*/ 342900 w 496252"/>
              <a:gd name="connsiteY7" fmla="*/ 247650 h 476250"/>
              <a:gd name="connsiteX8" fmla="*/ 342900 w 496252"/>
              <a:gd name="connsiteY8" fmla="*/ 247650 h 476250"/>
              <a:gd name="connsiteX9" fmla="*/ 342900 w 496252"/>
              <a:gd name="connsiteY9" fmla="*/ 247650 h 476250"/>
              <a:gd name="connsiteX10" fmla="*/ 342900 w 496252"/>
              <a:gd name="connsiteY10" fmla="*/ 247650 h 476250"/>
              <a:gd name="connsiteX11" fmla="*/ 342900 w 496252"/>
              <a:gd name="connsiteY11" fmla="*/ 238125 h 476250"/>
              <a:gd name="connsiteX12" fmla="*/ 247650 w 496252"/>
              <a:gd name="connsiteY12" fmla="*/ 142875 h 476250"/>
              <a:gd name="connsiteX13" fmla="*/ 219075 w 496252"/>
              <a:gd name="connsiteY13" fmla="*/ 114300 h 476250"/>
              <a:gd name="connsiteX14" fmla="*/ 109538 w 496252"/>
              <a:gd name="connsiteY14" fmla="*/ 0 h 476250"/>
              <a:gd name="connsiteX15" fmla="*/ 0 w 496252"/>
              <a:gd name="connsiteY15" fmla="*/ 114300 h 476250"/>
              <a:gd name="connsiteX16" fmla="*/ 60960 w 496252"/>
              <a:gd name="connsiteY16" fmla="*/ 216218 h 476250"/>
              <a:gd name="connsiteX17" fmla="*/ 58102 w 496252"/>
              <a:gd name="connsiteY17" fmla="*/ 239077 h 476250"/>
              <a:gd name="connsiteX18" fmla="*/ 148590 w 496252"/>
              <a:gd name="connsiteY18" fmla="*/ 333375 h 476250"/>
              <a:gd name="connsiteX19" fmla="*/ 204788 w 496252"/>
              <a:gd name="connsiteY19" fmla="*/ 313373 h 476250"/>
              <a:gd name="connsiteX20" fmla="*/ 286703 w 496252"/>
              <a:gd name="connsiteY20" fmla="*/ 352425 h 476250"/>
              <a:gd name="connsiteX21" fmla="*/ 391478 w 496252"/>
              <a:gd name="connsiteY21" fmla="*/ 352425 h 476250"/>
              <a:gd name="connsiteX22" fmla="*/ 439103 w 496252"/>
              <a:gd name="connsiteY22" fmla="*/ 400050 h 476250"/>
              <a:gd name="connsiteX23" fmla="*/ 439103 w 496252"/>
              <a:gd name="connsiteY23" fmla="*/ 476250 h 476250"/>
              <a:gd name="connsiteX24" fmla="*/ 496253 w 496252"/>
              <a:gd name="connsiteY24" fmla="*/ 476250 h 476250"/>
              <a:gd name="connsiteX25" fmla="*/ 495300 w 496252"/>
              <a:gd name="connsiteY25" fmla="*/ 400050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96252" h="476250">
                <a:moveTo>
                  <a:pt x="495300" y="400050"/>
                </a:moveTo>
                <a:lnTo>
                  <a:pt x="495300" y="400050"/>
                </a:lnTo>
                <a:cubicBezTo>
                  <a:pt x="495300" y="400050"/>
                  <a:pt x="495300" y="399098"/>
                  <a:pt x="495300" y="400050"/>
                </a:cubicBezTo>
                <a:cubicBezTo>
                  <a:pt x="495300" y="395288"/>
                  <a:pt x="495300" y="391478"/>
                  <a:pt x="494348" y="387668"/>
                </a:cubicBezTo>
                <a:cubicBezTo>
                  <a:pt x="494348" y="387668"/>
                  <a:pt x="494348" y="387668"/>
                  <a:pt x="494348" y="386715"/>
                </a:cubicBezTo>
                <a:cubicBezTo>
                  <a:pt x="494348" y="383858"/>
                  <a:pt x="493395" y="380048"/>
                  <a:pt x="493395" y="377190"/>
                </a:cubicBezTo>
                <a:cubicBezTo>
                  <a:pt x="482917" y="320040"/>
                  <a:pt x="432435" y="276225"/>
                  <a:pt x="371475" y="276225"/>
                </a:cubicBezTo>
                <a:cubicBezTo>
                  <a:pt x="355283" y="276225"/>
                  <a:pt x="342900" y="263843"/>
                  <a:pt x="342900" y="247650"/>
                </a:cubicBezTo>
                <a:lnTo>
                  <a:pt x="342900" y="247650"/>
                </a:lnTo>
                <a:cubicBezTo>
                  <a:pt x="342900" y="247650"/>
                  <a:pt x="342900" y="247650"/>
                  <a:pt x="342900" y="247650"/>
                </a:cubicBezTo>
                <a:lnTo>
                  <a:pt x="342900" y="247650"/>
                </a:lnTo>
                <a:lnTo>
                  <a:pt x="342900" y="238125"/>
                </a:lnTo>
                <a:cubicBezTo>
                  <a:pt x="342900" y="185738"/>
                  <a:pt x="300038" y="142875"/>
                  <a:pt x="247650" y="142875"/>
                </a:cubicBezTo>
                <a:cubicBezTo>
                  <a:pt x="231458" y="142875"/>
                  <a:pt x="219075" y="130493"/>
                  <a:pt x="219075" y="114300"/>
                </a:cubicBezTo>
                <a:cubicBezTo>
                  <a:pt x="219075" y="51435"/>
                  <a:pt x="170498" y="0"/>
                  <a:pt x="109538" y="0"/>
                </a:cubicBezTo>
                <a:cubicBezTo>
                  <a:pt x="48577" y="0"/>
                  <a:pt x="0" y="51435"/>
                  <a:pt x="0" y="114300"/>
                </a:cubicBezTo>
                <a:cubicBezTo>
                  <a:pt x="0" y="159068"/>
                  <a:pt x="24765" y="198120"/>
                  <a:pt x="60960" y="216218"/>
                </a:cubicBezTo>
                <a:cubicBezTo>
                  <a:pt x="59055" y="223838"/>
                  <a:pt x="58102" y="231458"/>
                  <a:pt x="58102" y="239077"/>
                </a:cubicBezTo>
                <a:cubicBezTo>
                  <a:pt x="58102" y="291465"/>
                  <a:pt x="98107" y="333375"/>
                  <a:pt x="148590" y="333375"/>
                </a:cubicBezTo>
                <a:cubicBezTo>
                  <a:pt x="169545" y="333375"/>
                  <a:pt x="189548" y="325755"/>
                  <a:pt x="204788" y="313373"/>
                </a:cubicBezTo>
                <a:cubicBezTo>
                  <a:pt x="223838" y="337185"/>
                  <a:pt x="253365" y="352425"/>
                  <a:pt x="286703" y="352425"/>
                </a:cubicBezTo>
                <a:lnTo>
                  <a:pt x="391478" y="352425"/>
                </a:lnTo>
                <a:cubicBezTo>
                  <a:pt x="418148" y="352425"/>
                  <a:pt x="439103" y="373380"/>
                  <a:pt x="439103" y="400050"/>
                </a:cubicBezTo>
                <a:lnTo>
                  <a:pt x="439103" y="476250"/>
                </a:lnTo>
                <a:lnTo>
                  <a:pt x="496253" y="476250"/>
                </a:lnTo>
                <a:lnTo>
                  <a:pt x="495300" y="400050"/>
                </a:lnTo>
                <a:close/>
              </a:path>
            </a:pathLst>
          </a:custGeom>
          <a:solidFill>
            <a:schemeClr val="bg2">
              <a:lumMod val="25000"/>
            </a:schemeClr>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247973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umble Sentiments: Bottleneck Processing">
            <a:extLst>
              <a:ext uri="{FF2B5EF4-FFF2-40B4-BE49-F238E27FC236}">
                <a16:creationId xmlns:a16="http://schemas.microsoft.com/office/drawing/2014/main" id="{CECD2063-832E-2E7B-3661-FFA51314AF72}"/>
              </a:ext>
            </a:extLst>
          </p:cNvPr>
          <p:cNvPicPr>
            <a:picLocks noChangeAspect="1" noChangeArrowheads="1"/>
          </p:cNvPicPr>
          <p:nvPr/>
        </p:nvPicPr>
        <p:blipFill rotWithShape="1">
          <a:blip r:embed="rId2">
            <a:duotone>
              <a:schemeClr val="accent4">
                <a:shade val="45000"/>
                <a:satMod val="135000"/>
              </a:schemeClr>
              <a:prstClr val="white"/>
            </a:duotone>
            <a:alphaModFix amt="60000"/>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l="9498" r="10893"/>
          <a:stretch/>
        </p:blipFill>
        <p:spPr bwMode="auto">
          <a:xfrm>
            <a:off x="4062412" y="1933781"/>
            <a:ext cx="4638675" cy="3049778"/>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2801C9C-D8D0-23A9-4EE9-732CF85DC175}"/>
              </a:ext>
            </a:extLst>
          </p:cNvPr>
          <p:cNvSpPr>
            <a:spLocks noGrp="1"/>
          </p:cNvSpPr>
          <p:nvPr>
            <p:ph type="title"/>
          </p:nvPr>
        </p:nvSpPr>
        <p:spPr>
          <a:xfrm>
            <a:off x="314325" y="283671"/>
            <a:ext cx="10515600" cy="1113932"/>
          </a:xfrm>
        </p:spPr>
        <p:txBody>
          <a:bodyPr/>
          <a:lstStyle/>
          <a:p>
            <a:r>
              <a:rPr lang="en-US" dirty="0">
                <a:solidFill>
                  <a:schemeClr val="tx2">
                    <a:lumMod val="75000"/>
                  </a:schemeClr>
                </a:solidFill>
                <a:latin typeface="Arial Nova" panose="020B0504020202020204" pitchFamily="34" charset="0"/>
              </a:rPr>
              <a:t>How to make your code more efficient?</a:t>
            </a:r>
          </a:p>
        </p:txBody>
      </p:sp>
      <p:sp>
        <p:nvSpPr>
          <p:cNvPr id="3" name="Content Placeholder 2">
            <a:extLst>
              <a:ext uri="{FF2B5EF4-FFF2-40B4-BE49-F238E27FC236}">
                <a16:creationId xmlns:a16="http://schemas.microsoft.com/office/drawing/2014/main" id="{70CC86C5-121E-ED39-8614-1B035E0E3A94}"/>
              </a:ext>
            </a:extLst>
          </p:cNvPr>
          <p:cNvSpPr>
            <a:spLocks noGrp="1"/>
          </p:cNvSpPr>
          <p:nvPr>
            <p:ph idx="1"/>
          </p:nvPr>
        </p:nvSpPr>
        <p:spPr>
          <a:xfrm>
            <a:off x="285750" y="2271712"/>
            <a:ext cx="4391025" cy="2880519"/>
          </a:xfrm>
        </p:spPr>
        <p:txBody>
          <a:bodyPr/>
          <a:lstStyle/>
          <a:p>
            <a:pPr marL="514350" indent="-514350">
              <a:buFont typeface="+mj-lt"/>
              <a:buAutoNum type="arabicPeriod"/>
            </a:pPr>
            <a:r>
              <a:rPr lang="en-US" dirty="0">
                <a:latin typeface="Arial Nova" panose="020B0504020202020204" pitchFamily="34" charset="0"/>
              </a:rPr>
              <a:t>Start by identifying “bottle necks”</a:t>
            </a:r>
          </a:p>
          <a:p>
            <a:pPr marL="514350" indent="-514350">
              <a:buFont typeface="+mj-lt"/>
              <a:buAutoNum type="arabicPeriod"/>
            </a:pPr>
            <a:r>
              <a:rPr lang="en-US" dirty="0">
                <a:latin typeface="Arial Nova" panose="020B0504020202020204" pitchFamily="34" charset="0"/>
              </a:rPr>
              <a:t>Experiment with alternatives to find faster code</a:t>
            </a:r>
          </a:p>
        </p:txBody>
      </p:sp>
      <p:sp>
        <p:nvSpPr>
          <p:cNvPr id="8" name="Content Placeholder 2">
            <a:extLst>
              <a:ext uri="{FF2B5EF4-FFF2-40B4-BE49-F238E27FC236}">
                <a16:creationId xmlns:a16="http://schemas.microsoft.com/office/drawing/2014/main" id="{27AA740D-0D5B-DC4F-1735-E75BE4F6FC4A}"/>
              </a:ext>
            </a:extLst>
          </p:cNvPr>
          <p:cNvSpPr txBox="1">
            <a:spLocks/>
          </p:cNvSpPr>
          <p:nvPr/>
        </p:nvSpPr>
        <p:spPr>
          <a:xfrm>
            <a:off x="9182099" y="2353371"/>
            <a:ext cx="2790823" cy="28805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dirty="0">
                <a:latin typeface="Arial Nova" panose="020B0504020202020204" pitchFamily="34" charset="0"/>
              </a:rPr>
              <a:t>Profiling</a:t>
            </a:r>
            <a:br>
              <a:rPr lang="en-US" dirty="0">
                <a:latin typeface="Arial Nova" panose="020B0504020202020204" pitchFamily="34" charset="0"/>
              </a:rPr>
            </a:br>
            <a:endParaRPr lang="en-US" dirty="0">
              <a:latin typeface="Arial Nova" panose="020B0504020202020204" pitchFamily="34" charset="0"/>
            </a:endParaRPr>
          </a:p>
          <a:p>
            <a:pPr marL="514350" indent="-514350">
              <a:buFont typeface="+mj-lt"/>
              <a:buAutoNum type="arabicPeriod"/>
            </a:pPr>
            <a:endParaRPr lang="en-US" dirty="0">
              <a:latin typeface="Arial Nova" panose="020B0504020202020204" pitchFamily="34" charset="0"/>
            </a:endParaRPr>
          </a:p>
          <a:p>
            <a:pPr marL="514350" indent="-514350">
              <a:buFont typeface="+mj-lt"/>
              <a:buAutoNum type="arabicPeriod"/>
            </a:pPr>
            <a:r>
              <a:rPr lang="en-US" dirty="0">
                <a:latin typeface="Arial Nova" panose="020B0504020202020204" pitchFamily="34" charset="0"/>
              </a:rPr>
              <a:t>Benchmark</a:t>
            </a:r>
          </a:p>
        </p:txBody>
      </p:sp>
      <p:grpSp>
        <p:nvGrpSpPr>
          <p:cNvPr id="13" name="Group 12">
            <a:extLst>
              <a:ext uri="{FF2B5EF4-FFF2-40B4-BE49-F238E27FC236}">
                <a16:creationId xmlns:a16="http://schemas.microsoft.com/office/drawing/2014/main" id="{97A33EF8-9E20-083F-5951-6E93C8DD79A7}"/>
              </a:ext>
            </a:extLst>
          </p:cNvPr>
          <p:cNvGrpSpPr/>
          <p:nvPr/>
        </p:nvGrpSpPr>
        <p:grpSpPr>
          <a:xfrm>
            <a:off x="5714700" y="2819400"/>
            <a:ext cx="1948462" cy="1948462"/>
            <a:chOff x="5604272" y="3636770"/>
            <a:chExt cx="1597817" cy="1597817"/>
          </a:xfrm>
        </p:grpSpPr>
        <p:pic>
          <p:nvPicPr>
            <p:cNvPr id="10" name="Graphic 9" descr="Exclamation mark with solid fill">
              <a:extLst>
                <a:ext uri="{FF2B5EF4-FFF2-40B4-BE49-F238E27FC236}">
                  <a16:creationId xmlns:a16="http://schemas.microsoft.com/office/drawing/2014/main" id="{115C2128-115F-B2EF-FD2E-C51D7A4499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88434" y="3990975"/>
              <a:ext cx="598090" cy="598090"/>
            </a:xfrm>
            <a:prstGeom prst="rect">
              <a:avLst/>
            </a:prstGeom>
          </p:spPr>
        </p:pic>
        <p:pic>
          <p:nvPicPr>
            <p:cNvPr id="12" name="Graphic 11" descr="Magnifying glass with solid fill">
              <a:extLst>
                <a:ext uri="{FF2B5EF4-FFF2-40B4-BE49-F238E27FC236}">
                  <a16:creationId xmlns:a16="http://schemas.microsoft.com/office/drawing/2014/main" id="{1AD518E0-6A64-84AB-D587-7421686789E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0520030">
              <a:off x="5604272" y="3636770"/>
              <a:ext cx="1597817" cy="1597817"/>
            </a:xfrm>
            <a:prstGeom prst="rect">
              <a:avLst/>
            </a:prstGeom>
          </p:spPr>
        </p:pic>
      </p:grpSp>
      <p:pic>
        <p:nvPicPr>
          <p:cNvPr id="6148" name="Picture 4" descr="R (programming language) - Wikipedia">
            <a:extLst>
              <a:ext uri="{FF2B5EF4-FFF2-40B4-BE49-F238E27FC236}">
                <a16:creationId xmlns:a16="http://schemas.microsoft.com/office/drawing/2014/main" id="{5026E3A3-4452-A27E-5819-CF8D2AAE275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34563" y="1367584"/>
            <a:ext cx="896391" cy="69602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F022FAEF-A64E-AB69-0AFF-AAFAF187856D}"/>
              </a:ext>
            </a:extLst>
          </p:cNvPr>
          <p:cNvPicPr>
            <a:picLocks noChangeAspect="1"/>
          </p:cNvPicPr>
          <p:nvPr/>
        </p:nvPicPr>
        <p:blipFill>
          <a:blip r:embed="rId9"/>
          <a:stretch>
            <a:fillRect/>
          </a:stretch>
        </p:blipFill>
        <p:spPr>
          <a:xfrm>
            <a:off x="0" y="4992654"/>
            <a:ext cx="12206344" cy="1113932"/>
          </a:xfrm>
          <a:prstGeom prst="rect">
            <a:avLst/>
          </a:prstGeom>
        </p:spPr>
      </p:pic>
    </p:spTree>
    <p:extLst>
      <p:ext uri="{BB962C8B-B14F-4D97-AF65-F5344CB8AC3E}">
        <p14:creationId xmlns:p14="http://schemas.microsoft.com/office/powerpoint/2010/main" val="3972479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01C9C-D8D0-23A9-4EE9-732CF85DC175}"/>
              </a:ext>
            </a:extLst>
          </p:cNvPr>
          <p:cNvSpPr>
            <a:spLocks noGrp="1"/>
          </p:cNvSpPr>
          <p:nvPr>
            <p:ph type="title"/>
          </p:nvPr>
        </p:nvSpPr>
        <p:spPr>
          <a:xfrm>
            <a:off x="561975" y="70941"/>
            <a:ext cx="10515600" cy="1325563"/>
          </a:xfrm>
        </p:spPr>
        <p:txBody>
          <a:bodyPr/>
          <a:lstStyle/>
          <a:p>
            <a:r>
              <a:rPr lang="en-US" dirty="0">
                <a:solidFill>
                  <a:schemeClr val="tx2">
                    <a:lumMod val="75000"/>
                  </a:schemeClr>
                </a:solidFill>
                <a:latin typeface="Arial Nova" panose="020B0504020202020204" pitchFamily="34" charset="0"/>
              </a:rPr>
              <a:t>Profiles</a:t>
            </a:r>
          </a:p>
        </p:txBody>
      </p:sp>
      <p:sp>
        <p:nvSpPr>
          <p:cNvPr id="3" name="Content Placeholder 2">
            <a:extLst>
              <a:ext uri="{FF2B5EF4-FFF2-40B4-BE49-F238E27FC236}">
                <a16:creationId xmlns:a16="http://schemas.microsoft.com/office/drawing/2014/main" id="{70CC86C5-121E-ED39-8614-1B035E0E3A94}"/>
              </a:ext>
            </a:extLst>
          </p:cNvPr>
          <p:cNvSpPr>
            <a:spLocks noGrp="1"/>
          </p:cNvSpPr>
          <p:nvPr>
            <p:ph idx="1"/>
          </p:nvPr>
        </p:nvSpPr>
        <p:spPr>
          <a:xfrm>
            <a:off x="700087" y="1133476"/>
            <a:ext cx="10791825" cy="2390774"/>
          </a:xfrm>
        </p:spPr>
        <p:txBody>
          <a:bodyPr/>
          <a:lstStyle/>
          <a:p>
            <a:pPr marL="0" indent="0">
              <a:buNone/>
            </a:pPr>
            <a:r>
              <a:rPr lang="en-US" dirty="0">
                <a:latin typeface="Arial Nova" panose="020B0504020202020204" pitchFamily="34" charset="0"/>
              </a:rPr>
              <a:t>Your code profile will measure key factors in </a:t>
            </a:r>
            <a:r>
              <a:rPr lang="en-US" u="sng" dirty="0">
                <a:latin typeface="Arial Nova" panose="020B0504020202020204" pitchFamily="34" charset="0"/>
              </a:rPr>
              <a:t>each</a:t>
            </a:r>
            <a:r>
              <a:rPr lang="en-US" dirty="0">
                <a:latin typeface="Arial Nova" panose="020B0504020202020204" pitchFamily="34" charset="0"/>
              </a:rPr>
              <a:t> line of code</a:t>
            </a:r>
          </a:p>
          <a:p>
            <a:r>
              <a:rPr lang="en-US" dirty="0">
                <a:latin typeface="Arial Nova" panose="020B0504020202020204" pitchFamily="34" charset="0"/>
              </a:rPr>
              <a:t>Run-time</a:t>
            </a:r>
          </a:p>
          <a:p>
            <a:r>
              <a:rPr lang="en-US" dirty="0">
                <a:latin typeface="Arial Nova" panose="020B0504020202020204" pitchFamily="34" charset="0"/>
              </a:rPr>
              <a:t>Memory</a:t>
            </a:r>
          </a:p>
          <a:p>
            <a:r>
              <a:rPr lang="en-US" dirty="0">
                <a:latin typeface="Arial Nova" panose="020B0504020202020204" pitchFamily="34" charset="0"/>
              </a:rPr>
              <a:t>Garbage collector</a:t>
            </a:r>
          </a:p>
        </p:txBody>
      </p:sp>
      <p:graphicFrame>
        <p:nvGraphicFramePr>
          <p:cNvPr id="4" name="Table 4">
            <a:extLst>
              <a:ext uri="{FF2B5EF4-FFF2-40B4-BE49-F238E27FC236}">
                <a16:creationId xmlns:a16="http://schemas.microsoft.com/office/drawing/2014/main" id="{646D9737-8BD9-0591-05C4-C1465C8EC2F0}"/>
              </a:ext>
            </a:extLst>
          </p:cNvPr>
          <p:cNvGraphicFramePr>
            <a:graphicFrameLocks noGrp="1"/>
          </p:cNvGraphicFramePr>
          <p:nvPr>
            <p:extLst>
              <p:ext uri="{D42A27DB-BD31-4B8C-83A1-F6EECF244321}">
                <p14:modId xmlns:p14="http://schemas.microsoft.com/office/powerpoint/2010/main" val="3413269132"/>
              </p:ext>
            </p:extLst>
          </p:nvPr>
        </p:nvGraphicFramePr>
        <p:xfrm>
          <a:off x="4684780" y="3429000"/>
          <a:ext cx="2032000" cy="1478280"/>
        </p:xfrm>
        <a:graphic>
          <a:graphicData uri="http://schemas.openxmlformats.org/drawingml/2006/table">
            <a:tbl>
              <a:tblPr bandRow="1">
                <a:tableStyleId>{5C22544A-7EE6-4342-B048-85BDC9FD1C3A}</a:tableStyleId>
              </a:tblPr>
              <a:tblGrid>
                <a:gridCol w="2032000">
                  <a:extLst>
                    <a:ext uri="{9D8B030D-6E8A-4147-A177-3AD203B41FA5}">
                      <a16:colId xmlns:a16="http://schemas.microsoft.com/office/drawing/2014/main" val="2170288088"/>
                    </a:ext>
                  </a:extLst>
                </a:gridCol>
              </a:tblGrid>
              <a:tr h="370840">
                <a:tc>
                  <a:txBody>
                    <a:bodyPr/>
                    <a:lstStyle/>
                    <a:p>
                      <a:pPr algn="ctr"/>
                      <a:r>
                        <a:rPr lang="en-US" dirty="0">
                          <a:solidFill>
                            <a:schemeClr val="bg1"/>
                          </a:solidFill>
                        </a:rPr>
                        <a:t>Function 1</a:t>
                      </a:r>
                    </a:p>
                  </a:txBody>
                  <a:tcPr>
                    <a:cell3D prstMaterial="dkEdge">
                      <a:bevel prst="riblet"/>
                      <a:lightRig rig="flood" dir="t"/>
                    </a:cell3D>
                    <a:solidFill>
                      <a:schemeClr val="bg2">
                        <a:lumMod val="25000"/>
                      </a:schemeClr>
                    </a:solidFill>
                  </a:tcPr>
                </a:tc>
                <a:extLst>
                  <a:ext uri="{0D108BD9-81ED-4DB2-BD59-A6C34878D82A}">
                    <a16:rowId xmlns:a16="http://schemas.microsoft.com/office/drawing/2014/main" val="695010909"/>
                  </a:ext>
                </a:extLst>
              </a:tr>
              <a:tr h="370840">
                <a:tc>
                  <a:txBody>
                    <a:bodyPr/>
                    <a:lstStyle/>
                    <a:p>
                      <a:pPr algn="ctr"/>
                      <a:r>
                        <a:rPr lang="en-US" dirty="0">
                          <a:solidFill>
                            <a:schemeClr val="bg1"/>
                          </a:solidFill>
                        </a:rPr>
                        <a:t>Function 2</a:t>
                      </a:r>
                    </a:p>
                  </a:txBody>
                  <a:tcPr>
                    <a:cell3D prstMaterial="dkEdge">
                      <a:bevel prst="riblet"/>
                      <a:lightRig rig="flood" dir="t"/>
                    </a:cell3D>
                    <a:solidFill>
                      <a:schemeClr val="bg2">
                        <a:lumMod val="25000"/>
                      </a:schemeClr>
                    </a:solidFill>
                  </a:tcPr>
                </a:tc>
                <a:extLst>
                  <a:ext uri="{0D108BD9-81ED-4DB2-BD59-A6C34878D82A}">
                    <a16:rowId xmlns:a16="http://schemas.microsoft.com/office/drawing/2014/main" val="1063312960"/>
                  </a:ext>
                </a:extLst>
              </a:tr>
              <a:tr h="370840">
                <a:tc>
                  <a:txBody>
                    <a:bodyPr/>
                    <a:lstStyle/>
                    <a:p>
                      <a:pPr algn="ctr"/>
                      <a:r>
                        <a:rPr lang="en-US" dirty="0">
                          <a:solidFill>
                            <a:schemeClr val="bg1"/>
                          </a:solidFill>
                        </a:rPr>
                        <a:t>Function 3</a:t>
                      </a:r>
                    </a:p>
                  </a:txBody>
                  <a:tcPr>
                    <a:cell3D prstMaterial="dkEdge">
                      <a:bevel prst="riblet"/>
                      <a:lightRig rig="flood" dir="t"/>
                    </a:cell3D>
                    <a:solidFill>
                      <a:schemeClr val="bg2">
                        <a:lumMod val="25000"/>
                      </a:schemeClr>
                    </a:solidFill>
                  </a:tcPr>
                </a:tc>
                <a:extLst>
                  <a:ext uri="{0D108BD9-81ED-4DB2-BD59-A6C34878D82A}">
                    <a16:rowId xmlns:a16="http://schemas.microsoft.com/office/drawing/2014/main" val="1508166096"/>
                  </a:ext>
                </a:extLst>
              </a:tr>
              <a:tr h="0">
                <a:tc>
                  <a:txBody>
                    <a:bodyPr/>
                    <a:lstStyle/>
                    <a:p>
                      <a:pPr algn="ctr"/>
                      <a:r>
                        <a:rPr lang="en-US" dirty="0">
                          <a:solidFill>
                            <a:schemeClr val="bg1"/>
                          </a:solidFill>
                        </a:rPr>
                        <a:t>Function 4</a:t>
                      </a:r>
                    </a:p>
                  </a:txBody>
                  <a:tcPr>
                    <a:cell3D prstMaterial="dkEdge">
                      <a:bevel prst="riblet"/>
                      <a:lightRig rig="flood" dir="t"/>
                    </a:cell3D>
                    <a:solidFill>
                      <a:schemeClr val="bg2">
                        <a:lumMod val="25000"/>
                      </a:schemeClr>
                    </a:solidFill>
                  </a:tcPr>
                </a:tc>
                <a:extLst>
                  <a:ext uri="{0D108BD9-81ED-4DB2-BD59-A6C34878D82A}">
                    <a16:rowId xmlns:a16="http://schemas.microsoft.com/office/drawing/2014/main" val="3783004751"/>
                  </a:ext>
                </a:extLst>
              </a:tr>
            </a:tbl>
          </a:graphicData>
        </a:graphic>
      </p:graphicFrame>
      <p:pic>
        <p:nvPicPr>
          <p:cNvPr id="6" name="Picture 5">
            <a:extLst>
              <a:ext uri="{FF2B5EF4-FFF2-40B4-BE49-F238E27FC236}">
                <a16:creationId xmlns:a16="http://schemas.microsoft.com/office/drawing/2014/main" id="{64DFE88E-2F3F-1E0D-BD51-915CB693B1B2}"/>
              </a:ext>
            </a:extLst>
          </p:cNvPr>
          <p:cNvPicPr>
            <a:picLocks noChangeAspect="1"/>
          </p:cNvPicPr>
          <p:nvPr/>
        </p:nvPicPr>
        <p:blipFill>
          <a:blip r:embed="rId2"/>
          <a:stretch>
            <a:fillRect/>
          </a:stretch>
        </p:blipFill>
        <p:spPr>
          <a:xfrm>
            <a:off x="700087" y="3496268"/>
            <a:ext cx="1971297" cy="1173163"/>
          </a:xfrm>
          <a:prstGeom prst="rect">
            <a:avLst/>
          </a:prstGeom>
        </p:spPr>
      </p:pic>
      <p:cxnSp>
        <p:nvCxnSpPr>
          <p:cNvPr id="8" name="Straight Arrow Connector 7">
            <a:extLst>
              <a:ext uri="{FF2B5EF4-FFF2-40B4-BE49-F238E27FC236}">
                <a16:creationId xmlns:a16="http://schemas.microsoft.com/office/drawing/2014/main" id="{D3DFE6BE-340C-0A1F-A4DC-AC39D6304759}"/>
              </a:ext>
            </a:extLst>
          </p:cNvPr>
          <p:cNvCxnSpPr/>
          <p:nvPr/>
        </p:nvCxnSpPr>
        <p:spPr>
          <a:xfrm>
            <a:off x="2881380" y="4082849"/>
            <a:ext cx="1619250"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9CCC4F7-8DDD-6321-3146-AA5DAC551BB8}"/>
              </a:ext>
            </a:extLst>
          </p:cNvPr>
          <p:cNvCxnSpPr/>
          <p:nvPr/>
        </p:nvCxnSpPr>
        <p:spPr>
          <a:xfrm>
            <a:off x="6862830" y="4082849"/>
            <a:ext cx="1619250"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8E27AC9-50C0-482F-72B8-DD70708D6FA9}"/>
              </a:ext>
            </a:extLst>
          </p:cNvPr>
          <p:cNvSpPr txBox="1"/>
          <p:nvPr/>
        </p:nvSpPr>
        <p:spPr>
          <a:xfrm>
            <a:off x="9072630" y="3506420"/>
            <a:ext cx="2638425" cy="1323439"/>
          </a:xfrm>
          <a:prstGeom prst="rect">
            <a:avLst/>
          </a:prstGeom>
          <a:noFill/>
        </p:spPr>
        <p:txBody>
          <a:bodyPr wrap="square">
            <a:spAutoFit/>
          </a:bodyPr>
          <a:lstStyle/>
          <a:p>
            <a:pPr algn="just"/>
            <a:r>
              <a:rPr lang="en-US" sz="2000" dirty="0">
                <a:latin typeface="Arial Nova" panose="020B0504020202020204" pitchFamily="34" charset="0"/>
                <a:cs typeface="Arial" panose="020B0604020202020204" pitchFamily="34" charset="0"/>
              </a:rPr>
              <a:t>Percentage rate of equal votes of two countries starting a specific year</a:t>
            </a:r>
            <a:endParaRPr lang="en-US" sz="2000" dirty="0"/>
          </a:p>
        </p:txBody>
      </p:sp>
      <p:sp>
        <p:nvSpPr>
          <p:cNvPr id="11" name="TextBox 10">
            <a:extLst>
              <a:ext uri="{FF2B5EF4-FFF2-40B4-BE49-F238E27FC236}">
                <a16:creationId xmlns:a16="http://schemas.microsoft.com/office/drawing/2014/main" id="{6FCD01B6-9BFF-1CDD-033D-D2F4CE72562C}"/>
              </a:ext>
            </a:extLst>
          </p:cNvPr>
          <p:cNvSpPr txBox="1"/>
          <p:nvPr/>
        </p:nvSpPr>
        <p:spPr>
          <a:xfrm>
            <a:off x="8482080" y="3737252"/>
            <a:ext cx="735469" cy="861774"/>
          </a:xfrm>
          <a:prstGeom prst="rect">
            <a:avLst/>
          </a:prstGeom>
          <a:noFill/>
        </p:spPr>
        <p:txBody>
          <a:bodyPr wrap="square">
            <a:spAutoFit/>
          </a:bodyPr>
          <a:lstStyle/>
          <a:p>
            <a:pPr algn="just"/>
            <a:r>
              <a:rPr lang="en-US" sz="5000" dirty="0">
                <a:solidFill>
                  <a:schemeClr val="bg1">
                    <a:lumMod val="65000"/>
                  </a:schemeClr>
                </a:solidFill>
                <a:latin typeface="Arial Nova" panose="020B0504020202020204" pitchFamily="34" charset="0"/>
                <a:cs typeface="Arial" panose="020B0604020202020204" pitchFamily="34" charset="0"/>
              </a:rPr>
              <a:t>%</a:t>
            </a:r>
            <a:endParaRPr lang="en-US" sz="5000" dirty="0">
              <a:solidFill>
                <a:schemeClr val="bg1">
                  <a:lumMod val="65000"/>
                </a:schemeClr>
              </a:solidFill>
            </a:endParaRPr>
          </a:p>
        </p:txBody>
      </p:sp>
      <p:pic>
        <p:nvPicPr>
          <p:cNvPr id="13" name="Picture 12">
            <a:extLst>
              <a:ext uri="{FF2B5EF4-FFF2-40B4-BE49-F238E27FC236}">
                <a16:creationId xmlns:a16="http://schemas.microsoft.com/office/drawing/2014/main" id="{0918DC74-7952-C132-DAAF-193FD1CB1997}"/>
              </a:ext>
            </a:extLst>
          </p:cNvPr>
          <p:cNvPicPr>
            <a:picLocks noChangeAspect="1"/>
          </p:cNvPicPr>
          <p:nvPr/>
        </p:nvPicPr>
        <p:blipFill>
          <a:blip r:embed="rId3"/>
          <a:stretch>
            <a:fillRect/>
          </a:stretch>
        </p:blipFill>
        <p:spPr>
          <a:xfrm>
            <a:off x="-1" y="5228030"/>
            <a:ext cx="12192000" cy="1434773"/>
          </a:xfrm>
          <a:prstGeom prst="rect">
            <a:avLst/>
          </a:prstGeom>
        </p:spPr>
      </p:pic>
    </p:spTree>
    <p:extLst>
      <p:ext uri="{BB962C8B-B14F-4D97-AF65-F5344CB8AC3E}">
        <p14:creationId xmlns:p14="http://schemas.microsoft.com/office/powerpoint/2010/main" val="3143655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01C9C-D8D0-23A9-4EE9-732CF85DC175}"/>
              </a:ext>
            </a:extLst>
          </p:cNvPr>
          <p:cNvSpPr>
            <a:spLocks noGrp="1"/>
          </p:cNvSpPr>
          <p:nvPr>
            <p:ph type="title"/>
          </p:nvPr>
        </p:nvSpPr>
        <p:spPr>
          <a:xfrm>
            <a:off x="66676" y="111125"/>
            <a:ext cx="3067049" cy="1325563"/>
          </a:xfrm>
        </p:spPr>
        <p:txBody>
          <a:bodyPr/>
          <a:lstStyle/>
          <a:p>
            <a:r>
              <a:rPr lang="en-US" dirty="0">
                <a:solidFill>
                  <a:schemeClr val="tx2">
                    <a:lumMod val="50000"/>
                  </a:schemeClr>
                </a:solidFill>
                <a:latin typeface="Arial Nova" panose="020B0504020202020204" pitchFamily="34" charset="0"/>
              </a:rPr>
              <a:t>Visualizing</a:t>
            </a:r>
            <a:br>
              <a:rPr lang="en-US" dirty="0">
                <a:solidFill>
                  <a:schemeClr val="tx2">
                    <a:lumMod val="50000"/>
                  </a:schemeClr>
                </a:solidFill>
                <a:latin typeface="Arial Nova" panose="020B0504020202020204" pitchFamily="34" charset="0"/>
              </a:rPr>
            </a:br>
            <a:r>
              <a:rPr lang="en-US" dirty="0">
                <a:solidFill>
                  <a:schemeClr val="tx2">
                    <a:lumMod val="50000"/>
                  </a:schemeClr>
                </a:solidFill>
                <a:latin typeface="Arial Nova" panose="020B0504020202020204" pitchFamily="34" charset="0"/>
              </a:rPr>
              <a:t>Profiles</a:t>
            </a:r>
          </a:p>
        </p:txBody>
      </p:sp>
      <p:sp>
        <p:nvSpPr>
          <p:cNvPr id="3" name="Content Placeholder 2">
            <a:extLst>
              <a:ext uri="{FF2B5EF4-FFF2-40B4-BE49-F238E27FC236}">
                <a16:creationId xmlns:a16="http://schemas.microsoft.com/office/drawing/2014/main" id="{70CC86C5-121E-ED39-8614-1B035E0E3A94}"/>
              </a:ext>
            </a:extLst>
          </p:cNvPr>
          <p:cNvSpPr>
            <a:spLocks noGrp="1"/>
          </p:cNvSpPr>
          <p:nvPr>
            <p:ph idx="1"/>
          </p:nvPr>
        </p:nvSpPr>
        <p:spPr>
          <a:xfrm>
            <a:off x="2962275" y="111125"/>
            <a:ext cx="9163049" cy="1698625"/>
          </a:xfrm>
        </p:spPr>
        <p:txBody>
          <a:bodyPr>
            <a:normAutofit/>
          </a:bodyPr>
          <a:lstStyle/>
          <a:p>
            <a:pPr marL="0" indent="0" algn="just">
              <a:buNone/>
            </a:pPr>
            <a:r>
              <a:rPr lang="en-US" sz="2000" dirty="0">
                <a:latin typeface="Arial Nova" panose="020B0504020202020204" pitchFamily="34" charset="0"/>
              </a:rPr>
              <a:t>Vis output shows the source code, overlaid with bar graphs for memory and execution time for each line of code.</a:t>
            </a:r>
          </a:p>
          <a:p>
            <a:pPr marL="0" indent="0" algn="just">
              <a:buNone/>
            </a:pPr>
            <a:r>
              <a:rPr lang="en-US" sz="2000" dirty="0">
                <a:latin typeface="Arial Nova" panose="020B0504020202020204" pitchFamily="34" charset="0"/>
              </a:rPr>
              <a:t>The bottom pane displays a flame graph showing the full call stack. It allows to see when objects are called more than one time. This is also displayed in the data tab, which let's you zoom interactively.</a:t>
            </a:r>
          </a:p>
        </p:txBody>
      </p:sp>
      <p:pic>
        <p:nvPicPr>
          <p:cNvPr id="5" name="Picture 4">
            <a:extLst>
              <a:ext uri="{FF2B5EF4-FFF2-40B4-BE49-F238E27FC236}">
                <a16:creationId xmlns:a16="http://schemas.microsoft.com/office/drawing/2014/main" id="{EAEEEBED-AE08-BBA2-7AB6-35584F2F8C12}"/>
              </a:ext>
            </a:extLst>
          </p:cNvPr>
          <p:cNvPicPr>
            <a:picLocks noChangeAspect="1"/>
          </p:cNvPicPr>
          <p:nvPr/>
        </p:nvPicPr>
        <p:blipFill>
          <a:blip r:embed="rId2"/>
          <a:stretch>
            <a:fillRect/>
          </a:stretch>
        </p:blipFill>
        <p:spPr>
          <a:xfrm>
            <a:off x="0" y="1636559"/>
            <a:ext cx="12192000" cy="5221441"/>
          </a:xfrm>
          <a:prstGeom prst="rect">
            <a:avLst/>
          </a:prstGeom>
        </p:spPr>
      </p:pic>
    </p:spTree>
    <p:extLst>
      <p:ext uri="{BB962C8B-B14F-4D97-AF65-F5344CB8AC3E}">
        <p14:creationId xmlns:p14="http://schemas.microsoft.com/office/powerpoint/2010/main" val="8311209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1067</TotalTime>
  <Words>925</Words>
  <Application>Microsoft Office PowerPoint</Application>
  <PresentationFormat>Widescreen</PresentationFormat>
  <Paragraphs>118</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 Nova</vt:lpstr>
      <vt:lpstr>Arial Nova Cond Light</vt:lpstr>
      <vt:lpstr>Calibri</vt:lpstr>
      <vt:lpstr>Calibri Light</vt:lpstr>
      <vt:lpstr>Office Theme</vt:lpstr>
      <vt:lpstr>Measuring and Improving Performance</vt:lpstr>
      <vt:lpstr>What is performance?</vt:lpstr>
      <vt:lpstr>PowerPoint Presentation</vt:lpstr>
      <vt:lpstr>Why is improving performance important?</vt:lpstr>
      <vt:lpstr>Environmental Considerations</vt:lpstr>
      <vt:lpstr>Environmental Considerations</vt:lpstr>
      <vt:lpstr>How to make your code more efficient?</vt:lpstr>
      <vt:lpstr>Profiles</vt:lpstr>
      <vt:lpstr>Visualizing Profiles</vt:lpstr>
      <vt:lpstr>Benchmark</vt:lpstr>
      <vt:lpstr>Benchmark output</vt:lpstr>
      <vt:lpstr>What’s next? Improving Performance</vt:lpstr>
      <vt:lpstr>Code Organization </vt:lpstr>
      <vt:lpstr>Code Organization – Function #1</vt:lpstr>
      <vt:lpstr>Code Organization – Function #2</vt:lpstr>
      <vt:lpstr>Code Organization – Function Comparison</vt:lpstr>
      <vt:lpstr>Checking for Existing Solutions</vt:lpstr>
      <vt:lpstr>Efficient Functions</vt:lpstr>
      <vt:lpstr>Vectorize Your Code</vt:lpstr>
      <vt:lpstr>Vectorize Your Code - Example</vt:lpstr>
      <vt:lpstr>Vectorize Your Code – Example Output</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Luke Smith</dc:creator>
  <cp:lastModifiedBy>Carmen Garro Carranza</cp:lastModifiedBy>
  <cp:revision>47</cp:revision>
  <dcterms:created xsi:type="dcterms:W3CDTF">2022-11-15T11:57:40Z</dcterms:created>
  <dcterms:modified xsi:type="dcterms:W3CDTF">2022-11-16T08:16:41Z</dcterms:modified>
</cp:coreProperties>
</file>