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2.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366" r:id="rId3"/>
    <p:sldId id="262" r:id="rId4"/>
    <p:sldId id="263" r:id="rId5"/>
    <p:sldId id="264" r:id="rId6"/>
    <p:sldId id="265" r:id="rId7"/>
    <p:sldId id="266" r:id="rId8"/>
    <p:sldId id="267" r:id="rId9"/>
    <p:sldId id="268" r:id="rId10"/>
    <p:sldId id="367" r:id="rId11"/>
    <p:sldId id="269" r:id="rId12"/>
    <p:sldId id="276" r:id="rId13"/>
    <p:sldId id="277" r:id="rId14"/>
    <p:sldId id="278" r:id="rId15"/>
    <p:sldId id="279" r:id="rId16"/>
    <p:sldId id="280" r:id="rId17"/>
    <p:sldId id="281" r:id="rId18"/>
    <p:sldId id="282" r:id="rId19"/>
    <p:sldId id="283" r:id="rId20"/>
    <p:sldId id="284" r:id="rId21"/>
    <p:sldId id="368" r:id="rId22"/>
    <p:sldId id="285" r:id="rId23"/>
    <p:sldId id="286" r:id="rId24"/>
    <p:sldId id="287" r:id="rId25"/>
    <p:sldId id="369" r:id="rId26"/>
    <p:sldId id="288" r:id="rId27"/>
    <p:sldId id="289" r:id="rId28"/>
    <p:sldId id="290" r:id="rId29"/>
    <p:sldId id="291" r:id="rId30"/>
    <p:sldId id="293" r:id="rId31"/>
    <p:sldId id="370" r:id="rId32"/>
    <p:sldId id="294" r:id="rId33"/>
    <p:sldId id="295" r:id="rId34"/>
    <p:sldId id="296" r:id="rId35"/>
    <p:sldId id="371" r:id="rId36"/>
    <p:sldId id="297" r:id="rId37"/>
    <p:sldId id="372" r:id="rId38"/>
    <p:sldId id="298" r:id="rId39"/>
    <p:sldId id="299" r:id="rId40"/>
    <p:sldId id="301" r:id="rId41"/>
    <p:sldId id="302" r:id="rId42"/>
    <p:sldId id="303" r:id="rId43"/>
    <p:sldId id="300" r:id="rId44"/>
    <p:sldId id="373" r:id="rId45"/>
    <p:sldId id="305" r:id="rId46"/>
    <p:sldId id="306" r:id="rId47"/>
    <p:sldId id="309" r:id="rId48"/>
    <p:sldId id="310" r:id="rId49"/>
    <p:sldId id="311" r:id="rId50"/>
    <p:sldId id="312" r:id="rId51"/>
    <p:sldId id="313" r:id="rId52"/>
    <p:sldId id="374" r:id="rId53"/>
    <p:sldId id="315" r:id="rId54"/>
    <p:sldId id="320" r:id="rId55"/>
    <p:sldId id="316" r:id="rId56"/>
    <p:sldId id="317" r:id="rId57"/>
    <p:sldId id="321" r:id="rId58"/>
    <p:sldId id="322" r:id="rId59"/>
    <p:sldId id="323" r:id="rId60"/>
    <p:sldId id="375" r:id="rId61"/>
    <p:sldId id="325" r:id="rId62"/>
    <p:sldId id="326" r:id="rId63"/>
    <p:sldId id="327" r:id="rId64"/>
    <p:sldId id="328" r:id="rId65"/>
    <p:sldId id="329" r:id="rId66"/>
    <p:sldId id="381" r:id="rId67"/>
    <p:sldId id="382" r:id="rId68"/>
    <p:sldId id="383" r:id="rId69"/>
    <p:sldId id="384" r:id="rId70"/>
    <p:sldId id="380" r:id="rId71"/>
    <p:sldId id="376" r:id="rId72"/>
    <p:sldId id="334" r:id="rId73"/>
    <p:sldId id="335" r:id="rId74"/>
    <p:sldId id="336" r:id="rId75"/>
    <p:sldId id="338" r:id="rId76"/>
    <p:sldId id="339" r:id="rId77"/>
    <p:sldId id="340" r:id="rId78"/>
    <p:sldId id="377" r:id="rId79"/>
    <p:sldId id="343" r:id="rId80"/>
    <p:sldId id="344" r:id="rId81"/>
    <p:sldId id="345" r:id="rId82"/>
    <p:sldId id="346" r:id="rId83"/>
    <p:sldId id="378" r:id="rId84"/>
    <p:sldId id="348" r:id="rId85"/>
    <p:sldId id="349" r:id="rId86"/>
    <p:sldId id="350" r:id="rId87"/>
    <p:sldId id="351" r:id="rId88"/>
    <p:sldId id="352" r:id="rId89"/>
    <p:sldId id="353" r:id="rId90"/>
    <p:sldId id="354" r:id="rId91"/>
    <p:sldId id="355" r:id="rId92"/>
    <p:sldId id="356" r:id="rId93"/>
    <p:sldId id="379" r:id="rId94"/>
    <p:sldId id="358" r:id="rId95"/>
    <p:sldId id="359" r:id="rId96"/>
    <p:sldId id="360" r:id="rId97"/>
    <p:sldId id="361" r:id="rId98"/>
    <p:sldId id="362" r:id="rId99"/>
    <p:sldId id="363" r:id="rId100"/>
    <p:sldId id="364" r:id="rId101"/>
    <p:sldId id="365"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32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9-09-05T08:14:51.391"/>
    </inkml:context>
    <inkml:brush xml:id="br0">
      <inkml:brushProperty name="width" value="0.05292" units="cm"/>
      <inkml:brushProperty name="height" value="0.05292" units="cm"/>
      <inkml:brushProperty name="color" value="#FF0000"/>
    </inkml:brush>
  </inkml:definitions>
  <inkml:trace contextRef="#ctx0" brushRef="#br0">22029 10896 0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10-22T12:59:18.767"/>
    </inkml:context>
    <inkml:brush xml:id="br0">
      <inkml:brushProperty name="width" value="0.05292" units="cm"/>
      <inkml:brushProperty name="height" value="0.05292" units="cm"/>
    </inkml:brush>
  </inkml:definitions>
  <inkml:trace contextRef="#ctx0" brushRef="#br0">10393 13996 0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2C727-1E26-4009-9386-D68D31A19479}" type="datetimeFigureOut">
              <a:rPr lang="en-NZ" smtClean="0"/>
              <a:t>8/12/2020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1963B-6E6E-4D25-A04D-812BF96483E4}" type="slidenum">
              <a:rPr lang="en-NZ" smtClean="0"/>
              <a:t>‹#›</a:t>
            </a:fld>
            <a:endParaRPr lang="en-NZ"/>
          </a:p>
        </p:txBody>
      </p:sp>
    </p:spTree>
    <p:extLst>
      <p:ext uri="{BB962C8B-B14F-4D97-AF65-F5344CB8AC3E}">
        <p14:creationId xmlns:p14="http://schemas.microsoft.com/office/powerpoint/2010/main" val="84715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1124655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8600" indent="-228600">
              <a:spcBef>
                <a:spcPct val="0"/>
              </a:spcBef>
              <a:buFont typeface="Calibri" charset="0"/>
              <a:buAutoNum type="arabicPeriod"/>
            </a:pPr>
            <a:endParaRPr lang="en-US">
              <a:latin typeface="Calibri" charset="0"/>
            </a:endParaRPr>
          </a:p>
        </p:txBody>
      </p:sp>
      <p:sp>
        <p:nvSpPr>
          <p:cNvPr id="440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4B27DF31-8188-9449-BD7B-4D9DE0E4B37F}" type="slidenum">
              <a:rPr lang="pt-PT"/>
              <a:pPr fontAlgn="base">
                <a:spcBef>
                  <a:spcPct val="0"/>
                </a:spcBef>
                <a:spcAft>
                  <a:spcPct val="0"/>
                </a:spcAft>
              </a:pPr>
              <a:t>19</a:t>
            </a:fld>
            <a:endParaRPr lang="pt-PT"/>
          </a:p>
        </p:txBody>
      </p:sp>
    </p:spTree>
    <p:extLst>
      <p:ext uri="{BB962C8B-B14F-4D97-AF65-F5344CB8AC3E}">
        <p14:creationId xmlns:p14="http://schemas.microsoft.com/office/powerpoint/2010/main" val="3023445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8600" indent="-228600">
              <a:spcBef>
                <a:spcPct val="0"/>
              </a:spcBef>
              <a:buFont typeface="Calibri" charset="0"/>
              <a:buAutoNum type="arabicPeriod"/>
            </a:pPr>
            <a:endParaRPr lang="en-US">
              <a:latin typeface="Calibri" charset="0"/>
            </a:endParaRPr>
          </a:p>
        </p:txBody>
      </p:sp>
      <p:sp>
        <p:nvSpPr>
          <p:cNvPr id="440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4B27DF31-8188-9449-BD7B-4D9DE0E4B37F}" type="slidenum">
              <a:rPr lang="pt-PT"/>
              <a:pPr fontAlgn="base">
                <a:spcBef>
                  <a:spcPct val="0"/>
                </a:spcBef>
                <a:spcAft>
                  <a:spcPct val="0"/>
                </a:spcAft>
              </a:pPr>
              <a:t>20</a:t>
            </a:fld>
            <a:endParaRPr lang="pt-PT"/>
          </a:p>
        </p:txBody>
      </p:sp>
    </p:spTree>
    <p:extLst>
      <p:ext uri="{BB962C8B-B14F-4D97-AF65-F5344CB8AC3E}">
        <p14:creationId xmlns:p14="http://schemas.microsoft.com/office/powerpoint/2010/main" val="1626302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Side channel attack (SCA) is an any</a:t>
            </a:r>
            <a:r>
              <a:rPr lang="en-NZ" baseline="0" dirty="0" smtClean="0"/>
              <a:t> attack based on information gained from physical implementation of a crypto system/ devices or the nature of links</a:t>
            </a:r>
          </a:p>
          <a:p>
            <a:endParaRPr lang="en-NZ"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26</a:t>
            </a:fld>
            <a:endParaRPr lang="en-US"/>
          </a:p>
        </p:txBody>
      </p:sp>
    </p:spTree>
    <p:extLst>
      <p:ext uri="{BB962C8B-B14F-4D97-AF65-F5344CB8AC3E}">
        <p14:creationId xmlns:p14="http://schemas.microsoft.com/office/powerpoint/2010/main" val="1716834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Non-invasive, because there is no requirement to open the device or chip. Passive because they do not require direct physical contact for performing attack</a:t>
            </a:r>
            <a:endParaRPr lang="en-NZ" dirty="0" smtClean="0"/>
          </a:p>
          <a:p>
            <a:endParaRPr lang="en-NZ" dirty="0"/>
          </a:p>
        </p:txBody>
      </p:sp>
      <p:sp>
        <p:nvSpPr>
          <p:cNvPr id="4" name="Slide Number Placeholder 3"/>
          <p:cNvSpPr>
            <a:spLocks noGrp="1"/>
          </p:cNvSpPr>
          <p:nvPr>
            <p:ph type="sldNum" sz="quarter" idx="10"/>
          </p:nvPr>
        </p:nvSpPr>
        <p:spPr/>
        <p:txBody>
          <a:bodyPr/>
          <a:lstStyle/>
          <a:p>
            <a:fld id="{75C43EE9-8922-4998-A695-6D2A95DF497D}" type="slidenum">
              <a:rPr lang="en-NZ" smtClean="0"/>
              <a:t>27</a:t>
            </a:fld>
            <a:endParaRPr lang="en-NZ"/>
          </a:p>
        </p:txBody>
      </p:sp>
    </p:spTree>
    <p:extLst>
      <p:ext uri="{BB962C8B-B14F-4D97-AF65-F5344CB8AC3E}">
        <p14:creationId xmlns:p14="http://schemas.microsoft.com/office/powerpoint/2010/main" val="1519481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smtClean="0"/>
              <a:t>Netsec</a:t>
            </a:r>
            <a:r>
              <a:rPr lang="en-NZ" dirty="0" smtClean="0"/>
              <a:t>-----network security </a:t>
            </a:r>
            <a:endParaRPr lang="en-NZ"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30</a:t>
            </a:fld>
            <a:endParaRPr lang="en-US"/>
          </a:p>
        </p:txBody>
      </p:sp>
    </p:spTree>
    <p:extLst>
      <p:ext uri="{BB962C8B-B14F-4D97-AF65-F5344CB8AC3E}">
        <p14:creationId xmlns:p14="http://schemas.microsoft.com/office/powerpoint/2010/main" val="2104284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49459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2707716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ja-JP" alt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206316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0"/>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2175">
              <a:defRPr sz="2400">
                <a:solidFill>
                  <a:schemeClr val="tx1"/>
                </a:solidFill>
                <a:latin typeface="Arial" charset="0"/>
                <a:ea typeface="ＭＳ Ｐゴシック" charset="0"/>
                <a:cs typeface="ＭＳ Ｐゴシック" charset="0"/>
              </a:defRPr>
            </a:lvl1pPr>
            <a:lvl2pPr marL="37931725" indent="-37474525" defTabSz="89217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D8222FD-C308-1244-9DAF-B80631BB590D}" type="slidenum">
              <a:rPr lang="en-GB" altLang="ja-JP" sz="1200">
                <a:latin typeface="Calibri" charset="0"/>
              </a:rPr>
              <a:pPr/>
              <a:t>42</a:t>
            </a:fld>
            <a:endParaRPr lang="en-GB" altLang="ja-JP" sz="1200">
              <a:latin typeface="Calibri" charset="0"/>
            </a:endParaRPr>
          </a:p>
        </p:txBody>
      </p:sp>
      <p:sp>
        <p:nvSpPr>
          <p:cNvPr id="47107" name="Text Box 1"/>
          <p:cNvSpPr txBox="1">
            <a:spLocks noChangeArrowheads="1"/>
          </p:cNvSpPr>
          <p:nvPr/>
        </p:nvSpPr>
        <p:spPr bwMode="auto">
          <a:xfrm>
            <a:off x="1085850" y="659567"/>
            <a:ext cx="4267200" cy="3252077"/>
          </a:xfrm>
          <a:prstGeom prst="rect">
            <a:avLst/>
          </a:prstGeom>
          <a:solidFill>
            <a:srgbClr val="FFFFFF"/>
          </a:solidFill>
          <a:ln w="9360">
            <a:solidFill>
              <a:srgbClr val="000000"/>
            </a:solidFill>
            <a:miter lim="800000"/>
            <a:headEnd/>
            <a:tailEnd/>
          </a:ln>
        </p:spPr>
        <p:txBody>
          <a:bodyPr wrap="none" lIns="82058" tIns="41029" rIns="82058" bIns="41029" anchor="ct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endParaRPr lang="ja-JP" altLang="en-US"/>
          </a:p>
        </p:txBody>
      </p:sp>
      <p:sp>
        <p:nvSpPr>
          <p:cNvPr id="47108" name="Text Box 2"/>
          <p:cNvSpPr>
            <a:spLocks noGrp="1" noChangeArrowheads="1"/>
          </p:cNvSpPr>
          <p:nvPr>
            <p:ph type="body"/>
          </p:nvPr>
        </p:nvSpPr>
        <p:spPr>
          <a:xfrm>
            <a:off x="685800" y="4342414"/>
            <a:ext cx="5481638" cy="4112038"/>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ja-JP" alt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2178359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p:cNvSpPr>
          <p:nvPr>
            <p:ph type="sldImg"/>
          </p:nvPr>
        </p:nvSpPr>
        <p:spPr>
          <a:solidFill>
            <a:srgbClr val="FFFFFF"/>
          </a:solidFill>
          <a:ln/>
        </p:spPr>
      </p:sp>
      <p:sp>
        <p:nvSpPr>
          <p:cNvPr id="1075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ja-JP" alt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288522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384175" y="685800"/>
            <a:ext cx="6091238" cy="3427413"/>
          </a:xfrm>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ja-JP" altLang="en-US"/>
          </a:p>
        </p:txBody>
      </p:sp>
    </p:spTree>
    <p:extLst>
      <p:ext uri="{BB962C8B-B14F-4D97-AF65-F5344CB8AC3E}">
        <p14:creationId xmlns:p14="http://schemas.microsoft.com/office/powerpoint/2010/main" val="811509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Californian FB" panose="0207040306080B030204" pitchFamily="18" charset="0"/>
              </a:defRPr>
            </a:lvl1pPr>
            <a:lvl2pPr marL="742950" indent="-285750">
              <a:defRPr sz="3200" b="1">
                <a:solidFill>
                  <a:schemeClr val="tx1"/>
                </a:solidFill>
                <a:latin typeface="Californian FB" panose="0207040306080B030204" pitchFamily="18" charset="0"/>
              </a:defRPr>
            </a:lvl2pPr>
            <a:lvl3pPr marL="1143000" indent="-228600">
              <a:defRPr sz="3200" b="1">
                <a:solidFill>
                  <a:schemeClr val="tx1"/>
                </a:solidFill>
                <a:latin typeface="Californian FB" panose="0207040306080B030204" pitchFamily="18" charset="0"/>
              </a:defRPr>
            </a:lvl3pPr>
            <a:lvl4pPr marL="1600200" indent="-228600">
              <a:defRPr sz="3200" b="1">
                <a:solidFill>
                  <a:schemeClr val="tx1"/>
                </a:solidFill>
                <a:latin typeface="Californian FB" panose="0207040306080B030204" pitchFamily="18" charset="0"/>
              </a:defRPr>
            </a:lvl4pPr>
            <a:lvl5pPr marL="2057400" indent="-228600">
              <a:defRPr sz="3200" b="1">
                <a:solidFill>
                  <a:schemeClr val="tx1"/>
                </a:solidFill>
                <a:latin typeface="Californian FB" panose="0207040306080B030204" pitchFamily="18" charset="0"/>
              </a:defRPr>
            </a:lvl5pPr>
            <a:lvl6pPr marL="2514600" indent="-228600" eaLnBrk="0" fontAlgn="base" hangingPunct="0">
              <a:spcBef>
                <a:spcPct val="0"/>
              </a:spcBef>
              <a:spcAft>
                <a:spcPct val="0"/>
              </a:spcAft>
              <a:defRPr sz="3200" b="1">
                <a:solidFill>
                  <a:schemeClr val="tx1"/>
                </a:solidFill>
                <a:latin typeface="Californian FB" panose="0207040306080B030204" pitchFamily="18" charset="0"/>
              </a:defRPr>
            </a:lvl6pPr>
            <a:lvl7pPr marL="2971800" indent="-228600" eaLnBrk="0" fontAlgn="base" hangingPunct="0">
              <a:spcBef>
                <a:spcPct val="0"/>
              </a:spcBef>
              <a:spcAft>
                <a:spcPct val="0"/>
              </a:spcAft>
              <a:defRPr sz="3200" b="1">
                <a:solidFill>
                  <a:schemeClr val="tx1"/>
                </a:solidFill>
                <a:latin typeface="Californian FB" panose="0207040306080B030204" pitchFamily="18" charset="0"/>
              </a:defRPr>
            </a:lvl7pPr>
            <a:lvl8pPr marL="3429000" indent="-228600" eaLnBrk="0" fontAlgn="base" hangingPunct="0">
              <a:spcBef>
                <a:spcPct val="0"/>
              </a:spcBef>
              <a:spcAft>
                <a:spcPct val="0"/>
              </a:spcAft>
              <a:defRPr sz="3200" b="1">
                <a:solidFill>
                  <a:schemeClr val="tx1"/>
                </a:solidFill>
                <a:latin typeface="Californian FB" panose="0207040306080B030204" pitchFamily="18" charset="0"/>
              </a:defRPr>
            </a:lvl8pPr>
            <a:lvl9pPr marL="3886200" indent="-228600" eaLnBrk="0" fontAlgn="base" hangingPunct="0">
              <a:spcBef>
                <a:spcPct val="0"/>
              </a:spcBef>
              <a:spcAft>
                <a:spcPct val="0"/>
              </a:spcAft>
              <a:defRPr sz="3200" b="1">
                <a:solidFill>
                  <a:schemeClr val="tx1"/>
                </a:solidFill>
                <a:latin typeface="Californian FB" panose="0207040306080B030204" pitchFamily="18" charset="0"/>
              </a:defRPr>
            </a:lvl9pPr>
          </a:lstStyle>
          <a:p>
            <a:fld id="{EA9813F6-E7C3-4FA4-9F12-AA8993AA228A}" type="slidenum">
              <a:rPr lang="en-US" altLang="zh-CN" sz="1200" b="0">
                <a:latin typeface="Times New Roman" panose="02020603050405020304" pitchFamily="18" charset="0"/>
              </a:rPr>
              <a:pPr/>
              <a:t>45</a:t>
            </a:fld>
            <a:endParaRPr lang="en-US" altLang="zh-CN" sz="1200" b="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82611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432BB-8004-4371-8CAA-FF62DEBB1325}" type="slidenum">
              <a:rPr lang="en-AU" altLang="en-US"/>
              <a:pPr/>
              <a:t>49</a:t>
            </a:fld>
            <a:endParaRPr lang="en-AU"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ltLang="en-US"/>
              <a:t>Stallings Fig 9-1.</a:t>
            </a:r>
            <a:endParaRPr lang="en-AU" altLang="en-US"/>
          </a:p>
        </p:txBody>
      </p:sp>
    </p:spTree>
    <p:extLst>
      <p:ext uri="{BB962C8B-B14F-4D97-AF65-F5344CB8AC3E}">
        <p14:creationId xmlns:p14="http://schemas.microsoft.com/office/powerpoint/2010/main" val="1070279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D9AD0F-5F71-420D-A6F7-067475E9746B}" type="slidenum">
              <a:rPr lang="en-AU" altLang="en-US"/>
              <a:pPr/>
              <a:t>50</a:t>
            </a:fld>
            <a:endParaRPr lang="en-AU"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AU" altLang="en-US"/>
              <a:t>This key setup is done once (rarely) when a user establishes (or replaces) their public key. The exponent e is usually fairly small, just must be relatively prime to ø(N). Need to compute its inverse to find d. It is critically important that the  private key KR={d,p,q} is kept secret, since if any part becomes known, the system can be broken. Note that different users will have different moduli N. </a:t>
            </a:r>
          </a:p>
        </p:txBody>
      </p:sp>
    </p:spTree>
    <p:extLst>
      <p:ext uri="{BB962C8B-B14F-4D97-AF65-F5344CB8AC3E}">
        <p14:creationId xmlns:p14="http://schemas.microsoft.com/office/powerpoint/2010/main" val="819486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058490C-DFE6-448A-9FF1-802EE3A5A753}" type="slidenum">
              <a:rPr lang="en-AU" altLang="en-US"/>
              <a:pPr/>
              <a:t>55</a:t>
            </a:fld>
            <a:endParaRPr lang="en-AU" altLang="en-US"/>
          </a:p>
        </p:txBody>
      </p:sp>
      <p:sp>
        <p:nvSpPr>
          <p:cNvPr id="38913" name="Rectangle 1"/>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3891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9pPr>
          </a:lstStyle>
          <a:p>
            <a:pPr algn="r">
              <a:buClrTx/>
              <a:buFontTx/>
              <a:buNone/>
            </a:pPr>
            <a:fld id="{BFCEFCFF-4D1C-4A8A-ADB1-512FCEED53F6}" type="slidenum">
              <a:rPr lang="en-AU" altLang="en-US" sz="1200"/>
              <a:pPr algn="r">
                <a:buClrTx/>
                <a:buFontTx/>
                <a:buNone/>
              </a:pPr>
              <a:t>55</a:t>
            </a:fld>
            <a:endParaRPr lang="en-AU" altLang="en-US" sz="1200"/>
          </a:p>
        </p:txBody>
      </p:sp>
    </p:spTree>
    <p:extLst>
      <p:ext uri="{BB962C8B-B14F-4D97-AF65-F5344CB8AC3E}">
        <p14:creationId xmlns:p14="http://schemas.microsoft.com/office/powerpoint/2010/main" val="2008031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6719875-EAEF-4FD9-8A2B-2CB03396752F}" type="slidenum">
              <a:rPr lang="en-AU" altLang="en-US"/>
              <a:pPr/>
              <a:t>56</a:t>
            </a:fld>
            <a:endParaRPr lang="en-AU" altLang="en-US"/>
          </a:p>
        </p:txBody>
      </p:sp>
      <p:sp>
        <p:nvSpPr>
          <p:cNvPr id="4096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9pPr>
          </a:lstStyle>
          <a:p>
            <a:pPr algn="r">
              <a:buClrTx/>
              <a:buFontTx/>
              <a:buNone/>
            </a:pPr>
            <a:fld id="{F63D8A69-B3C3-4633-B60B-03D664EC19A0}" type="slidenum">
              <a:rPr lang="en-AU" altLang="en-US" sz="1200"/>
              <a:pPr algn="r">
                <a:buClrTx/>
                <a:buFontTx/>
                <a:buNone/>
              </a:pPr>
              <a:t>56</a:t>
            </a:fld>
            <a:endParaRPr lang="en-AU" altLang="en-US" sz="1200"/>
          </a:p>
        </p:txBody>
      </p:sp>
      <p:sp>
        <p:nvSpPr>
          <p:cNvPr id="40962" name="Rectangle 2"/>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Text Box 3"/>
          <p:cNvSpPr txBox="1">
            <a:spLocks noGrp="1" noChangeArrowheads="1"/>
          </p:cNvSpPr>
          <p:nvPr>
            <p:ph type="body" idx="1"/>
          </p:nvPr>
        </p:nvSpPr>
        <p:spPr bwMode="auto">
          <a:xfrm>
            <a:off x="685800" y="4343400"/>
            <a:ext cx="5486400" cy="43910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Message authentication is a mechanism or service used to verify the integrity of a message, by assuring that the data received are exactly as sent.  Stallings Figure 11.2 illustrates a variety of ways in which a hash code can be used to provide message authentication, as follows:   </a:t>
            </a:r>
          </a:p>
          <a:p>
            <a:pPr eaLnBrk="1" hangingPunct="1">
              <a:spcBef>
                <a:spcPts val="450"/>
              </a:spcBef>
              <a:buFont typeface="Times New Roman" panose="02020603050405020304" pitchFamily="18"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The message plus concatenated hash code is encrypted using symmetric encryption. Since only A and B share the secret key, the message must have come from A and has not been altered. The hash code provides the structure or redundancy required to achieve authentication.</a:t>
            </a:r>
          </a:p>
          <a:p>
            <a:pPr eaLnBrk="1" hangingPunct="1">
              <a:spcBef>
                <a:spcPts val="450"/>
              </a:spcBef>
              <a:buFont typeface="Times New Roman" panose="02020603050405020304" pitchFamily="18"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Only the hash code is encrypted, using symmetric encryption. This reduces the processing burden for those applications not requiring confidentiality.   </a:t>
            </a:r>
          </a:p>
          <a:p>
            <a:pPr eaLnBrk="1" hangingPunct="1">
              <a:spcBef>
                <a:spcPts val="450"/>
              </a:spcBef>
              <a:buFont typeface="Times New Roman" panose="02020603050405020304" pitchFamily="18"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Shows the use of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 </a:t>
            </a:r>
          </a:p>
          <a:p>
            <a:pPr eaLnBrk="1" hangingPunct="1">
              <a:spcBef>
                <a:spcPts val="450"/>
              </a:spcBef>
              <a:buFont typeface="Times New Roman" panose="02020603050405020304" pitchFamily="18"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Confidentiality can be added to the approach of (c) by encrypting the entire message plus the hash code.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ea typeface="ＭＳ Ｐゴシック" panose="020B0600070205080204" pitchFamily="34" charset="-128"/>
              </a:rPr>
              <a:t>When confidentiality is not required, method (b) has an advantage over methods (a) and (d), which encrypts the entire message, in that less computation is required.</a:t>
            </a:r>
          </a:p>
        </p:txBody>
      </p:sp>
    </p:spTree>
    <p:extLst>
      <p:ext uri="{BB962C8B-B14F-4D97-AF65-F5344CB8AC3E}">
        <p14:creationId xmlns:p14="http://schemas.microsoft.com/office/powerpoint/2010/main" val="308846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4A3A812-3142-44FA-A2C9-8A4B79BC915E}" type="slidenum">
              <a:rPr lang="en-AU" altLang="en-US" sz="1200"/>
              <a:pPr eaLnBrk="1" hangingPunct="1"/>
              <a:t>58</a:t>
            </a:fld>
            <a:endParaRPr lang="en-AU" altLang="en-US" sz="1200"/>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most important development from the work on public-key cryptography is the digital signature. Message authentication protects two parties who exchange messages from any third party. However, it does not protect the two parties against each other either fraudulently creating, or denying creation, of a message. A digital signature is analogous to the handwritten signature, and provides a set of security capabilities that would be difficult to implement in any other way. It must have the following properties: </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 It must verify the author and the date and time of the signature</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 It must to authenticate the contents at the time of the signature</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 It must be verifiable by third parties, to resolve disputes</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Thus, the digital signature function includes the authentication function. </a:t>
            </a:r>
          </a:p>
        </p:txBody>
      </p:sp>
    </p:spTree>
    <p:extLst>
      <p:ext uri="{BB962C8B-B14F-4D97-AF65-F5344CB8AC3E}">
        <p14:creationId xmlns:p14="http://schemas.microsoft.com/office/powerpoint/2010/main" val="3095157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Stallings Figure 13.1 is a generic model of the process of making and using digital signatures. Bob can sign a message using a digital signature generation algorithm. The inputs to the algorithm are the message and Bob's private key. Any other user, say Alice, can verify the signature using a verification algorithm, whose inputs are the message, the signature, and Bob's public key. </a:t>
            </a: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F70BB2-6481-45E9-B3C2-67832D1B1213}" type="slidenum">
              <a:rPr lang="en-AU" altLang="en-US" sz="1200"/>
              <a:pPr eaLnBrk="1" hangingPunct="1"/>
              <a:t>59</a:t>
            </a:fld>
            <a:endParaRPr lang="en-AU" altLang="en-US" sz="1200"/>
          </a:p>
        </p:txBody>
      </p:sp>
    </p:spTree>
    <p:extLst>
      <p:ext uri="{BB962C8B-B14F-4D97-AF65-F5344CB8AC3E}">
        <p14:creationId xmlns:p14="http://schemas.microsoft.com/office/powerpoint/2010/main" val="1766139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02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smtClean="0"/>
              <a:t>Stallings Figure 16.1 illustrates a typical IP Security scenario. </a:t>
            </a:r>
            <a:r>
              <a:rPr lang="en-US" altLang="en-US" smtClean="0">
                <a:latin typeface="Times-Roman" charset="0"/>
              </a:rPr>
              <a:t>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a:t>
            </a:r>
            <a:r>
              <a:rPr lang="en-US" altLang="en-US" smtClean="0">
                <a:latin typeface="Helvetica" panose="020B0604020202020204" pitchFamily="34" charset="0"/>
              </a:rPr>
              <a:t> </a:t>
            </a:r>
            <a:endParaRPr lang="en-US" altLang="en-US" smtClean="0"/>
          </a:p>
          <a:p>
            <a:endParaRPr lang="en-AU" altLang="en-US" smtClean="0"/>
          </a:p>
          <a:p>
            <a:r>
              <a:rPr lang="en-US" altLang="en-US" smtClean="0"/>
              <a:t>Security Associations</a:t>
            </a:r>
          </a:p>
          <a:p>
            <a:r>
              <a:rPr lang="en-US" altLang="en-US" smtClean="0"/>
              <a:t>A one-way relationship between sender &amp; receiver that affords security for traffic flow</a:t>
            </a:r>
          </a:p>
          <a:p>
            <a:r>
              <a:rPr lang="en-US" altLang="en-US" smtClean="0"/>
              <a:t>Can be between </a:t>
            </a:r>
          </a:p>
          <a:p>
            <a:pPr lvl="1"/>
            <a:r>
              <a:rPr lang="en-US" altLang="en-US" smtClean="0"/>
              <a:t>A pair of hosts</a:t>
            </a:r>
          </a:p>
          <a:p>
            <a:pPr lvl="1"/>
            <a:r>
              <a:rPr lang="en-US" altLang="en-US" smtClean="0"/>
              <a:t>A host and a security gateway</a:t>
            </a:r>
          </a:p>
          <a:p>
            <a:pPr lvl="1"/>
            <a:r>
              <a:rPr lang="en-US" altLang="en-US" smtClean="0"/>
              <a:t>A pair of security gateways</a:t>
            </a:r>
            <a:endParaRPr lang="en-AU" altLang="en-US" smtClean="0"/>
          </a:p>
        </p:txBody>
      </p:sp>
    </p:spTree>
    <p:extLst>
      <p:ext uri="{BB962C8B-B14F-4D97-AF65-F5344CB8AC3E}">
        <p14:creationId xmlns:p14="http://schemas.microsoft.com/office/powerpoint/2010/main" val="1011898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AH can provide integrity check but it doesn’t provide encryption. Not popular any more!</a:t>
            </a:r>
          </a:p>
          <a:p>
            <a:r>
              <a:rPr lang="en-NZ" dirty="0" smtClean="0"/>
              <a:t>ESP</a:t>
            </a:r>
            <a:r>
              <a:rPr lang="en-NZ" baseline="0" dirty="0" smtClean="0"/>
              <a:t> provides both integrity and authentication.</a:t>
            </a:r>
          </a:p>
          <a:p>
            <a:r>
              <a:rPr lang="en-NZ" baseline="0" dirty="0" smtClean="0"/>
              <a:t>--</a:t>
            </a:r>
            <a:r>
              <a:rPr lang="en-NZ" baseline="0" dirty="0" smtClean="0">
                <a:sym typeface="Wingdings" panose="05000000000000000000" pitchFamily="2" charset="2"/>
              </a:rPr>
              <a:t> Why AH still exist? </a:t>
            </a:r>
            <a:r>
              <a:rPr lang="en-NZ" baseline="0" dirty="0" err="1" smtClean="0">
                <a:sym typeface="Wingdings" panose="05000000000000000000" pitchFamily="2" charset="2"/>
              </a:rPr>
              <a:t>Bcz</a:t>
            </a:r>
            <a:r>
              <a:rPr lang="en-NZ" baseline="0" dirty="0" smtClean="0">
                <a:sym typeface="Wingdings" panose="05000000000000000000" pitchFamily="2" charset="2"/>
              </a:rPr>
              <a:t> it provides ISP integrity check between routers(GWs)</a:t>
            </a:r>
            <a:endParaRPr lang="en-NZ" dirty="0" smtClean="0"/>
          </a:p>
          <a:p>
            <a:endParaRPr lang="en-NZ" dirty="0"/>
          </a:p>
        </p:txBody>
      </p:sp>
      <p:sp>
        <p:nvSpPr>
          <p:cNvPr id="4" name="Slide Number Placeholder 3"/>
          <p:cNvSpPr>
            <a:spLocks noGrp="1"/>
          </p:cNvSpPr>
          <p:nvPr>
            <p:ph type="sldNum" sz="quarter" idx="10"/>
          </p:nvPr>
        </p:nvSpPr>
        <p:spPr/>
        <p:txBody>
          <a:bodyPr/>
          <a:lstStyle/>
          <a:p>
            <a:fld id="{B413060B-8BAA-4D2C-85DA-C618A16BDF60}" type="slidenum">
              <a:rPr lang="en-NZ" smtClean="0"/>
              <a:t>65</a:t>
            </a:fld>
            <a:endParaRPr lang="en-NZ"/>
          </a:p>
        </p:txBody>
      </p:sp>
    </p:spTree>
    <p:extLst>
      <p:ext uri="{BB962C8B-B14F-4D97-AF65-F5344CB8AC3E}">
        <p14:creationId xmlns:p14="http://schemas.microsoft.com/office/powerpoint/2010/main" val="3960127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xfrm>
            <a:off x="381000" y="685800"/>
            <a:ext cx="6096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57400" lvl="4" indent="-228600" eaLnBrk="1" hangingPunct="1">
              <a:spcBef>
                <a:spcPct val="0"/>
              </a:spcBef>
            </a:pPr>
            <a:r>
              <a:rPr lang="en-US" altLang="en-US" dirty="0">
                <a:latin typeface="Calibri" panose="020F0502020204030204" pitchFamily="34" charset="0"/>
              </a:rPr>
              <a:t>Use MAC to authenticate Symmetric encryption, </a:t>
            </a:r>
            <a:r>
              <a:rPr lang="en-US" altLang="en-US" dirty="0" err="1">
                <a:latin typeface="Calibri" panose="020F0502020204030204" pitchFamily="34" charset="0"/>
              </a:rPr>
              <a:t>e.g</a:t>
            </a:r>
            <a:r>
              <a:rPr lang="en-US" altLang="en-US" dirty="0">
                <a:latin typeface="Calibri" panose="020F0502020204030204" pitchFamily="34" charset="0"/>
              </a:rPr>
              <a:t>, DES One-way hash functions, </a:t>
            </a:r>
            <a:r>
              <a:rPr lang="en-US" altLang="en-US" dirty="0" err="1">
                <a:latin typeface="Calibri" panose="020F0502020204030204" pitchFamily="34" charset="0"/>
              </a:rPr>
              <a:t>e.g</a:t>
            </a:r>
            <a:r>
              <a:rPr lang="en-US" altLang="en-US" dirty="0">
                <a:latin typeface="Calibri" panose="020F0502020204030204" pitchFamily="34" charset="0"/>
              </a:rPr>
              <a:t>, HMAC-MD5-96 or HMAC-SHA-1-96 </a:t>
            </a:r>
            <a:endParaRPr lang="en-US" altLang="en-US" dirty="0"/>
          </a:p>
          <a:p>
            <a:r>
              <a:rPr lang="en-US" altLang="en-US" dirty="0"/>
              <a:t>Key Exchange: </a:t>
            </a:r>
            <a:r>
              <a:rPr lang="en-US" altLang="en-US" dirty="0" err="1"/>
              <a:t>Diffie</a:t>
            </a:r>
            <a:r>
              <a:rPr lang="en-US" altLang="en-US" dirty="0"/>
              <a:t>-Hellman </a:t>
            </a:r>
          </a:p>
          <a:p>
            <a:r>
              <a:rPr lang="en-US" altLang="en-US" dirty="0"/>
              <a:t>􀁻Encryption: DES-CBS</a:t>
            </a:r>
          </a:p>
          <a:p>
            <a:r>
              <a:rPr lang="en-US" altLang="en-US" dirty="0"/>
              <a:t>􀁻Authentication: HMAC</a:t>
            </a:r>
          </a:p>
          <a:p>
            <a:endParaRPr lang="en-US" altLang="en-US" dirty="0"/>
          </a:p>
        </p:txBody>
      </p:sp>
    </p:spTree>
    <p:extLst>
      <p:ext uri="{BB962C8B-B14F-4D97-AF65-F5344CB8AC3E}">
        <p14:creationId xmlns:p14="http://schemas.microsoft.com/office/powerpoint/2010/main" val="155971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NZ" sz="1200" dirty="0" smtClean="0">
                <a:latin typeface="Arial" charset="0"/>
                <a:ea typeface="ＭＳ Ｐゴシック" charset="0"/>
                <a:cs typeface="ＭＳ Ｐゴシック" charset="0"/>
              </a:rPr>
              <a:t>Circa/around </a:t>
            </a:r>
            <a:endParaRPr lang="ja-JP" altLang="en-US" dirty="0">
              <a:ea typeface="ＭＳ Ｐゴシック" charset="0"/>
              <a:cs typeface="ＭＳ Ｐゴシック" charset="0"/>
            </a:endParaRPr>
          </a:p>
        </p:txBody>
      </p:sp>
    </p:spTree>
    <p:extLst>
      <p:ext uri="{BB962C8B-B14F-4D97-AF65-F5344CB8AC3E}">
        <p14:creationId xmlns:p14="http://schemas.microsoft.com/office/powerpoint/2010/main" val="3327459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6FA24-6DFC-46E0-A160-E849F1CE8368}" type="slidenum">
              <a:rPr lang="en-US" altLang="en-US"/>
              <a:pPr/>
              <a:t>67</a:t>
            </a:fld>
            <a:endParaRPr lang="en-US"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50940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74</a:t>
            </a:fld>
            <a:endParaRPr lang="en-US"/>
          </a:p>
        </p:txBody>
      </p:sp>
    </p:spTree>
    <p:extLst>
      <p:ext uri="{BB962C8B-B14F-4D97-AF65-F5344CB8AC3E}">
        <p14:creationId xmlns:p14="http://schemas.microsoft.com/office/powerpoint/2010/main" val="2027166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IGP: Interior</a:t>
            </a:r>
            <a:r>
              <a:rPr lang="en-US" baseline="0" dirty="0" smtClean="0"/>
              <a:t> Gateway Protocol </a:t>
            </a:r>
            <a:endParaRPr lang="en-NZ"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80</a:t>
            </a:fld>
            <a:endParaRPr lang="en-US"/>
          </a:p>
        </p:txBody>
      </p:sp>
    </p:spTree>
    <p:extLst>
      <p:ext uri="{BB962C8B-B14F-4D97-AF65-F5344CB8AC3E}">
        <p14:creationId xmlns:p14="http://schemas.microsoft.com/office/powerpoint/2010/main" val="3028332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xfrm>
            <a:off x="395288" y="690563"/>
            <a:ext cx="6073775" cy="3417887"/>
          </a:xfrm>
          <a:solidFill>
            <a:srgbClr val="FFFFFF"/>
          </a:solidFill>
          <a:ln/>
        </p:spPr>
      </p:sp>
      <p:sp>
        <p:nvSpPr>
          <p:cNvPr id="70658" name="Rectangle 3"/>
          <p:cNvSpPr>
            <a:spLocks noGrp="1" noChangeArrowheads="1"/>
          </p:cNvSpPr>
          <p:nvPr>
            <p:ph type="body" idx="1"/>
          </p:nvPr>
        </p:nvSpPr>
        <p:spPr>
          <a:xfrm>
            <a:off x="913441" y="4341977"/>
            <a:ext cx="5027919" cy="4114142"/>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defTabSz="1003300"/>
            <a:endParaRPr lang="ja-JP" altLang="en-US">
              <a:ea typeface="ＭＳ Ｐゴシック" charset="0"/>
              <a:cs typeface="ＭＳ Ｐゴシック" charset="0"/>
            </a:endParaRPr>
          </a:p>
        </p:txBody>
      </p:sp>
    </p:spTree>
    <p:extLst>
      <p:ext uri="{BB962C8B-B14F-4D97-AF65-F5344CB8AC3E}">
        <p14:creationId xmlns:p14="http://schemas.microsoft.com/office/powerpoint/2010/main" val="2741184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ja-JP" altLang="en-US"/>
          </a:p>
        </p:txBody>
      </p:sp>
    </p:spTree>
    <p:extLst>
      <p:ext uri="{BB962C8B-B14F-4D97-AF65-F5344CB8AC3E}">
        <p14:creationId xmlns:p14="http://schemas.microsoft.com/office/powerpoint/2010/main" val="717451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2477121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is shared between AP and Wireless (mobile) enabled device </a:t>
            </a:r>
            <a:endParaRPr lang="en-NZ"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86</a:t>
            </a:fld>
            <a:endParaRPr lang="en-US"/>
          </a:p>
        </p:txBody>
      </p:sp>
    </p:spTree>
    <p:extLst>
      <p:ext uri="{BB962C8B-B14F-4D97-AF65-F5344CB8AC3E}">
        <p14:creationId xmlns:p14="http://schemas.microsoft.com/office/powerpoint/2010/main" val="39104460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3161265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4035177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r>
              <a:rPr lang="en-NZ" sz="1200" b="0" i="0" u="none" strike="noStrike" kern="1200" baseline="0" dirty="0" smtClean="0">
                <a:solidFill>
                  <a:schemeClr val="tx1"/>
                </a:solidFill>
                <a:latin typeface="+mn-lt"/>
                <a:ea typeface="+mn-ea"/>
                <a:cs typeface="+mn-cs"/>
              </a:rPr>
              <a:t>The CRC is performed on the plaintext but not on the </a:t>
            </a:r>
            <a:r>
              <a:rPr lang="en-NZ" sz="1200" b="0" i="0" u="none" strike="noStrike" kern="1200" baseline="0" dirty="0" err="1" smtClean="0">
                <a:solidFill>
                  <a:schemeClr val="tx1"/>
                </a:solidFill>
                <a:latin typeface="+mn-lt"/>
                <a:ea typeface="+mn-ea"/>
                <a:cs typeface="+mn-cs"/>
              </a:rPr>
              <a:t>ciphertext</a:t>
            </a:r>
            <a:r>
              <a:rPr lang="en-NZ" sz="1200" b="0" i="0" u="none" strike="noStrike" kern="1200" baseline="0" dirty="0" smtClean="0">
                <a:solidFill>
                  <a:schemeClr val="tx1"/>
                </a:solidFill>
                <a:latin typeface="+mn-lt"/>
                <a:ea typeface="+mn-ea"/>
                <a:cs typeface="+mn-cs"/>
              </a:rPr>
              <a:t>. CRC was designed to detect random errors in the message but not to prevent from any harmful attacks.</a:t>
            </a:r>
            <a:endParaRPr lang="ja-JP" altLang="en-US" dirty="0"/>
          </a:p>
        </p:txBody>
      </p:sp>
    </p:spTree>
    <p:extLst>
      <p:ext uri="{BB962C8B-B14F-4D97-AF65-F5344CB8AC3E}">
        <p14:creationId xmlns:p14="http://schemas.microsoft.com/office/powerpoint/2010/main" val="1928065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ea typeface="ＭＳ Ｐゴシック" charset="0"/>
              <a:cs typeface="ＭＳ Ｐゴシック" charset="0"/>
            </a:endParaRPr>
          </a:p>
        </p:txBody>
      </p:sp>
    </p:spTree>
    <p:extLst>
      <p:ext uri="{BB962C8B-B14F-4D97-AF65-F5344CB8AC3E}">
        <p14:creationId xmlns:p14="http://schemas.microsoft.com/office/powerpoint/2010/main" val="4180879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ja-JP" altLang="en-US"/>
          </a:p>
        </p:txBody>
      </p:sp>
    </p:spTree>
    <p:extLst>
      <p:ext uri="{BB962C8B-B14F-4D97-AF65-F5344CB8AC3E}">
        <p14:creationId xmlns:p14="http://schemas.microsoft.com/office/powerpoint/2010/main" val="3345213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ja-JP" altLang="en-US"/>
          </a:p>
        </p:txBody>
      </p:sp>
    </p:spTree>
    <p:extLst>
      <p:ext uri="{BB962C8B-B14F-4D97-AF65-F5344CB8AC3E}">
        <p14:creationId xmlns:p14="http://schemas.microsoft.com/office/powerpoint/2010/main" val="397743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ja-JP" altLang="en-US">
              <a:ea typeface="ＭＳ Ｐゴシック" charset="0"/>
              <a:cs typeface="ＭＳ Ｐゴシック" charset="0"/>
            </a:endParaRPr>
          </a:p>
        </p:txBody>
      </p:sp>
    </p:spTree>
    <p:extLst>
      <p:ext uri="{BB962C8B-B14F-4D97-AF65-F5344CB8AC3E}">
        <p14:creationId xmlns:p14="http://schemas.microsoft.com/office/powerpoint/2010/main" val="96642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8600" indent="-228600">
              <a:spcBef>
                <a:spcPct val="0"/>
              </a:spcBef>
              <a:buFont typeface="Calibri" charset="0"/>
              <a:buAutoNum type="arabicPeriod"/>
            </a:pPr>
            <a:endParaRPr lang="en-US">
              <a:latin typeface="Calibri" charset="0"/>
            </a:endParaRPr>
          </a:p>
        </p:txBody>
      </p:sp>
      <p:sp>
        <p:nvSpPr>
          <p:cNvPr id="399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90FC9405-F0D7-844D-82F0-C254540B99B6}" type="slidenum">
              <a:rPr lang="pt-PT"/>
              <a:pPr fontAlgn="base">
                <a:spcBef>
                  <a:spcPct val="0"/>
                </a:spcBef>
                <a:spcAft>
                  <a:spcPct val="0"/>
                </a:spcAft>
              </a:pPr>
              <a:t>15</a:t>
            </a:fld>
            <a:endParaRPr lang="pt-PT"/>
          </a:p>
        </p:txBody>
      </p:sp>
    </p:spTree>
    <p:extLst>
      <p:ext uri="{BB962C8B-B14F-4D97-AF65-F5344CB8AC3E}">
        <p14:creationId xmlns:p14="http://schemas.microsoft.com/office/powerpoint/2010/main" val="6355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409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74FEF376-E40E-3C4C-929B-02F5229AC312}" type="slidenum">
              <a:rPr lang="pt-PT"/>
              <a:pPr fontAlgn="base">
                <a:spcBef>
                  <a:spcPct val="0"/>
                </a:spcBef>
                <a:spcAft>
                  <a:spcPct val="0"/>
                </a:spcAft>
              </a:pPr>
              <a:t>16</a:t>
            </a:fld>
            <a:endParaRPr lang="pt-PT"/>
          </a:p>
        </p:txBody>
      </p:sp>
    </p:spTree>
    <p:extLst>
      <p:ext uri="{BB962C8B-B14F-4D97-AF65-F5344CB8AC3E}">
        <p14:creationId xmlns:p14="http://schemas.microsoft.com/office/powerpoint/2010/main" val="221200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8600" indent="-228600">
              <a:spcBef>
                <a:spcPct val="0"/>
              </a:spcBef>
              <a:buFont typeface="Calibri" charset="0"/>
              <a:buAutoNum type="arabicPeriod"/>
            </a:pPr>
            <a:endParaRPr lang="en-US">
              <a:latin typeface="Calibri" charset="0"/>
            </a:endParaRPr>
          </a:p>
        </p:txBody>
      </p:sp>
      <p:sp>
        <p:nvSpPr>
          <p:cNvPr id="419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91FCD0A5-101C-BC41-B39D-143DEDF61E1D}" type="slidenum">
              <a:rPr lang="pt-PT"/>
              <a:pPr fontAlgn="base">
                <a:spcBef>
                  <a:spcPct val="0"/>
                </a:spcBef>
                <a:spcAft>
                  <a:spcPct val="0"/>
                </a:spcAft>
              </a:pPr>
              <a:t>17</a:t>
            </a:fld>
            <a:endParaRPr lang="pt-PT"/>
          </a:p>
        </p:txBody>
      </p:sp>
    </p:spTree>
    <p:extLst>
      <p:ext uri="{BB962C8B-B14F-4D97-AF65-F5344CB8AC3E}">
        <p14:creationId xmlns:p14="http://schemas.microsoft.com/office/powerpoint/2010/main" val="68928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228600" indent="-228600">
              <a:spcBef>
                <a:spcPct val="0"/>
              </a:spcBef>
              <a:buFont typeface="Calibri" charset="0"/>
              <a:buAutoNum type="arabicPeriod"/>
            </a:pPr>
            <a:endParaRPr lang="en-US">
              <a:latin typeface="Calibri" charset="0"/>
            </a:endParaRPr>
          </a:p>
        </p:txBody>
      </p:sp>
      <p:sp>
        <p:nvSpPr>
          <p:cNvPr id="4301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28ECD8E0-3BEB-1E43-A988-44042EA1085B}" type="slidenum">
              <a:rPr lang="pt-PT"/>
              <a:pPr fontAlgn="base">
                <a:spcBef>
                  <a:spcPct val="0"/>
                </a:spcBef>
                <a:spcAft>
                  <a:spcPct val="0"/>
                </a:spcAft>
              </a:pPr>
              <a:t>18</a:t>
            </a:fld>
            <a:endParaRPr lang="pt-PT"/>
          </a:p>
        </p:txBody>
      </p:sp>
    </p:spTree>
    <p:extLst>
      <p:ext uri="{BB962C8B-B14F-4D97-AF65-F5344CB8AC3E}">
        <p14:creationId xmlns:p14="http://schemas.microsoft.com/office/powerpoint/2010/main" val="410991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693C6647-B6F6-49D7-AAD5-55F7451BFAD8}" type="datetimeFigureOut">
              <a:rPr lang="en-NZ" smtClean="0"/>
              <a:t>8/12/2020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240647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93C6647-B6F6-49D7-AAD5-55F7451BFAD8}" type="datetimeFigureOut">
              <a:rPr lang="en-NZ" smtClean="0"/>
              <a:t>8/12/2020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339937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93C6647-B6F6-49D7-AAD5-55F7451BFAD8}" type="datetimeFigureOut">
              <a:rPr lang="en-NZ" smtClean="0"/>
              <a:t>8/12/2020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982989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0566400" cy="1143000"/>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1117601" y="2362201"/>
            <a:ext cx="5027084"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347884" y="2362201"/>
            <a:ext cx="502708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Slide Number Placeholder 4"/>
          <p:cNvSpPr>
            <a:spLocks noGrp="1"/>
          </p:cNvSpPr>
          <p:nvPr>
            <p:ph type="sldNum" sz="quarter" idx="10"/>
          </p:nvPr>
        </p:nvSpPr>
        <p:spPr>
          <a:xfrm>
            <a:off x="112184" y="6242050"/>
            <a:ext cx="783167" cy="488950"/>
          </a:xfrm>
        </p:spPr>
        <p:txBody>
          <a:bodyPr/>
          <a:lstStyle>
            <a:lvl1pPr>
              <a:defRPr/>
            </a:lvl1pPr>
          </a:lstStyle>
          <a:p>
            <a:fld id="{B62B455C-37D1-4316-BD40-AC1FD3E7FCDF}" type="slidenum">
              <a:rPr lang="en-US" altLang="en-US"/>
              <a:pPr/>
              <a:t>‹#›</a:t>
            </a:fld>
            <a:endParaRPr lang="en-US" altLang="en-US"/>
          </a:p>
        </p:txBody>
      </p:sp>
    </p:spTree>
    <p:extLst>
      <p:ext uri="{BB962C8B-B14F-4D97-AF65-F5344CB8AC3E}">
        <p14:creationId xmlns:p14="http://schemas.microsoft.com/office/powerpoint/2010/main" val="3949727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9617" y="914400"/>
            <a:ext cx="11438467" cy="5394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0832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693C6647-B6F6-49D7-AAD5-55F7451BFAD8}" type="datetimeFigureOut">
              <a:rPr lang="en-NZ" smtClean="0"/>
              <a:t>8/12/2020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290202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C6647-B6F6-49D7-AAD5-55F7451BFAD8}" type="datetimeFigureOut">
              <a:rPr lang="en-NZ" smtClean="0"/>
              <a:t>8/12/2020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94726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693C6647-B6F6-49D7-AAD5-55F7451BFAD8}" type="datetimeFigureOut">
              <a:rPr lang="en-NZ" smtClean="0"/>
              <a:t>8/12/2020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302346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693C6647-B6F6-49D7-AAD5-55F7451BFAD8}" type="datetimeFigureOut">
              <a:rPr lang="en-NZ" smtClean="0"/>
              <a:t>8/12/2020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70059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693C6647-B6F6-49D7-AAD5-55F7451BFAD8}" type="datetimeFigureOut">
              <a:rPr lang="en-NZ" smtClean="0"/>
              <a:t>8/12/2020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223076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C6647-B6F6-49D7-AAD5-55F7451BFAD8}" type="datetimeFigureOut">
              <a:rPr lang="en-NZ" smtClean="0"/>
              <a:t>8/12/2020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412009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C6647-B6F6-49D7-AAD5-55F7451BFAD8}" type="datetimeFigureOut">
              <a:rPr lang="en-NZ" smtClean="0"/>
              <a:t>8/12/2020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4747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C6647-B6F6-49D7-AAD5-55F7451BFAD8}" type="datetimeFigureOut">
              <a:rPr lang="en-NZ" smtClean="0"/>
              <a:t>8/12/2020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E3D6AC93-D060-4C20-9440-6F10460695F7}" type="slidenum">
              <a:rPr lang="en-NZ" smtClean="0"/>
              <a:t>‹#›</a:t>
            </a:fld>
            <a:endParaRPr lang="en-NZ"/>
          </a:p>
        </p:txBody>
      </p:sp>
    </p:spTree>
    <p:extLst>
      <p:ext uri="{BB962C8B-B14F-4D97-AF65-F5344CB8AC3E}">
        <p14:creationId xmlns:p14="http://schemas.microsoft.com/office/powerpoint/2010/main" val="358485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C6647-B6F6-49D7-AAD5-55F7451BFAD8}" type="datetimeFigureOut">
              <a:rPr lang="en-NZ" smtClean="0"/>
              <a:t>8/12/2020</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6AC93-D060-4C20-9440-6F10460695F7}" type="slidenum">
              <a:rPr lang="en-NZ" smtClean="0"/>
              <a:t>‹#›</a:t>
            </a:fld>
            <a:endParaRPr lang="en-NZ"/>
          </a:p>
        </p:txBody>
      </p:sp>
    </p:spTree>
    <p:extLst>
      <p:ext uri="{BB962C8B-B14F-4D97-AF65-F5344CB8AC3E}">
        <p14:creationId xmlns:p14="http://schemas.microsoft.com/office/powerpoint/2010/main" val="2258858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15.jpeg"/></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customXml" Target="../ink/ink1.xml"/><Relationship Id="rId5" Type="http://schemas.openxmlformats.org/officeDocument/2006/relationships/image" Target="../media/image4.pn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8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General Revision</a:t>
            </a:r>
            <a:endParaRPr lang="en-NZ" dirty="0"/>
          </a:p>
        </p:txBody>
      </p:sp>
      <p:sp>
        <p:nvSpPr>
          <p:cNvPr id="3" name="Subtitle 2"/>
          <p:cNvSpPr>
            <a:spLocks noGrp="1"/>
          </p:cNvSpPr>
          <p:nvPr>
            <p:ph type="subTitle" idx="1"/>
          </p:nvPr>
        </p:nvSpPr>
        <p:spPr/>
        <p:txBody>
          <a:bodyPr/>
          <a:lstStyle/>
          <a:p>
            <a:endParaRPr lang="en-NZ" dirty="0" smtClean="0"/>
          </a:p>
          <a:p>
            <a:r>
              <a:rPr lang="en-NZ" dirty="0" smtClean="0"/>
              <a:t>Lectures 4 to </a:t>
            </a:r>
            <a:r>
              <a:rPr lang="en-NZ" dirty="0" smtClean="0"/>
              <a:t>25</a:t>
            </a:r>
            <a:endParaRPr lang="en-NZ" dirty="0"/>
          </a:p>
        </p:txBody>
      </p:sp>
    </p:spTree>
    <p:extLst>
      <p:ext uri="{BB962C8B-B14F-4D97-AF65-F5344CB8AC3E}">
        <p14:creationId xmlns:p14="http://schemas.microsoft.com/office/powerpoint/2010/main" val="1276044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2893172"/>
            <a:ext cx="10515600" cy="1325563"/>
          </a:xfrm>
        </p:spPr>
        <p:txBody>
          <a:bodyPr/>
          <a:lstStyle/>
          <a:p>
            <a:pPr algn="ctr"/>
            <a:r>
              <a:rPr lang="en-NZ" dirty="0"/>
              <a:t>SDN &amp; Net Security</a:t>
            </a:r>
          </a:p>
        </p:txBody>
      </p:sp>
    </p:spTree>
    <p:extLst>
      <p:ext uri="{BB962C8B-B14F-4D97-AF65-F5344CB8AC3E}">
        <p14:creationId xmlns:p14="http://schemas.microsoft.com/office/powerpoint/2010/main" val="34127779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7" name="Rectangle 9"/>
          <p:cNvSpPr>
            <a:spLocks noGrp="1" noChangeArrowheads="1"/>
          </p:cNvSpPr>
          <p:nvPr>
            <p:ph type="body" sz="quarter" idx="10"/>
          </p:nvPr>
        </p:nvSpPr>
        <p:spPr>
          <a:xfrm>
            <a:off x="376766" y="1463040"/>
            <a:ext cx="11438467" cy="5394960"/>
          </a:xfrm>
        </p:spPr>
        <p:txBody>
          <a:bodyPr>
            <a:normAutofit fontScale="92500" lnSpcReduction="20000"/>
          </a:bodyPr>
          <a:lstStyle/>
          <a:p>
            <a:r>
              <a:rPr lang="en-US" dirty="0" smtClean="0"/>
              <a:t>Chief Executive Officer (CEO)</a:t>
            </a:r>
          </a:p>
          <a:p>
            <a:pPr lvl="1"/>
            <a:r>
              <a:rPr lang="en-US" dirty="0" smtClean="0"/>
              <a:t>Is ultimately responsible for the success of an organization. </a:t>
            </a:r>
          </a:p>
          <a:p>
            <a:pPr lvl="1"/>
            <a:r>
              <a:rPr lang="en-US" dirty="0" smtClean="0"/>
              <a:t>All executive positions report to the CEO.</a:t>
            </a:r>
          </a:p>
          <a:p>
            <a:r>
              <a:rPr lang="en-US" dirty="0" smtClean="0"/>
              <a:t>Chief Technology Officer (CTO)</a:t>
            </a:r>
          </a:p>
          <a:p>
            <a:pPr lvl="1"/>
            <a:r>
              <a:rPr lang="en-US" dirty="0" smtClean="0"/>
              <a:t>Identifies and evaluates new technologies and drives new technology development to meet organization objectives. </a:t>
            </a:r>
          </a:p>
          <a:p>
            <a:pPr lvl="1"/>
            <a:r>
              <a:rPr lang="en-US" dirty="0" smtClean="0"/>
              <a:t>Maintains and enhances the enterprise systems, while providing direction in all technology-related to support operations.</a:t>
            </a:r>
          </a:p>
          <a:p>
            <a:r>
              <a:rPr lang="en-US" dirty="0" smtClean="0"/>
              <a:t>Chief Information Officer (CIO)</a:t>
            </a:r>
          </a:p>
          <a:p>
            <a:pPr lvl="1"/>
            <a:r>
              <a:rPr lang="en-US" dirty="0" smtClean="0"/>
              <a:t>Responsible for the information technology and computer systems that support enterprise goals, including successful deployment of new technologies and work processes. </a:t>
            </a:r>
          </a:p>
          <a:p>
            <a:pPr lvl="1"/>
            <a:r>
              <a:rPr lang="en-US" dirty="0" smtClean="0"/>
              <a:t>Small- to medium-sized organizations typically combine the responsibilities of CTO and CIO into a single position. </a:t>
            </a:r>
          </a:p>
          <a:p>
            <a:pPr lvl="1"/>
            <a:r>
              <a:rPr lang="en-US" dirty="0" smtClean="0"/>
              <a:t>When an organization has both a CTO and CIO, the CIO is generally responsible for processes and practices supporting the flow of information, and the CTO is responsible for technology infrastructure.</a:t>
            </a:r>
          </a:p>
        </p:txBody>
      </p:sp>
      <p:sp>
        <p:nvSpPr>
          <p:cNvPr id="73730" name="Rectangle 2"/>
          <p:cNvSpPr>
            <a:spLocks noGrp="1" noChangeArrowheads="1"/>
          </p:cNvSpPr>
          <p:nvPr>
            <p:ph type="title"/>
          </p:nvPr>
        </p:nvSpPr>
        <p:spPr>
          <a:xfrm>
            <a:off x="838199" y="137477"/>
            <a:ext cx="10515600" cy="1325563"/>
          </a:xfrm>
        </p:spPr>
        <p:txBody>
          <a:bodyPr/>
          <a:lstStyle/>
          <a:p>
            <a:r>
              <a:rPr lang="en-US" dirty="0" smtClean="0"/>
              <a:t>Roles and Responsibilities</a:t>
            </a:r>
            <a:endParaRPr lang="en-US" dirty="0"/>
          </a:p>
        </p:txBody>
      </p:sp>
    </p:spTree>
    <p:extLst>
      <p:ext uri="{BB962C8B-B14F-4D97-AF65-F5344CB8AC3E}">
        <p14:creationId xmlns:p14="http://schemas.microsoft.com/office/powerpoint/2010/main" val="27267103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6766" y="1690688"/>
            <a:ext cx="11438467" cy="5394960"/>
          </a:xfrm>
        </p:spPr>
        <p:txBody>
          <a:bodyPr/>
          <a:lstStyle/>
          <a:p>
            <a:r>
              <a:rPr lang="en-US" dirty="0"/>
              <a:t>Chief Security Officer (CSO)</a:t>
            </a:r>
          </a:p>
          <a:p>
            <a:pPr lvl="1"/>
            <a:r>
              <a:rPr lang="en-US" dirty="0"/>
              <a:t>Develops, implements, and manages the organization's security strategy, programs, and processes associated with all aspects of business operation, including intellectual property. </a:t>
            </a:r>
          </a:p>
          <a:p>
            <a:pPr lvl="1"/>
            <a:r>
              <a:rPr lang="en-US" dirty="0"/>
              <a:t>A major aspect of this position is to limit exposure to liability in all areas of financial, physical, and personal risk. </a:t>
            </a:r>
          </a:p>
          <a:p>
            <a:r>
              <a:rPr lang="en-US" dirty="0"/>
              <a:t>Chief Information Security Officer (CISO)</a:t>
            </a:r>
          </a:p>
          <a:p>
            <a:pPr lvl="1"/>
            <a:r>
              <a:rPr lang="en-US" dirty="0"/>
              <a:t>Similar to the CSO, except that this position has a specific focus on IT security. </a:t>
            </a:r>
          </a:p>
          <a:p>
            <a:pPr lvl="1"/>
            <a:r>
              <a:rPr lang="en-US" dirty="0"/>
              <a:t>CISO must develop and implement the security policy, either as the primary author or management of authorship. In either case, the CISO is responsible and accountable for security policy content.</a:t>
            </a:r>
          </a:p>
          <a:p>
            <a:endParaRPr lang="en-NZ" dirty="0"/>
          </a:p>
        </p:txBody>
      </p:sp>
      <p:sp>
        <p:nvSpPr>
          <p:cNvPr id="3" name="Title 2"/>
          <p:cNvSpPr>
            <a:spLocks noGrp="1"/>
          </p:cNvSpPr>
          <p:nvPr>
            <p:ph type="title"/>
          </p:nvPr>
        </p:nvSpPr>
        <p:spPr/>
        <p:txBody>
          <a:bodyPr/>
          <a:lstStyle/>
          <a:p>
            <a:r>
              <a:rPr lang="en-US" dirty="0"/>
              <a:t>Roles and Responsibilities</a:t>
            </a:r>
            <a:endParaRPr lang="en-NZ" dirty="0"/>
          </a:p>
        </p:txBody>
      </p:sp>
    </p:spTree>
    <p:extLst>
      <p:ext uri="{BB962C8B-B14F-4D97-AF65-F5344CB8AC3E}">
        <p14:creationId xmlns:p14="http://schemas.microsoft.com/office/powerpoint/2010/main" val="1562445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Why SDN ?</a:t>
            </a:r>
            <a:endParaRPr lang="en-NZ" dirty="0"/>
          </a:p>
        </p:txBody>
      </p:sp>
      <p:sp>
        <p:nvSpPr>
          <p:cNvPr id="3" name="Content Placeholder 2"/>
          <p:cNvSpPr>
            <a:spLocks noGrp="1"/>
          </p:cNvSpPr>
          <p:nvPr>
            <p:ph idx="1"/>
          </p:nvPr>
        </p:nvSpPr>
        <p:spPr>
          <a:xfrm>
            <a:off x="838200" y="1825624"/>
            <a:ext cx="10515600" cy="4826635"/>
          </a:xfrm>
        </p:spPr>
        <p:txBody>
          <a:bodyPr/>
          <a:lstStyle/>
          <a:p>
            <a:pPr algn="just"/>
            <a:r>
              <a:rPr lang="en-NZ" dirty="0" smtClean="0"/>
              <a:t>With traditional network, one box contains every thing: hardware, software, firewall… if power goes off everything is down!</a:t>
            </a:r>
            <a:br>
              <a:rPr lang="en-NZ" dirty="0" smtClean="0"/>
            </a:br>
            <a:endParaRPr lang="en-NZ" dirty="0" smtClean="0"/>
          </a:p>
          <a:p>
            <a:pPr algn="just"/>
            <a:r>
              <a:rPr lang="en-NZ" dirty="0" smtClean="0">
                <a:solidFill>
                  <a:srgbClr val="FF0000"/>
                </a:solidFill>
              </a:rPr>
              <a:t>SDN separates (pulls) intelligent from hardware</a:t>
            </a:r>
            <a:r>
              <a:rPr lang="en-NZ" dirty="0" smtClean="0"/>
              <a:t>.</a:t>
            </a:r>
          </a:p>
          <a:p>
            <a:pPr algn="just"/>
            <a:r>
              <a:rPr lang="en-NZ" dirty="0" smtClean="0"/>
              <a:t> SDN Creates </a:t>
            </a:r>
            <a:r>
              <a:rPr lang="en-NZ" dirty="0" smtClean="0"/>
              <a:t>management system to make the overall networking system much more intelligent.</a:t>
            </a:r>
          </a:p>
          <a:p>
            <a:endParaRPr lang="en-NZ" dirty="0" smtClean="0"/>
          </a:p>
          <a:p>
            <a:endParaRPr lang="en-NZ" dirty="0"/>
          </a:p>
          <a:p>
            <a:endParaRPr lang="en-NZ" dirty="0"/>
          </a:p>
        </p:txBody>
      </p:sp>
    </p:spTree>
    <p:extLst>
      <p:ext uri="{BB962C8B-B14F-4D97-AF65-F5344CB8AC3E}">
        <p14:creationId xmlns:p14="http://schemas.microsoft.com/office/powerpoint/2010/main" val="2115080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05417" y="4302804"/>
            <a:ext cx="5156011" cy="1946835"/>
            <a:chOff x="522678" y="4302804"/>
            <a:chExt cx="5156011" cy="1946835"/>
          </a:xfrm>
        </p:grpSpPr>
        <p:grpSp>
          <p:nvGrpSpPr>
            <p:cNvPr id="3" name="Group 2"/>
            <p:cNvGrpSpPr/>
            <p:nvPr/>
          </p:nvGrpSpPr>
          <p:grpSpPr>
            <a:xfrm>
              <a:off x="522678" y="5571459"/>
              <a:ext cx="3396179" cy="678180"/>
              <a:chOff x="3955551" y="5305915"/>
              <a:chExt cx="4183077" cy="678180"/>
            </a:xfrm>
          </p:grpSpPr>
          <p:sp>
            <p:nvSpPr>
              <p:cNvPr id="8" name="Rectangle 7"/>
              <p:cNvSpPr/>
              <p:nvPr/>
            </p:nvSpPr>
            <p:spPr>
              <a:xfrm>
                <a:off x="3955551" y="5305915"/>
                <a:ext cx="2015490" cy="678180"/>
              </a:xfrm>
              <a:prstGeom prst="rect">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Forwarding device</a:t>
                </a:r>
                <a:endParaRPr lang="en-NZ" sz="2400" dirty="0"/>
              </a:p>
            </p:txBody>
          </p:sp>
          <p:sp>
            <p:nvSpPr>
              <p:cNvPr id="6" name="Rectangle 5"/>
              <p:cNvSpPr/>
              <p:nvPr/>
            </p:nvSpPr>
            <p:spPr>
              <a:xfrm>
                <a:off x="6123138" y="5305915"/>
                <a:ext cx="2015490" cy="678180"/>
              </a:xfrm>
              <a:prstGeom prst="rect">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Forwarding device</a:t>
                </a:r>
                <a:endParaRPr lang="en-NZ" sz="2400" dirty="0"/>
              </a:p>
            </p:txBody>
          </p:sp>
        </p:grpSp>
        <p:cxnSp>
          <p:nvCxnSpPr>
            <p:cNvPr id="13" name="Straight Arrow Connector 12"/>
            <p:cNvCxnSpPr/>
            <p:nvPr/>
          </p:nvCxnSpPr>
          <p:spPr>
            <a:xfrm flipV="1">
              <a:off x="1678783" y="4420330"/>
              <a:ext cx="4094" cy="1108038"/>
            </a:xfrm>
            <a:prstGeom prst="straightConnector1">
              <a:avLst/>
            </a:prstGeom>
            <a:ln w="76200">
              <a:headEnd type="triangle"/>
              <a:tailEnd type="triangle"/>
            </a:ln>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V="1">
              <a:off x="3012607" y="4420330"/>
              <a:ext cx="4094" cy="1108038"/>
            </a:xfrm>
            <a:prstGeom prst="straightConnector1">
              <a:avLst/>
            </a:prstGeom>
            <a:ln w="76200">
              <a:headEnd type="triangle"/>
              <a:tailEnd type="triangle"/>
            </a:ln>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V="1">
              <a:off x="4742303" y="4302804"/>
              <a:ext cx="4094" cy="1108038"/>
            </a:xfrm>
            <a:prstGeom prst="straightConnector1">
              <a:avLst/>
            </a:prstGeom>
            <a:ln w="76200">
              <a:headEnd type="triangle"/>
              <a:tailEnd type="triangle"/>
            </a:ln>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4042342" y="5528368"/>
              <a:ext cx="1636347" cy="678180"/>
            </a:xfrm>
            <a:prstGeom prst="rect">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Forwarding device</a:t>
              </a:r>
              <a:endParaRPr lang="en-NZ" sz="2400" dirty="0"/>
            </a:p>
          </p:txBody>
        </p:sp>
      </p:grpSp>
      <p:grpSp>
        <p:nvGrpSpPr>
          <p:cNvPr id="20" name="Group 19"/>
          <p:cNvGrpSpPr/>
          <p:nvPr/>
        </p:nvGrpSpPr>
        <p:grpSpPr>
          <a:xfrm>
            <a:off x="6704330" y="4302804"/>
            <a:ext cx="5156011" cy="1946835"/>
            <a:chOff x="522678" y="4302804"/>
            <a:chExt cx="5156011" cy="1946835"/>
          </a:xfrm>
        </p:grpSpPr>
        <p:grpSp>
          <p:nvGrpSpPr>
            <p:cNvPr id="21" name="Group 20"/>
            <p:cNvGrpSpPr/>
            <p:nvPr/>
          </p:nvGrpSpPr>
          <p:grpSpPr>
            <a:xfrm>
              <a:off x="522678" y="5571459"/>
              <a:ext cx="3396179" cy="678180"/>
              <a:chOff x="3955551" y="5305915"/>
              <a:chExt cx="4183077" cy="678180"/>
            </a:xfrm>
          </p:grpSpPr>
          <p:sp>
            <p:nvSpPr>
              <p:cNvPr id="29" name="Rectangle 28"/>
              <p:cNvSpPr/>
              <p:nvPr/>
            </p:nvSpPr>
            <p:spPr>
              <a:xfrm>
                <a:off x="3955551" y="5305915"/>
                <a:ext cx="2015490" cy="678180"/>
              </a:xfrm>
              <a:prstGeom prst="rect">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Forwarding device</a:t>
                </a:r>
                <a:endParaRPr lang="en-NZ" sz="2400" dirty="0"/>
              </a:p>
            </p:txBody>
          </p:sp>
          <p:sp>
            <p:nvSpPr>
              <p:cNvPr id="27" name="Rectangle 26"/>
              <p:cNvSpPr/>
              <p:nvPr/>
            </p:nvSpPr>
            <p:spPr>
              <a:xfrm>
                <a:off x="6123138" y="5305915"/>
                <a:ext cx="2015490" cy="678180"/>
              </a:xfrm>
              <a:prstGeom prst="rect">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Forwarding device</a:t>
                </a:r>
                <a:endParaRPr lang="en-NZ" sz="2400" dirty="0"/>
              </a:p>
            </p:txBody>
          </p:sp>
        </p:grpSp>
        <p:cxnSp>
          <p:nvCxnSpPr>
            <p:cNvPr id="22" name="Straight Arrow Connector 21"/>
            <p:cNvCxnSpPr/>
            <p:nvPr/>
          </p:nvCxnSpPr>
          <p:spPr>
            <a:xfrm flipV="1">
              <a:off x="1678783" y="4420330"/>
              <a:ext cx="4094" cy="1108038"/>
            </a:xfrm>
            <a:prstGeom prst="straightConnector1">
              <a:avLst/>
            </a:prstGeom>
            <a:ln w="76200">
              <a:headEnd type="triangle"/>
              <a:tailEnd type="triangle"/>
            </a:ln>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3012607" y="4420330"/>
              <a:ext cx="4094" cy="1108038"/>
            </a:xfrm>
            <a:prstGeom prst="straightConnector1">
              <a:avLst/>
            </a:prstGeom>
            <a:ln w="76200">
              <a:headEnd type="triangle"/>
              <a:tailEnd type="triangle"/>
            </a:ln>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4742303" y="4302804"/>
              <a:ext cx="4094" cy="1108038"/>
            </a:xfrm>
            <a:prstGeom prst="straightConnector1">
              <a:avLst/>
            </a:prstGeom>
            <a:ln w="76200">
              <a:headEnd type="triangle"/>
              <a:tailEnd type="triangle"/>
            </a:ln>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sp>
          <p:nvSpPr>
            <p:cNvPr id="25" name="Rectangle 24"/>
            <p:cNvSpPr/>
            <p:nvPr/>
          </p:nvSpPr>
          <p:spPr>
            <a:xfrm>
              <a:off x="4042342" y="5528368"/>
              <a:ext cx="1636347" cy="678180"/>
            </a:xfrm>
            <a:prstGeom prst="rect">
              <a:avLst/>
            </a:prstGeom>
            <a:solidFill>
              <a:schemeClr val="accent1">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Forwarding device</a:t>
              </a:r>
              <a:endParaRPr lang="en-NZ" sz="2400" dirty="0"/>
            </a:p>
          </p:txBody>
        </p:sp>
      </p:grpSp>
      <p:sp>
        <p:nvSpPr>
          <p:cNvPr id="33" name="Rectangle 32"/>
          <p:cNvSpPr/>
          <p:nvPr/>
        </p:nvSpPr>
        <p:spPr>
          <a:xfrm>
            <a:off x="7759942" y="2557094"/>
            <a:ext cx="3282225" cy="1428016"/>
          </a:xfrm>
          <a:prstGeom prst="rect">
            <a:avLst/>
          </a:prstGeom>
          <a:scene3d>
            <a:camera prst="perspectiveRelaxedModerately"/>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NZ" sz="3200" dirty="0">
                <a:solidFill>
                  <a:schemeClr val="dk1"/>
                </a:solidFill>
              </a:rPr>
              <a:t>Network Operating System (controller)</a:t>
            </a:r>
          </a:p>
        </p:txBody>
      </p:sp>
      <p:sp>
        <p:nvSpPr>
          <p:cNvPr id="35" name="Rectangle 34"/>
          <p:cNvSpPr/>
          <p:nvPr/>
        </p:nvSpPr>
        <p:spPr>
          <a:xfrm>
            <a:off x="1123889" y="2617053"/>
            <a:ext cx="3282225" cy="1428016"/>
          </a:xfrm>
          <a:prstGeom prst="rect">
            <a:avLst/>
          </a:prstGeom>
          <a:scene3d>
            <a:camera prst="perspectiveRelaxedModerately"/>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NZ" sz="3200" dirty="0">
                <a:solidFill>
                  <a:schemeClr val="dk1"/>
                </a:solidFill>
              </a:rPr>
              <a:t>Network Operating System (controller)</a:t>
            </a:r>
          </a:p>
        </p:txBody>
      </p:sp>
      <p:cxnSp>
        <p:nvCxnSpPr>
          <p:cNvPr id="37" name="Straight Arrow Connector 36"/>
          <p:cNvCxnSpPr/>
          <p:nvPr/>
        </p:nvCxnSpPr>
        <p:spPr>
          <a:xfrm flipH="1">
            <a:off x="3625081" y="1856186"/>
            <a:ext cx="818173" cy="705585"/>
          </a:xfrm>
          <a:prstGeom prst="straightConnector1">
            <a:avLst/>
          </a:prstGeom>
          <a:ln w="76200">
            <a:solidFill>
              <a:schemeClr val="accent2"/>
            </a:solidFil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340677" y="1856186"/>
            <a:ext cx="853582" cy="794998"/>
          </a:xfrm>
          <a:prstGeom prst="straightConnector1">
            <a:avLst/>
          </a:prstGeom>
          <a:ln w="76200">
            <a:solidFill>
              <a:schemeClr val="accent2"/>
            </a:solidFil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526850" y="238511"/>
            <a:ext cx="3282225" cy="1428016"/>
          </a:xfrm>
          <a:prstGeom prst="rect">
            <a:avLst/>
          </a:prstGeom>
          <a:scene3d>
            <a:camera prst="perspectiveRelaxedModerately"/>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NZ" sz="3200" dirty="0" smtClean="0"/>
              <a:t>Network Operating System (</a:t>
            </a:r>
            <a:r>
              <a:rPr lang="en-NZ" sz="3200" dirty="0"/>
              <a:t>controller</a:t>
            </a:r>
            <a:r>
              <a:rPr lang="en-NZ" sz="3200" dirty="0" smtClean="0"/>
              <a:t>)</a:t>
            </a:r>
            <a:endParaRPr lang="en-NZ" sz="3200" dirty="0"/>
          </a:p>
        </p:txBody>
      </p:sp>
      <p:sp>
        <p:nvSpPr>
          <p:cNvPr id="43" name="Rectangle 42"/>
          <p:cNvSpPr/>
          <p:nvPr/>
        </p:nvSpPr>
        <p:spPr>
          <a:xfrm>
            <a:off x="4679250" y="390911"/>
            <a:ext cx="3282225" cy="1428016"/>
          </a:xfrm>
          <a:prstGeom prst="rect">
            <a:avLst/>
          </a:prstGeom>
          <a:scene3d>
            <a:camera prst="perspectiveRelaxedModerately"/>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NZ" sz="3200" dirty="0" smtClean="0"/>
              <a:t>Network Operating System (</a:t>
            </a:r>
            <a:r>
              <a:rPr lang="en-NZ" sz="3200" dirty="0"/>
              <a:t>controller</a:t>
            </a:r>
            <a:r>
              <a:rPr lang="en-NZ" sz="3200" dirty="0" smtClean="0"/>
              <a:t>)</a:t>
            </a:r>
            <a:endParaRPr lang="en-NZ" sz="3200" dirty="0"/>
          </a:p>
        </p:txBody>
      </p:sp>
      <p:sp>
        <p:nvSpPr>
          <p:cNvPr id="44" name="Rectangle 43"/>
          <p:cNvSpPr/>
          <p:nvPr/>
        </p:nvSpPr>
        <p:spPr>
          <a:xfrm>
            <a:off x="4831650" y="543311"/>
            <a:ext cx="3282225" cy="1428016"/>
          </a:xfrm>
          <a:prstGeom prst="rect">
            <a:avLst/>
          </a:prstGeom>
          <a:scene3d>
            <a:camera prst="perspectiveRelaxedModerately"/>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NZ" sz="3200" dirty="0" smtClean="0"/>
              <a:t>Network Operating System (</a:t>
            </a:r>
            <a:r>
              <a:rPr lang="en-NZ" sz="3200" dirty="0"/>
              <a:t>controller</a:t>
            </a:r>
            <a:r>
              <a:rPr lang="en-NZ" sz="3200" dirty="0" smtClean="0"/>
              <a:t>)</a:t>
            </a:r>
            <a:endParaRPr lang="en-NZ" sz="3200" dirty="0"/>
          </a:p>
        </p:txBody>
      </p:sp>
      <p:sp>
        <p:nvSpPr>
          <p:cNvPr id="45" name="Rectangle 44"/>
          <p:cNvSpPr/>
          <p:nvPr/>
        </p:nvSpPr>
        <p:spPr>
          <a:xfrm>
            <a:off x="1276289" y="2769453"/>
            <a:ext cx="3282225" cy="1428016"/>
          </a:xfrm>
          <a:prstGeom prst="rect">
            <a:avLst/>
          </a:prstGeom>
          <a:scene3d>
            <a:camera prst="perspectiveRelaxedModerately"/>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NZ" sz="3200" dirty="0">
                <a:solidFill>
                  <a:schemeClr val="dk1"/>
                </a:solidFill>
              </a:rPr>
              <a:t>Network Operating System (controller)</a:t>
            </a:r>
          </a:p>
        </p:txBody>
      </p:sp>
      <p:sp>
        <p:nvSpPr>
          <p:cNvPr id="46" name="Rectangle 45"/>
          <p:cNvSpPr/>
          <p:nvPr/>
        </p:nvSpPr>
        <p:spPr>
          <a:xfrm>
            <a:off x="7912342" y="2709494"/>
            <a:ext cx="3282225" cy="1428016"/>
          </a:xfrm>
          <a:prstGeom prst="rect">
            <a:avLst/>
          </a:prstGeom>
          <a:scene3d>
            <a:camera prst="perspectiveRelaxedModerately"/>
            <a:lightRig rig="threePt" dir="t"/>
          </a:scene3d>
          <a:sp3d>
            <a:bevel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NZ" sz="3200" dirty="0">
                <a:solidFill>
                  <a:schemeClr val="dk1"/>
                </a:solidFill>
              </a:rPr>
              <a:t>Network Operating System (controller)</a:t>
            </a:r>
          </a:p>
        </p:txBody>
      </p:sp>
      <p:sp>
        <p:nvSpPr>
          <p:cNvPr id="47" name="TextBox 46"/>
          <p:cNvSpPr txBox="1"/>
          <p:nvPr/>
        </p:nvSpPr>
        <p:spPr>
          <a:xfrm>
            <a:off x="-44511" y="0"/>
            <a:ext cx="4789196" cy="830997"/>
          </a:xfrm>
          <a:prstGeom prst="rect">
            <a:avLst/>
          </a:prstGeom>
          <a:noFill/>
        </p:spPr>
        <p:txBody>
          <a:bodyPr wrap="none" rtlCol="0">
            <a:spAutoFit/>
          </a:bodyPr>
          <a:lstStyle/>
          <a:p>
            <a:r>
              <a:rPr lang="en-US" sz="2400" dirty="0" smtClean="0"/>
              <a:t>SDN controllers might be designed in</a:t>
            </a:r>
          </a:p>
          <a:p>
            <a:r>
              <a:rPr lang="en-US" sz="2400" dirty="0" smtClean="0"/>
              <a:t> Hierarchy </a:t>
            </a:r>
            <a:endParaRPr lang="en-NZ" sz="2400" dirty="0"/>
          </a:p>
        </p:txBody>
      </p:sp>
    </p:spTree>
    <p:extLst>
      <p:ext uri="{BB962C8B-B14F-4D97-AF65-F5344CB8AC3E}">
        <p14:creationId xmlns:p14="http://schemas.microsoft.com/office/powerpoint/2010/main" val="3024593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South-Bound Interface</a:t>
            </a:r>
            <a:endParaRPr lang="en-NZ"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NZ" dirty="0" err="1"/>
              <a:t>OpenFlow</a:t>
            </a:r>
            <a:r>
              <a:rPr lang="en-NZ" dirty="0"/>
              <a:t> (Open flow is a control protocol that helps communication between data and control plans)</a:t>
            </a:r>
          </a:p>
          <a:p>
            <a:pPr>
              <a:buFont typeface="Wingdings" panose="05000000000000000000" pitchFamily="2" charset="2"/>
              <a:buChar char="ü"/>
            </a:pPr>
            <a:r>
              <a:rPr lang="en-NZ" dirty="0" smtClean="0"/>
              <a:t>OVSDB</a:t>
            </a:r>
          </a:p>
          <a:p>
            <a:pPr>
              <a:buFont typeface="Wingdings" panose="05000000000000000000" pitchFamily="2" charset="2"/>
              <a:buChar char="ü"/>
            </a:pPr>
            <a:r>
              <a:rPr lang="en-NZ" dirty="0" smtClean="0"/>
              <a:t>NETCONF</a:t>
            </a:r>
          </a:p>
          <a:p>
            <a:pPr>
              <a:buFont typeface="Wingdings" panose="05000000000000000000" pitchFamily="2" charset="2"/>
              <a:buChar char="ü"/>
            </a:pPr>
            <a:r>
              <a:rPr lang="en-NZ" dirty="0" smtClean="0"/>
              <a:t>SNMP</a:t>
            </a:r>
            <a:endParaRPr lang="en-NZ" dirty="0"/>
          </a:p>
        </p:txBody>
      </p:sp>
    </p:spTree>
    <p:extLst>
      <p:ext uri="{BB962C8B-B14F-4D97-AF65-F5344CB8AC3E}">
        <p14:creationId xmlns:p14="http://schemas.microsoft.com/office/powerpoint/2010/main" val="3680720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Operation</a:t>
            </a:r>
            <a:endParaRPr lang="en-US" dirty="0"/>
          </a:p>
        </p:txBody>
      </p:sp>
      <p:pic>
        <p:nvPicPr>
          <p:cNvPr id="5" name="Picture 4"/>
          <p:cNvPicPr>
            <a:picLocks noChangeAspect="1"/>
          </p:cNvPicPr>
          <p:nvPr/>
        </p:nvPicPr>
        <p:blipFill>
          <a:blip r:embed="rId2"/>
          <a:stretch>
            <a:fillRect/>
          </a:stretch>
        </p:blipFill>
        <p:spPr>
          <a:xfrm>
            <a:off x="5312819" y="3935263"/>
            <a:ext cx="1760725" cy="352145"/>
          </a:xfrm>
          <a:prstGeom prst="rect">
            <a:avLst/>
          </a:prstGeom>
        </p:spPr>
      </p:pic>
      <p:sp>
        <p:nvSpPr>
          <p:cNvPr id="6" name="TextBox 5"/>
          <p:cNvSpPr txBox="1"/>
          <p:nvPr/>
        </p:nvSpPr>
        <p:spPr>
          <a:xfrm>
            <a:off x="5546427" y="4140816"/>
            <a:ext cx="1281796" cy="369332"/>
          </a:xfrm>
          <a:prstGeom prst="rect">
            <a:avLst/>
          </a:prstGeom>
          <a:noFill/>
        </p:spPr>
        <p:txBody>
          <a:bodyPr wrap="none" rtlCol="0">
            <a:spAutoFit/>
          </a:bodyPr>
          <a:lstStyle/>
          <a:p>
            <a:r>
              <a:rPr lang="en-US" b="1" dirty="0"/>
              <a:t>SDN Switch</a:t>
            </a:r>
          </a:p>
        </p:txBody>
      </p:sp>
      <p:pic>
        <p:nvPicPr>
          <p:cNvPr id="7" name="Picture 6"/>
          <p:cNvPicPr>
            <a:picLocks noChangeAspect="1"/>
          </p:cNvPicPr>
          <p:nvPr/>
        </p:nvPicPr>
        <p:blipFill>
          <a:blip r:embed="rId3"/>
          <a:stretch>
            <a:fillRect/>
          </a:stretch>
        </p:blipFill>
        <p:spPr>
          <a:xfrm>
            <a:off x="5900554" y="2155440"/>
            <a:ext cx="568520" cy="930305"/>
          </a:xfrm>
          <a:prstGeom prst="rect">
            <a:avLst/>
          </a:prstGeom>
        </p:spPr>
      </p:pic>
      <p:cxnSp>
        <p:nvCxnSpPr>
          <p:cNvPr id="9" name="Straight Connector 8"/>
          <p:cNvCxnSpPr>
            <a:stCxn id="7" idx="2"/>
            <a:endCxn id="5" idx="0"/>
          </p:cNvCxnSpPr>
          <p:nvPr/>
        </p:nvCxnSpPr>
        <p:spPr>
          <a:xfrm>
            <a:off x="6184815" y="3085744"/>
            <a:ext cx="8367" cy="849518"/>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4"/>
          <a:stretch>
            <a:fillRect/>
          </a:stretch>
        </p:blipFill>
        <p:spPr>
          <a:xfrm>
            <a:off x="2697239" y="3555900"/>
            <a:ext cx="1110871" cy="1110871"/>
          </a:xfrm>
          <a:prstGeom prst="rect">
            <a:avLst/>
          </a:prstGeom>
        </p:spPr>
      </p:pic>
      <p:sp>
        <p:nvSpPr>
          <p:cNvPr id="11" name="TextBox 10"/>
          <p:cNvSpPr txBox="1"/>
          <p:nvPr/>
        </p:nvSpPr>
        <p:spPr>
          <a:xfrm>
            <a:off x="2767919" y="4596222"/>
            <a:ext cx="825867" cy="369332"/>
          </a:xfrm>
          <a:prstGeom prst="rect">
            <a:avLst/>
          </a:prstGeom>
          <a:noFill/>
        </p:spPr>
        <p:txBody>
          <a:bodyPr wrap="none" rtlCol="0">
            <a:spAutoFit/>
          </a:bodyPr>
          <a:lstStyle/>
          <a:p>
            <a:r>
              <a:rPr lang="en-US" b="1" dirty="0"/>
              <a:t>Host A</a:t>
            </a:r>
          </a:p>
        </p:txBody>
      </p:sp>
      <p:cxnSp>
        <p:nvCxnSpPr>
          <p:cNvPr id="12" name="Straight Connector 11"/>
          <p:cNvCxnSpPr>
            <a:stCxn id="10" idx="3"/>
            <a:endCxn id="5" idx="1"/>
          </p:cNvCxnSpPr>
          <p:nvPr/>
        </p:nvCxnSpPr>
        <p:spPr>
          <a:xfrm>
            <a:off x="3808110" y="4111335"/>
            <a:ext cx="1504709"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5"/>
          <a:stretch>
            <a:fillRect/>
          </a:stretch>
        </p:blipFill>
        <p:spPr>
          <a:xfrm>
            <a:off x="8315393" y="3533259"/>
            <a:ext cx="984166" cy="1196958"/>
          </a:xfrm>
          <a:prstGeom prst="rect">
            <a:avLst/>
          </a:prstGeom>
        </p:spPr>
      </p:pic>
      <p:sp>
        <p:nvSpPr>
          <p:cNvPr id="14" name="TextBox 13"/>
          <p:cNvSpPr txBox="1"/>
          <p:nvPr/>
        </p:nvSpPr>
        <p:spPr>
          <a:xfrm>
            <a:off x="8315394" y="4622612"/>
            <a:ext cx="808071" cy="369332"/>
          </a:xfrm>
          <a:prstGeom prst="rect">
            <a:avLst/>
          </a:prstGeom>
          <a:noFill/>
        </p:spPr>
        <p:txBody>
          <a:bodyPr wrap="none" rtlCol="0">
            <a:spAutoFit/>
          </a:bodyPr>
          <a:lstStyle/>
          <a:p>
            <a:r>
              <a:rPr lang="en-US" b="1" dirty="0"/>
              <a:t>Host B</a:t>
            </a:r>
          </a:p>
        </p:txBody>
      </p:sp>
      <p:sp>
        <p:nvSpPr>
          <p:cNvPr id="15" name="Rectangle 14"/>
          <p:cNvSpPr/>
          <p:nvPr/>
        </p:nvSpPr>
        <p:spPr>
          <a:xfrm>
            <a:off x="6231691" y="1695457"/>
            <a:ext cx="1649142" cy="45998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a:t>L2 Forwarding application</a:t>
            </a:r>
          </a:p>
        </p:txBody>
      </p:sp>
      <p:cxnSp>
        <p:nvCxnSpPr>
          <p:cNvPr id="17" name="Straight Arrow Connector 16"/>
          <p:cNvCxnSpPr/>
          <p:nvPr/>
        </p:nvCxnSpPr>
        <p:spPr>
          <a:xfrm>
            <a:off x="3808110" y="4030571"/>
            <a:ext cx="131501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040315" y="3085745"/>
            <a:ext cx="0" cy="86057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299011" y="3085745"/>
            <a:ext cx="0" cy="90955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312739" y="3695213"/>
            <a:ext cx="445480" cy="369332"/>
          </a:xfrm>
          <a:prstGeom prst="rect">
            <a:avLst/>
          </a:prstGeom>
          <a:noFill/>
        </p:spPr>
        <p:txBody>
          <a:bodyPr wrap="none" rtlCol="0">
            <a:spAutoFit/>
          </a:bodyPr>
          <a:lstStyle/>
          <a:p>
            <a:r>
              <a:rPr lang="en-US" b="1" dirty="0">
                <a:solidFill>
                  <a:srgbClr val="660066"/>
                </a:solidFill>
              </a:rPr>
              <a:t>(1)</a:t>
            </a:r>
          </a:p>
        </p:txBody>
      </p:sp>
      <p:sp>
        <p:nvSpPr>
          <p:cNvPr id="21" name="TextBox 20"/>
          <p:cNvSpPr txBox="1"/>
          <p:nvPr/>
        </p:nvSpPr>
        <p:spPr>
          <a:xfrm>
            <a:off x="5649792" y="3421650"/>
            <a:ext cx="445480" cy="369332"/>
          </a:xfrm>
          <a:prstGeom prst="rect">
            <a:avLst/>
          </a:prstGeom>
          <a:noFill/>
        </p:spPr>
        <p:txBody>
          <a:bodyPr wrap="none" rtlCol="0">
            <a:spAutoFit/>
          </a:bodyPr>
          <a:lstStyle/>
          <a:p>
            <a:r>
              <a:rPr lang="en-US" b="1" dirty="0">
                <a:solidFill>
                  <a:srgbClr val="660066"/>
                </a:solidFill>
              </a:rPr>
              <a:t>(2)</a:t>
            </a:r>
          </a:p>
        </p:txBody>
      </p:sp>
      <p:sp>
        <p:nvSpPr>
          <p:cNvPr id="22" name="TextBox 21"/>
          <p:cNvSpPr txBox="1"/>
          <p:nvPr/>
        </p:nvSpPr>
        <p:spPr>
          <a:xfrm>
            <a:off x="6286887" y="3410759"/>
            <a:ext cx="445480" cy="369332"/>
          </a:xfrm>
          <a:prstGeom prst="rect">
            <a:avLst/>
          </a:prstGeom>
          <a:noFill/>
        </p:spPr>
        <p:txBody>
          <a:bodyPr wrap="none" rtlCol="0">
            <a:spAutoFit/>
          </a:bodyPr>
          <a:lstStyle/>
          <a:p>
            <a:r>
              <a:rPr lang="en-US" b="1" dirty="0">
                <a:solidFill>
                  <a:srgbClr val="660066"/>
                </a:solidFill>
              </a:rPr>
              <a:t>(3)</a:t>
            </a:r>
          </a:p>
        </p:txBody>
      </p:sp>
      <p:cxnSp>
        <p:nvCxnSpPr>
          <p:cNvPr id="25" name="Straight Connector 24"/>
          <p:cNvCxnSpPr>
            <a:stCxn id="13" idx="1"/>
            <a:endCxn id="5" idx="3"/>
          </p:cNvCxnSpPr>
          <p:nvPr/>
        </p:nvCxnSpPr>
        <p:spPr>
          <a:xfrm flipH="1" flipV="1">
            <a:off x="7073543" y="4111336"/>
            <a:ext cx="1241850" cy="20403"/>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235890" y="2175025"/>
            <a:ext cx="1644943" cy="4638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b="1" dirty="0"/>
              <a:t>Controller </a:t>
            </a:r>
          </a:p>
          <a:p>
            <a:pPr algn="ctr"/>
            <a:r>
              <a:rPr lang="en-US" sz="1400" b="1" dirty="0"/>
              <a:t>(e.g., NOX)</a:t>
            </a:r>
          </a:p>
        </p:txBody>
      </p:sp>
      <p:sp>
        <p:nvSpPr>
          <p:cNvPr id="46" name="TextBox 45"/>
          <p:cNvSpPr txBox="1"/>
          <p:nvPr/>
        </p:nvSpPr>
        <p:spPr>
          <a:xfrm>
            <a:off x="6391690" y="2716412"/>
            <a:ext cx="1611476" cy="369332"/>
          </a:xfrm>
          <a:prstGeom prst="rect">
            <a:avLst/>
          </a:prstGeom>
          <a:noFill/>
        </p:spPr>
        <p:txBody>
          <a:bodyPr wrap="none" rtlCol="0">
            <a:spAutoFit/>
          </a:bodyPr>
          <a:lstStyle/>
          <a:p>
            <a:r>
              <a:rPr lang="en-US" b="1" dirty="0"/>
              <a:t>SDN Controller</a:t>
            </a:r>
          </a:p>
        </p:txBody>
      </p:sp>
      <p:cxnSp>
        <p:nvCxnSpPr>
          <p:cNvPr id="47" name="Straight Arrow Connector 46"/>
          <p:cNvCxnSpPr/>
          <p:nvPr/>
        </p:nvCxnSpPr>
        <p:spPr>
          <a:xfrm>
            <a:off x="7113486" y="4038373"/>
            <a:ext cx="131501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4312739" y="4115305"/>
            <a:ext cx="445480" cy="369332"/>
          </a:xfrm>
          <a:prstGeom prst="rect">
            <a:avLst/>
          </a:prstGeom>
          <a:noFill/>
        </p:spPr>
        <p:txBody>
          <a:bodyPr wrap="none" rtlCol="0">
            <a:spAutoFit/>
          </a:bodyPr>
          <a:lstStyle/>
          <a:p>
            <a:r>
              <a:rPr lang="en-US" b="1" dirty="0">
                <a:solidFill>
                  <a:srgbClr val="660066"/>
                </a:solidFill>
              </a:rPr>
              <a:t>(5)</a:t>
            </a:r>
          </a:p>
        </p:txBody>
      </p:sp>
      <p:sp>
        <p:nvSpPr>
          <p:cNvPr id="51" name="Rectangular Callout 50"/>
          <p:cNvSpPr/>
          <p:nvPr/>
        </p:nvSpPr>
        <p:spPr>
          <a:xfrm>
            <a:off x="5900554" y="4730218"/>
            <a:ext cx="1767827" cy="845688"/>
          </a:xfrm>
          <a:prstGeom prst="wedgeRectCallout">
            <a:avLst>
              <a:gd name="adj1" fmla="val 6263"/>
              <a:gd name="adj2" fmla="val -10548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2" name="TextBox 51"/>
          <p:cNvSpPr txBox="1"/>
          <p:nvPr/>
        </p:nvSpPr>
        <p:spPr>
          <a:xfrm>
            <a:off x="5891467" y="4965554"/>
            <a:ext cx="1673806" cy="369332"/>
          </a:xfrm>
          <a:prstGeom prst="rect">
            <a:avLst/>
          </a:prstGeom>
          <a:noFill/>
        </p:spPr>
        <p:txBody>
          <a:bodyPr wrap="none" rtlCol="0">
            <a:spAutoFit/>
          </a:bodyPr>
          <a:lstStyle/>
          <a:p>
            <a:r>
              <a:rPr lang="en-US" dirty="0"/>
              <a:t>A </a:t>
            </a:r>
            <a:r>
              <a:rPr lang="en-US" dirty="0">
                <a:sym typeface="Wingdings"/>
              </a:rPr>
              <a:t> B: Forward</a:t>
            </a:r>
            <a:endParaRPr lang="en-US" dirty="0"/>
          </a:p>
        </p:txBody>
      </p:sp>
      <p:sp>
        <p:nvSpPr>
          <p:cNvPr id="53" name="TextBox 52"/>
          <p:cNvSpPr txBox="1"/>
          <p:nvPr/>
        </p:nvSpPr>
        <p:spPr>
          <a:xfrm>
            <a:off x="5597429" y="5539621"/>
            <a:ext cx="2602658" cy="369332"/>
          </a:xfrm>
          <a:prstGeom prst="rect">
            <a:avLst/>
          </a:prstGeom>
          <a:noFill/>
        </p:spPr>
        <p:txBody>
          <a:bodyPr wrap="none" rtlCol="0">
            <a:spAutoFit/>
          </a:bodyPr>
          <a:lstStyle/>
          <a:p>
            <a:r>
              <a:rPr lang="en-US" b="1" dirty="0"/>
              <a:t>Flow Table in SDN Switch</a:t>
            </a:r>
          </a:p>
        </p:txBody>
      </p:sp>
      <p:cxnSp>
        <p:nvCxnSpPr>
          <p:cNvPr id="27" name="Straight Arrow Connector 26"/>
          <p:cNvCxnSpPr>
            <a:endCxn id="13" idx="1"/>
          </p:cNvCxnSpPr>
          <p:nvPr/>
        </p:nvCxnSpPr>
        <p:spPr>
          <a:xfrm flipV="1">
            <a:off x="3960509" y="4131739"/>
            <a:ext cx="4354884" cy="512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587752" y="3692103"/>
            <a:ext cx="445480" cy="369332"/>
          </a:xfrm>
          <a:prstGeom prst="rect">
            <a:avLst/>
          </a:prstGeom>
          <a:noFill/>
        </p:spPr>
        <p:txBody>
          <a:bodyPr wrap="none" rtlCol="0">
            <a:spAutoFit/>
          </a:bodyPr>
          <a:lstStyle/>
          <a:p>
            <a:r>
              <a:rPr lang="en-US" b="1" dirty="0">
                <a:solidFill>
                  <a:srgbClr val="660066"/>
                </a:solidFill>
              </a:rPr>
              <a:t>(4)</a:t>
            </a:r>
          </a:p>
        </p:txBody>
      </p:sp>
      <p:sp>
        <p:nvSpPr>
          <p:cNvPr id="3" name="Slide Number Placeholder 2"/>
          <p:cNvSpPr>
            <a:spLocks noGrp="1"/>
          </p:cNvSpPr>
          <p:nvPr>
            <p:ph type="sldNum" sz="quarter" idx="12"/>
          </p:nvPr>
        </p:nvSpPr>
        <p:spPr/>
        <p:txBody>
          <a:bodyPr/>
          <a:lstStyle/>
          <a:p>
            <a:fld id="{07404187-BD2A-7A4E-BB6A-469D79ED1EB7}" type="slidenum">
              <a:rPr lang="en-US" smtClean="0"/>
              <a:pPr/>
              <a:t>14</a:t>
            </a:fld>
            <a:endParaRPr lang="en-US"/>
          </a:p>
        </p:txBody>
      </p:sp>
    </p:spTree>
    <p:extLst>
      <p:ext uri="{BB962C8B-B14F-4D97-AF65-F5344CB8AC3E}">
        <p14:creationId xmlns:p14="http://schemas.microsoft.com/office/powerpoint/2010/main" val="70817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mp:transition xmlns:mp="http://schemas.microsoft.com/office/mac/powerpoint/2008/mai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52">
                                            <p:txEl>
                                              <p:pRg st="0" end="0"/>
                                            </p:txEl>
                                          </p:spTgt>
                                        </p:tgtEl>
                                        <p:attrNameLst>
                                          <p:attrName>style.visibility</p:attrName>
                                        </p:attrNameLst>
                                      </p:cBhvr>
                                      <p:to>
                                        <p:strVal val="visible"/>
                                      </p:to>
                                    </p:set>
                                    <p:anim calcmode="lin" valueType="num">
                                      <p:cBhvr>
                                        <p:cTn id="37"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5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500" fill="hold"/>
                                        <p:tgtEl>
                                          <p:spTgt spid="47"/>
                                        </p:tgtEl>
                                        <p:attrNameLst>
                                          <p:attrName>ppt_w</p:attrName>
                                        </p:attrNameLst>
                                      </p:cBhvr>
                                      <p:tavLst>
                                        <p:tav tm="0">
                                          <p:val>
                                            <p:fltVal val="0"/>
                                          </p:val>
                                        </p:tav>
                                        <p:tav tm="100000">
                                          <p:val>
                                            <p:strVal val="#ppt_w"/>
                                          </p:val>
                                        </p:tav>
                                      </p:tavLst>
                                    </p:anim>
                                    <p:anim calcmode="lin" valueType="num">
                                      <p:cBhvr>
                                        <p:cTn id="44" dur="500" fill="hold"/>
                                        <p:tgtEl>
                                          <p:spTgt spid="47"/>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childTnLst>
                                </p:cTn>
                              </p:par>
                              <p:par>
                                <p:cTn id="55" presetID="23" presetClass="entr" presetSubtype="16"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49"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22215" y="1692010"/>
            <a:ext cx="6649396" cy="5193374"/>
          </a:xfrm>
          <a:prstGeom prst="rect">
            <a:avLst/>
          </a:prstGeom>
          <a:solidFill>
            <a:srgbClr val="CCFFCC"/>
          </a:solidFill>
          <a:ln w="28575" cmpd="sng">
            <a:solidFill>
              <a:schemeClr val="bg1">
                <a:lumMod val="50000"/>
              </a:schemeClr>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sp>
        <p:nvSpPr>
          <p:cNvPr id="8194" name="TextBox 6"/>
          <p:cNvSpPr txBox="1">
            <a:spLocks noChangeArrowheads="1"/>
          </p:cNvSpPr>
          <p:nvPr/>
        </p:nvSpPr>
        <p:spPr bwMode="auto">
          <a:xfrm rot="-545969">
            <a:off x="8267260" y="4325293"/>
            <a:ext cx="202811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b="1" dirty="0">
                <a:solidFill>
                  <a:schemeClr val="accent1">
                    <a:lumMod val="50000"/>
                  </a:schemeClr>
                </a:solidFill>
                <a:latin typeface="Courier"/>
                <a:ea typeface="+mn-ea"/>
                <a:cs typeface="Courier"/>
              </a:rPr>
              <a:t>Data</a:t>
            </a:r>
            <a:r>
              <a:rPr lang="en-US" sz="2400" dirty="0">
                <a:solidFill>
                  <a:schemeClr val="accent1">
                    <a:lumMod val="50000"/>
                  </a:schemeClr>
                </a:solidFill>
                <a:latin typeface="Courier" charset="0"/>
                <a:cs typeface="Courier" charset="0"/>
              </a:rPr>
              <a:t> </a:t>
            </a:r>
            <a:r>
              <a:rPr lang="en-US" sz="2400" b="1" dirty="0">
                <a:solidFill>
                  <a:schemeClr val="accent1">
                    <a:lumMod val="50000"/>
                  </a:schemeClr>
                </a:solidFill>
                <a:latin typeface="Courier"/>
                <a:ea typeface="+mn-ea"/>
                <a:cs typeface="Courier"/>
              </a:rPr>
              <a:t>Plane</a:t>
            </a:r>
          </a:p>
        </p:txBody>
      </p:sp>
      <p:sp>
        <p:nvSpPr>
          <p:cNvPr id="8" name="Rectangle 7"/>
          <p:cNvSpPr/>
          <p:nvPr/>
        </p:nvSpPr>
        <p:spPr>
          <a:xfrm>
            <a:off x="2847615" y="-551165"/>
            <a:ext cx="6620934" cy="5193374"/>
          </a:xfrm>
          <a:prstGeom prst="rect">
            <a:avLst/>
          </a:prstGeom>
          <a:solidFill>
            <a:schemeClr val="accent4">
              <a:lumMod val="20000"/>
              <a:lumOff val="80000"/>
            </a:schemeClr>
          </a:solidFill>
          <a:ln w="28575" cmpd="sng">
            <a:solidFill>
              <a:srgbClr val="7F7F7F"/>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sp>
        <p:nvSpPr>
          <p:cNvPr id="9" name="TextBox 8"/>
          <p:cNvSpPr txBox="1"/>
          <p:nvPr/>
        </p:nvSpPr>
        <p:spPr>
          <a:xfrm rot="21054031">
            <a:off x="6879108" y="2164466"/>
            <a:ext cx="3262432" cy="400110"/>
          </a:xfrm>
          <a:prstGeom prst="rect">
            <a:avLst/>
          </a:prstGeom>
          <a:noFill/>
        </p:spPr>
        <p:txBody>
          <a:bodyPr wrap="none">
            <a:spAutoFit/>
          </a:bodyPr>
          <a:lstStyle/>
          <a:p>
            <a:pPr>
              <a:defRPr/>
            </a:pPr>
            <a:r>
              <a:rPr lang="en-US" sz="2000" b="1" dirty="0">
                <a:solidFill>
                  <a:srgbClr val="FF0000"/>
                </a:solidFill>
                <a:latin typeface="Courier"/>
                <a:cs typeface="Courier"/>
              </a:rPr>
              <a:t>Control &amp; Management</a:t>
            </a:r>
          </a:p>
        </p:txBody>
      </p:sp>
      <p:grpSp>
        <p:nvGrpSpPr>
          <p:cNvPr id="8197" name="Group 167"/>
          <p:cNvGrpSpPr>
            <a:grpSpLocks/>
          </p:cNvGrpSpPr>
          <p:nvPr/>
        </p:nvGrpSpPr>
        <p:grpSpPr bwMode="auto">
          <a:xfrm>
            <a:off x="5033964" y="1477963"/>
            <a:ext cx="1163637" cy="1060450"/>
            <a:chOff x="7091299" y="1410925"/>
            <a:chExt cx="896851" cy="836155"/>
          </a:xfrm>
        </p:grpSpPr>
        <p:pic>
          <p:nvPicPr>
            <p:cNvPr id="57" name="Picture 5" descr="C:\Users\nuno\AppData\Local\Microsoft\Windows\Temporary Internet Files\Content.IE5\PGORBP2P\MC900434845[1].png"/>
            <p:cNvPicPr>
              <a:picLocks noChangeAspect="1" noChangeArrowheads="1"/>
            </p:cNvPicPr>
            <p:nvPr/>
          </p:nvPicPr>
          <p:blipFill>
            <a:blip r:embed="rId3"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344859" y="1410925"/>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Picture 5" descr="C:\Users\nuno\AppData\Local\Microsoft\Windows\Temporary Internet Files\Content.IE5\PGORBP2P\MC900434845[1].png"/>
            <p:cNvPicPr>
              <a:picLocks noChangeAspect="1" noChangeArrowheads="1"/>
            </p:cNvPicPr>
            <p:nvPr/>
          </p:nvPicPr>
          <p:blipFill>
            <a:blip r:embed="rId4"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60339" y="1487813"/>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 name="Picture 5" descr="C:\Users\nuno\AppData\Local\Microsoft\Windows\Temporary Internet Files\Content.IE5\PGORBP2P\MC900434845[1].png"/>
            <p:cNvPicPr>
              <a:picLocks noChangeAspect="1" noChangeArrowheads="1"/>
            </p:cNvPicPr>
            <p:nvPr/>
          </p:nvPicPr>
          <p:blipFill>
            <a:blip r:embed="rId5" cstate="print">
              <a:duotone>
                <a:prstClr val="black"/>
                <a:schemeClr val="accent6">
                  <a:tint val="45000"/>
                  <a:satMod val="400000"/>
                </a:schemeClr>
              </a:duotone>
            </a:blip>
            <a:srcRect/>
            <a:stretch>
              <a:fillRect/>
            </a:stretch>
          </p:blipFill>
          <p:spPr bwMode="auto">
            <a:xfrm flipH="1">
              <a:off x="7176921" y="1569983"/>
              <a:ext cx="639053" cy="594769"/>
            </a:xfrm>
            <a:prstGeom prst="rect">
              <a:avLst/>
            </a:prstGeom>
            <a:noFill/>
            <a:ln w="9525">
              <a:noFill/>
              <a:miter lim="800000"/>
              <a:headEnd/>
              <a:tailEnd/>
            </a:ln>
          </p:spPr>
        </p:pic>
        <p:pic>
          <p:nvPicPr>
            <p:cNvPr id="60"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091299" y="1646394"/>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1" name="Picture 13" descr="C:\Users\nuno\AppData\Local\Microsoft\Windows\Temporary Internet Files\Content.IE5\JU7WZPZB\MC900431576[1].png"/>
          <p:cNvPicPr>
            <a:picLocks noChangeAspect="1" noChangeArrowheads="1"/>
          </p:cNvPicPr>
          <p:nvPr/>
        </p:nvPicPr>
        <p:blipFill>
          <a:blip r:embed="rId7" cstate="print">
            <a:duotone>
              <a:prstClr val="black"/>
              <a:srgbClr val="D9C3A5">
                <a:tint val="50000"/>
                <a:satMod val="180000"/>
              </a:srgbClr>
            </a:duotone>
          </a:blip>
          <a:srcRect/>
          <a:stretch>
            <a:fillRect/>
          </a:stretch>
        </p:blipFill>
        <p:spPr bwMode="auto">
          <a:xfrm>
            <a:off x="7106922" y="1222235"/>
            <a:ext cx="755650" cy="827059"/>
          </a:xfrm>
          <a:prstGeom prst="rect">
            <a:avLst/>
          </a:prstGeom>
          <a:noFill/>
          <a:ln w="9525">
            <a:noFill/>
            <a:miter lim="800000"/>
            <a:headEnd/>
            <a:tailEnd/>
          </a:ln>
        </p:spPr>
      </p:pic>
      <p:sp>
        <p:nvSpPr>
          <p:cNvPr id="13" name="Rectangle 12"/>
          <p:cNvSpPr/>
          <p:nvPr/>
        </p:nvSpPr>
        <p:spPr bwMode="auto">
          <a:xfrm>
            <a:off x="5768976" y="39052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4" name="Rectangle 13"/>
          <p:cNvSpPr/>
          <p:nvPr/>
        </p:nvSpPr>
        <p:spPr bwMode="auto">
          <a:xfrm>
            <a:off x="4008439" y="4716463"/>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5" name="Rectangle 14"/>
          <p:cNvSpPr/>
          <p:nvPr/>
        </p:nvSpPr>
        <p:spPr bwMode="auto">
          <a:xfrm>
            <a:off x="2424114" y="3860800"/>
            <a:ext cx="1057275" cy="585788"/>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6" name="Rectangle 15"/>
          <p:cNvSpPr/>
          <p:nvPr/>
        </p:nvSpPr>
        <p:spPr bwMode="auto">
          <a:xfrm>
            <a:off x="6938963" y="1825625"/>
            <a:ext cx="1173162" cy="584200"/>
          </a:xfrm>
          <a:prstGeom prst="rect">
            <a:avLst/>
          </a:prstGeom>
        </p:spPr>
        <p:txBody>
          <a:bodyPr>
            <a:spAutoFit/>
          </a:bodyPr>
          <a:lstStyle/>
          <a:p>
            <a:pPr algn="ctr">
              <a:defRPr/>
            </a:pPr>
            <a:r>
              <a:rPr lang="en-US" sz="1600" dirty="0">
                <a:solidFill>
                  <a:schemeClr val="bg2">
                    <a:lumMod val="25000"/>
                  </a:schemeClr>
                </a:solidFill>
              </a:rPr>
              <a:t>Admin</a:t>
            </a:r>
          </a:p>
          <a:p>
            <a:pPr algn="ctr">
              <a:defRPr/>
            </a:pPr>
            <a:r>
              <a:rPr lang="en-US" sz="1600" dirty="0">
                <a:solidFill>
                  <a:schemeClr val="bg2">
                    <a:lumMod val="25000"/>
                  </a:schemeClr>
                </a:solidFill>
              </a:rPr>
              <a:t>Station</a:t>
            </a:r>
          </a:p>
        </p:txBody>
      </p:sp>
      <p:pic>
        <p:nvPicPr>
          <p:cNvPr id="19"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881705" y="1887221"/>
            <a:ext cx="834558" cy="761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4" name="Straight Arrow Connector 23"/>
          <p:cNvCxnSpPr/>
          <p:nvPr/>
        </p:nvCxnSpPr>
        <p:spPr>
          <a:xfrm flipH="1" flipV="1">
            <a:off x="5616575" y="2493963"/>
            <a:ext cx="584200" cy="1128712"/>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 name="Down Arrow 27"/>
          <p:cNvSpPr/>
          <p:nvPr/>
        </p:nvSpPr>
        <p:spPr>
          <a:xfrm rot="9283406">
            <a:off x="5662614" y="4216400"/>
            <a:ext cx="357187" cy="1131888"/>
          </a:xfrm>
          <a:prstGeom prst="downArrow">
            <a:avLst/>
          </a:prstGeom>
          <a:solidFill>
            <a:schemeClr val="accent2"/>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cxnSp>
        <p:nvCxnSpPr>
          <p:cNvPr id="29" name="Straight Arrow Connector 28"/>
          <p:cNvCxnSpPr/>
          <p:nvPr/>
        </p:nvCxnSpPr>
        <p:spPr>
          <a:xfrm flipH="1">
            <a:off x="6064251" y="1811339"/>
            <a:ext cx="1203325" cy="41275"/>
          </a:xfrm>
          <a:prstGeom prst="straightConnector1">
            <a:avLst/>
          </a:prstGeom>
          <a:ln w="28575" cmpd="sng">
            <a:solidFill>
              <a:schemeClr val="bg2">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auto">
          <a:xfrm>
            <a:off x="5830889" y="1949450"/>
            <a:ext cx="1057275" cy="584200"/>
          </a:xfrm>
          <a:prstGeom prst="rect">
            <a:avLst/>
          </a:prstGeom>
        </p:spPr>
        <p:txBody>
          <a:bodyPr>
            <a:spAutoFit/>
          </a:bodyPr>
          <a:lstStyle/>
          <a:p>
            <a:pPr algn="ctr">
              <a:defRPr/>
            </a:pPr>
            <a:r>
              <a:rPr lang="en-US" sz="1600" dirty="0">
                <a:solidFill>
                  <a:schemeClr val="accent6">
                    <a:lumMod val="75000"/>
                  </a:schemeClr>
                </a:solidFill>
              </a:rPr>
              <a:t>SDN Controller</a:t>
            </a:r>
          </a:p>
        </p:txBody>
      </p:sp>
      <p:cxnSp>
        <p:nvCxnSpPr>
          <p:cNvPr id="31" name="Straight Arrow Connector 30"/>
          <p:cNvCxnSpPr/>
          <p:nvPr/>
        </p:nvCxnSpPr>
        <p:spPr>
          <a:xfrm flipV="1">
            <a:off x="3803651" y="2519363"/>
            <a:ext cx="1406525" cy="1549400"/>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149851" y="4554539"/>
            <a:ext cx="2074863" cy="312737"/>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470651" y="3775075"/>
            <a:ext cx="1660525" cy="50800"/>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3643313" y="3783013"/>
            <a:ext cx="2616200" cy="449262"/>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592513" y="4308476"/>
            <a:ext cx="1465262" cy="474663"/>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16514" y="3792539"/>
            <a:ext cx="947737" cy="930275"/>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41"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4727827" y="4500412"/>
            <a:ext cx="688707" cy="521594"/>
          </a:xfrm>
          <a:prstGeom prst="rect">
            <a:avLst/>
          </a:prstGeom>
          <a:noFill/>
          <a:ln w="9525">
            <a:noFill/>
            <a:miter lim="800000"/>
            <a:headEnd/>
            <a:tailEnd/>
          </a:ln>
        </p:spPr>
      </p:pic>
      <p:pic>
        <p:nvPicPr>
          <p:cNvPr id="42"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5938555" y="3475940"/>
            <a:ext cx="688707" cy="521594"/>
          </a:xfrm>
          <a:prstGeom prst="rect">
            <a:avLst/>
          </a:prstGeom>
          <a:noFill/>
          <a:ln w="9525">
            <a:noFill/>
            <a:miter lim="800000"/>
            <a:headEnd/>
            <a:tailEnd/>
          </a:ln>
        </p:spPr>
      </p:pic>
      <p:pic>
        <p:nvPicPr>
          <p:cNvPr id="43"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3220759" y="3992412"/>
            <a:ext cx="688707" cy="521594"/>
          </a:xfrm>
          <a:prstGeom prst="rect">
            <a:avLst/>
          </a:prstGeom>
          <a:noFill/>
          <a:ln w="9525">
            <a:noFill/>
            <a:miter lim="800000"/>
            <a:headEnd/>
            <a:tailEnd/>
          </a:ln>
        </p:spPr>
      </p:pic>
      <p:pic>
        <p:nvPicPr>
          <p:cNvPr id="48" name="Picture 13" descr="C:\Users\nuno\AppData\Local\Microsoft\Windows\Temporary Internet Files\Content.IE5\JU7WZPZB\MC900431576[1].png"/>
          <p:cNvPicPr>
            <a:picLocks noChangeAspect="1" noChangeArrowheads="1"/>
          </p:cNvPicPr>
          <p:nvPr/>
        </p:nvPicPr>
        <p:blipFill>
          <a:blip r:embed="rId7" cstate="print">
            <a:duotone>
              <a:prstClr val="black"/>
              <a:schemeClr val="accent6">
                <a:tint val="45000"/>
                <a:satMod val="400000"/>
              </a:schemeClr>
            </a:duotone>
          </a:blip>
          <a:srcRect/>
          <a:stretch>
            <a:fillRect/>
          </a:stretch>
        </p:blipFill>
        <p:spPr bwMode="auto">
          <a:xfrm>
            <a:off x="6793652" y="4077073"/>
            <a:ext cx="755650" cy="827059"/>
          </a:xfrm>
          <a:prstGeom prst="rect">
            <a:avLst/>
          </a:prstGeom>
          <a:noFill/>
          <a:ln w="9525">
            <a:noFill/>
            <a:miter lim="800000"/>
            <a:headEnd/>
            <a:tailEnd/>
          </a:ln>
        </p:spPr>
      </p:pic>
      <p:pic>
        <p:nvPicPr>
          <p:cNvPr id="49"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7843566" y="3543672"/>
            <a:ext cx="688707" cy="521594"/>
          </a:xfrm>
          <a:prstGeom prst="rect">
            <a:avLst/>
          </a:prstGeom>
          <a:noFill/>
          <a:ln w="9525">
            <a:noFill/>
            <a:miter lim="800000"/>
            <a:headEnd/>
            <a:tailEnd/>
          </a:ln>
        </p:spPr>
      </p:pic>
      <p:cxnSp>
        <p:nvCxnSpPr>
          <p:cNvPr id="50" name="Straight Arrow Connector 49"/>
          <p:cNvCxnSpPr/>
          <p:nvPr/>
        </p:nvCxnSpPr>
        <p:spPr>
          <a:xfrm flipV="1">
            <a:off x="5210175" y="2579689"/>
            <a:ext cx="203200" cy="1965325"/>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bwMode="auto">
          <a:xfrm>
            <a:off x="7767639" y="39814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52" name="Down Arrow 51"/>
          <p:cNvSpPr/>
          <p:nvPr/>
        </p:nvSpPr>
        <p:spPr>
          <a:xfrm rot="11974590">
            <a:off x="6053139" y="4681538"/>
            <a:ext cx="357187" cy="557212"/>
          </a:xfrm>
          <a:prstGeom prst="downArrow">
            <a:avLst/>
          </a:prstGeom>
          <a:solidFill>
            <a:schemeClr val="accent2"/>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53" name="Oval 52"/>
          <p:cNvSpPr>
            <a:spLocks noChangeAspect="1"/>
          </p:cNvSpPr>
          <p:nvPr/>
        </p:nvSpPr>
        <p:spPr>
          <a:xfrm>
            <a:off x="5915255" y="5112139"/>
            <a:ext cx="357190" cy="322644"/>
          </a:xfrm>
          <a:prstGeom prst="ellipse">
            <a:avLst/>
          </a:prstGeom>
          <a:solidFill>
            <a:schemeClr val="accent2"/>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a:bevelT w="63500" h="25400" prst="relaxedInset"/>
          </a:sp3d>
        </p:spPr>
        <p:txBody>
          <a:bodyPr lIns="0" tIns="0" rIns="0" bIns="0" anchor="ctr"/>
          <a:lstStyle/>
          <a:p>
            <a:pPr algn="ctr">
              <a:defRPr/>
            </a:pPr>
            <a:r>
              <a:rPr lang="en-US" sz="1600" b="1" kern="0" dirty="0">
                <a:solidFill>
                  <a:sysClr val="window" lastClr="FFFFFF"/>
                </a:solidFill>
                <a:latin typeface="Calibri"/>
              </a:rPr>
              <a:t>1</a:t>
            </a:r>
          </a:p>
        </p:txBody>
      </p:sp>
      <p:cxnSp>
        <p:nvCxnSpPr>
          <p:cNvPr id="61" name="Straight Arrow Connector 60"/>
          <p:cNvCxnSpPr/>
          <p:nvPr/>
        </p:nvCxnSpPr>
        <p:spPr>
          <a:xfrm flipH="1" flipV="1">
            <a:off x="5735639" y="2420938"/>
            <a:ext cx="2376487" cy="1223962"/>
          </a:xfrm>
          <a:prstGeom prst="straightConnector1">
            <a:avLst/>
          </a:prstGeom>
          <a:ln w="28575" cmpd="sng">
            <a:solidFill>
              <a:schemeClr val="accent6">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8226" name="TextBox 61"/>
          <p:cNvSpPr txBox="1">
            <a:spLocks noChangeArrowheads="1"/>
          </p:cNvSpPr>
          <p:nvPr/>
        </p:nvSpPr>
        <p:spPr bwMode="auto">
          <a:xfrm>
            <a:off x="1631951" y="5732464"/>
            <a:ext cx="87852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b="1" dirty="0"/>
              <a:t>Not specific to SDNs</a:t>
            </a:r>
            <a:r>
              <a:rPr lang="pt-PT" sz="2000" dirty="0"/>
              <a:t>, but can be a door for </a:t>
            </a:r>
            <a:r>
              <a:rPr lang="pt-PT" sz="2000" dirty="0">
                <a:solidFill>
                  <a:srgbClr val="FF0000"/>
                </a:solidFill>
              </a:rPr>
              <a:t>augmented</a:t>
            </a:r>
            <a:r>
              <a:rPr lang="pt-PT" sz="2000" dirty="0"/>
              <a:t> DoS attacks.</a:t>
            </a:r>
          </a:p>
        </p:txBody>
      </p:sp>
      <p:sp>
        <p:nvSpPr>
          <p:cNvPr id="8227" name="TextBox 62"/>
          <p:cNvSpPr txBox="1">
            <a:spLocks noChangeArrowheads="1"/>
          </p:cNvSpPr>
          <p:nvPr/>
        </p:nvSpPr>
        <p:spPr bwMode="auto">
          <a:xfrm>
            <a:off x="1552037" y="6226492"/>
            <a:ext cx="9144000" cy="40005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i="1" dirty="0">
                <a:solidFill>
                  <a:schemeClr val="bg1"/>
                </a:solidFill>
              </a:rPr>
              <a:t>Possible solutions:</a:t>
            </a:r>
            <a:r>
              <a:rPr lang="pt-PT" sz="2000" dirty="0">
                <a:solidFill>
                  <a:schemeClr val="bg1"/>
                </a:solidFill>
              </a:rPr>
              <a:t> IDS + rate bounds for control plane requests</a:t>
            </a:r>
          </a:p>
        </p:txBody>
      </p:sp>
      <p:sp>
        <p:nvSpPr>
          <p:cNvPr id="67" name="Rectangle 66"/>
          <p:cNvSpPr/>
          <p:nvPr/>
        </p:nvSpPr>
        <p:spPr>
          <a:xfrm>
            <a:off x="7967663" y="44451"/>
            <a:ext cx="2665412" cy="461963"/>
          </a:xfrm>
          <a:prstGeom prst="rect">
            <a:avLst/>
          </a:prstGeom>
          <a:solidFill>
            <a:schemeClr val="accent2">
              <a:lumMod val="75000"/>
            </a:schemeClr>
          </a:solidFill>
        </p:spPr>
        <p:txBody>
          <a:bodyPr anchor="ctr">
            <a:spAutoFit/>
          </a:bodyPr>
          <a:lstStyle/>
          <a:p>
            <a:pPr algn="ctr">
              <a:defRPr/>
            </a:pPr>
            <a:r>
              <a:rPr lang="en-US" sz="2400" dirty="0">
                <a:solidFill>
                  <a:schemeClr val="bg1"/>
                </a:solidFill>
              </a:rPr>
              <a:t>Threat vectors map</a:t>
            </a:r>
            <a:endParaRPr lang="pt-PT" sz="2400" b="1" dirty="0">
              <a:solidFill>
                <a:schemeClr val="bg1"/>
              </a:solidFill>
            </a:endParaRPr>
          </a:p>
        </p:txBody>
      </p:sp>
      <p:sp>
        <p:nvSpPr>
          <p:cNvPr id="68" name="Rectangular Callout 67"/>
          <p:cNvSpPr/>
          <p:nvPr/>
        </p:nvSpPr>
        <p:spPr bwMode="auto">
          <a:xfrm>
            <a:off x="1919289" y="476251"/>
            <a:ext cx="2808287" cy="1584325"/>
          </a:xfrm>
          <a:prstGeom prst="wedgeRectCallout">
            <a:avLst>
              <a:gd name="adj1" fmla="val 96574"/>
              <a:gd name="adj2" fmla="val 247865"/>
            </a:avLst>
          </a:prstGeom>
          <a:solidFill>
            <a:schemeClr val="accent2">
              <a:lumMod val="40000"/>
              <a:lumOff val="60000"/>
              <a:alpha val="95000"/>
            </a:schemeClr>
          </a:solidFill>
          <a:ln w="9525" cap="flat" cmpd="sng" algn="ctr">
            <a:solidFill>
              <a:schemeClr val="tx1"/>
            </a:solidFill>
            <a:prstDash val="dash"/>
            <a:round/>
            <a:headEnd type="none" w="med" len="med"/>
            <a:tailEnd type="none" w="med" len="med"/>
          </a:ln>
          <a:effectLst/>
          <a:extLst/>
        </p:spPr>
        <p:txBody>
          <a:bodyPr anchor="ctr"/>
          <a:lstStyle/>
          <a:p>
            <a:pPr algn="ctr">
              <a:defRPr/>
            </a:pPr>
            <a:r>
              <a:rPr lang="en-US" sz="2000" b="1" dirty="0">
                <a:cs typeface="Courier New" pitchFamily="49" charset="0"/>
              </a:rPr>
              <a:t>Threat vector 1</a:t>
            </a:r>
            <a:endParaRPr lang="en-US" sz="2000" dirty="0">
              <a:cs typeface="Courier New" pitchFamily="49" charset="0"/>
            </a:endParaRPr>
          </a:p>
          <a:p>
            <a:pPr algn="ctr">
              <a:defRPr/>
            </a:pPr>
            <a:r>
              <a:rPr lang="en-US" sz="2000" dirty="0">
                <a:cs typeface="Courier New" pitchFamily="49" charset="0"/>
              </a:rPr>
              <a:t>forged or faked traffic flows</a:t>
            </a:r>
          </a:p>
        </p:txBody>
      </p:sp>
      <p:sp>
        <p:nvSpPr>
          <p:cNvPr id="2" name="Slide Number Placeholder 1"/>
          <p:cNvSpPr>
            <a:spLocks noGrp="1"/>
          </p:cNvSpPr>
          <p:nvPr>
            <p:ph type="sldNum" sz="quarter" idx="12"/>
          </p:nvPr>
        </p:nvSpPr>
        <p:spPr/>
        <p:txBody>
          <a:bodyPr/>
          <a:lstStyle/>
          <a:p>
            <a:fld id="{07404187-BD2A-7A4E-BB6A-469D79ED1EB7}" type="slidenum">
              <a:rPr lang="en-US" smtClean="0"/>
              <a:pPr/>
              <a:t>15</a:t>
            </a:fld>
            <a:endParaRPr lang="en-US"/>
          </a:p>
        </p:txBody>
      </p:sp>
    </p:spTree>
    <p:extLst>
      <p:ext uri="{BB962C8B-B14F-4D97-AF65-F5344CB8AC3E}">
        <p14:creationId xmlns:p14="http://schemas.microsoft.com/office/powerpoint/2010/main" val="205745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22215" y="1692010"/>
            <a:ext cx="6649396" cy="5193374"/>
          </a:xfrm>
          <a:prstGeom prst="rect">
            <a:avLst/>
          </a:prstGeom>
          <a:solidFill>
            <a:srgbClr val="CCFFCC"/>
          </a:solidFill>
          <a:ln w="28575" cmpd="sng">
            <a:solidFill>
              <a:schemeClr val="bg1">
                <a:lumMod val="50000"/>
              </a:schemeClr>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sp>
        <p:nvSpPr>
          <p:cNvPr id="8" name="Rectangle 7"/>
          <p:cNvSpPr/>
          <p:nvPr/>
        </p:nvSpPr>
        <p:spPr>
          <a:xfrm>
            <a:off x="2847615" y="-551165"/>
            <a:ext cx="6620934" cy="5193374"/>
          </a:xfrm>
          <a:prstGeom prst="rect">
            <a:avLst/>
          </a:prstGeom>
          <a:solidFill>
            <a:schemeClr val="accent4">
              <a:lumMod val="20000"/>
              <a:lumOff val="80000"/>
            </a:schemeClr>
          </a:solidFill>
          <a:ln w="28575" cmpd="sng">
            <a:solidFill>
              <a:srgbClr val="7F7F7F"/>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grpSp>
        <p:nvGrpSpPr>
          <p:cNvPr id="9221" name="Group 167"/>
          <p:cNvGrpSpPr>
            <a:grpSpLocks/>
          </p:cNvGrpSpPr>
          <p:nvPr/>
        </p:nvGrpSpPr>
        <p:grpSpPr bwMode="auto">
          <a:xfrm>
            <a:off x="5033964" y="1477963"/>
            <a:ext cx="1163637" cy="1060450"/>
            <a:chOff x="7091299" y="1410925"/>
            <a:chExt cx="896851" cy="836155"/>
          </a:xfrm>
        </p:grpSpPr>
        <p:pic>
          <p:nvPicPr>
            <p:cNvPr id="57" name="Picture 5" descr="C:\Users\nuno\AppData\Local\Microsoft\Windows\Temporary Internet Files\Content.IE5\PGORBP2P\MC900434845[1].png"/>
            <p:cNvPicPr>
              <a:picLocks noChangeAspect="1" noChangeArrowheads="1"/>
            </p:cNvPicPr>
            <p:nvPr/>
          </p:nvPicPr>
          <p:blipFill>
            <a:blip r:embed="rId3"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344859" y="1410925"/>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Picture 5" descr="C:\Users\nuno\AppData\Local\Microsoft\Windows\Temporary Internet Files\Content.IE5\PGORBP2P\MC900434845[1].png"/>
            <p:cNvPicPr>
              <a:picLocks noChangeAspect="1" noChangeArrowheads="1"/>
            </p:cNvPicPr>
            <p:nvPr/>
          </p:nvPicPr>
          <p:blipFill>
            <a:blip r:embed="rId4"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60339" y="1487813"/>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 name="Picture 5" descr="C:\Users\nuno\AppData\Local\Microsoft\Windows\Temporary Internet Files\Content.IE5\PGORBP2P\MC900434845[1].png"/>
            <p:cNvPicPr>
              <a:picLocks noChangeAspect="1" noChangeArrowheads="1"/>
            </p:cNvPicPr>
            <p:nvPr/>
          </p:nvPicPr>
          <p:blipFill>
            <a:blip r:embed="rId5" cstate="print">
              <a:duotone>
                <a:prstClr val="black"/>
                <a:schemeClr val="accent6">
                  <a:tint val="45000"/>
                  <a:satMod val="400000"/>
                </a:schemeClr>
              </a:duotone>
            </a:blip>
            <a:srcRect/>
            <a:stretch>
              <a:fillRect/>
            </a:stretch>
          </p:blipFill>
          <p:spPr bwMode="auto">
            <a:xfrm flipH="1">
              <a:off x="7176921" y="1569983"/>
              <a:ext cx="639053" cy="594769"/>
            </a:xfrm>
            <a:prstGeom prst="rect">
              <a:avLst/>
            </a:prstGeom>
            <a:noFill/>
            <a:ln w="9525">
              <a:noFill/>
              <a:miter lim="800000"/>
              <a:headEnd/>
              <a:tailEnd/>
            </a:ln>
          </p:spPr>
        </p:pic>
        <p:pic>
          <p:nvPicPr>
            <p:cNvPr id="60"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091299" y="1646394"/>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1" name="Picture 13" descr="C:\Users\nuno\AppData\Local\Microsoft\Windows\Temporary Internet Files\Content.IE5\JU7WZPZB\MC900431576[1].png"/>
          <p:cNvPicPr>
            <a:picLocks noChangeAspect="1" noChangeArrowheads="1"/>
          </p:cNvPicPr>
          <p:nvPr/>
        </p:nvPicPr>
        <p:blipFill>
          <a:blip r:embed="rId7" cstate="print">
            <a:duotone>
              <a:prstClr val="black"/>
              <a:srgbClr val="D9C3A5">
                <a:tint val="50000"/>
                <a:satMod val="180000"/>
              </a:srgbClr>
            </a:duotone>
          </a:blip>
          <a:srcRect/>
          <a:stretch>
            <a:fillRect/>
          </a:stretch>
        </p:blipFill>
        <p:spPr bwMode="auto">
          <a:xfrm>
            <a:off x="7106922" y="1222235"/>
            <a:ext cx="755650" cy="827059"/>
          </a:xfrm>
          <a:prstGeom prst="rect">
            <a:avLst/>
          </a:prstGeom>
          <a:noFill/>
          <a:ln w="9525">
            <a:noFill/>
            <a:miter lim="800000"/>
            <a:headEnd/>
            <a:tailEnd/>
          </a:ln>
        </p:spPr>
      </p:pic>
      <p:sp>
        <p:nvSpPr>
          <p:cNvPr id="13" name="Rectangle 12"/>
          <p:cNvSpPr/>
          <p:nvPr/>
        </p:nvSpPr>
        <p:spPr bwMode="auto">
          <a:xfrm>
            <a:off x="5768976" y="39052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4" name="Rectangle 13"/>
          <p:cNvSpPr/>
          <p:nvPr/>
        </p:nvSpPr>
        <p:spPr bwMode="auto">
          <a:xfrm>
            <a:off x="4008439" y="4716463"/>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5" name="Rectangle 14"/>
          <p:cNvSpPr/>
          <p:nvPr/>
        </p:nvSpPr>
        <p:spPr bwMode="auto">
          <a:xfrm>
            <a:off x="2424114" y="3860800"/>
            <a:ext cx="1057275" cy="585788"/>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6" name="Rectangle 15"/>
          <p:cNvSpPr/>
          <p:nvPr/>
        </p:nvSpPr>
        <p:spPr bwMode="auto">
          <a:xfrm>
            <a:off x="6938963" y="1825625"/>
            <a:ext cx="1173162" cy="584200"/>
          </a:xfrm>
          <a:prstGeom prst="rect">
            <a:avLst/>
          </a:prstGeom>
        </p:spPr>
        <p:txBody>
          <a:bodyPr>
            <a:spAutoFit/>
          </a:bodyPr>
          <a:lstStyle/>
          <a:p>
            <a:pPr algn="ctr">
              <a:defRPr/>
            </a:pPr>
            <a:r>
              <a:rPr lang="en-US" sz="1600" dirty="0">
                <a:solidFill>
                  <a:schemeClr val="bg2">
                    <a:lumMod val="25000"/>
                  </a:schemeClr>
                </a:solidFill>
              </a:rPr>
              <a:t>Admin</a:t>
            </a:r>
          </a:p>
          <a:p>
            <a:pPr algn="ctr">
              <a:defRPr/>
            </a:pPr>
            <a:r>
              <a:rPr lang="en-US" sz="1600" dirty="0">
                <a:solidFill>
                  <a:schemeClr val="bg2">
                    <a:lumMod val="25000"/>
                  </a:schemeClr>
                </a:solidFill>
              </a:rPr>
              <a:t>Station</a:t>
            </a:r>
          </a:p>
        </p:txBody>
      </p:sp>
      <p:pic>
        <p:nvPicPr>
          <p:cNvPr id="19"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881705" y="1887221"/>
            <a:ext cx="834558" cy="761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4" name="Straight Arrow Connector 23"/>
          <p:cNvCxnSpPr/>
          <p:nvPr/>
        </p:nvCxnSpPr>
        <p:spPr>
          <a:xfrm flipH="1" flipV="1">
            <a:off x="5616575" y="2493963"/>
            <a:ext cx="584200" cy="1128712"/>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6064251" y="1811339"/>
            <a:ext cx="1203325" cy="41275"/>
          </a:xfrm>
          <a:prstGeom prst="straightConnector1">
            <a:avLst/>
          </a:prstGeom>
          <a:ln w="28575" cmpd="sng">
            <a:solidFill>
              <a:schemeClr val="bg2">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auto">
          <a:xfrm>
            <a:off x="5830889" y="1949450"/>
            <a:ext cx="1057275" cy="584200"/>
          </a:xfrm>
          <a:prstGeom prst="rect">
            <a:avLst/>
          </a:prstGeom>
        </p:spPr>
        <p:txBody>
          <a:bodyPr>
            <a:spAutoFit/>
          </a:bodyPr>
          <a:lstStyle/>
          <a:p>
            <a:pPr algn="ctr">
              <a:defRPr/>
            </a:pPr>
            <a:r>
              <a:rPr lang="en-US" sz="1600" dirty="0">
                <a:solidFill>
                  <a:schemeClr val="accent6">
                    <a:lumMod val="75000"/>
                  </a:schemeClr>
                </a:solidFill>
              </a:rPr>
              <a:t>SDN Controller</a:t>
            </a:r>
          </a:p>
        </p:txBody>
      </p:sp>
      <p:cxnSp>
        <p:nvCxnSpPr>
          <p:cNvPr id="31" name="Straight Arrow Connector 30"/>
          <p:cNvCxnSpPr/>
          <p:nvPr/>
        </p:nvCxnSpPr>
        <p:spPr>
          <a:xfrm flipV="1">
            <a:off x="3803651" y="2519363"/>
            <a:ext cx="1406525" cy="1549400"/>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149851" y="4554539"/>
            <a:ext cx="2074863" cy="312737"/>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470651" y="3775075"/>
            <a:ext cx="1660525" cy="50800"/>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3643313" y="3783013"/>
            <a:ext cx="2616200" cy="449262"/>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592513" y="4308476"/>
            <a:ext cx="1465262" cy="474663"/>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16514" y="3792539"/>
            <a:ext cx="947737" cy="930275"/>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41"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4727827" y="4500412"/>
            <a:ext cx="688707" cy="521594"/>
          </a:xfrm>
          <a:prstGeom prst="rect">
            <a:avLst/>
          </a:prstGeom>
          <a:noFill/>
          <a:ln w="9525">
            <a:noFill/>
            <a:miter lim="800000"/>
            <a:headEnd/>
            <a:tailEnd/>
          </a:ln>
        </p:spPr>
      </p:pic>
      <p:pic>
        <p:nvPicPr>
          <p:cNvPr id="42"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5938555" y="3475940"/>
            <a:ext cx="688707" cy="521594"/>
          </a:xfrm>
          <a:prstGeom prst="rect">
            <a:avLst/>
          </a:prstGeom>
          <a:noFill/>
          <a:ln w="9525">
            <a:noFill/>
            <a:miter lim="800000"/>
            <a:headEnd/>
            <a:tailEnd/>
          </a:ln>
        </p:spPr>
      </p:pic>
      <p:pic>
        <p:nvPicPr>
          <p:cNvPr id="43"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3220759" y="3992412"/>
            <a:ext cx="688707" cy="521594"/>
          </a:xfrm>
          <a:prstGeom prst="rect">
            <a:avLst/>
          </a:prstGeom>
          <a:noFill/>
          <a:ln w="9525">
            <a:noFill/>
            <a:miter lim="800000"/>
            <a:headEnd/>
            <a:tailEnd/>
          </a:ln>
        </p:spPr>
      </p:pic>
      <p:sp>
        <p:nvSpPr>
          <p:cNvPr id="44" name="Down Arrow 43"/>
          <p:cNvSpPr/>
          <p:nvPr/>
        </p:nvSpPr>
        <p:spPr>
          <a:xfrm rot="19523285">
            <a:off x="4718050" y="4129089"/>
            <a:ext cx="357188" cy="642937"/>
          </a:xfrm>
          <a:prstGeom prst="downArrow">
            <a:avLst/>
          </a:prstGeom>
          <a:solidFill>
            <a:schemeClr val="accent2"/>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45" name="Oval 44"/>
          <p:cNvSpPr>
            <a:spLocks noChangeAspect="1"/>
          </p:cNvSpPr>
          <p:nvPr/>
        </p:nvSpPr>
        <p:spPr>
          <a:xfrm>
            <a:off x="4491361" y="3966061"/>
            <a:ext cx="357190" cy="322644"/>
          </a:xfrm>
          <a:prstGeom prst="ellipse">
            <a:avLst/>
          </a:prstGeom>
          <a:solidFill>
            <a:schemeClr val="accent2"/>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a:bevelT w="63500" h="25400" prst="relaxedInset"/>
          </a:sp3d>
        </p:spPr>
        <p:txBody>
          <a:bodyPr lIns="0" tIns="0" rIns="0" bIns="0" anchor="ctr"/>
          <a:lstStyle/>
          <a:p>
            <a:pPr algn="ctr">
              <a:defRPr/>
            </a:pPr>
            <a:r>
              <a:rPr lang="en-US" sz="1600" b="1" kern="0" dirty="0">
                <a:solidFill>
                  <a:sysClr val="window" lastClr="FFFFFF"/>
                </a:solidFill>
                <a:latin typeface="Calibri"/>
              </a:rPr>
              <a:t>2</a:t>
            </a:r>
          </a:p>
        </p:txBody>
      </p:sp>
      <p:pic>
        <p:nvPicPr>
          <p:cNvPr id="48" name="Picture 13" descr="C:\Users\nuno\AppData\Local\Microsoft\Windows\Temporary Internet Files\Content.IE5\JU7WZPZB\MC900431576[1].png"/>
          <p:cNvPicPr>
            <a:picLocks noChangeAspect="1" noChangeArrowheads="1"/>
          </p:cNvPicPr>
          <p:nvPr/>
        </p:nvPicPr>
        <p:blipFill>
          <a:blip r:embed="rId7" cstate="print">
            <a:duotone>
              <a:prstClr val="black"/>
              <a:schemeClr val="accent6">
                <a:tint val="45000"/>
                <a:satMod val="400000"/>
              </a:schemeClr>
            </a:duotone>
          </a:blip>
          <a:srcRect/>
          <a:stretch>
            <a:fillRect/>
          </a:stretch>
        </p:blipFill>
        <p:spPr bwMode="auto">
          <a:xfrm>
            <a:off x="6793652" y="4077073"/>
            <a:ext cx="755650" cy="827059"/>
          </a:xfrm>
          <a:prstGeom prst="rect">
            <a:avLst/>
          </a:prstGeom>
          <a:noFill/>
          <a:ln w="9525">
            <a:noFill/>
            <a:miter lim="800000"/>
            <a:headEnd/>
            <a:tailEnd/>
          </a:ln>
        </p:spPr>
      </p:pic>
      <p:pic>
        <p:nvPicPr>
          <p:cNvPr id="49"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7843566" y="3543672"/>
            <a:ext cx="688707" cy="521594"/>
          </a:xfrm>
          <a:prstGeom prst="rect">
            <a:avLst/>
          </a:prstGeom>
          <a:noFill/>
          <a:ln w="9525">
            <a:noFill/>
            <a:miter lim="800000"/>
            <a:headEnd/>
            <a:tailEnd/>
          </a:ln>
        </p:spPr>
      </p:pic>
      <p:cxnSp>
        <p:nvCxnSpPr>
          <p:cNvPr id="50" name="Straight Arrow Connector 49"/>
          <p:cNvCxnSpPr/>
          <p:nvPr/>
        </p:nvCxnSpPr>
        <p:spPr>
          <a:xfrm flipV="1">
            <a:off x="5210175" y="2579689"/>
            <a:ext cx="203200" cy="1965325"/>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bwMode="auto">
          <a:xfrm>
            <a:off x="7767639" y="39814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cxnSp>
        <p:nvCxnSpPr>
          <p:cNvPr id="61" name="Straight Arrow Connector 60"/>
          <p:cNvCxnSpPr/>
          <p:nvPr/>
        </p:nvCxnSpPr>
        <p:spPr>
          <a:xfrm flipH="1" flipV="1">
            <a:off x="5735639" y="2420938"/>
            <a:ext cx="2376487" cy="1223962"/>
          </a:xfrm>
          <a:prstGeom prst="straightConnector1">
            <a:avLst/>
          </a:prstGeom>
          <a:ln w="28575" cmpd="sng">
            <a:solidFill>
              <a:schemeClr val="accent6">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9249" name="TextBox 62"/>
          <p:cNvSpPr txBox="1">
            <a:spLocks noChangeArrowheads="1"/>
          </p:cNvSpPr>
          <p:nvPr/>
        </p:nvSpPr>
        <p:spPr bwMode="auto">
          <a:xfrm>
            <a:off x="1631951" y="5732464"/>
            <a:ext cx="87852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b="1"/>
              <a:t>Not specific to SDNs</a:t>
            </a:r>
            <a:r>
              <a:rPr lang="pt-PT" sz="2000"/>
              <a:t>, </a:t>
            </a:r>
            <a:r>
              <a:rPr lang="en-US" sz="2000"/>
              <a:t>but now the impact is potentially </a:t>
            </a:r>
            <a:r>
              <a:rPr lang="en-US" sz="2000">
                <a:solidFill>
                  <a:srgbClr val="FF0000"/>
                </a:solidFill>
              </a:rPr>
              <a:t>augmented</a:t>
            </a:r>
            <a:r>
              <a:rPr lang="pt-PT" sz="2000"/>
              <a:t>.</a:t>
            </a:r>
          </a:p>
        </p:txBody>
      </p:sp>
      <p:sp>
        <p:nvSpPr>
          <p:cNvPr id="9250" name="TextBox 63"/>
          <p:cNvSpPr txBox="1">
            <a:spLocks noChangeArrowheads="1"/>
          </p:cNvSpPr>
          <p:nvPr/>
        </p:nvSpPr>
        <p:spPr bwMode="auto">
          <a:xfrm>
            <a:off x="1515939" y="6269138"/>
            <a:ext cx="9144000" cy="40005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i="1" dirty="0">
                <a:solidFill>
                  <a:schemeClr val="bg1"/>
                </a:solidFill>
              </a:rPr>
              <a:t>Possible solutions:</a:t>
            </a:r>
            <a:r>
              <a:rPr lang="pt-PT" sz="2000" dirty="0">
                <a:solidFill>
                  <a:schemeClr val="bg1"/>
                </a:solidFill>
              </a:rPr>
              <a:t> software attestation with autonomic trust management</a:t>
            </a:r>
          </a:p>
        </p:txBody>
      </p:sp>
      <p:sp>
        <p:nvSpPr>
          <p:cNvPr id="66" name="Rectangle 65"/>
          <p:cNvSpPr/>
          <p:nvPr/>
        </p:nvSpPr>
        <p:spPr>
          <a:xfrm>
            <a:off x="7967662" y="159078"/>
            <a:ext cx="3759517" cy="461665"/>
          </a:xfrm>
          <a:prstGeom prst="rect">
            <a:avLst/>
          </a:prstGeom>
          <a:solidFill>
            <a:schemeClr val="accent2">
              <a:lumMod val="75000"/>
            </a:schemeClr>
          </a:solidFill>
        </p:spPr>
        <p:txBody>
          <a:bodyPr wrap="square" anchor="ctr">
            <a:spAutoFit/>
          </a:bodyPr>
          <a:lstStyle/>
          <a:p>
            <a:pPr algn="ctr">
              <a:defRPr/>
            </a:pPr>
            <a:r>
              <a:rPr lang="en-US" sz="2400" dirty="0">
                <a:solidFill>
                  <a:schemeClr val="bg1"/>
                </a:solidFill>
              </a:rPr>
              <a:t>Threat vectors map</a:t>
            </a:r>
            <a:endParaRPr lang="pt-PT" sz="2400" b="1" dirty="0">
              <a:solidFill>
                <a:schemeClr val="bg1"/>
              </a:solidFill>
            </a:endParaRPr>
          </a:p>
        </p:txBody>
      </p:sp>
      <p:sp>
        <p:nvSpPr>
          <p:cNvPr id="67" name="Rectangular Callout 66"/>
          <p:cNvSpPr/>
          <p:nvPr/>
        </p:nvSpPr>
        <p:spPr bwMode="auto">
          <a:xfrm>
            <a:off x="1919289" y="476251"/>
            <a:ext cx="2808287" cy="1584325"/>
          </a:xfrm>
          <a:prstGeom prst="wedgeRectCallout">
            <a:avLst>
              <a:gd name="adj1" fmla="val 46829"/>
              <a:gd name="adj2" fmla="val 175714"/>
            </a:avLst>
          </a:prstGeom>
          <a:solidFill>
            <a:schemeClr val="accent2">
              <a:lumMod val="40000"/>
              <a:lumOff val="60000"/>
              <a:alpha val="95000"/>
            </a:schemeClr>
          </a:solidFill>
          <a:ln w="9525" cap="flat" cmpd="sng" algn="ctr">
            <a:solidFill>
              <a:schemeClr val="tx1"/>
            </a:solidFill>
            <a:prstDash val="dash"/>
            <a:round/>
            <a:headEnd type="none" w="med" len="med"/>
            <a:tailEnd type="none" w="med" len="med"/>
          </a:ln>
          <a:effectLst/>
          <a:extLst/>
        </p:spPr>
        <p:txBody>
          <a:bodyPr anchor="ctr"/>
          <a:lstStyle/>
          <a:p>
            <a:pPr algn="ctr">
              <a:defRPr/>
            </a:pPr>
            <a:r>
              <a:rPr lang="en-US" sz="2000" b="1" dirty="0">
                <a:cs typeface="Courier New" pitchFamily="49" charset="0"/>
              </a:rPr>
              <a:t>Threat vector 2</a:t>
            </a:r>
            <a:endParaRPr lang="en-US" sz="2000" dirty="0">
              <a:cs typeface="Courier New" pitchFamily="49" charset="0"/>
            </a:endParaRPr>
          </a:p>
          <a:p>
            <a:pPr algn="ctr">
              <a:defRPr/>
            </a:pPr>
            <a:r>
              <a:rPr lang="en-US" sz="2000" dirty="0">
                <a:cs typeface="Courier New" pitchFamily="49" charset="0"/>
              </a:rPr>
              <a:t>exploiting vulnerabilities in forwarding devices</a:t>
            </a:r>
          </a:p>
        </p:txBody>
      </p:sp>
      <p:sp>
        <p:nvSpPr>
          <p:cNvPr id="2" name="Slide Number Placeholder 1"/>
          <p:cNvSpPr>
            <a:spLocks noGrp="1"/>
          </p:cNvSpPr>
          <p:nvPr>
            <p:ph type="sldNum" sz="quarter" idx="12"/>
          </p:nvPr>
        </p:nvSpPr>
        <p:spPr/>
        <p:txBody>
          <a:bodyPr/>
          <a:lstStyle/>
          <a:p>
            <a:fld id="{07404187-BD2A-7A4E-BB6A-469D79ED1EB7}" type="slidenum">
              <a:rPr lang="en-US" smtClean="0"/>
              <a:pPr/>
              <a:t>16</a:t>
            </a:fld>
            <a:endParaRPr lang="en-US"/>
          </a:p>
        </p:txBody>
      </p:sp>
      <p:sp>
        <p:nvSpPr>
          <p:cNvPr id="46" name="TextBox 6"/>
          <p:cNvSpPr txBox="1">
            <a:spLocks noChangeArrowheads="1"/>
          </p:cNvSpPr>
          <p:nvPr/>
        </p:nvSpPr>
        <p:spPr bwMode="auto">
          <a:xfrm rot="-545969">
            <a:off x="7868058" y="4404537"/>
            <a:ext cx="202811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b="1" dirty="0">
                <a:solidFill>
                  <a:schemeClr val="accent1">
                    <a:lumMod val="50000"/>
                  </a:schemeClr>
                </a:solidFill>
                <a:latin typeface="Courier"/>
                <a:ea typeface="+mn-ea"/>
                <a:cs typeface="Courier"/>
              </a:rPr>
              <a:t>Data</a:t>
            </a:r>
            <a:r>
              <a:rPr lang="en-US" sz="2400" dirty="0">
                <a:solidFill>
                  <a:schemeClr val="accent1">
                    <a:lumMod val="50000"/>
                  </a:schemeClr>
                </a:solidFill>
                <a:latin typeface="Courier" charset="0"/>
                <a:cs typeface="Courier" charset="0"/>
              </a:rPr>
              <a:t> </a:t>
            </a:r>
            <a:r>
              <a:rPr lang="en-US" sz="2400" b="1" dirty="0">
                <a:solidFill>
                  <a:schemeClr val="accent1">
                    <a:lumMod val="50000"/>
                  </a:schemeClr>
                </a:solidFill>
                <a:latin typeface="Courier"/>
                <a:ea typeface="+mn-ea"/>
                <a:cs typeface="Courier"/>
              </a:rPr>
              <a:t>Plane</a:t>
            </a:r>
          </a:p>
        </p:txBody>
      </p:sp>
      <p:sp>
        <p:nvSpPr>
          <p:cNvPr id="47" name="TextBox 46"/>
          <p:cNvSpPr txBox="1"/>
          <p:nvPr/>
        </p:nvSpPr>
        <p:spPr>
          <a:xfrm rot="21054031">
            <a:off x="6950073" y="2193859"/>
            <a:ext cx="3262432" cy="400110"/>
          </a:xfrm>
          <a:prstGeom prst="rect">
            <a:avLst/>
          </a:prstGeom>
          <a:noFill/>
        </p:spPr>
        <p:txBody>
          <a:bodyPr wrap="none">
            <a:spAutoFit/>
          </a:bodyPr>
          <a:lstStyle/>
          <a:p>
            <a:pPr>
              <a:defRPr/>
            </a:pPr>
            <a:r>
              <a:rPr lang="en-US" sz="2000" b="1" dirty="0">
                <a:solidFill>
                  <a:srgbClr val="FF0000"/>
                </a:solidFill>
                <a:latin typeface="Courier"/>
                <a:cs typeface="Courier"/>
              </a:rPr>
              <a:t>Control &amp; Management</a:t>
            </a:r>
          </a:p>
        </p:txBody>
      </p:sp>
    </p:spTree>
    <p:extLst>
      <p:ext uri="{BB962C8B-B14F-4D97-AF65-F5344CB8AC3E}">
        <p14:creationId xmlns:p14="http://schemas.microsoft.com/office/powerpoint/2010/main" val="2735479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22215" y="1692010"/>
            <a:ext cx="6649396" cy="5193374"/>
          </a:xfrm>
          <a:prstGeom prst="rect">
            <a:avLst/>
          </a:prstGeom>
          <a:solidFill>
            <a:srgbClr val="CCFFCC"/>
          </a:solidFill>
          <a:ln w="28575" cmpd="sng">
            <a:solidFill>
              <a:schemeClr val="bg1">
                <a:lumMod val="50000"/>
              </a:schemeClr>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sp>
        <p:nvSpPr>
          <p:cNvPr id="8" name="Rectangle 7"/>
          <p:cNvSpPr/>
          <p:nvPr/>
        </p:nvSpPr>
        <p:spPr>
          <a:xfrm>
            <a:off x="2847615" y="-551165"/>
            <a:ext cx="6620934" cy="5193374"/>
          </a:xfrm>
          <a:prstGeom prst="rect">
            <a:avLst/>
          </a:prstGeom>
          <a:solidFill>
            <a:schemeClr val="accent4">
              <a:lumMod val="20000"/>
              <a:lumOff val="80000"/>
            </a:schemeClr>
          </a:solidFill>
          <a:ln w="28575" cmpd="sng">
            <a:solidFill>
              <a:srgbClr val="7F7F7F"/>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grpSp>
        <p:nvGrpSpPr>
          <p:cNvPr id="10245" name="Group 167"/>
          <p:cNvGrpSpPr>
            <a:grpSpLocks/>
          </p:cNvGrpSpPr>
          <p:nvPr/>
        </p:nvGrpSpPr>
        <p:grpSpPr bwMode="auto">
          <a:xfrm>
            <a:off x="5033964" y="1477963"/>
            <a:ext cx="1163637" cy="1060450"/>
            <a:chOff x="7091299" y="1410925"/>
            <a:chExt cx="896851" cy="836155"/>
          </a:xfrm>
        </p:grpSpPr>
        <p:pic>
          <p:nvPicPr>
            <p:cNvPr id="57" name="Picture 5" descr="C:\Users\nuno\AppData\Local\Microsoft\Windows\Temporary Internet Files\Content.IE5\PGORBP2P\MC900434845[1].png"/>
            <p:cNvPicPr>
              <a:picLocks noChangeAspect="1" noChangeArrowheads="1"/>
            </p:cNvPicPr>
            <p:nvPr/>
          </p:nvPicPr>
          <p:blipFill>
            <a:blip r:embed="rId3"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344859" y="1410925"/>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Picture 5" descr="C:\Users\nuno\AppData\Local\Microsoft\Windows\Temporary Internet Files\Content.IE5\PGORBP2P\MC900434845[1].png"/>
            <p:cNvPicPr>
              <a:picLocks noChangeAspect="1" noChangeArrowheads="1"/>
            </p:cNvPicPr>
            <p:nvPr/>
          </p:nvPicPr>
          <p:blipFill>
            <a:blip r:embed="rId4"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60339" y="1487813"/>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 name="Picture 5" descr="C:\Users\nuno\AppData\Local\Microsoft\Windows\Temporary Internet Files\Content.IE5\PGORBP2P\MC900434845[1].png"/>
            <p:cNvPicPr>
              <a:picLocks noChangeAspect="1" noChangeArrowheads="1"/>
            </p:cNvPicPr>
            <p:nvPr/>
          </p:nvPicPr>
          <p:blipFill>
            <a:blip r:embed="rId5" cstate="print">
              <a:duotone>
                <a:prstClr val="black"/>
                <a:schemeClr val="accent6">
                  <a:tint val="45000"/>
                  <a:satMod val="400000"/>
                </a:schemeClr>
              </a:duotone>
            </a:blip>
            <a:srcRect/>
            <a:stretch>
              <a:fillRect/>
            </a:stretch>
          </p:blipFill>
          <p:spPr bwMode="auto">
            <a:xfrm flipH="1">
              <a:off x="7176921" y="1569983"/>
              <a:ext cx="639053" cy="594769"/>
            </a:xfrm>
            <a:prstGeom prst="rect">
              <a:avLst/>
            </a:prstGeom>
            <a:noFill/>
            <a:ln w="9525">
              <a:noFill/>
              <a:miter lim="800000"/>
              <a:headEnd/>
              <a:tailEnd/>
            </a:ln>
          </p:spPr>
        </p:pic>
        <p:pic>
          <p:nvPicPr>
            <p:cNvPr id="60"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091299" y="1646394"/>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1" name="Picture 13" descr="C:\Users\nuno\AppData\Local\Microsoft\Windows\Temporary Internet Files\Content.IE5\JU7WZPZB\MC900431576[1].png"/>
          <p:cNvPicPr>
            <a:picLocks noChangeAspect="1" noChangeArrowheads="1"/>
          </p:cNvPicPr>
          <p:nvPr/>
        </p:nvPicPr>
        <p:blipFill>
          <a:blip r:embed="rId7" cstate="print">
            <a:duotone>
              <a:prstClr val="black"/>
              <a:srgbClr val="D9C3A5">
                <a:tint val="50000"/>
                <a:satMod val="180000"/>
              </a:srgbClr>
            </a:duotone>
          </a:blip>
          <a:srcRect/>
          <a:stretch>
            <a:fillRect/>
          </a:stretch>
        </p:blipFill>
        <p:spPr bwMode="auto">
          <a:xfrm>
            <a:off x="7106922" y="1222235"/>
            <a:ext cx="755650" cy="827059"/>
          </a:xfrm>
          <a:prstGeom prst="rect">
            <a:avLst/>
          </a:prstGeom>
          <a:noFill/>
          <a:ln w="9525">
            <a:noFill/>
            <a:miter lim="800000"/>
            <a:headEnd/>
            <a:tailEnd/>
          </a:ln>
        </p:spPr>
      </p:pic>
      <p:sp>
        <p:nvSpPr>
          <p:cNvPr id="13" name="Rectangle 12"/>
          <p:cNvSpPr/>
          <p:nvPr/>
        </p:nvSpPr>
        <p:spPr bwMode="auto">
          <a:xfrm>
            <a:off x="5768976" y="39052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4" name="Rectangle 13"/>
          <p:cNvSpPr/>
          <p:nvPr/>
        </p:nvSpPr>
        <p:spPr bwMode="auto">
          <a:xfrm>
            <a:off x="4008439" y="4716463"/>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5" name="Rectangle 14"/>
          <p:cNvSpPr/>
          <p:nvPr/>
        </p:nvSpPr>
        <p:spPr bwMode="auto">
          <a:xfrm>
            <a:off x="2424114" y="3860800"/>
            <a:ext cx="1057275" cy="585788"/>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6" name="Rectangle 15"/>
          <p:cNvSpPr/>
          <p:nvPr/>
        </p:nvSpPr>
        <p:spPr bwMode="auto">
          <a:xfrm>
            <a:off x="6938963" y="1825625"/>
            <a:ext cx="1173162" cy="584200"/>
          </a:xfrm>
          <a:prstGeom prst="rect">
            <a:avLst/>
          </a:prstGeom>
        </p:spPr>
        <p:txBody>
          <a:bodyPr>
            <a:spAutoFit/>
          </a:bodyPr>
          <a:lstStyle/>
          <a:p>
            <a:pPr algn="ctr">
              <a:defRPr/>
            </a:pPr>
            <a:r>
              <a:rPr lang="en-US" sz="1600" dirty="0">
                <a:solidFill>
                  <a:schemeClr val="bg2">
                    <a:lumMod val="25000"/>
                  </a:schemeClr>
                </a:solidFill>
              </a:rPr>
              <a:t>Admin</a:t>
            </a:r>
          </a:p>
          <a:p>
            <a:pPr algn="ctr">
              <a:defRPr/>
            </a:pPr>
            <a:r>
              <a:rPr lang="en-US" sz="1600" dirty="0">
                <a:solidFill>
                  <a:schemeClr val="bg2">
                    <a:lumMod val="25000"/>
                  </a:schemeClr>
                </a:solidFill>
              </a:rPr>
              <a:t>Station</a:t>
            </a:r>
          </a:p>
        </p:txBody>
      </p:sp>
      <p:pic>
        <p:nvPicPr>
          <p:cNvPr id="19"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881705" y="1887221"/>
            <a:ext cx="834558" cy="761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4" name="Straight Arrow Connector 23"/>
          <p:cNvCxnSpPr/>
          <p:nvPr/>
        </p:nvCxnSpPr>
        <p:spPr>
          <a:xfrm flipH="1" flipV="1">
            <a:off x="5616575" y="2493963"/>
            <a:ext cx="584200" cy="1128712"/>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Down Arrow 25"/>
          <p:cNvSpPr/>
          <p:nvPr/>
        </p:nvSpPr>
        <p:spPr>
          <a:xfrm rot="18518671">
            <a:off x="4276725" y="2530475"/>
            <a:ext cx="357188" cy="642938"/>
          </a:xfrm>
          <a:prstGeom prst="downArrow">
            <a:avLst/>
          </a:prstGeom>
          <a:solidFill>
            <a:schemeClr val="accent2"/>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27" name="Oval 26"/>
          <p:cNvSpPr>
            <a:spLocks noChangeAspect="1"/>
          </p:cNvSpPr>
          <p:nvPr/>
        </p:nvSpPr>
        <p:spPr>
          <a:xfrm>
            <a:off x="3944474" y="2418042"/>
            <a:ext cx="357190" cy="322644"/>
          </a:xfrm>
          <a:prstGeom prst="ellipse">
            <a:avLst/>
          </a:prstGeom>
          <a:solidFill>
            <a:schemeClr val="accent2"/>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a:bevelT w="63500" h="25400" prst="relaxedInset"/>
          </a:sp3d>
        </p:spPr>
        <p:txBody>
          <a:bodyPr lIns="0" tIns="0" rIns="0" bIns="0" anchor="ctr"/>
          <a:lstStyle/>
          <a:p>
            <a:pPr algn="ctr">
              <a:defRPr/>
            </a:pPr>
            <a:r>
              <a:rPr lang="en-US" sz="1600" b="1" kern="0" dirty="0">
                <a:solidFill>
                  <a:sysClr val="window" lastClr="FFFFFF"/>
                </a:solidFill>
                <a:latin typeface="Calibri"/>
              </a:rPr>
              <a:t>3</a:t>
            </a:r>
          </a:p>
        </p:txBody>
      </p:sp>
      <p:cxnSp>
        <p:nvCxnSpPr>
          <p:cNvPr id="29" name="Straight Arrow Connector 28"/>
          <p:cNvCxnSpPr/>
          <p:nvPr/>
        </p:nvCxnSpPr>
        <p:spPr>
          <a:xfrm flipH="1">
            <a:off x="6064251" y="1811339"/>
            <a:ext cx="1203325" cy="41275"/>
          </a:xfrm>
          <a:prstGeom prst="straightConnector1">
            <a:avLst/>
          </a:prstGeom>
          <a:ln w="28575" cmpd="sng">
            <a:solidFill>
              <a:schemeClr val="bg2">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auto">
          <a:xfrm>
            <a:off x="5830889" y="1949450"/>
            <a:ext cx="1057275" cy="584200"/>
          </a:xfrm>
          <a:prstGeom prst="rect">
            <a:avLst/>
          </a:prstGeom>
        </p:spPr>
        <p:txBody>
          <a:bodyPr>
            <a:spAutoFit/>
          </a:bodyPr>
          <a:lstStyle/>
          <a:p>
            <a:pPr algn="ctr">
              <a:defRPr/>
            </a:pPr>
            <a:r>
              <a:rPr lang="en-US" sz="1600" dirty="0">
                <a:solidFill>
                  <a:schemeClr val="accent6">
                    <a:lumMod val="75000"/>
                  </a:schemeClr>
                </a:solidFill>
              </a:rPr>
              <a:t>SDN Controller</a:t>
            </a:r>
          </a:p>
        </p:txBody>
      </p:sp>
      <p:cxnSp>
        <p:nvCxnSpPr>
          <p:cNvPr id="31" name="Straight Arrow Connector 30"/>
          <p:cNvCxnSpPr/>
          <p:nvPr/>
        </p:nvCxnSpPr>
        <p:spPr>
          <a:xfrm flipV="1">
            <a:off x="3803651" y="2519363"/>
            <a:ext cx="1406525" cy="1549400"/>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149851" y="4554539"/>
            <a:ext cx="2074863" cy="312737"/>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470651" y="3775075"/>
            <a:ext cx="1660525" cy="50800"/>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3643313" y="3783013"/>
            <a:ext cx="2616200" cy="449262"/>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592513" y="4308476"/>
            <a:ext cx="1465262" cy="474663"/>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16514" y="3792539"/>
            <a:ext cx="947737" cy="930275"/>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41"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4727827" y="4500412"/>
            <a:ext cx="688707" cy="521594"/>
          </a:xfrm>
          <a:prstGeom prst="rect">
            <a:avLst/>
          </a:prstGeom>
          <a:noFill/>
          <a:ln w="9525">
            <a:noFill/>
            <a:miter lim="800000"/>
            <a:headEnd/>
            <a:tailEnd/>
          </a:ln>
        </p:spPr>
      </p:pic>
      <p:pic>
        <p:nvPicPr>
          <p:cNvPr id="42"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5938555" y="3475940"/>
            <a:ext cx="688707" cy="521594"/>
          </a:xfrm>
          <a:prstGeom prst="rect">
            <a:avLst/>
          </a:prstGeom>
          <a:noFill/>
          <a:ln w="9525">
            <a:noFill/>
            <a:miter lim="800000"/>
            <a:headEnd/>
            <a:tailEnd/>
          </a:ln>
        </p:spPr>
      </p:pic>
      <p:pic>
        <p:nvPicPr>
          <p:cNvPr id="43"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3220759" y="3992412"/>
            <a:ext cx="688707" cy="521594"/>
          </a:xfrm>
          <a:prstGeom prst="rect">
            <a:avLst/>
          </a:prstGeom>
          <a:noFill/>
          <a:ln w="9525">
            <a:noFill/>
            <a:miter lim="800000"/>
            <a:headEnd/>
            <a:tailEnd/>
          </a:ln>
        </p:spPr>
      </p:pic>
      <p:pic>
        <p:nvPicPr>
          <p:cNvPr id="48" name="Picture 13" descr="C:\Users\nuno\AppData\Local\Microsoft\Windows\Temporary Internet Files\Content.IE5\JU7WZPZB\MC900431576[1].png"/>
          <p:cNvPicPr>
            <a:picLocks noChangeAspect="1" noChangeArrowheads="1"/>
          </p:cNvPicPr>
          <p:nvPr/>
        </p:nvPicPr>
        <p:blipFill>
          <a:blip r:embed="rId7" cstate="print">
            <a:duotone>
              <a:prstClr val="black"/>
              <a:schemeClr val="accent6">
                <a:tint val="45000"/>
                <a:satMod val="400000"/>
              </a:schemeClr>
            </a:duotone>
          </a:blip>
          <a:srcRect/>
          <a:stretch>
            <a:fillRect/>
          </a:stretch>
        </p:blipFill>
        <p:spPr bwMode="auto">
          <a:xfrm>
            <a:off x="6793652" y="4077073"/>
            <a:ext cx="755650" cy="827059"/>
          </a:xfrm>
          <a:prstGeom prst="rect">
            <a:avLst/>
          </a:prstGeom>
          <a:noFill/>
          <a:ln w="9525">
            <a:noFill/>
            <a:miter lim="800000"/>
            <a:headEnd/>
            <a:tailEnd/>
          </a:ln>
        </p:spPr>
      </p:pic>
      <p:pic>
        <p:nvPicPr>
          <p:cNvPr id="49"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7843566" y="3543672"/>
            <a:ext cx="688707" cy="521594"/>
          </a:xfrm>
          <a:prstGeom prst="rect">
            <a:avLst/>
          </a:prstGeom>
          <a:noFill/>
          <a:ln w="9525">
            <a:noFill/>
            <a:miter lim="800000"/>
            <a:headEnd/>
            <a:tailEnd/>
          </a:ln>
        </p:spPr>
      </p:pic>
      <p:cxnSp>
        <p:nvCxnSpPr>
          <p:cNvPr id="50" name="Straight Arrow Connector 49"/>
          <p:cNvCxnSpPr/>
          <p:nvPr/>
        </p:nvCxnSpPr>
        <p:spPr>
          <a:xfrm flipV="1">
            <a:off x="5210175" y="2579689"/>
            <a:ext cx="203200" cy="1965325"/>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bwMode="auto">
          <a:xfrm>
            <a:off x="7767639" y="39814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cxnSp>
        <p:nvCxnSpPr>
          <p:cNvPr id="61" name="Straight Arrow Connector 60"/>
          <p:cNvCxnSpPr/>
          <p:nvPr/>
        </p:nvCxnSpPr>
        <p:spPr>
          <a:xfrm flipH="1" flipV="1">
            <a:off x="5735639" y="2420938"/>
            <a:ext cx="2376487" cy="1223962"/>
          </a:xfrm>
          <a:prstGeom prst="straightConnector1">
            <a:avLst/>
          </a:prstGeom>
          <a:ln w="28575" cmpd="sng">
            <a:solidFill>
              <a:schemeClr val="accent6">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0273" name="TextBox 62"/>
          <p:cNvSpPr txBox="1">
            <a:spLocks noChangeArrowheads="1"/>
          </p:cNvSpPr>
          <p:nvPr/>
        </p:nvSpPr>
        <p:spPr bwMode="auto">
          <a:xfrm>
            <a:off x="1671638" y="5571381"/>
            <a:ext cx="87852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b="1" dirty="0">
                <a:solidFill>
                  <a:srgbClr val="FF0000"/>
                </a:solidFill>
              </a:rPr>
              <a:t>Specific to SDNs</a:t>
            </a:r>
            <a:r>
              <a:rPr lang="pt-PT" sz="2000" dirty="0"/>
              <a:t>: </a:t>
            </a:r>
            <a:r>
              <a:rPr lang="en-US" sz="2000" dirty="0"/>
              <a:t>communication with logically centralized controllers can be explored</a:t>
            </a:r>
            <a:r>
              <a:rPr lang="pt-PT" sz="2000" dirty="0"/>
              <a:t>.</a:t>
            </a:r>
          </a:p>
        </p:txBody>
      </p:sp>
      <p:sp>
        <p:nvSpPr>
          <p:cNvPr id="10274" name="TextBox 63"/>
          <p:cNvSpPr txBox="1">
            <a:spLocks noChangeArrowheads="1"/>
          </p:cNvSpPr>
          <p:nvPr/>
        </p:nvSpPr>
        <p:spPr bwMode="auto">
          <a:xfrm>
            <a:off x="1515939" y="6269377"/>
            <a:ext cx="9144000" cy="40005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i="1">
                <a:solidFill>
                  <a:schemeClr val="bg1"/>
                </a:solidFill>
              </a:rPr>
              <a:t>Possible solutions:</a:t>
            </a:r>
            <a:r>
              <a:rPr lang="pt-PT" sz="2000">
                <a:solidFill>
                  <a:schemeClr val="bg1"/>
                </a:solidFill>
              </a:rPr>
              <a:t> threshold cryptography across controller replicas</a:t>
            </a:r>
          </a:p>
        </p:txBody>
      </p:sp>
      <p:sp>
        <p:nvSpPr>
          <p:cNvPr id="66" name="Rectangle 65"/>
          <p:cNvSpPr/>
          <p:nvPr/>
        </p:nvSpPr>
        <p:spPr>
          <a:xfrm>
            <a:off x="7967663" y="44451"/>
            <a:ext cx="2665412" cy="461963"/>
          </a:xfrm>
          <a:prstGeom prst="rect">
            <a:avLst/>
          </a:prstGeom>
          <a:solidFill>
            <a:schemeClr val="accent2">
              <a:lumMod val="75000"/>
            </a:schemeClr>
          </a:solidFill>
        </p:spPr>
        <p:txBody>
          <a:bodyPr anchor="ctr">
            <a:spAutoFit/>
          </a:bodyPr>
          <a:lstStyle/>
          <a:p>
            <a:pPr algn="ctr">
              <a:defRPr/>
            </a:pPr>
            <a:r>
              <a:rPr lang="en-US" sz="2400" dirty="0">
                <a:solidFill>
                  <a:schemeClr val="bg1"/>
                </a:solidFill>
              </a:rPr>
              <a:t>Threat vectors map</a:t>
            </a:r>
            <a:endParaRPr lang="pt-PT" sz="2400" b="1" dirty="0">
              <a:solidFill>
                <a:schemeClr val="bg1"/>
              </a:solidFill>
            </a:endParaRPr>
          </a:p>
        </p:txBody>
      </p:sp>
      <p:sp>
        <p:nvSpPr>
          <p:cNvPr id="67" name="Rectangular Callout 66"/>
          <p:cNvSpPr/>
          <p:nvPr/>
        </p:nvSpPr>
        <p:spPr bwMode="auto">
          <a:xfrm>
            <a:off x="1919289" y="476251"/>
            <a:ext cx="2808287" cy="1584325"/>
          </a:xfrm>
          <a:prstGeom prst="wedgeRectCallout">
            <a:avLst>
              <a:gd name="adj1" fmla="val 28288"/>
              <a:gd name="adj2" fmla="val 76306"/>
            </a:avLst>
          </a:prstGeom>
          <a:solidFill>
            <a:schemeClr val="accent2">
              <a:lumMod val="40000"/>
              <a:lumOff val="60000"/>
              <a:alpha val="95000"/>
            </a:schemeClr>
          </a:solidFill>
          <a:ln w="9525" cap="flat" cmpd="sng" algn="ctr">
            <a:solidFill>
              <a:schemeClr val="tx1"/>
            </a:solidFill>
            <a:prstDash val="dash"/>
            <a:round/>
            <a:headEnd type="none" w="med" len="med"/>
            <a:tailEnd type="none" w="med" len="med"/>
          </a:ln>
          <a:effectLst/>
          <a:extLst/>
        </p:spPr>
        <p:txBody>
          <a:bodyPr anchor="ctr"/>
          <a:lstStyle/>
          <a:p>
            <a:pPr algn="ctr">
              <a:defRPr/>
            </a:pPr>
            <a:r>
              <a:rPr lang="en-US" sz="2000" b="1" dirty="0">
                <a:cs typeface="Courier New" pitchFamily="49" charset="0"/>
              </a:rPr>
              <a:t>Threat vector 3</a:t>
            </a:r>
            <a:endParaRPr lang="en-US" sz="2000" dirty="0">
              <a:cs typeface="Courier New" pitchFamily="49" charset="0"/>
            </a:endParaRPr>
          </a:p>
          <a:p>
            <a:pPr algn="ctr">
              <a:defRPr/>
            </a:pPr>
            <a:r>
              <a:rPr lang="en-US" sz="2000" dirty="0">
                <a:cs typeface="Courier New" pitchFamily="49" charset="0"/>
              </a:rPr>
              <a:t>attacking control</a:t>
            </a:r>
          </a:p>
          <a:p>
            <a:pPr algn="ctr">
              <a:defRPr/>
            </a:pPr>
            <a:r>
              <a:rPr lang="en-US" sz="2000" dirty="0">
                <a:cs typeface="Courier New" pitchFamily="49" charset="0"/>
              </a:rPr>
              <a:t>communications</a:t>
            </a:r>
          </a:p>
        </p:txBody>
      </p:sp>
      <p:sp>
        <p:nvSpPr>
          <p:cNvPr id="2" name="Slide Number Placeholder 1"/>
          <p:cNvSpPr>
            <a:spLocks noGrp="1"/>
          </p:cNvSpPr>
          <p:nvPr>
            <p:ph type="sldNum" sz="quarter" idx="12"/>
          </p:nvPr>
        </p:nvSpPr>
        <p:spPr/>
        <p:txBody>
          <a:bodyPr/>
          <a:lstStyle/>
          <a:p>
            <a:fld id="{07404187-BD2A-7A4E-BB6A-469D79ED1EB7}" type="slidenum">
              <a:rPr lang="en-US" smtClean="0"/>
              <a:pPr/>
              <a:t>17</a:t>
            </a:fld>
            <a:endParaRPr lang="en-US"/>
          </a:p>
        </p:txBody>
      </p:sp>
      <p:sp>
        <p:nvSpPr>
          <p:cNvPr id="44" name="TextBox 6"/>
          <p:cNvSpPr txBox="1">
            <a:spLocks noChangeArrowheads="1"/>
          </p:cNvSpPr>
          <p:nvPr/>
        </p:nvSpPr>
        <p:spPr bwMode="auto">
          <a:xfrm rot="-545969">
            <a:off x="8267260" y="4325293"/>
            <a:ext cx="202811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b="1" dirty="0">
                <a:solidFill>
                  <a:schemeClr val="accent1">
                    <a:lumMod val="50000"/>
                  </a:schemeClr>
                </a:solidFill>
                <a:latin typeface="Courier"/>
                <a:ea typeface="+mn-ea"/>
                <a:cs typeface="Courier"/>
              </a:rPr>
              <a:t>Data</a:t>
            </a:r>
            <a:r>
              <a:rPr lang="en-US" sz="2400" dirty="0">
                <a:solidFill>
                  <a:schemeClr val="accent1">
                    <a:lumMod val="50000"/>
                  </a:schemeClr>
                </a:solidFill>
                <a:latin typeface="Courier" charset="0"/>
                <a:cs typeface="Courier" charset="0"/>
              </a:rPr>
              <a:t> </a:t>
            </a:r>
            <a:r>
              <a:rPr lang="en-US" sz="2400" b="1" dirty="0">
                <a:solidFill>
                  <a:schemeClr val="accent1">
                    <a:lumMod val="50000"/>
                  </a:schemeClr>
                </a:solidFill>
                <a:latin typeface="Courier"/>
                <a:ea typeface="+mn-ea"/>
                <a:cs typeface="Courier"/>
              </a:rPr>
              <a:t>Plane</a:t>
            </a:r>
          </a:p>
        </p:txBody>
      </p:sp>
      <p:sp>
        <p:nvSpPr>
          <p:cNvPr id="45" name="TextBox 44"/>
          <p:cNvSpPr txBox="1"/>
          <p:nvPr/>
        </p:nvSpPr>
        <p:spPr>
          <a:xfrm rot="21054031">
            <a:off x="6879108" y="2164466"/>
            <a:ext cx="3262432" cy="400110"/>
          </a:xfrm>
          <a:prstGeom prst="rect">
            <a:avLst/>
          </a:prstGeom>
          <a:noFill/>
        </p:spPr>
        <p:txBody>
          <a:bodyPr wrap="none">
            <a:spAutoFit/>
          </a:bodyPr>
          <a:lstStyle/>
          <a:p>
            <a:pPr>
              <a:defRPr/>
            </a:pPr>
            <a:r>
              <a:rPr lang="en-US" sz="2000" b="1" dirty="0">
                <a:solidFill>
                  <a:srgbClr val="FF0000"/>
                </a:solidFill>
                <a:latin typeface="Courier"/>
                <a:cs typeface="Courier"/>
              </a:rPr>
              <a:t>Control &amp; Management</a:t>
            </a:r>
          </a:p>
        </p:txBody>
      </p:sp>
    </p:spTree>
    <p:extLst>
      <p:ext uri="{BB962C8B-B14F-4D97-AF65-F5344CB8AC3E}">
        <p14:creationId xmlns:p14="http://schemas.microsoft.com/office/powerpoint/2010/main" val="401679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22215" y="1692010"/>
            <a:ext cx="6649396" cy="5193374"/>
          </a:xfrm>
          <a:prstGeom prst="rect">
            <a:avLst/>
          </a:prstGeom>
          <a:solidFill>
            <a:srgbClr val="CCFFCC"/>
          </a:solidFill>
          <a:ln w="28575" cmpd="sng">
            <a:solidFill>
              <a:schemeClr val="bg1">
                <a:lumMod val="50000"/>
              </a:schemeClr>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sp>
        <p:nvSpPr>
          <p:cNvPr id="8" name="Rectangle 7"/>
          <p:cNvSpPr/>
          <p:nvPr/>
        </p:nvSpPr>
        <p:spPr>
          <a:xfrm>
            <a:off x="2847615" y="-551165"/>
            <a:ext cx="6620934" cy="5193374"/>
          </a:xfrm>
          <a:prstGeom prst="rect">
            <a:avLst/>
          </a:prstGeom>
          <a:solidFill>
            <a:schemeClr val="accent4">
              <a:lumMod val="20000"/>
              <a:lumOff val="80000"/>
            </a:schemeClr>
          </a:solidFill>
          <a:ln w="28575" cmpd="sng">
            <a:solidFill>
              <a:srgbClr val="7F7F7F"/>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grpSp>
        <p:nvGrpSpPr>
          <p:cNvPr id="11269" name="Group 167"/>
          <p:cNvGrpSpPr>
            <a:grpSpLocks/>
          </p:cNvGrpSpPr>
          <p:nvPr/>
        </p:nvGrpSpPr>
        <p:grpSpPr bwMode="auto">
          <a:xfrm>
            <a:off x="5033964" y="1477963"/>
            <a:ext cx="1163637" cy="1060450"/>
            <a:chOff x="7091299" y="1410925"/>
            <a:chExt cx="896851" cy="836155"/>
          </a:xfrm>
        </p:grpSpPr>
        <p:pic>
          <p:nvPicPr>
            <p:cNvPr id="57" name="Picture 5" descr="C:\Users\nuno\AppData\Local\Microsoft\Windows\Temporary Internet Files\Content.IE5\PGORBP2P\MC900434845[1].png"/>
            <p:cNvPicPr>
              <a:picLocks noChangeAspect="1" noChangeArrowheads="1"/>
            </p:cNvPicPr>
            <p:nvPr/>
          </p:nvPicPr>
          <p:blipFill>
            <a:blip r:embed="rId3"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344859" y="1410925"/>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Picture 5" descr="C:\Users\nuno\AppData\Local\Microsoft\Windows\Temporary Internet Files\Content.IE5\PGORBP2P\MC900434845[1].png"/>
            <p:cNvPicPr>
              <a:picLocks noChangeAspect="1" noChangeArrowheads="1"/>
            </p:cNvPicPr>
            <p:nvPr/>
          </p:nvPicPr>
          <p:blipFill>
            <a:blip r:embed="rId4"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60339" y="1487813"/>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 name="Picture 5" descr="C:\Users\nuno\AppData\Local\Microsoft\Windows\Temporary Internet Files\Content.IE5\PGORBP2P\MC900434845[1].png"/>
            <p:cNvPicPr>
              <a:picLocks noChangeAspect="1" noChangeArrowheads="1"/>
            </p:cNvPicPr>
            <p:nvPr/>
          </p:nvPicPr>
          <p:blipFill>
            <a:blip r:embed="rId5" cstate="print">
              <a:duotone>
                <a:prstClr val="black"/>
                <a:schemeClr val="accent6">
                  <a:tint val="45000"/>
                  <a:satMod val="400000"/>
                </a:schemeClr>
              </a:duotone>
            </a:blip>
            <a:srcRect/>
            <a:stretch>
              <a:fillRect/>
            </a:stretch>
          </p:blipFill>
          <p:spPr bwMode="auto">
            <a:xfrm flipH="1">
              <a:off x="7176921" y="1569983"/>
              <a:ext cx="639053" cy="594769"/>
            </a:xfrm>
            <a:prstGeom prst="rect">
              <a:avLst/>
            </a:prstGeom>
            <a:noFill/>
            <a:ln w="9525">
              <a:noFill/>
              <a:miter lim="800000"/>
              <a:headEnd/>
              <a:tailEnd/>
            </a:ln>
          </p:spPr>
        </p:pic>
        <p:pic>
          <p:nvPicPr>
            <p:cNvPr id="60"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091299" y="1646394"/>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1" name="Picture 13" descr="C:\Users\nuno\AppData\Local\Microsoft\Windows\Temporary Internet Files\Content.IE5\JU7WZPZB\MC900431576[1].png"/>
          <p:cNvPicPr>
            <a:picLocks noChangeAspect="1" noChangeArrowheads="1"/>
          </p:cNvPicPr>
          <p:nvPr/>
        </p:nvPicPr>
        <p:blipFill>
          <a:blip r:embed="rId7" cstate="print">
            <a:duotone>
              <a:prstClr val="black"/>
              <a:srgbClr val="D9C3A5">
                <a:tint val="50000"/>
                <a:satMod val="180000"/>
              </a:srgbClr>
            </a:duotone>
          </a:blip>
          <a:srcRect/>
          <a:stretch>
            <a:fillRect/>
          </a:stretch>
        </p:blipFill>
        <p:spPr bwMode="auto">
          <a:xfrm>
            <a:off x="7106922" y="1222235"/>
            <a:ext cx="755650" cy="827059"/>
          </a:xfrm>
          <a:prstGeom prst="rect">
            <a:avLst/>
          </a:prstGeom>
          <a:noFill/>
          <a:ln w="9525">
            <a:noFill/>
            <a:miter lim="800000"/>
            <a:headEnd/>
            <a:tailEnd/>
          </a:ln>
        </p:spPr>
      </p:pic>
      <p:sp>
        <p:nvSpPr>
          <p:cNvPr id="13" name="Rectangle 12"/>
          <p:cNvSpPr/>
          <p:nvPr/>
        </p:nvSpPr>
        <p:spPr bwMode="auto">
          <a:xfrm>
            <a:off x="5768976" y="39052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4" name="Rectangle 13"/>
          <p:cNvSpPr/>
          <p:nvPr/>
        </p:nvSpPr>
        <p:spPr bwMode="auto">
          <a:xfrm>
            <a:off x="4008439" y="4716463"/>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5" name="Rectangle 14"/>
          <p:cNvSpPr/>
          <p:nvPr/>
        </p:nvSpPr>
        <p:spPr bwMode="auto">
          <a:xfrm>
            <a:off x="2424114" y="3860800"/>
            <a:ext cx="1057275" cy="585788"/>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6" name="Rectangle 15"/>
          <p:cNvSpPr/>
          <p:nvPr/>
        </p:nvSpPr>
        <p:spPr bwMode="auto">
          <a:xfrm>
            <a:off x="6938963" y="1825625"/>
            <a:ext cx="1173162" cy="584200"/>
          </a:xfrm>
          <a:prstGeom prst="rect">
            <a:avLst/>
          </a:prstGeom>
        </p:spPr>
        <p:txBody>
          <a:bodyPr>
            <a:spAutoFit/>
          </a:bodyPr>
          <a:lstStyle/>
          <a:p>
            <a:pPr algn="ctr">
              <a:defRPr/>
            </a:pPr>
            <a:r>
              <a:rPr lang="en-US" sz="1600" dirty="0">
                <a:solidFill>
                  <a:schemeClr val="bg2">
                    <a:lumMod val="25000"/>
                  </a:schemeClr>
                </a:solidFill>
              </a:rPr>
              <a:t>Admin</a:t>
            </a:r>
          </a:p>
          <a:p>
            <a:pPr algn="ctr">
              <a:defRPr/>
            </a:pPr>
            <a:r>
              <a:rPr lang="en-US" sz="1600" dirty="0">
                <a:solidFill>
                  <a:schemeClr val="bg2">
                    <a:lumMod val="25000"/>
                  </a:schemeClr>
                </a:solidFill>
              </a:rPr>
              <a:t>Station</a:t>
            </a:r>
          </a:p>
        </p:txBody>
      </p:sp>
      <p:pic>
        <p:nvPicPr>
          <p:cNvPr id="19"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881705" y="1887221"/>
            <a:ext cx="834558" cy="761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Down Arrow 21"/>
          <p:cNvSpPr/>
          <p:nvPr/>
        </p:nvSpPr>
        <p:spPr>
          <a:xfrm>
            <a:off x="5127625" y="1309689"/>
            <a:ext cx="357188" cy="642937"/>
          </a:xfrm>
          <a:prstGeom prst="downArrow">
            <a:avLst/>
          </a:prstGeom>
          <a:solidFill>
            <a:schemeClr val="accent2"/>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23" name="Oval 22"/>
          <p:cNvSpPr>
            <a:spLocks noChangeAspect="1"/>
          </p:cNvSpPr>
          <p:nvPr/>
        </p:nvSpPr>
        <p:spPr>
          <a:xfrm>
            <a:off x="5126249" y="1068193"/>
            <a:ext cx="357190" cy="322644"/>
          </a:xfrm>
          <a:prstGeom prst="ellipse">
            <a:avLst/>
          </a:prstGeom>
          <a:solidFill>
            <a:schemeClr val="accent2"/>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a:bevelT w="63500" h="25400" prst="relaxedInset"/>
          </a:sp3d>
        </p:spPr>
        <p:txBody>
          <a:bodyPr lIns="0" tIns="0" rIns="0" bIns="0" anchor="ctr"/>
          <a:lstStyle/>
          <a:p>
            <a:pPr algn="ctr">
              <a:defRPr/>
            </a:pPr>
            <a:r>
              <a:rPr lang="en-US" sz="1600" b="1" kern="0" dirty="0">
                <a:solidFill>
                  <a:sysClr val="window" lastClr="FFFFFF"/>
                </a:solidFill>
                <a:latin typeface="Calibri"/>
              </a:rPr>
              <a:t>4</a:t>
            </a:r>
          </a:p>
        </p:txBody>
      </p:sp>
      <p:cxnSp>
        <p:nvCxnSpPr>
          <p:cNvPr id="24" name="Straight Arrow Connector 23"/>
          <p:cNvCxnSpPr/>
          <p:nvPr/>
        </p:nvCxnSpPr>
        <p:spPr>
          <a:xfrm flipH="1" flipV="1">
            <a:off x="5616575" y="2493963"/>
            <a:ext cx="584200" cy="1128712"/>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6064251" y="1811339"/>
            <a:ext cx="1203325" cy="41275"/>
          </a:xfrm>
          <a:prstGeom prst="straightConnector1">
            <a:avLst/>
          </a:prstGeom>
          <a:ln w="28575" cmpd="sng">
            <a:solidFill>
              <a:schemeClr val="bg2">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auto">
          <a:xfrm>
            <a:off x="5830889" y="1949450"/>
            <a:ext cx="1057275" cy="584200"/>
          </a:xfrm>
          <a:prstGeom prst="rect">
            <a:avLst/>
          </a:prstGeom>
        </p:spPr>
        <p:txBody>
          <a:bodyPr>
            <a:spAutoFit/>
          </a:bodyPr>
          <a:lstStyle/>
          <a:p>
            <a:pPr algn="ctr">
              <a:defRPr/>
            </a:pPr>
            <a:r>
              <a:rPr lang="en-US" sz="1600" dirty="0">
                <a:solidFill>
                  <a:schemeClr val="accent6">
                    <a:lumMod val="75000"/>
                  </a:schemeClr>
                </a:solidFill>
              </a:rPr>
              <a:t>SDN Controller</a:t>
            </a:r>
          </a:p>
        </p:txBody>
      </p:sp>
      <p:cxnSp>
        <p:nvCxnSpPr>
          <p:cNvPr id="31" name="Straight Arrow Connector 30"/>
          <p:cNvCxnSpPr/>
          <p:nvPr/>
        </p:nvCxnSpPr>
        <p:spPr>
          <a:xfrm flipV="1">
            <a:off x="3803651" y="2519363"/>
            <a:ext cx="1406525" cy="1549400"/>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149851" y="4554539"/>
            <a:ext cx="2074863" cy="312737"/>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470651" y="3775075"/>
            <a:ext cx="1660525" cy="50800"/>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3643313" y="3783013"/>
            <a:ext cx="2616200" cy="449262"/>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592513" y="4308476"/>
            <a:ext cx="1465262" cy="474663"/>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16514" y="3792539"/>
            <a:ext cx="947737" cy="930275"/>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41"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4727827" y="4500412"/>
            <a:ext cx="688707" cy="521594"/>
          </a:xfrm>
          <a:prstGeom prst="rect">
            <a:avLst/>
          </a:prstGeom>
          <a:noFill/>
          <a:ln w="9525">
            <a:noFill/>
            <a:miter lim="800000"/>
            <a:headEnd/>
            <a:tailEnd/>
          </a:ln>
        </p:spPr>
      </p:pic>
      <p:pic>
        <p:nvPicPr>
          <p:cNvPr id="42"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5938555" y="3475940"/>
            <a:ext cx="688707" cy="521594"/>
          </a:xfrm>
          <a:prstGeom prst="rect">
            <a:avLst/>
          </a:prstGeom>
          <a:noFill/>
          <a:ln w="9525">
            <a:noFill/>
            <a:miter lim="800000"/>
            <a:headEnd/>
            <a:tailEnd/>
          </a:ln>
        </p:spPr>
      </p:pic>
      <p:pic>
        <p:nvPicPr>
          <p:cNvPr id="43"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3220759" y="3992412"/>
            <a:ext cx="688707" cy="521594"/>
          </a:xfrm>
          <a:prstGeom prst="rect">
            <a:avLst/>
          </a:prstGeom>
          <a:noFill/>
          <a:ln w="9525">
            <a:noFill/>
            <a:miter lim="800000"/>
            <a:headEnd/>
            <a:tailEnd/>
          </a:ln>
        </p:spPr>
      </p:pic>
      <p:pic>
        <p:nvPicPr>
          <p:cNvPr id="48" name="Picture 13" descr="C:\Users\nuno\AppData\Local\Microsoft\Windows\Temporary Internet Files\Content.IE5\JU7WZPZB\MC900431576[1].png"/>
          <p:cNvPicPr>
            <a:picLocks noChangeAspect="1" noChangeArrowheads="1"/>
          </p:cNvPicPr>
          <p:nvPr/>
        </p:nvPicPr>
        <p:blipFill>
          <a:blip r:embed="rId7" cstate="print">
            <a:duotone>
              <a:prstClr val="black"/>
              <a:schemeClr val="accent6">
                <a:tint val="45000"/>
                <a:satMod val="400000"/>
              </a:schemeClr>
            </a:duotone>
          </a:blip>
          <a:srcRect/>
          <a:stretch>
            <a:fillRect/>
          </a:stretch>
        </p:blipFill>
        <p:spPr bwMode="auto">
          <a:xfrm>
            <a:off x="6793652" y="4077073"/>
            <a:ext cx="755650" cy="827059"/>
          </a:xfrm>
          <a:prstGeom prst="rect">
            <a:avLst/>
          </a:prstGeom>
          <a:noFill/>
          <a:ln w="9525">
            <a:noFill/>
            <a:miter lim="800000"/>
            <a:headEnd/>
            <a:tailEnd/>
          </a:ln>
        </p:spPr>
      </p:pic>
      <p:pic>
        <p:nvPicPr>
          <p:cNvPr id="49"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7843566" y="3543672"/>
            <a:ext cx="688707" cy="521594"/>
          </a:xfrm>
          <a:prstGeom prst="rect">
            <a:avLst/>
          </a:prstGeom>
          <a:noFill/>
          <a:ln w="9525">
            <a:noFill/>
            <a:miter lim="800000"/>
            <a:headEnd/>
            <a:tailEnd/>
          </a:ln>
        </p:spPr>
      </p:pic>
      <p:cxnSp>
        <p:nvCxnSpPr>
          <p:cNvPr id="50" name="Straight Arrow Connector 49"/>
          <p:cNvCxnSpPr/>
          <p:nvPr/>
        </p:nvCxnSpPr>
        <p:spPr>
          <a:xfrm flipV="1">
            <a:off x="5210175" y="2579689"/>
            <a:ext cx="203200" cy="1965325"/>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bwMode="auto">
          <a:xfrm>
            <a:off x="7767639" y="39814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cxnSp>
        <p:nvCxnSpPr>
          <p:cNvPr id="61" name="Straight Arrow Connector 60"/>
          <p:cNvCxnSpPr/>
          <p:nvPr/>
        </p:nvCxnSpPr>
        <p:spPr>
          <a:xfrm flipH="1" flipV="1">
            <a:off x="5735639" y="2420938"/>
            <a:ext cx="2376487" cy="1223962"/>
          </a:xfrm>
          <a:prstGeom prst="straightConnector1">
            <a:avLst/>
          </a:prstGeom>
          <a:ln w="28575" cmpd="sng">
            <a:solidFill>
              <a:schemeClr val="accent6">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1297" name="TextBox 62"/>
          <p:cNvSpPr txBox="1">
            <a:spLocks noChangeArrowheads="1"/>
          </p:cNvSpPr>
          <p:nvPr/>
        </p:nvSpPr>
        <p:spPr bwMode="auto">
          <a:xfrm>
            <a:off x="1631951" y="5732464"/>
            <a:ext cx="87852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b="1">
                <a:solidFill>
                  <a:srgbClr val="FF0000"/>
                </a:solidFill>
              </a:rPr>
              <a:t>Specific to SDNs</a:t>
            </a:r>
            <a:r>
              <a:rPr lang="pt-PT" sz="2000"/>
              <a:t>, </a:t>
            </a:r>
            <a:r>
              <a:rPr lang="en-US" sz="2000"/>
              <a:t>controlling the controller may compromise the entire network</a:t>
            </a:r>
            <a:r>
              <a:rPr lang="pt-PT" sz="2000"/>
              <a:t>.</a:t>
            </a:r>
          </a:p>
        </p:txBody>
      </p:sp>
      <p:sp>
        <p:nvSpPr>
          <p:cNvPr id="11298" name="TextBox 63"/>
          <p:cNvSpPr txBox="1">
            <a:spLocks noChangeArrowheads="1"/>
          </p:cNvSpPr>
          <p:nvPr/>
        </p:nvSpPr>
        <p:spPr bwMode="auto">
          <a:xfrm>
            <a:off x="1515939" y="6286234"/>
            <a:ext cx="9144000" cy="40005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i="1" dirty="0">
                <a:solidFill>
                  <a:schemeClr val="bg1"/>
                </a:solidFill>
              </a:rPr>
              <a:t>Possible solutions:</a:t>
            </a:r>
            <a:r>
              <a:rPr lang="pt-PT" sz="2000" dirty="0">
                <a:solidFill>
                  <a:schemeClr val="bg1"/>
                </a:solidFill>
              </a:rPr>
              <a:t> replication + diversity + recovery</a:t>
            </a:r>
          </a:p>
        </p:txBody>
      </p:sp>
      <p:sp>
        <p:nvSpPr>
          <p:cNvPr id="67" name="Rectangle 66"/>
          <p:cNvSpPr/>
          <p:nvPr/>
        </p:nvSpPr>
        <p:spPr>
          <a:xfrm>
            <a:off x="7967663" y="44451"/>
            <a:ext cx="2665412" cy="461963"/>
          </a:xfrm>
          <a:prstGeom prst="rect">
            <a:avLst/>
          </a:prstGeom>
          <a:solidFill>
            <a:schemeClr val="accent2">
              <a:lumMod val="75000"/>
            </a:schemeClr>
          </a:solidFill>
        </p:spPr>
        <p:txBody>
          <a:bodyPr anchor="ctr">
            <a:spAutoFit/>
          </a:bodyPr>
          <a:lstStyle/>
          <a:p>
            <a:pPr algn="ctr">
              <a:defRPr/>
            </a:pPr>
            <a:r>
              <a:rPr lang="en-US" sz="2400" dirty="0">
                <a:solidFill>
                  <a:schemeClr val="bg1"/>
                </a:solidFill>
              </a:rPr>
              <a:t>Threat vectors map</a:t>
            </a:r>
            <a:endParaRPr lang="pt-PT" sz="2400" b="1" dirty="0">
              <a:solidFill>
                <a:schemeClr val="bg1"/>
              </a:solidFill>
            </a:endParaRPr>
          </a:p>
        </p:txBody>
      </p:sp>
      <p:sp>
        <p:nvSpPr>
          <p:cNvPr id="68" name="Rectangular Callout 67"/>
          <p:cNvSpPr/>
          <p:nvPr/>
        </p:nvSpPr>
        <p:spPr bwMode="auto">
          <a:xfrm>
            <a:off x="1919289" y="476251"/>
            <a:ext cx="2808287" cy="1584325"/>
          </a:xfrm>
          <a:prstGeom prst="wedgeRectCallout">
            <a:avLst>
              <a:gd name="adj1" fmla="val 67632"/>
              <a:gd name="adj2" fmla="val -4664"/>
            </a:avLst>
          </a:prstGeom>
          <a:solidFill>
            <a:schemeClr val="accent2">
              <a:lumMod val="40000"/>
              <a:lumOff val="60000"/>
              <a:alpha val="95000"/>
            </a:schemeClr>
          </a:solidFill>
          <a:ln w="9525" cap="flat" cmpd="sng" algn="ctr">
            <a:solidFill>
              <a:schemeClr val="tx1"/>
            </a:solidFill>
            <a:prstDash val="dash"/>
            <a:round/>
            <a:headEnd type="none" w="med" len="med"/>
            <a:tailEnd type="none" w="med" len="med"/>
          </a:ln>
          <a:effectLst/>
          <a:extLst/>
        </p:spPr>
        <p:txBody>
          <a:bodyPr anchor="ctr"/>
          <a:lstStyle/>
          <a:p>
            <a:pPr algn="ctr">
              <a:defRPr/>
            </a:pPr>
            <a:r>
              <a:rPr lang="en-US" sz="2000" b="1" dirty="0">
                <a:cs typeface="Courier New" pitchFamily="49" charset="0"/>
              </a:rPr>
              <a:t>Threat vector 4</a:t>
            </a:r>
            <a:endParaRPr lang="en-US" sz="2000" dirty="0">
              <a:cs typeface="Courier New" pitchFamily="49" charset="0"/>
            </a:endParaRPr>
          </a:p>
          <a:p>
            <a:pPr algn="ctr">
              <a:defRPr/>
            </a:pPr>
            <a:r>
              <a:rPr lang="en-US" sz="2000" dirty="0">
                <a:cs typeface="Courier New" pitchFamily="49" charset="0"/>
              </a:rPr>
              <a:t>exploiting vulnerabilities in controllers</a:t>
            </a:r>
          </a:p>
        </p:txBody>
      </p:sp>
      <p:sp>
        <p:nvSpPr>
          <p:cNvPr id="2" name="Slide Number Placeholder 1"/>
          <p:cNvSpPr>
            <a:spLocks noGrp="1"/>
          </p:cNvSpPr>
          <p:nvPr>
            <p:ph type="sldNum" sz="quarter" idx="12"/>
          </p:nvPr>
        </p:nvSpPr>
        <p:spPr/>
        <p:txBody>
          <a:bodyPr/>
          <a:lstStyle/>
          <a:p>
            <a:fld id="{07404187-BD2A-7A4E-BB6A-469D79ED1EB7}" type="slidenum">
              <a:rPr lang="en-US" smtClean="0"/>
              <a:pPr/>
              <a:t>18</a:t>
            </a:fld>
            <a:endParaRPr lang="en-US" dirty="0"/>
          </a:p>
        </p:txBody>
      </p:sp>
      <p:sp>
        <p:nvSpPr>
          <p:cNvPr id="44" name="TextBox 6"/>
          <p:cNvSpPr txBox="1">
            <a:spLocks noChangeArrowheads="1"/>
          </p:cNvSpPr>
          <p:nvPr/>
        </p:nvSpPr>
        <p:spPr bwMode="auto">
          <a:xfrm rot="-545969">
            <a:off x="8267260" y="4325293"/>
            <a:ext cx="202811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b="1" dirty="0">
                <a:solidFill>
                  <a:schemeClr val="accent1">
                    <a:lumMod val="50000"/>
                  </a:schemeClr>
                </a:solidFill>
                <a:latin typeface="Courier"/>
                <a:ea typeface="+mn-ea"/>
                <a:cs typeface="Courier"/>
              </a:rPr>
              <a:t>Data</a:t>
            </a:r>
            <a:r>
              <a:rPr lang="en-US" sz="2400" dirty="0">
                <a:solidFill>
                  <a:schemeClr val="accent1">
                    <a:lumMod val="50000"/>
                  </a:schemeClr>
                </a:solidFill>
                <a:latin typeface="Courier" charset="0"/>
                <a:cs typeface="Courier" charset="0"/>
              </a:rPr>
              <a:t> </a:t>
            </a:r>
            <a:r>
              <a:rPr lang="en-US" sz="2400" b="1" dirty="0">
                <a:solidFill>
                  <a:schemeClr val="accent1">
                    <a:lumMod val="50000"/>
                  </a:schemeClr>
                </a:solidFill>
                <a:latin typeface="Courier"/>
                <a:ea typeface="+mn-ea"/>
                <a:cs typeface="Courier"/>
              </a:rPr>
              <a:t>Plane</a:t>
            </a:r>
          </a:p>
        </p:txBody>
      </p:sp>
      <p:sp>
        <p:nvSpPr>
          <p:cNvPr id="45" name="TextBox 44"/>
          <p:cNvSpPr txBox="1"/>
          <p:nvPr/>
        </p:nvSpPr>
        <p:spPr>
          <a:xfrm rot="21054031">
            <a:off x="6879108" y="2164466"/>
            <a:ext cx="3262432" cy="400110"/>
          </a:xfrm>
          <a:prstGeom prst="rect">
            <a:avLst/>
          </a:prstGeom>
          <a:noFill/>
        </p:spPr>
        <p:txBody>
          <a:bodyPr wrap="none">
            <a:spAutoFit/>
          </a:bodyPr>
          <a:lstStyle/>
          <a:p>
            <a:pPr>
              <a:defRPr/>
            </a:pPr>
            <a:r>
              <a:rPr lang="en-US" sz="2000" b="1" dirty="0">
                <a:solidFill>
                  <a:srgbClr val="FF0000"/>
                </a:solidFill>
                <a:latin typeface="Courier"/>
                <a:cs typeface="Courier"/>
              </a:rPr>
              <a:t>Control &amp; Management</a:t>
            </a:r>
          </a:p>
        </p:txBody>
      </p:sp>
    </p:spTree>
    <p:extLst>
      <p:ext uri="{BB962C8B-B14F-4D97-AF65-F5344CB8AC3E}">
        <p14:creationId xmlns:p14="http://schemas.microsoft.com/office/powerpoint/2010/main" val="2998997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22215" y="1692010"/>
            <a:ext cx="6649396" cy="5193374"/>
          </a:xfrm>
          <a:prstGeom prst="rect">
            <a:avLst/>
          </a:prstGeom>
          <a:solidFill>
            <a:srgbClr val="CCFFCC"/>
          </a:solidFill>
          <a:ln w="28575" cmpd="sng">
            <a:solidFill>
              <a:schemeClr val="bg1">
                <a:lumMod val="50000"/>
              </a:schemeClr>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sp>
        <p:nvSpPr>
          <p:cNvPr id="8" name="Rectangle 7"/>
          <p:cNvSpPr/>
          <p:nvPr/>
        </p:nvSpPr>
        <p:spPr>
          <a:xfrm>
            <a:off x="2847615" y="-551165"/>
            <a:ext cx="6620934" cy="5193374"/>
          </a:xfrm>
          <a:prstGeom prst="rect">
            <a:avLst/>
          </a:prstGeom>
          <a:solidFill>
            <a:schemeClr val="accent4">
              <a:lumMod val="20000"/>
              <a:lumOff val="80000"/>
            </a:schemeClr>
          </a:solidFill>
          <a:ln w="28575" cmpd="sng">
            <a:solidFill>
              <a:srgbClr val="7F7F7F"/>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grpSp>
        <p:nvGrpSpPr>
          <p:cNvPr id="12293" name="Group 167"/>
          <p:cNvGrpSpPr>
            <a:grpSpLocks/>
          </p:cNvGrpSpPr>
          <p:nvPr/>
        </p:nvGrpSpPr>
        <p:grpSpPr bwMode="auto">
          <a:xfrm>
            <a:off x="5033964" y="1477963"/>
            <a:ext cx="1163637" cy="1060450"/>
            <a:chOff x="7091299" y="1410925"/>
            <a:chExt cx="896851" cy="836155"/>
          </a:xfrm>
        </p:grpSpPr>
        <p:pic>
          <p:nvPicPr>
            <p:cNvPr id="57" name="Picture 5" descr="C:\Users\nuno\AppData\Local\Microsoft\Windows\Temporary Internet Files\Content.IE5\PGORBP2P\MC900434845[1].png"/>
            <p:cNvPicPr>
              <a:picLocks noChangeAspect="1" noChangeArrowheads="1"/>
            </p:cNvPicPr>
            <p:nvPr/>
          </p:nvPicPr>
          <p:blipFill>
            <a:blip r:embed="rId3"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344859" y="1410925"/>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Picture 5" descr="C:\Users\nuno\AppData\Local\Microsoft\Windows\Temporary Internet Files\Content.IE5\PGORBP2P\MC900434845[1].png"/>
            <p:cNvPicPr>
              <a:picLocks noChangeAspect="1" noChangeArrowheads="1"/>
            </p:cNvPicPr>
            <p:nvPr/>
          </p:nvPicPr>
          <p:blipFill>
            <a:blip r:embed="rId4"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60339" y="1487813"/>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 name="Picture 5" descr="C:\Users\nuno\AppData\Local\Microsoft\Windows\Temporary Internet Files\Content.IE5\PGORBP2P\MC900434845[1].png"/>
            <p:cNvPicPr>
              <a:picLocks noChangeAspect="1" noChangeArrowheads="1"/>
            </p:cNvPicPr>
            <p:nvPr/>
          </p:nvPicPr>
          <p:blipFill>
            <a:blip r:embed="rId5" cstate="print">
              <a:duotone>
                <a:prstClr val="black"/>
                <a:schemeClr val="accent6">
                  <a:tint val="45000"/>
                  <a:satMod val="400000"/>
                </a:schemeClr>
              </a:duotone>
            </a:blip>
            <a:srcRect/>
            <a:stretch>
              <a:fillRect/>
            </a:stretch>
          </p:blipFill>
          <p:spPr bwMode="auto">
            <a:xfrm flipH="1">
              <a:off x="7176921" y="1569983"/>
              <a:ext cx="639053" cy="594769"/>
            </a:xfrm>
            <a:prstGeom prst="rect">
              <a:avLst/>
            </a:prstGeom>
            <a:noFill/>
            <a:ln w="9525">
              <a:noFill/>
              <a:miter lim="800000"/>
              <a:headEnd/>
              <a:tailEnd/>
            </a:ln>
          </p:spPr>
        </p:pic>
        <p:pic>
          <p:nvPicPr>
            <p:cNvPr id="60"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091299" y="1646394"/>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1" name="Picture 13" descr="C:\Users\nuno\AppData\Local\Microsoft\Windows\Temporary Internet Files\Content.IE5\JU7WZPZB\MC900431576[1].png"/>
          <p:cNvPicPr>
            <a:picLocks noChangeAspect="1" noChangeArrowheads="1"/>
          </p:cNvPicPr>
          <p:nvPr/>
        </p:nvPicPr>
        <p:blipFill>
          <a:blip r:embed="rId7" cstate="print">
            <a:duotone>
              <a:prstClr val="black"/>
              <a:srgbClr val="D9C3A5">
                <a:tint val="50000"/>
                <a:satMod val="180000"/>
              </a:srgbClr>
            </a:duotone>
          </a:blip>
          <a:srcRect/>
          <a:stretch>
            <a:fillRect/>
          </a:stretch>
        </p:blipFill>
        <p:spPr bwMode="auto">
          <a:xfrm>
            <a:off x="7106922" y="1222235"/>
            <a:ext cx="755650" cy="827059"/>
          </a:xfrm>
          <a:prstGeom prst="rect">
            <a:avLst/>
          </a:prstGeom>
          <a:noFill/>
          <a:ln w="9525">
            <a:noFill/>
            <a:miter lim="800000"/>
            <a:headEnd/>
            <a:tailEnd/>
          </a:ln>
        </p:spPr>
      </p:pic>
      <p:sp>
        <p:nvSpPr>
          <p:cNvPr id="13" name="Rectangle 12"/>
          <p:cNvSpPr/>
          <p:nvPr/>
        </p:nvSpPr>
        <p:spPr bwMode="auto">
          <a:xfrm>
            <a:off x="5768976" y="39052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4" name="Rectangle 13"/>
          <p:cNvSpPr/>
          <p:nvPr/>
        </p:nvSpPr>
        <p:spPr bwMode="auto">
          <a:xfrm>
            <a:off x="4008439" y="4716463"/>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5" name="Rectangle 14"/>
          <p:cNvSpPr/>
          <p:nvPr/>
        </p:nvSpPr>
        <p:spPr bwMode="auto">
          <a:xfrm>
            <a:off x="2424114" y="3860800"/>
            <a:ext cx="1057275" cy="585788"/>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6" name="Rectangle 15"/>
          <p:cNvSpPr/>
          <p:nvPr/>
        </p:nvSpPr>
        <p:spPr bwMode="auto">
          <a:xfrm>
            <a:off x="6938963" y="1825625"/>
            <a:ext cx="1173162" cy="584200"/>
          </a:xfrm>
          <a:prstGeom prst="rect">
            <a:avLst/>
          </a:prstGeom>
        </p:spPr>
        <p:txBody>
          <a:bodyPr>
            <a:spAutoFit/>
          </a:bodyPr>
          <a:lstStyle/>
          <a:p>
            <a:pPr algn="ctr">
              <a:defRPr/>
            </a:pPr>
            <a:r>
              <a:rPr lang="en-US" sz="1600" dirty="0">
                <a:solidFill>
                  <a:schemeClr val="bg2">
                    <a:lumMod val="25000"/>
                  </a:schemeClr>
                </a:solidFill>
              </a:rPr>
              <a:t>Admin</a:t>
            </a:r>
          </a:p>
          <a:p>
            <a:pPr algn="ctr">
              <a:defRPr/>
            </a:pPr>
            <a:r>
              <a:rPr lang="en-US" sz="1600" dirty="0">
                <a:solidFill>
                  <a:schemeClr val="bg2">
                    <a:lumMod val="25000"/>
                  </a:schemeClr>
                </a:solidFill>
              </a:rPr>
              <a:t>Station</a:t>
            </a:r>
          </a:p>
        </p:txBody>
      </p:sp>
      <p:pic>
        <p:nvPicPr>
          <p:cNvPr id="19"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881705" y="1887221"/>
            <a:ext cx="834558" cy="761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Down Arrow 19"/>
          <p:cNvSpPr/>
          <p:nvPr/>
        </p:nvSpPr>
        <p:spPr>
          <a:xfrm>
            <a:off x="5654675" y="911225"/>
            <a:ext cx="357188" cy="642938"/>
          </a:xfrm>
          <a:prstGeom prst="downArrow">
            <a:avLst/>
          </a:prstGeom>
          <a:solidFill>
            <a:schemeClr val="accent2"/>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21" name="Oval 20"/>
          <p:cNvSpPr>
            <a:spLocks noChangeAspect="1"/>
          </p:cNvSpPr>
          <p:nvPr/>
        </p:nvSpPr>
        <p:spPr>
          <a:xfrm>
            <a:off x="5648713" y="672916"/>
            <a:ext cx="357190" cy="322644"/>
          </a:xfrm>
          <a:prstGeom prst="ellipse">
            <a:avLst/>
          </a:prstGeom>
          <a:solidFill>
            <a:schemeClr val="accent2"/>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a:bevelT w="63500" h="25400" prst="relaxedInset"/>
          </a:sp3d>
        </p:spPr>
        <p:txBody>
          <a:bodyPr lIns="0" tIns="0" rIns="0" bIns="0" anchor="ctr"/>
          <a:lstStyle/>
          <a:p>
            <a:pPr algn="ctr">
              <a:defRPr/>
            </a:pPr>
            <a:r>
              <a:rPr lang="en-US" sz="1600" b="1" kern="0" dirty="0">
                <a:solidFill>
                  <a:sysClr val="window" lastClr="FFFFFF"/>
                </a:solidFill>
                <a:latin typeface="Calibri"/>
              </a:rPr>
              <a:t>5</a:t>
            </a:r>
          </a:p>
        </p:txBody>
      </p:sp>
      <p:cxnSp>
        <p:nvCxnSpPr>
          <p:cNvPr id="24" name="Straight Arrow Connector 23"/>
          <p:cNvCxnSpPr/>
          <p:nvPr/>
        </p:nvCxnSpPr>
        <p:spPr>
          <a:xfrm flipH="1" flipV="1">
            <a:off x="5616575" y="2493963"/>
            <a:ext cx="584200" cy="1128712"/>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6064251" y="1811339"/>
            <a:ext cx="1203325" cy="41275"/>
          </a:xfrm>
          <a:prstGeom prst="straightConnector1">
            <a:avLst/>
          </a:prstGeom>
          <a:ln w="28575" cmpd="sng">
            <a:solidFill>
              <a:schemeClr val="bg2">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auto">
          <a:xfrm>
            <a:off x="5830889" y="1949450"/>
            <a:ext cx="1057275" cy="584200"/>
          </a:xfrm>
          <a:prstGeom prst="rect">
            <a:avLst/>
          </a:prstGeom>
        </p:spPr>
        <p:txBody>
          <a:bodyPr>
            <a:spAutoFit/>
          </a:bodyPr>
          <a:lstStyle/>
          <a:p>
            <a:pPr algn="ctr">
              <a:defRPr/>
            </a:pPr>
            <a:r>
              <a:rPr lang="en-US" sz="1600" dirty="0">
                <a:solidFill>
                  <a:schemeClr val="accent6">
                    <a:lumMod val="75000"/>
                  </a:schemeClr>
                </a:solidFill>
              </a:rPr>
              <a:t>SDN Controller</a:t>
            </a:r>
          </a:p>
        </p:txBody>
      </p:sp>
      <p:cxnSp>
        <p:nvCxnSpPr>
          <p:cNvPr id="31" name="Straight Arrow Connector 30"/>
          <p:cNvCxnSpPr/>
          <p:nvPr/>
        </p:nvCxnSpPr>
        <p:spPr>
          <a:xfrm flipV="1">
            <a:off x="3803651" y="2519363"/>
            <a:ext cx="1406525" cy="1549400"/>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149851" y="4554539"/>
            <a:ext cx="2074863" cy="312737"/>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470651" y="3775075"/>
            <a:ext cx="1660525" cy="50800"/>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3643313" y="3783013"/>
            <a:ext cx="2616200" cy="449262"/>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592513" y="4308476"/>
            <a:ext cx="1465262" cy="474663"/>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16514" y="3792539"/>
            <a:ext cx="947737" cy="930275"/>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41"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4727827" y="4500412"/>
            <a:ext cx="688707" cy="521594"/>
          </a:xfrm>
          <a:prstGeom prst="rect">
            <a:avLst/>
          </a:prstGeom>
          <a:noFill/>
          <a:ln w="9525">
            <a:noFill/>
            <a:miter lim="800000"/>
            <a:headEnd/>
            <a:tailEnd/>
          </a:ln>
        </p:spPr>
      </p:pic>
      <p:pic>
        <p:nvPicPr>
          <p:cNvPr id="42"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5938555" y="3475940"/>
            <a:ext cx="688707" cy="521594"/>
          </a:xfrm>
          <a:prstGeom prst="rect">
            <a:avLst/>
          </a:prstGeom>
          <a:noFill/>
          <a:ln w="9525">
            <a:noFill/>
            <a:miter lim="800000"/>
            <a:headEnd/>
            <a:tailEnd/>
          </a:ln>
        </p:spPr>
      </p:pic>
      <p:pic>
        <p:nvPicPr>
          <p:cNvPr id="43"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3220759" y="3992412"/>
            <a:ext cx="688707" cy="521594"/>
          </a:xfrm>
          <a:prstGeom prst="rect">
            <a:avLst/>
          </a:prstGeom>
          <a:noFill/>
          <a:ln w="9525">
            <a:noFill/>
            <a:miter lim="800000"/>
            <a:headEnd/>
            <a:tailEnd/>
          </a:ln>
        </p:spPr>
      </p:pic>
      <p:pic>
        <p:nvPicPr>
          <p:cNvPr id="48" name="Picture 13" descr="C:\Users\nuno\AppData\Local\Microsoft\Windows\Temporary Internet Files\Content.IE5\JU7WZPZB\MC900431576[1].png"/>
          <p:cNvPicPr>
            <a:picLocks noChangeAspect="1" noChangeArrowheads="1"/>
          </p:cNvPicPr>
          <p:nvPr/>
        </p:nvPicPr>
        <p:blipFill>
          <a:blip r:embed="rId7" cstate="print">
            <a:duotone>
              <a:prstClr val="black"/>
              <a:schemeClr val="accent6">
                <a:tint val="45000"/>
                <a:satMod val="400000"/>
              </a:schemeClr>
            </a:duotone>
          </a:blip>
          <a:srcRect/>
          <a:stretch>
            <a:fillRect/>
          </a:stretch>
        </p:blipFill>
        <p:spPr bwMode="auto">
          <a:xfrm>
            <a:off x="6793652" y="4077073"/>
            <a:ext cx="755650" cy="827059"/>
          </a:xfrm>
          <a:prstGeom prst="rect">
            <a:avLst/>
          </a:prstGeom>
          <a:noFill/>
          <a:ln w="9525">
            <a:noFill/>
            <a:miter lim="800000"/>
            <a:headEnd/>
            <a:tailEnd/>
          </a:ln>
        </p:spPr>
      </p:pic>
      <p:pic>
        <p:nvPicPr>
          <p:cNvPr id="49"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7843566" y="3543672"/>
            <a:ext cx="688707" cy="521594"/>
          </a:xfrm>
          <a:prstGeom prst="rect">
            <a:avLst/>
          </a:prstGeom>
          <a:noFill/>
          <a:ln w="9525">
            <a:noFill/>
            <a:miter lim="800000"/>
            <a:headEnd/>
            <a:tailEnd/>
          </a:ln>
        </p:spPr>
      </p:pic>
      <p:cxnSp>
        <p:nvCxnSpPr>
          <p:cNvPr id="50" name="Straight Arrow Connector 49"/>
          <p:cNvCxnSpPr/>
          <p:nvPr/>
        </p:nvCxnSpPr>
        <p:spPr>
          <a:xfrm flipV="1">
            <a:off x="5210175" y="2579689"/>
            <a:ext cx="203200" cy="1965325"/>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bwMode="auto">
          <a:xfrm>
            <a:off x="7767639" y="39814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cxnSp>
        <p:nvCxnSpPr>
          <p:cNvPr id="61" name="Straight Arrow Connector 60"/>
          <p:cNvCxnSpPr/>
          <p:nvPr/>
        </p:nvCxnSpPr>
        <p:spPr>
          <a:xfrm flipH="1" flipV="1">
            <a:off x="5735639" y="2420938"/>
            <a:ext cx="2376487" cy="1223962"/>
          </a:xfrm>
          <a:prstGeom prst="straightConnector1">
            <a:avLst/>
          </a:prstGeom>
          <a:ln w="28575" cmpd="sng">
            <a:solidFill>
              <a:schemeClr val="accent6">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321" name="TextBox 62"/>
          <p:cNvSpPr txBox="1">
            <a:spLocks noChangeArrowheads="1"/>
          </p:cNvSpPr>
          <p:nvPr/>
        </p:nvSpPr>
        <p:spPr bwMode="auto">
          <a:xfrm>
            <a:off x="1613290" y="5559428"/>
            <a:ext cx="87852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b="1" dirty="0">
                <a:solidFill>
                  <a:srgbClr val="FF0000"/>
                </a:solidFill>
              </a:rPr>
              <a:t>Specific to SDNs</a:t>
            </a:r>
            <a:r>
              <a:rPr lang="pt-PT" sz="2000" dirty="0"/>
              <a:t>, </a:t>
            </a:r>
            <a:r>
              <a:rPr lang="en-US" sz="2000" dirty="0"/>
              <a:t>malicious applications can now be easily developed and deployed on controllers</a:t>
            </a:r>
            <a:r>
              <a:rPr lang="pt-PT" sz="2000" dirty="0"/>
              <a:t>.</a:t>
            </a:r>
          </a:p>
        </p:txBody>
      </p:sp>
      <p:sp>
        <p:nvSpPr>
          <p:cNvPr id="12322" name="TextBox 63"/>
          <p:cNvSpPr txBox="1">
            <a:spLocks noChangeArrowheads="1"/>
          </p:cNvSpPr>
          <p:nvPr/>
        </p:nvSpPr>
        <p:spPr bwMode="auto">
          <a:xfrm>
            <a:off x="1492251" y="6242408"/>
            <a:ext cx="9144000" cy="40005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i="1">
                <a:solidFill>
                  <a:schemeClr val="bg1"/>
                </a:solidFill>
              </a:rPr>
              <a:t>Possible solutions:</a:t>
            </a:r>
            <a:r>
              <a:rPr lang="pt-PT" sz="2000">
                <a:solidFill>
                  <a:schemeClr val="bg1"/>
                </a:solidFill>
              </a:rPr>
              <a:t> software attestation, security domains</a:t>
            </a:r>
          </a:p>
        </p:txBody>
      </p:sp>
      <p:sp>
        <p:nvSpPr>
          <p:cNvPr id="66" name="Rectangle 65"/>
          <p:cNvSpPr/>
          <p:nvPr/>
        </p:nvSpPr>
        <p:spPr>
          <a:xfrm>
            <a:off x="7967663" y="44451"/>
            <a:ext cx="2665412" cy="461963"/>
          </a:xfrm>
          <a:prstGeom prst="rect">
            <a:avLst/>
          </a:prstGeom>
          <a:solidFill>
            <a:schemeClr val="accent2">
              <a:lumMod val="75000"/>
            </a:schemeClr>
          </a:solidFill>
        </p:spPr>
        <p:txBody>
          <a:bodyPr anchor="ctr">
            <a:spAutoFit/>
          </a:bodyPr>
          <a:lstStyle/>
          <a:p>
            <a:pPr algn="ctr">
              <a:defRPr/>
            </a:pPr>
            <a:r>
              <a:rPr lang="en-US" sz="2400" dirty="0">
                <a:solidFill>
                  <a:schemeClr val="bg1"/>
                </a:solidFill>
              </a:rPr>
              <a:t>Threat vectors map</a:t>
            </a:r>
            <a:endParaRPr lang="pt-PT" sz="2400" b="1" dirty="0">
              <a:solidFill>
                <a:schemeClr val="bg1"/>
              </a:solidFill>
            </a:endParaRPr>
          </a:p>
        </p:txBody>
      </p:sp>
      <p:sp>
        <p:nvSpPr>
          <p:cNvPr id="67" name="Rectangular Callout 66"/>
          <p:cNvSpPr/>
          <p:nvPr/>
        </p:nvSpPr>
        <p:spPr bwMode="auto">
          <a:xfrm>
            <a:off x="1919289" y="476251"/>
            <a:ext cx="2808287" cy="1584325"/>
          </a:xfrm>
          <a:prstGeom prst="wedgeRectCallout">
            <a:avLst>
              <a:gd name="adj1" fmla="val 84817"/>
              <a:gd name="adj2" fmla="val -25508"/>
            </a:avLst>
          </a:prstGeom>
          <a:solidFill>
            <a:schemeClr val="accent2">
              <a:lumMod val="40000"/>
              <a:lumOff val="60000"/>
              <a:alpha val="95000"/>
            </a:schemeClr>
          </a:solidFill>
          <a:ln w="9525" cap="flat" cmpd="sng" algn="ctr">
            <a:solidFill>
              <a:schemeClr val="tx1"/>
            </a:solidFill>
            <a:prstDash val="dash"/>
            <a:round/>
            <a:headEnd type="none" w="med" len="med"/>
            <a:tailEnd type="none" w="med" len="med"/>
          </a:ln>
          <a:effectLst/>
          <a:extLst/>
        </p:spPr>
        <p:txBody>
          <a:bodyPr anchor="ctr"/>
          <a:lstStyle/>
          <a:p>
            <a:pPr algn="ctr">
              <a:defRPr/>
            </a:pPr>
            <a:r>
              <a:rPr lang="en-US" sz="2000" b="1" dirty="0">
                <a:cs typeface="Courier New" pitchFamily="49" charset="0"/>
              </a:rPr>
              <a:t>Threat vector 5</a:t>
            </a:r>
            <a:endParaRPr lang="en-US" sz="2000" dirty="0">
              <a:cs typeface="Courier New" pitchFamily="49" charset="0"/>
            </a:endParaRPr>
          </a:p>
          <a:p>
            <a:pPr algn="ctr">
              <a:defRPr/>
            </a:pPr>
            <a:r>
              <a:rPr lang="en-US" sz="2000" dirty="0">
                <a:cs typeface="Courier New" pitchFamily="49" charset="0"/>
              </a:rPr>
              <a:t>lack of trust between the controller and apps</a:t>
            </a:r>
          </a:p>
        </p:txBody>
      </p:sp>
      <p:sp>
        <p:nvSpPr>
          <p:cNvPr id="2" name="Slide Number Placeholder 1"/>
          <p:cNvSpPr>
            <a:spLocks noGrp="1"/>
          </p:cNvSpPr>
          <p:nvPr>
            <p:ph type="sldNum" sz="quarter" idx="12"/>
          </p:nvPr>
        </p:nvSpPr>
        <p:spPr/>
        <p:txBody>
          <a:bodyPr/>
          <a:lstStyle/>
          <a:p>
            <a:fld id="{07404187-BD2A-7A4E-BB6A-469D79ED1EB7}" type="slidenum">
              <a:rPr lang="en-US" smtClean="0"/>
              <a:pPr/>
              <a:t>19</a:t>
            </a:fld>
            <a:endParaRPr lang="en-US"/>
          </a:p>
        </p:txBody>
      </p:sp>
      <p:sp>
        <p:nvSpPr>
          <p:cNvPr id="44" name="TextBox 6"/>
          <p:cNvSpPr txBox="1">
            <a:spLocks noChangeArrowheads="1"/>
          </p:cNvSpPr>
          <p:nvPr/>
        </p:nvSpPr>
        <p:spPr bwMode="auto">
          <a:xfrm rot="-545969">
            <a:off x="8267260" y="4325293"/>
            <a:ext cx="202811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b="1" dirty="0">
                <a:solidFill>
                  <a:schemeClr val="accent1">
                    <a:lumMod val="50000"/>
                  </a:schemeClr>
                </a:solidFill>
                <a:latin typeface="Courier"/>
                <a:ea typeface="+mn-ea"/>
                <a:cs typeface="Courier"/>
              </a:rPr>
              <a:t>Data</a:t>
            </a:r>
            <a:r>
              <a:rPr lang="en-US" sz="2400" dirty="0">
                <a:solidFill>
                  <a:schemeClr val="accent1">
                    <a:lumMod val="50000"/>
                  </a:schemeClr>
                </a:solidFill>
                <a:latin typeface="Courier" charset="0"/>
                <a:cs typeface="Courier" charset="0"/>
              </a:rPr>
              <a:t> </a:t>
            </a:r>
            <a:r>
              <a:rPr lang="en-US" sz="2400" b="1" dirty="0">
                <a:solidFill>
                  <a:schemeClr val="accent1">
                    <a:lumMod val="50000"/>
                  </a:schemeClr>
                </a:solidFill>
                <a:latin typeface="Courier"/>
                <a:ea typeface="+mn-ea"/>
                <a:cs typeface="Courier"/>
              </a:rPr>
              <a:t>Plane</a:t>
            </a:r>
          </a:p>
        </p:txBody>
      </p:sp>
      <p:sp>
        <p:nvSpPr>
          <p:cNvPr id="45" name="TextBox 44"/>
          <p:cNvSpPr txBox="1"/>
          <p:nvPr/>
        </p:nvSpPr>
        <p:spPr>
          <a:xfrm rot="21054031">
            <a:off x="6879108" y="2164466"/>
            <a:ext cx="3262432" cy="400110"/>
          </a:xfrm>
          <a:prstGeom prst="rect">
            <a:avLst/>
          </a:prstGeom>
          <a:noFill/>
        </p:spPr>
        <p:txBody>
          <a:bodyPr wrap="none">
            <a:spAutoFit/>
          </a:bodyPr>
          <a:lstStyle/>
          <a:p>
            <a:pPr>
              <a:defRPr/>
            </a:pPr>
            <a:r>
              <a:rPr lang="en-US" sz="2000" b="1" dirty="0">
                <a:solidFill>
                  <a:srgbClr val="FF0000"/>
                </a:solidFill>
                <a:latin typeface="Courier"/>
                <a:cs typeface="Courier"/>
              </a:rPr>
              <a:t>Control &amp; Management</a:t>
            </a:r>
          </a:p>
        </p:txBody>
      </p:sp>
    </p:spTree>
    <p:extLst>
      <p:ext uri="{BB962C8B-B14F-4D97-AF65-F5344CB8AC3E}">
        <p14:creationId xmlns:p14="http://schemas.microsoft.com/office/powerpoint/2010/main" val="1024816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2180478"/>
            <a:ext cx="10515600" cy="1325563"/>
          </a:xfrm>
        </p:spPr>
        <p:txBody>
          <a:bodyPr/>
          <a:lstStyle/>
          <a:p>
            <a:pPr algn="ctr"/>
            <a:r>
              <a:rPr lang="en-NZ" dirty="0" smtClean="0"/>
              <a:t>Malware &amp;&amp; </a:t>
            </a:r>
            <a:r>
              <a:rPr lang="en-NZ" dirty="0" err="1" smtClean="0"/>
              <a:t>DoS</a:t>
            </a:r>
            <a:r>
              <a:rPr lang="en-NZ" dirty="0" smtClean="0"/>
              <a:t>/DDoS</a:t>
            </a:r>
            <a:endParaRPr lang="en-NZ" dirty="0"/>
          </a:p>
        </p:txBody>
      </p:sp>
    </p:spTree>
    <p:extLst>
      <p:ext uri="{BB962C8B-B14F-4D97-AF65-F5344CB8AC3E}">
        <p14:creationId xmlns:p14="http://schemas.microsoft.com/office/powerpoint/2010/main" val="1564342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22215" y="1692010"/>
            <a:ext cx="6649396" cy="5193374"/>
          </a:xfrm>
          <a:prstGeom prst="rect">
            <a:avLst/>
          </a:prstGeom>
          <a:solidFill>
            <a:srgbClr val="CCFFCC"/>
          </a:solidFill>
          <a:ln w="28575" cmpd="sng">
            <a:solidFill>
              <a:schemeClr val="bg1">
                <a:lumMod val="50000"/>
              </a:schemeClr>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sp>
        <p:nvSpPr>
          <p:cNvPr id="8" name="Rectangle 7"/>
          <p:cNvSpPr/>
          <p:nvPr/>
        </p:nvSpPr>
        <p:spPr>
          <a:xfrm>
            <a:off x="2847615" y="-551165"/>
            <a:ext cx="6620934" cy="5193374"/>
          </a:xfrm>
          <a:prstGeom prst="rect">
            <a:avLst/>
          </a:prstGeom>
          <a:solidFill>
            <a:schemeClr val="accent4">
              <a:lumMod val="20000"/>
              <a:lumOff val="80000"/>
            </a:schemeClr>
          </a:solidFill>
          <a:ln w="28575" cmpd="sng">
            <a:solidFill>
              <a:srgbClr val="7F7F7F"/>
            </a:solidFill>
            <a:prstDash val="dash"/>
          </a:ln>
          <a:scene3d>
            <a:camera prst="isometricOffAxis1Top"/>
            <a:lightRig rig="threePt" dir="t"/>
          </a:scene3d>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dirty="0"/>
          </a:p>
        </p:txBody>
      </p:sp>
      <p:grpSp>
        <p:nvGrpSpPr>
          <p:cNvPr id="12293" name="Group 167"/>
          <p:cNvGrpSpPr>
            <a:grpSpLocks/>
          </p:cNvGrpSpPr>
          <p:nvPr/>
        </p:nvGrpSpPr>
        <p:grpSpPr bwMode="auto">
          <a:xfrm>
            <a:off x="5033964" y="1477963"/>
            <a:ext cx="1163637" cy="1060450"/>
            <a:chOff x="7091299" y="1410925"/>
            <a:chExt cx="896851" cy="836155"/>
          </a:xfrm>
        </p:grpSpPr>
        <p:pic>
          <p:nvPicPr>
            <p:cNvPr id="57" name="Picture 5" descr="C:\Users\nuno\AppData\Local\Microsoft\Windows\Temporary Internet Files\Content.IE5\PGORBP2P\MC900434845[1].png"/>
            <p:cNvPicPr>
              <a:picLocks noChangeAspect="1" noChangeArrowheads="1"/>
            </p:cNvPicPr>
            <p:nvPr/>
          </p:nvPicPr>
          <p:blipFill>
            <a:blip r:embed="rId3"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344859" y="1410925"/>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Picture 5" descr="C:\Users\nuno\AppData\Local\Microsoft\Windows\Temporary Internet Files\Content.IE5\PGORBP2P\MC900434845[1].png"/>
            <p:cNvPicPr>
              <a:picLocks noChangeAspect="1" noChangeArrowheads="1"/>
            </p:cNvPicPr>
            <p:nvPr/>
          </p:nvPicPr>
          <p:blipFill>
            <a:blip r:embed="rId4"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60339" y="1487813"/>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 name="Picture 5" descr="C:\Users\nuno\AppData\Local\Microsoft\Windows\Temporary Internet Files\Content.IE5\PGORBP2P\MC900434845[1].png"/>
            <p:cNvPicPr>
              <a:picLocks noChangeAspect="1" noChangeArrowheads="1"/>
            </p:cNvPicPr>
            <p:nvPr/>
          </p:nvPicPr>
          <p:blipFill>
            <a:blip r:embed="rId5" cstate="print">
              <a:duotone>
                <a:prstClr val="black"/>
                <a:schemeClr val="accent6">
                  <a:tint val="45000"/>
                  <a:satMod val="400000"/>
                </a:schemeClr>
              </a:duotone>
            </a:blip>
            <a:srcRect/>
            <a:stretch>
              <a:fillRect/>
            </a:stretch>
          </p:blipFill>
          <p:spPr bwMode="auto">
            <a:xfrm flipH="1">
              <a:off x="7176921" y="1569983"/>
              <a:ext cx="639053" cy="594769"/>
            </a:xfrm>
            <a:prstGeom prst="rect">
              <a:avLst/>
            </a:prstGeom>
            <a:noFill/>
            <a:ln w="9525">
              <a:noFill/>
              <a:miter lim="800000"/>
              <a:headEnd/>
              <a:tailEnd/>
            </a:ln>
          </p:spPr>
        </p:pic>
        <p:pic>
          <p:nvPicPr>
            <p:cNvPr id="60"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091299" y="1646394"/>
              <a:ext cx="643291" cy="6006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1" name="Picture 13" descr="C:\Users\nuno\AppData\Local\Microsoft\Windows\Temporary Internet Files\Content.IE5\JU7WZPZB\MC900431576[1].png"/>
          <p:cNvPicPr>
            <a:picLocks noChangeAspect="1" noChangeArrowheads="1"/>
          </p:cNvPicPr>
          <p:nvPr/>
        </p:nvPicPr>
        <p:blipFill>
          <a:blip r:embed="rId7" cstate="print">
            <a:duotone>
              <a:prstClr val="black"/>
              <a:srgbClr val="D9C3A5">
                <a:tint val="50000"/>
                <a:satMod val="180000"/>
              </a:srgbClr>
            </a:duotone>
          </a:blip>
          <a:srcRect/>
          <a:stretch>
            <a:fillRect/>
          </a:stretch>
        </p:blipFill>
        <p:spPr bwMode="auto">
          <a:xfrm>
            <a:off x="7106922" y="1222235"/>
            <a:ext cx="755650" cy="827059"/>
          </a:xfrm>
          <a:prstGeom prst="rect">
            <a:avLst/>
          </a:prstGeom>
          <a:noFill/>
          <a:ln w="9525">
            <a:noFill/>
            <a:miter lim="800000"/>
            <a:headEnd/>
            <a:tailEnd/>
          </a:ln>
        </p:spPr>
      </p:pic>
      <p:sp>
        <p:nvSpPr>
          <p:cNvPr id="13" name="Rectangle 12"/>
          <p:cNvSpPr/>
          <p:nvPr/>
        </p:nvSpPr>
        <p:spPr bwMode="auto">
          <a:xfrm>
            <a:off x="5768976" y="39052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4" name="Rectangle 13"/>
          <p:cNvSpPr/>
          <p:nvPr/>
        </p:nvSpPr>
        <p:spPr bwMode="auto">
          <a:xfrm>
            <a:off x="4008439" y="4716463"/>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5" name="Rectangle 14"/>
          <p:cNvSpPr/>
          <p:nvPr/>
        </p:nvSpPr>
        <p:spPr bwMode="auto">
          <a:xfrm>
            <a:off x="2424114" y="3860800"/>
            <a:ext cx="1057275" cy="585788"/>
          </a:xfrm>
          <a:prstGeom prst="rect">
            <a:avLst/>
          </a:prstGeom>
        </p:spPr>
        <p:txBody>
          <a:bodyPr>
            <a:spAutoFit/>
          </a:bodyPr>
          <a:lstStyle/>
          <a:p>
            <a:pPr algn="ctr">
              <a:defRPr/>
            </a:pPr>
            <a:r>
              <a:rPr lang="en-US" sz="1600" dirty="0">
                <a:solidFill>
                  <a:schemeClr val="accent6">
                    <a:lumMod val="75000"/>
                  </a:schemeClr>
                </a:solidFill>
              </a:rPr>
              <a:t>SDN device</a:t>
            </a:r>
          </a:p>
        </p:txBody>
      </p:sp>
      <p:sp>
        <p:nvSpPr>
          <p:cNvPr id="16" name="Rectangle 15"/>
          <p:cNvSpPr/>
          <p:nvPr/>
        </p:nvSpPr>
        <p:spPr bwMode="auto">
          <a:xfrm>
            <a:off x="6938963" y="1825625"/>
            <a:ext cx="1173162" cy="584200"/>
          </a:xfrm>
          <a:prstGeom prst="rect">
            <a:avLst/>
          </a:prstGeom>
        </p:spPr>
        <p:txBody>
          <a:bodyPr>
            <a:spAutoFit/>
          </a:bodyPr>
          <a:lstStyle/>
          <a:p>
            <a:pPr algn="ctr">
              <a:defRPr/>
            </a:pPr>
            <a:r>
              <a:rPr lang="en-US" sz="1600" dirty="0">
                <a:solidFill>
                  <a:schemeClr val="bg2">
                    <a:lumMod val="25000"/>
                  </a:schemeClr>
                </a:solidFill>
              </a:rPr>
              <a:t>Admin</a:t>
            </a:r>
          </a:p>
          <a:p>
            <a:pPr algn="ctr">
              <a:defRPr/>
            </a:pPr>
            <a:r>
              <a:rPr lang="en-US" sz="1600" dirty="0">
                <a:solidFill>
                  <a:schemeClr val="bg2">
                    <a:lumMod val="25000"/>
                  </a:schemeClr>
                </a:solidFill>
              </a:rPr>
              <a:t>Station</a:t>
            </a:r>
          </a:p>
        </p:txBody>
      </p:sp>
      <p:pic>
        <p:nvPicPr>
          <p:cNvPr id="19" name="Picture 5" descr="C:\Users\nuno\AppData\Local\Microsoft\Windows\Temporary Internet Files\Content.IE5\PGORBP2P\MC900434845[1].png"/>
          <p:cNvPicPr>
            <a:picLocks noChangeAspect="1" noChangeArrowheads="1"/>
          </p:cNvPicPr>
          <p:nvPr/>
        </p:nvPicPr>
        <p:blipFill>
          <a:blip r:embed="rId6"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881705" y="1887221"/>
            <a:ext cx="834558" cy="761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Down Arrow 19"/>
          <p:cNvSpPr/>
          <p:nvPr/>
        </p:nvSpPr>
        <p:spPr>
          <a:xfrm>
            <a:off x="7325340" y="724066"/>
            <a:ext cx="357188" cy="642938"/>
          </a:xfrm>
          <a:prstGeom prst="downArrow">
            <a:avLst/>
          </a:prstGeom>
          <a:solidFill>
            <a:schemeClr val="accent2"/>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21" name="Oval 20"/>
          <p:cNvSpPr>
            <a:spLocks noChangeAspect="1"/>
          </p:cNvSpPr>
          <p:nvPr/>
        </p:nvSpPr>
        <p:spPr>
          <a:xfrm>
            <a:off x="7319378" y="485757"/>
            <a:ext cx="357190" cy="322644"/>
          </a:xfrm>
          <a:prstGeom prst="ellipse">
            <a:avLst/>
          </a:prstGeom>
          <a:solidFill>
            <a:schemeClr val="accent2"/>
          </a:solidFill>
          <a:ln>
            <a:noFill/>
          </a:ln>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a:bevelT w="63500" h="25400" prst="relaxedInset"/>
          </a:sp3d>
        </p:spPr>
        <p:txBody>
          <a:bodyPr lIns="0" tIns="0" rIns="0" bIns="0" anchor="ctr"/>
          <a:lstStyle/>
          <a:p>
            <a:pPr algn="ctr">
              <a:defRPr/>
            </a:pPr>
            <a:r>
              <a:rPr lang="en-US" sz="1600" b="1" kern="0" dirty="0">
                <a:solidFill>
                  <a:sysClr val="window" lastClr="FFFFFF"/>
                </a:solidFill>
                <a:latin typeface="Calibri"/>
              </a:rPr>
              <a:t>6</a:t>
            </a:r>
          </a:p>
        </p:txBody>
      </p:sp>
      <p:cxnSp>
        <p:nvCxnSpPr>
          <p:cNvPr id="24" name="Straight Arrow Connector 23"/>
          <p:cNvCxnSpPr/>
          <p:nvPr/>
        </p:nvCxnSpPr>
        <p:spPr>
          <a:xfrm flipH="1" flipV="1">
            <a:off x="5616575" y="2493963"/>
            <a:ext cx="584200" cy="1128712"/>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6064251" y="1811339"/>
            <a:ext cx="1203325" cy="41275"/>
          </a:xfrm>
          <a:prstGeom prst="straightConnector1">
            <a:avLst/>
          </a:prstGeom>
          <a:ln w="28575" cmpd="sng">
            <a:solidFill>
              <a:schemeClr val="bg2">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auto">
          <a:xfrm>
            <a:off x="5830889" y="1949450"/>
            <a:ext cx="1057275" cy="584200"/>
          </a:xfrm>
          <a:prstGeom prst="rect">
            <a:avLst/>
          </a:prstGeom>
        </p:spPr>
        <p:txBody>
          <a:bodyPr>
            <a:spAutoFit/>
          </a:bodyPr>
          <a:lstStyle/>
          <a:p>
            <a:pPr algn="ctr">
              <a:defRPr/>
            </a:pPr>
            <a:r>
              <a:rPr lang="en-US" sz="1600" dirty="0">
                <a:solidFill>
                  <a:schemeClr val="accent6">
                    <a:lumMod val="75000"/>
                  </a:schemeClr>
                </a:solidFill>
              </a:rPr>
              <a:t>SDN Controller</a:t>
            </a:r>
          </a:p>
        </p:txBody>
      </p:sp>
      <p:cxnSp>
        <p:nvCxnSpPr>
          <p:cNvPr id="31" name="Straight Arrow Connector 30"/>
          <p:cNvCxnSpPr/>
          <p:nvPr/>
        </p:nvCxnSpPr>
        <p:spPr>
          <a:xfrm flipV="1">
            <a:off x="3803651" y="2519363"/>
            <a:ext cx="1406525" cy="1549400"/>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149851" y="4554539"/>
            <a:ext cx="2074863" cy="312737"/>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470651" y="3775075"/>
            <a:ext cx="1660525" cy="50800"/>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3643313" y="3783013"/>
            <a:ext cx="2616200" cy="449262"/>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3592513" y="4308476"/>
            <a:ext cx="1465262" cy="474663"/>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16514" y="3792539"/>
            <a:ext cx="947737" cy="930275"/>
          </a:xfrm>
          <a:prstGeom prst="straightConnector1">
            <a:avLst/>
          </a:prstGeom>
          <a:ln w="28575" cmpd="sng">
            <a:solidFill>
              <a:srgbClr val="0000FF"/>
            </a:solidFill>
            <a:headEnd type="none"/>
            <a:tailEnd type="none"/>
          </a:ln>
        </p:spPr>
        <p:style>
          <a:lnRef idx="2">
            <a:schemeClr val="accent1"/>
          </a:lnRef>
          <a:fillRef idx="0">
            <a:schemeClr val="accent1"/>
          </a:fillRef>
          <a:effectRef idx="1">
            <a:schemeClr val="accent1"/>
          </a:effectRef>
          <a:fontRef idx="minor">
            <a:schemeClr val="tx1"/>
          </a:fontRef>
        </p:style>
      </p:cxnSp>
      <p:pic>
        <p:nvPicPr>
          <p:cNvPr id="41"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4727827" y="4500412"/>
            <a:ext cx="688707" cy="521594"/>
          </a:xfrm>
          <a:prstGeom prst="rect">
            <a:avLst/>
          </a:prstGeom>
          <a:noFill/>
          <a:ln w="9525">
            <a:noFill/>
            <a:miter lim="800000"/>
            <a:headEnd/>
            <a:tailEnd/>
          </a:ln>
        </p:spPr>
      </p:pic>
      <p:pic>
        <p:nvPicPr>
          <p:cNvPr id="42"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5938555" y="3475940"/>
            <a:ext cx="688707" cy="521594"/>
          </a:xfrm>
          <a:prstGeom prst="rect">
            <a:avLst/>
          </a:prstGeom>
          <a:noFill/>
          <a:ln w="9525">
            <a:noFill/>
            <a:miter lim="800000"/>
            <a:headEnd/>
            <a:tailEnd/>
          </a:ln>
        </p:spPr>
      </p:pic>
      <p:pic>
        <p:nvPicPr>
          <p:cNvPr id="43"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3220759" y="3992412"/>
            <a:ext cx="688707" cy="521594"/>
          </a:xfrm>
          <a:prstGeom prst="rect">
            <a:avLst/>
          </a:prstGeom>
          <a:noFill/>
          <a:ln w="9525">
            <a:noFill/>
            <a:miter lim="800000"/>
            <a:headEnd/>
            <a:tailEnd/>
          </a:ln>
        </p:spPr>
      </p:pic>
      <p:pic>
        <p:nvPicPr>
          <p:cNvPr id="48" name="Picture 13" descr="C:\Users\nuno\AppData\Local\Microsoft\Windows\Temporary Internet Files\Content.IE5\JU7WZPZB\MC900431576[1].png"/>
          <p:cNvPicPr>
            <a:picLocks noChangeAspect="1" noChangeArrowheads="1"/>
          </p:cNvPicPr>
          <p:nvPr/>
        </p:nvPicPr>
        <p:blipFill>
          <a:blip r:embed="rId7" cstate="print">
            <a:duotone>
              <a:prstClr val="black"/>
              <a:schemeClr val="accent6">
                <a:tint val="45000"/>
                <a:satMod val="400000"/>
              </a:schemeClr>
            </a:duotone>
          </a:blip>
          <a:srcRect/>
          <a:stretch>
            <a:fillRect/>
          </a:stretch>
        </p:blipFill>
        <p:spPr bwMode="auto">
          <a:xfrm>
            <a:off x="6793652" y="4077073"/>
            <a:ext cx="755650" cy="827059"/>
          </a:xfrm>
          <a:prstGeom prst="rect">
            <a:avLst/>
          </a:prstGeom>
          <a:noFill/>
          <a:ln w="9525">
            <a:noFill/>
            <a:miter lim="800000"/>
            <a:headEnd/>
            <a:tailEnd/>
          </a:ln>
        </p:spPr>
      </p:pic>
      <p:pic>
        <p:nvPicPr>
          <p:cNvPr id="49" name="Picture 3"/>
          <p:cNvPicPr>
            <a:picLocks noChangeAspect="1" noChangeArrowheads="1"/>
          </p:cNvPicPr>
          <p:nvPr/>
        </p:nvPicPr>
        <p:blipFill>
          <a:blip r:embed="rId8" cstate="print">
            <a:duotone>
              <a:schemeClr val="accent6">
                <a:shade val="45000"/>
                <a:satMod val="135000"/>
              </a:schemeClr>
              <a:prstClr val="white"/>
            </a:duotone>
            <a:extLst/>
          </a:blip>
          <a:srcRect/>
          <a:stretch>
            <a:fillRect/>
          </a:stretch>
        </p:blipFill>
        <p:spPr bwMode="auto">
          <a:xfrm flipH="1">
            <a:off x="7843566" y="3543672"/>
            <a:ext cx="688707" cy="521594"/>
          </a:xfrm>
          <a:prstGeom prst="rect">
            <a:avLst/>
          </a:prstGeom>
          <a:noFill/>
          <a:ln w="9525">
            <a:noFill/>
            <a:miter lim="800000"/>
            <a:headEnd/>
            <a:tailEnd/>
          </a:ln>
        </p:spPr>
      </p:pic>
      <p:cxnSp>
        <p:nvCxnSpPr>
          <p:cNvPr id="50" name="Straight Arrow Connector 49"/>
          <p:cNvCxnSpPr/>
          <p:nvPr/>
        </p:nvCxnSpPr>
        <p:spPr>
          <a:xfrm flipV="1">
            <a:off x="5210175" y="2579689"/>
            <a:ext cx="203200" cy="1965325"/>
          </a:xfrm>
          <a:prstGeom prst="straightConnector1">
            <a:avLst/>
          </a:prstGeom>
          <a:ln w="28575" cmpd="sng">
            <a:solidFill>
              <a:srgbClr val="E46C0A"/>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bwMode="auto">
          <a:xfrm>
            <a:off x="7767639" y="3981450"/>
            <a:ext cx="1057275" cy="584200"/>
          </a:xfrm>
          <a:prstGeom prst="rect">
            <a:avLst/>
          </a:prstGeom>
        </p:spPr>
        <p:txBody>
          <a:bodyPr>
            <a:spAutoFit/>
          </a:bodyPr>
          <a:lstStyle/>
          <a:p>
            <a:pPr algn="ctr">
              <a:defRPr/>
            </a:pPr>
            <a:r>
              <a:rPr lang="en-US" sz="1600" dirty="0">
                <a:solidFill>
                  <a:schemeClr val="accent6">
                    <a:lumMod val="75000"/>
                  </a:schemeClr>
                </a:solidFill>
              </a:rPr>
              <a:t>SDN device</a:t>
            </a:r>
          </a:p>
        </p:txBody>
      </p:sp>
      <p:cxnSp>
        <p:nvCxnSpPr>
          <p:cNvPr id="61" name="Straight Arrow Connector 60"/>
          <p:cNvCxnSpPr/>
          <p:nvPr/>
        </p:nvCxnSpPr>
        <p:spPr>
          <a:xfrm flipH="1" flipV="1">
            <a:off x="5735639" y="2420938"/>
            <a:ext cx="2376487" cy="1223962"/>
          </a:xfrm>
          <a:prstGeom prst="straightConnector1">
            <a:avLst/>
          </a:prstGeom>
          <a:ln w="28575" cmpd="sng">
            <a:solidFill>
              <a:schemeClr val="accent6">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321" name="TextBox 62"/>
          <p:cNvSpPr txBox="1">
            <a:spLocks noChangeArrowheads="1"/>
          </p:cNvSpPr>
          <p:nvPr/>
        </p:nvSpPr>
        <p:spPr bwMode="auto">
          <a:xfrm>
            <a:off x="1581595" y="5522305"/>
            <a:ext cx="87852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pt-PT" sz="2000" b="1" dirty="0" smtClean="0">
                <a:solidFill>
                  <a:srgbClr val="FF0000"/>
                </a:solidFill>
              </a:rPr>
              <a:t>Not Specific </a:t>
            </a:r>
            <a:r>
              <a:rPr lang="pt-PT" sz="2000" b="1" dirty="0">
                <a:solidFill>
                  <a:srgbClr val="FF0000"/>
                </a:solidFill>
              </a:rPr>
              <a:t>to SDNs</a:t>
            </a:r>
            <a:r>
              <a:rPr lang="pt-PT" sz="2000" dirty="0"/>
              <a:t>, </a:t>
            </a:r>
            <a:r>
              <a:rPr lang="pt-PT" sz="2000" dirty="0" smtClean="0"/>
              <a:t>by </a:t>
            </a:r>
            <a:r>
              <a:rPr lang="en-NZ" sz="2000" dirty="0" smtClean="0"/>
              <a:t>compromising the critical computer, the controller could be easily attacked. </a:t>
            </a:r>
            <a:endParaRPr lang="pt-PT" sz="2000" dirty="0"/>
          </a:p>
        </p:txBody>
      </p:sp>
      <p:sp>
        <p:nvSpPr>
          <p:cNvPr id="12322" name="TextBox 63"/>
          <p:cNvSpPr txBox="1">
            <a:spLocks noChangeArrowheads="1"/>
          </p:cNvSpPr>
          <p:nvPr/>
        </p:nvSpPr>
        <p:spPr bwMode="auto">
          <a:xfrm>
            <a:off x="1489075" y="6356350"/>
            <a:ext cx="9144000" cy="40005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pt-PT" sz="2000" i="1" dirty="0">
                <a:solidFill>
                  <a:schemeClr val="bg1"/>
                </a:solidFill>
              </a:rPr>
              <a:t>Possible solutions:</a:t>
            </a:r>
            <a:r>
              <a:rPr lang="pt-PT" sz="2000" dirty="0">
                <a:solidFill>
                  <a:schemeClr val="bg1"/>
                </a:solidFill>
              </a:rPr>
              <a:t> </a:t>
            </a:r>
            <a:r>
              <a:rPr lang="pt-PT" sz="2000" dirty="0" smtClean="0">
                <a:solidFill>
                  <a:schemeClr val="bg1"/>
                </a:solidFill>
              </a:rPr>
              <a:t>replication  </a:t>
            </a:r>
            <a:r>
              <a:rPr lang="pt-PT" sz="2000" dirty="0">
                <a:solidFill>
                  <a:schemeClr val="bg1"/>
                </a:solidFill>
              </a:rPr>
              <a:t>+ recovery</a:t>
            </a:r>
          </a:p>
        </p:txBody>
      </p:sp>
      <p:sp>
        <p:nvSpPr>
          <p:cNvPr id="66" name="Rectangle 65"/>
          <p:cNvSpPr/>
          <p:nvPr/>
        </p:nvSpPr>
        <p:spPr>
          <a:xfrm>
            <a:off x="7967663" y="44451"/>
            <a:ext cx="2665412" cy="461963"/>
          </a:xfrm>
          <a:prstGeom prst="rect">
            <a:avLst/>
          </a:prstGeom>
          <a:solidFill>
            <a:schemeClr val="accent2">
              <a:lumMod val="75000"/>
            </a:schemeClr>
          </a:solidFill>
        </p:spPr>
        <p:txBody>
          <a:bodyPr anchor="ctr">
            <a:spAutoFit/>
          </a:bodyPr>
          <a:lstStyle/>
          <a:p>
            <a:pPr algn="ctr">
              <a:defRPr/>
            </a:pPr>
            <a:r>
              <a:rPr lang="en-US" sz="2400" dirty="0">
                <a:solidFill>
                  <a:schemeClr val="bg1"/>
                </a:solidFill>
              </a:rPr>
              <a:t>Threat vectors map</a:t>
            </a:r>
            <a:endParaRPr lang="pt-PT" sz="2400" b="1" dirty="0">
              <a:solidFill>
                <a:schemeClr val="bg1"/>
              </a:solidFill>
            </a:endParaRPr>
          </a:p>
        </p:txBody>
      </p:sp>
      <p:sp>
        <p:nvSpPr>
          <p:cNvPr id="67" name="Rectangular Callout 66"/>
          <p:cNvSpPr/>
          <p:nvPr/>
        </p:nvSpPr>
        <p:spPr bwMode="auto">
          <a:xfrm>
            <a:off x="3573126" y="189365"/>
            <a:ext cx="2808287" cy="1584325"/>
          </a:xfrm>
          <a:prstGeom prst="wedgeRectCallout">
            <a:avLst>
              <a:gd name="adj1" fmla="val 84817"/>
              <a:gd name="adj2" fmla="val -25508"/>
            </a:avLst>
          </a:prstGeom>
          <a:solidFill>
            <a:schemeClr val="accent2">
              <a:lumMod val="40000"/>
              <a:lumOff val="60000"/>
              <a:alpha val="95000"/>
            </a:schemeClr>
          </a:solidFill>
          <a:ln w="9525" cap="flat" cmpd="sng" algn="ctr">
            <a:solidFill>
              <a:schemeClr val="tx1"/>
            </a:solidFill>
            <a:prstDash val="dash"/>
            <a:round/>
            <a:headEnd type="none" w="med" len="med"/>
            <a:tailEnd type="none" w="med" len="med"/>
          </a:ln>
          <a:effectLst/>
          <a:extLst/>
        </p:spPr>
        <p:txBody>
          <a:bodyPr anchor="ctr"/>
          <a:lstStyle/>
          <a:p>
            <a:pPr algn="ctr">
              <a:defRPr/>
            </a:pPr>
            <a:r>
              <a:rPr lang="en-US" sz="2000" b="1" dirty="0">
                <a:cs typeface="Courier New" pitchFamily="49" charset="0"/>
              </a:rPr>
              <a:t>Threat vector 6</a:t>
            </a:r>
            <a:endParaRPr lang="en-US" sz="2000" dirty="0">
              <a:cs typeface="Courier New" pitchFamily="49" charset="0"/>
            </a:endParaRPr>
          </a:p>
          <a:p>
            <a:pPr algn="ctr">
              <a:defRPr/>
            </a:pPr>
            <a:r>
              <a:rPr lang="en-US" sz="2000" dirty="0">
                <a:cs typeface="Courier New" pitchFamily="49" charset="0"/>
              </a:rPr>
              <a:t>Attack on vulnerability in administrative station</a:t>
            </a:r>
          </a:p>
        </p:txBody>
      </p:sp>
      <p:sp>
        <p:nvSpPr>
          <p:cNvPr id="2" name="Slide Number Placeholder 1"/>
          <p:cNvSpPr>
            <a:spLocks noGrp="1"/>
          </p:cNvSpPr>
          <p:nvPr>
            <p:ph type="sldNum" sz="quarter" idx="12"/>
          </p:nvPr>
        </p:nvSpPr>
        <p:spPr/>
        <p:txBody>
          <a:bodyPr/>
          <a:lstStyle/>
          <a:p>
            <a:fld id="{07404187-BD2A-7A4E-BB6A-469D79ED1EB7}" type="slidenum">
              <a:rPr lang="en-US" smtClean="0"/>
              <a:pPr/>
              <a:t>20</a:t>
            </a:fld>
            <a:endParaRPr lang="en-US" dirty="0"/>
          </a:p>
        </p:txBody>
      </p:sp>
      <p:sp>
        <p:nvSpPr>
          <p:cNvPr id="44" name="TextBox 6"/>
          <p:cNvSpPr txBox="1">
            <a:spLocks noChangeArrowheads="1"/>
          </p:cNvSpPr>
          <p:nvPr/>
        </p:nvSpPr>
        <p:spPr bwMode="auto">
          <a:xfrm rot="-545969">
            <a:off x="8267260" y="4325293"/>
            <a:ext cx="202811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b="1" dirty="0">
                <a:solidFill>
                  <a:schemeClr val="accent1">
                    <a:lumMod val="50000"/>
                  </a:schemeClr>
                </a:solidFill>
                <a:latin typeface="Courier"/>
                <a:ea typeface="+mn-ea"/>
                <a:cs typeface="Courier"/>
              </a:rPr>
              <a:t>Data</a:t>
            </a:r>
            <a:r>
              <a:rPr lang="en-US" sz="2400" dirty="0">
                <a:solidFill>
                  <a:schemeClr val="accent1">
                    <a:lumMod val="50000"/>
                  </a:schemeClr>
                </a:solidFill>
                <a:latin typeface="Courier" charset="0"/>
                <a:cs typeface="Courier" charset="0"/>
              </a:rPr>
              <a:t> </a:t>
            </a:r>
            <a:r>
              <a:rPr lang="en-US" sz="2400" b="1" dirty="0">
                <a:solidFill>
                  <a:schemeClr val="accent1">
                    <a:lumMod val="50000"/>
                  </a:schemeClr>
                </a:solidFill>
                <a:latin typeface="Courier"/>
                <a:ea typeface="+mn-ea"/>
                <a:cs typeface="Courier"/>
              </a:rPr>
              <a:t>Plane</a:t>
            </a:r>
          </a:p>
        </p:txBody>
      </p:sp>
      <p:sp>
        <p:nvSpPr>
          <p:cNvPr id="45" name="TextBox 44"/>
          <p:cNvSpPr txBox="1"/>
          <p:nvPr/>
        </p:nvSpPr>
        <p:spPr>
          <a:xfrm rot="21054031">
            <a:off x="6879108" y="2164466"/>
            <a:ext cx="3262432" cy="400110"/>
          </a:xfrm>
          <a:prstGeom prst="rect">
            <a:avLst/>
          </a:prstGeom>
          <a:noFill/>
        </p:spPr>
        <p:txBody>
          <a:bodyPr wrap="none">
            <a:spAutoFit/>
          </a:bodyPr>
          <a:lstStyle/>
          <a:p>
            <a:pPr>
              <a:defRPr/>
            </a:pPr>
            <a:r>
              <a:rPr lang="en-US" sz="2000" b="1" dirty="0">
                <a:solidFill>
                  <a:srgbClr val="FF0000"/>
                </a:solidFill>
                <a:latin typeface="Courier"/>
                <a:cs typeface="Courier"/>
              </a:rPr>
              <a:t>Control &amp; Management</a:t>
            </a:r>
          </a:p>
        </p:txBody>
      </p:sp>
    </p:spTree>
    <p:extLst>
      <p:ext uri="{BB962C8B-B14F-4D97-AF65-F5344CB8AC3E}">
        <p14:creationId xmlns:p14="http://schemas.microsoft.com/office/powerpoint/2010/main" val="1496643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06" y="3108325"/>
            <a:ext cx="10515600" cy="1325563"/>
          </a:xfrm>
        </p:spPr>
        <p:txBody>
          <a:bodyPr/>
          <a:lstStyle/>
          <a:p>
            <a:pPr algn="ctr"/>
            <a:r>
              <a:rPr lang="en-NZ" dirty="0"/>
              <a:t>IDS &amp; IPS</a:t>
            </a:r>
          </a:p>
        </p:txBody>
      </p:sp>
    </p:spTree>
    <p:extLst>
      <p:ext uri="{BB962C8B-B14F-4D97-AF65-F5344CB8AC3E}">
        <p14:creationId xmlns:p14="http://schemas.microsoft.com/office/powerpoint/2010/main" val="288326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Goals</a:t>
            </a:r>
            <a:endParaRPr lang="en-NZ" dirty="0"/>
          </a:p>
        </p:txBody>
      </p:sp>
      <p:sp>
        <p:nvSpPr>
          <p:cNvPr id="3" name="Content Placeholder 2"/>
          <p:cNvSpPr>
            <a:spLocks noGrp="1"/>
          </p:cNvSpPr>
          <p:nvPr>
            <p:ph idx="1"/>
          </p:nvPr>
        </p:nvSpPr>
        <p:spPr/>
        <p:txBody>
          <a:bodyPr/>
          <a:lstStyle/>
          <a:p>
            <a:r>
              <a:rPr lang="en-NZ" dirty="0" smtClean="0"/>
              <a:t>Understanding IDS and IPS</a:t>
            </a:r>
          </a:p>
          <a:p>
            <a:r>
              <a:rPr lang="en-NZ" dirty="0" smtClean="0"/>
              <a:t>Understanding the difference between IDS and IPS</a:t>
            </a:r>
          </a:p>
          <a:p>
            <a:r>
              <a:rPr lang="en-NZ" dirty="0" smtClean="0"/>
              <a:t>Where to deploy IDS and IPS</a:t>
            </a:r>
          </a:p>
          <a:p>
            <a:r>
              <a:rPr lang="en-NZ" dirty="0" smtClean="0"/>
              <a:t>Pros and Cons</a:t>
            </a:r>
          </a:p>
          <a:p>
            <a:r>
              <a:rPr lang="en-NZ" dirty="0" smtClean="0"/>
              <a:t>Research direction</a:t>
            </a:r>
          </a:p>
          <a:p>
            <a:endParaRPr lang="en-NZ"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22</a:t>
            </a:fld>
            <a:endParaRPr kumimoji="0" lang="en-US"/>
          </a:p>
        </p:txBody>
      </p:sp>
    </p:spTree>
    <p:extLst>
      <p:ext uri="{BB962C8B-B14F-4D97-AF65-F5344CB8AC3E}">
        <p14:creationId xmlns:p14="http://schemas.microsoft.com/office/powerpoint/2010/main" val="3286632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809"/>
            <a:ext cx="10515600" cy="1325563"/>
          </a:xfrm>
        </p:spPr>
        <p:txBody>
          <a:bodyPr/>
          <a:lstStyle/>
          <a:p>
            <a:pPr algn="ctr"/>
            <a:r>
              <a:rPr lang="en-NZ" dirty="0" smtClean="0"/>
              <a:t>IDS VS. IPS</a:t>
            </a:r>
            <a:endParaRPr lang="en-NZ" dirty="0"/>
          </a:p>
        </p:txBody>
      </p:sp>
      <p:sp>
        <p:nvSpPr>
          <p:cNvPr id="3" name="Text Placeholder 2"/>
          <p:cNvSpPr>
            <a:spLocks noGrp="1"/>
          </p:cNvSpPr>
          <p:nvPr>
            <p:ph type="body" idx="1"/>
          </p:nvPr>
        </p:nvSpPr>
        <p:spPr>
          <a:xfrm>
            <a:off x="750602" y="825696"/>
            <a:ext cx="5157787" cy="823912"/>
          </a:xfrm>
        </p:spPr>
        <p:txBody>
          <a:bodyPr/>
          <a:lstStyle/>
          <a:p>
            <a:r>
              <a:rPr lang="en-NZ" dirty="0" smtClean="0"/>
              <a:t>IDS</a:t>
            </a:r>
            <a:endParaRPr lang="en-NZ" dirty="0"/>
          </a:p>
        </p:txBody>
      </p:sp>
      <p:sp>
        <p:nvSpPr>
          <p:cNvPr id="4" name="Content Placeholder 3"/>
          <p:cNvSpPr>
            <a:spLocks noGrp="1"/>
          </p:cNvSpPr>
          <p:nvPr>
            <p:ph sz="half" idx="2"/>
          </p:nvPr>
        </p:nvSpPr>
        <p:spPr>
          <a:xfrm>
            <a:off x="903921" y="1801342"/>
            <a:ext cx="5157787" cy="3684588"/>
          </a:xfrm>
        </p:spPr>
        <p:txBody>
          <a:bodyPr/>
          <a:lstStyle/>
          <a:p>
            <a:r>
              <a:rPr lang="en-NZ" dirty="0" smtClean="0"/>
              <a:t>Intrusion Detection</a:t>
            </a:r>
          </a:p>
          <a:p>
            <a:r>
              <a:rPr lang="en-NZ" dirty="0" smtClean="0"/>
              <a:t>Passive device</a:t>
            </a:r>
          </a:p>
          <a:p>
            <a:r>
              <a:rPr lang="en-NZ" dirty="0" smtClean="0"/>
              <a:t>-Collect </a:t>
            </a:r>
            <a:r>
              <a:rPr lang="en-NZ" dirty="0" smtClean="0"/>
              <a:t>Data</a:t>
            </a:r>
          </a:p>
          <a:p>
            <a:r>
              <a:rPr lang="en-NZ" dirty="0" smtClean="0"/>
              <a:t>-does </a:t>
            </a:r>
            <a:r>
              <a:rPr lang="en-NZ" dirty="0" smtClean="0"/>
              <a:t>not interrupt a session</a:t>
            </a:r>
            <a:endParaRPr lang="en-NZ" dirty="0"/>
          </a:p>
        </p:txBody>
      </p:sp>
      <p:sp>
        <p:nvSpPr>
          <p:cNvPr id="5" name="Text Placeholder 4"/>
          <p:cNvSpPr>
            <a:spLocks noGrp="1"/>
          </p:cNvSpPr>
          <p:nvPr>
            <p:ph type="body" sz="quarter" idx="3"/>
          </p:nvPr>
        </p:nvSpPr>
        <p:spPr>
          <a:xfrm>
            <a:off x="6172200" y="889910"/>
            <a:ext cx="5183188" cy="823912"/>
          </a:xfrm>
        </p:spPr>
        <p:txBody>
          <a:bodyPr/>
          <a:lstStyle/>
          <a:p>
            <a:r>
              <a:rPr lang="en-NZ" dirty="0" smtClean="0"/>
              <a:t>IPS</a:t>
            </a:r>
            <a:endParaRPr lang="en-NZ" dirty="0"/>
          </a:p>
        </p:txBody>
      </p:sp>
      <p:sp>
        <p:nvSpPr>
          <p:cNvPr id="6" name="Content Placeholder 5"/>
          <p:cNvSpPr>
            <a:spLocks noGrp="1"/>
          </p:cNvSpPr>
          <p:nvPr>
            <p:ph sz="quarter" idx="4"/>
          </p:nvPr>
        </p:nvSpPr>
        <p:spPr>
          <a:xfrm>
            <a:off x="6066885" y="1763526"/>
            <a:ext cx="5183188" cy="3684588"/>
          </a:xfrm>
        </p:spPr>
        <p:txBody>
          <a:bodyPr/>
          <a:lstStyle/>
          <a:p>
            <a:r>
              <a:rPr lang="en-NZ" dirty="0" smtClean="0"/>
              <a:t>Intrusion Prevention</a:t>
            </a:r>
          </a:p>
          <a:p>
            <a:r>
              <a:rPr lang="en-NZ" dirty="0" smtClean="0"/>
              <a:t>Active device</a:t>
            </a:r>
          </a:p>
          <a:p>
            <a:r>
              <a:rPr lang="en-NZ" dirty="0" smtClean="0"/>
              <a:t>Collect Data</a:t>
            </a:r>
          </a:p>
          <a:p>
            <a:r>
              <a:rPr lang="en-NZ" dirty="0" smtClean="0"/>
              <a:t>Does interrupt a session</a:t>
            </a:r>
          </a:p>
          <a:p>
            <a:endParaRPr lang="en-NZ" dirty="0"/>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23</a:t>
            </a:fld>
            <a:endParaRPr kumimoji="0" lang="en-US"/>
          </a:p>
        </p:txBody>
      </p:sp>
      <p:grpSp>
        <p:nvGrpSpPr>
          <p:cNvPr id="11" name="Group 10"/>
          <p:cNvGrpSpPr/>
          <p:nvPr/>
        </p:nvGrpSpPr>
        <p:grpSpPr>
          <a:xfrm>
            <a:off x="1490914" y="4460074"/>
            <a:ext cx="8160589" cy="2261401"/>
            <a:chOff x="155275" y="172529"/>
            <a:chExt cx="8160589" cy="2440599"/>
          </a:xfrm>
        </p:grpSpPr>
        <p:sp>
          <p:nvSpPr>
            <p:cNvPr id="12" name="Rectangle 11"/>
            <p:cNvSpPr/>
            <p:nvPr/>
          </p:nvSpPr>
          <p:spPr>
            <a:xfrm>
              <a:off x="155275" y="172529"/>
              <a:ext cx="8160589" cy="242038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2800" dirty="0"/>
            </a:p>
          </p:txBody>
        </p:sp>
        <p:sp>
          <p:nvSpPr>
            <p:cNvPr id="13" name="Rectangle 12"/>
            <p:cNvSpPr/>
            <p:nvPr/>
          </p:nvSpPr>
          <p:spPr>
            <a:xfrm>
              <a:off x="3226279" y="655607"/>
              <a:ext cx="1521125" cy="13112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IDS</a:t>
              </a:r>
            </a:p>
            <a:p>
              <a:pPr algn="ctr"/>
              <a:r>
                <a:rPr lang="en-NZ" sz="2800" dirty="0"/>
                <a:t>Detects </a:t>
              </a:r>
            </a:p>
            <a:p>
              <a:pPr algn="ctr"/>
              <a:r>
                <a:rPr lang="en-NZ" sz="2800" dirty="0"/>
                <a:t>Attack</a:t>
              </a:r>
            </a:p>
          </p:txBody>
        </p:sp>
        <p:sp>
          <p:nvSpPr>
            <p:cNvPr id="14" name="Oval 13"/>
            <p:cNvSpPr/>
            <p:nvPr/>
          </p:nvSpPr>
          <p:spPr>
            <a:xfrm>
              <a:off x="155276" y="817746"/>
              <a:ext cx="1539388" cy="10196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Client</a:t>
              </a:r>
            </a:p>
          </p:txBody>
        </p:sp>
        <p:sp>
          <p:nvSpPr>
            <p:cNvPr id="15" name="Rounded Rectangle 14"/>
            <p:cNvSpPr/>
            <p:nvPr/>
          </p:nvSpPr>
          <p:spPr>
            <a:xfrm>
              <a:off x="6863749" y="817746"/>
              <a:ext cx="1305890" cy="101791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Server</a:t>
              </a:r>
            </a:p>
          </p:txBody>
        </p:sp>
        <p:sp>
          <p:nvSpPr>
            <p:cNvPr id="16" name="TextBox 15"/>
            <p:cNvSpPr txBox="1"/>
            <p:nvPr/>
          </p:nvSpPr>
          <p:spPr>
            <a:xfrm>
              <a:off x="383448" y="2048447"/>
              <a:ext cx="3220818" cy="564681"/>
            </a:xfrm>
            <a:prstGeom prst="rect">
              <a:avLst/>
            </a:prstGeom>
            <a:noFill/>
          </p:spPr>
          <p:txBody>
            <a:bodyPr wrap="none" rtlCol="0">
              <a:spAutoFit/>
            </a:bodyPr>
            <a:lstStyle/>
            <a:p>
              <a:r>
                <a:rPr lang="en-NZ" sz="2800" dirty="0"/>
                <a:t>IP address: 192.1.2.2</a:t>
              </a:r>
            </a:p>
          </p:txBody>
        </p:sp>
        <p:cxnSp>
          <p:nvCxnSpPr>
            <p:cNvPr id="17" name="Straight Connector 16"/>
            <p:cNvCxnSpPr>
              <a:stCxn id="14" idx="6"/>
              <a:endCxn id="13" idx="1"/>
            </p:cNvCxnSpPr>
            <p:nvPr/>
          </p:nvCxnSpPr>
          <p:spPr>
            <a:xfrm flipV="1">
              <a:off x="1694664" y="1311215"/>
              <a:ext cx="1531615" cy="16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3" idx="3"/>
              <a:endCxn id="15" idx="1"/>
            </p:cNvCxnSpPr>
            <p:nvPr/>
          </p:nvCxnSpPr>
          <p:spPr>
            <a:xfrm>
              <a:off x="4747404" y="1311215"/>
              <a:ext cx="2116345" cy="1549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4985523" y="515986"/>
              <a:ext cx="1387416" cy="9144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000" dirty="0">
                  <a:solidFill>
                    <a:schemeClr val="tx1"/>
                  </a:solidFill>
                </a:rPr>
                <a:t>Succeeds</a:t>
              </a:r>
            </a:p>
          </p:txBody>
        </p:sp>
        <p:sp>
          <p:nvSpPr>
            <p:cNvPr id="20" name="Rounded Rectangle 19"/>
            <p:cNvSpPr/>
            <p:nvPr/>
          </p:nvSpPr>
          <p:spPr>
            <a:xfrm>
              <a:off x="1722580" y="386820"/>
              <a:ext cx="1387416" cy="9144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2000" dirty="0">
                <a:solidFill>
                  <a:schemeClr val="tx1"/>
                </a:solidFill>
              </a:endParaRPr>
            </a:p>
            <a:p>
              <a:pPr algn="ctr"/>
              <a:r>
                <a:rPr lang="en-NZ" sz="2000" dirty="0">
                  <a:solidFill>
                    <a:schemeClr val="tx1"/>
                  </a:solidFill>
                </a:rPr>
                <a:t>Probe</a:t>
              </a:r>
            </a:p>
          </p:txBody>
        </p:sp>
      </p:grpSp>
    </p:spTree>
    <p:extLst>
      <p:ext uri="{BB962C8B-B14F-4D97-AF65-F5344CB8AC3E}">
        <p14:creationId xmlns:p14="http://schemas.microsoft.com/office/powerpoint/2010/main" val="1497109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679276" y="172529"/>
            <a:ext cx="8160589" cy="2918559"/>
            <a:chOff x="155275" y="172528"/>
            <a:chExt cx="8160589" cy="2918559"/>
          </a:xfrm>
        </p:grpSpPr>
        <p:sp>
          <p:nvSpPr>
            <p:cNvPr id="19" name="Rectangle 18"/>
            <p:cNvSpPr/>
            <p:nvPr/>
          </p:nvSpPr>
          <p:spPr>
            <a:xfrm>
              <a:off x="155275" y="172528"/>
              <a:ext cx="8160589" cy="2918559"/>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2800" dirty="0"/>
            </a:p>
          </p:txBody>
        </p:sp>
        <p:sp>
          <p:nvSpPr>
            <p:cNvPr id="3" name="Rectangle 2"/>
            <p:cNvSpPr/>
            <p:nvPr/>
          </p:nvSpPr>
          <p:spPr>
            <a:xfrm>
              <a:off x="3226279" y="655607"/>
              <a:ext cx="1521125" cy="13112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IDS</a:t>
              </a:r>
            </a:p>
            <a:p>
              <a:pPr algn="ctr"/>
              <a:r>
                <a:rPr lang="en-NZ" sz="2800" dirty="0"/>
                <a:t>Detects </a:t>
              </a:r>
            </a:p>
            <a:p>
              <a:pPr algn="ctr"/>
              <a:r>
                <a:rPr lang="en-NZ" sz="2800" dirty="0"/>
                <a:t>Attack</a:t>
              </a:r>
            </a:p>
          </p:txBody>
        </p:sp>
        <p:sp>
          <p:nvSpPr>
            <p:cNvPr id="6" name="Oval 5"/>
            <p:cNvSpPr/>
            <p:nvPr/>
          </p:nvSpPr>
          <p:spPr>
            <a:xfrm>
              <a:off x="155276" y="817746"/>
              <a:ext cx="1539388" cy="10196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Client</a:t>
              </a:r>
            </a:p>
          </p:txBody>
        </p:sp>
        <p:sp>
          <p:nvSpPr>
            <p:cNvPr id="9" name="Rounded Rectangle 8"/>
            <p:cNvSpPr/>
            <p:nvPr/>
          </p:nvSpPr>
          <p:spPr>
            <a:xfrm>
              <a:off x="6863749" y="817746"/>
              <a:ext cx="1305890" cy="101791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Server</a:t>
              </a:r>
            </a:p>
          </p:txBody>
        </p:sp>
        <p:sp>
          <p:nvSpPr>
            <p:cNvPr id="12" name="TextBox 11"/>
            <p:cNvSpPr txBox="1"/>
            <p:nvPr/>
          </p:nvSpPr>
          <p:spPr>
            <a:xfrm>
              <a:off x="383448" y="2048447"/>
              <a:ext cx="3220818" cy="523220"/>
            </a:xfrm>
            <a:prstGeom prst="rect">
              <a:avLst/>
            </a:prstGeom>
            <a:noFill/>
          </p:spPr>
          <p:txBody>
            <a:bodyPr wrap="none" rtlCol="0">
              <a:spAutoFit/>
            </a:bodyPr>
            <a:lstStyle/>
            <a:p>
              <a:r>
                <a:rPr lang="en-NZ" sz="2800" dirty="0"/>
                <a:t>IP address: 192.1.2.2</a:t>
              </a:r>
            </a:p>
          </p:txBody>
        </p:sp>
        <p:cxnSp>
          <p:nvCxnSpPr>
            <p:cNvPr id="14" name="Straight Connector 13"/>
            <p:cNvCxnSpPr>
              <a:stCxn id="6" idx="6"/>
              <a:endCxn id="3" idx="1"/>
            </p:cNvCxnSpPr>
            <p:nvPr/>
          </p:nvCxnSpPr>
          <p:spPr>
            <a:xfrm flipV="1">
              <a:off x="1694664" y="1311215"/>
              <a:ext cx="1531615" cy="16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3" idx="3"/>
              <a:endCxn id="9" idx="1"/>
            </p:cNvCxnSpPr>
            <p:nvPr/>
          </p:nvCxnSpPr>
          <p:spPr>
            <a:xfrm>
              <a:off x="4747404" y="1311215"/>
              <a:ext cx="2116345" cy="1549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4985523" y="515986"/>
              <a:ext cx="1387416" cy="9144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000" dirty="0">
                  <a:solidFill>
                    <a:schemeClr val="tx1"/>
                  </a:solidFill>
                </a:rPr>
                <a:t>Succeeds</a:t>
              </a:r>
            </a:p>
          </p:txBody>
        </p:sp>
        <p:sp>
          <p:nvSpPr>
            <p:cNvPr id="31" name="Rounded Rectangle 30"/>
            <p:cNvSpPr/>
            <p:nvPr/>
          </p:nvSpPr>
          <p:spPr>
            <a:xfrm>
              <a:off x="1722580" y="386820"/>
              <a:ext cx="1387416" cy="91440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2000" dirty="0">
                <a:solidFill>
                  <a:schemeClr val="tx1"/>
                </a:solidFill>
              </a:endParaRPr>
            </a:p>
            <a:p>
              <a:pPr algn="ctr"/>
              <a:r>
                <a:rPr lang="en-NZ" sz="2000" dirty="0">
                  <a:solidFill>
                    <a:schemeClr val="tx1"/>
                  </a:solidFill>
                </a:rPr>
                <a:t>Probe</a:t>
              </a:r>
            </a:p>
          </p:txBody>
        </p:sp>
      </p:grpSp>
      <p:sp>
        <p:nvSpPr>
          <p:cNvPr id="20" name="Rectangle 19"/>
          <p:cNvSpPr/>
          <p:nvPr/>
        </p:nvSpPr>
        <p:spPr>
          <a:xfrm>
            <a:off x="1679275" y="4105524"/>
            <a:ext cx="8362192" cy="2220326"/>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2800"/>
          </a:p>
        </p:txBody>
      </p:sp>
      <p:sp>
        <p:nvSpPr>
          <p:cNvPr id="2" name="Slide Number Placeholder 1"/>
          <p:cNvSpPr>
            <a:spLocks noGrp="1"/>
          </p:cNvSpPr>
          <p:nvPr>
            <p:ph type="sldNum" sz="quarter" idx="12"/>
          </p:nvPr>
        </p:nvSpPr>
        <p:spPr/>
        <p:txBody>
          <a:bodyPr/>
          <a:lstStyle/>
          <a:p>
            <a:fld id="{2AA957AF-53C0-420B-9C2D-77DB1416566C}" type="slidenum">
              <a:rPr lang="en-US" sz="1800"/>
              <a:pPr/>
              <a:t>24</a:t>
            </a:fld>
            <a:endParaRPr lang="en-US" sz="1800"/>
          </a:p>
        </p:txBody>
      </p:sp>
      <p:sp>
        <p:nvSpPr>
          <p:cNvPr id="5" name="Rectangle 4"/>
          <p:cNvSpPr/>
          <p:nvPr/>
        </p:nvSpPr>
        <p:spPr>
          <a:xfrm>
            <a:off x="4999007" y="4751914"/>
            <a:ext cx="1521125" cy="13112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IPS Shuns</a:t>
            </a:r>
          </a:p>
          <a:p>
            <a:pPr algn="ctr"/>
            <a:r>
              <a:rPr lang="en-NZ" sz="2800" dirty="0"/>
              <a:t>Client</a:t>
            </a:r>
          </a:p>
        </p:txBody>
      </p:sp>
      <p:sp>
        <p:nvSpPr>
          <p:cNvPr id="7" name="Oval 6"/>
          <p:cNvSpPr/>
          <p:nvPr/>
        </p:nvSpPr>
        <p:spPr>
          <a:xfrm>
            <a:off x="1907449" y="4899802"/>
            <a:ext cx="1476644" cy="10524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Client</a:t>
            </a:r>
          </a:p>
        </p:txBody>
      </p:sp>
      <p:sp>
        <p:nvSpPr>
          <p:cNvPr id="8" name="Down Arrow 7"/>
          <p:cNvSpPr/>
          <p:nvPr/>
        </p:nvSpPr>
        <p:spPr>
          <a:xfrm>
            <a:off x="5282960" y="2122098"/>
            <a:ext cx="760563" cy="24872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sz="2800"/>
          </a:p>
        </p:txBody>
      </p:sp>
      <p:sp>
        <p:nvSpPr>
          <p:cNvPr id="10" name="Rounded Rectangle 9"/>
          <p:cNvSpPr/>
          <p:nvPr/>
        </p:nvSpPr>
        <p:spPr>
          <a:xfrm>
            <a:off x="8318738" y="4756028"/>
            <a:ext cx="1207700" cy="101791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NZ" sz="2800" dirty="0"/>
              <a:t>Server</a:t>
            </a:r>
          </a:p>
        </p:txBody>
      </p:sp>
      <p:sp>
        <p:nvSpPr>
          <p:cNvPr id="11" name="TextBox 10"/>
          <p:cNvSpPr txBox="1"/>
          <p:nvPr/>
        </p:nvSpPr>
        <p:spPr>
          <a:xfrm>
            <a:off x="5860372" y="3073780"/>
            <a:ext cx="2505045" cy="954107"/>
          </a:xfrm>
          <a:prstGeom prst="rect">
            <a:avLst/>
          </a:prstGeom>
          <a:noFill/>
        </p:spPr>
        <p:txBody>
          <a:bodyPr wrap="none" rtlCol="0">
            <a:spAutoFit/>
          </a:bodyPr>
          <a:lstStyle/>
          <a:p>
            <a:r>
              <a:rPr lang="en-NZ" sz="2800" dirty="0"/>
              <a:t>IPS Rule Update</a:t>
            </a:r>
          </a:p>
          <a:p>
            <a:r>
              <a:rPr lang="en-NZ" sz="2800" dirty="0"/>
              <a:t>Shun: 192.1.2.2</a:t>
            </a:r>
          </a:p>
        </p:txBody>
      </p:sp>
      <p:cxnSp>
        <p:nvCxnSpPr>
          <p:cNvPr id="22" name="Straight Connector 21"/>
          <p:cNvCxnSpPr>
            <a:stCxn id="7" idx="6"/>
            <a:endCxn id="5" idx="1"/>
          </p:cNvCxnSpPr>
          <p:nvPr/>
        </p:nvCxnSpPr>
        <p:spPr>
          <a:xfrm flipV="1">
            <a:off x="3384094" y="5407521"/>
            <a:ext cx="1614913" cy="1849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4068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353" y="2180478"/>
            <a:ext cx="10515600" cy="1325563"/>
          </a:xfrm>
        </p:spPr>
        <p:txBody>
          <a:bodyPr/>
          <a:lstStyle/>
          <a:p>
            <a:pPr algn="ctr"/>
            <a:r>
              <a:rPr lang="en-US" dirty="0"/>
              <a:t>side channel Attack</a:t>
            </a:r>
            <a:endParaRPr lang="en-NZ" dirty="0"/>
          </a:p>
        </p:txBody>
      </p:sp>
    </p:spTree>
    <p:extLst>
      <p:ext uri="{BB962C8B-B14F-4D97-AF65-F5344CB8AC3E}">
        <p14:creationId xmlns:p14="http://schemas.microsoft.com/office/powerpoint/2010/main" val="1326638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side channel Attack(SCA)?</a:t>
            </a:r>
            <a:endParaRPr lang="en-US" dirty="0"/>
          </a:p>
        </p:txBody>
      </p:sp>
      <p:sp>
        <p:nvSpPr>
          <p:cNvPr id="3" name="Content Placeholder 2"/>
          <p:cNvSpPr>
            <a:spLocks noGrp="1"/>
          </p:cNvSpPr>
          <p:nvPr>
            <p:ph idx="1"/>
          </p:nvPr>
        </p:nvSpPr>
        <p:spPr/>
        <p:txBody>
          <a:bodyPr/>
          <a:lstStyle/>
          <a:p>
            <a:r>
              <a:rPr lang="en-US" dirty="0" smtClean="0"/>
              <a:t>Attacks based on “implementation” of a system</a:t>
            </a:r>
          </a:p>
          <a:p>
            <a:endParaRPr lang="en-US" dirty="0"/>
          </a:p>
          <a:p>
            <a:r>
              <a:rPr lang="en-US" dirty="0" smtClean="0"/>
              <a:t>Not brute-force or theoretical weaknesses</a:t>
            </a:r>
          </a:p>
          <a:p>
            <a:endParaRPr lang="en-US" dirty="0"/>
          </a:p>
          <a:p>
            <a:r>
              <a:rPr lang="en-US" dirty="0" smtClean="0"/>
              <a:t>Unintentional “features”</a:t>
            </a:r>
            <a:endParaRPr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26</a:t>
            </a:fld>
            <a:endParaRPr kumimoji="0" lang="en-US"/>
          </a:p>
        </p:txBody>
      </p:sp>
    </p:spTree>
    <p:extLst>
      <p:ext uri="{BB962C8B-B14F-4D97-AF65-F5344CB8AC3E}">
        <p14:creationId xmlns:p14="http://schemas.microsoft.com/office/powerpoint/2010/main" val="374992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017" y="569627"/>
            <a:ext cx="8229600" cy="914400"/>
          </a:xfrm>
        </p:spPr>
        <p:txBody>
          <a:bodyPr/>
          <a:lstStyle/>
          <a:p>
            <a:r>
              <a:rPr lang="en-US" dirty="0"/>
              <a:t>What is a side channel?</a:t>
            </a:r>
            <a:endParaRPr lang="en-NZ" dirty="0"/>
          </a:p>
        </p:txBody>
      </p:sp>
      <p:sp>
        <p:nvSpPr>
          <p:cNvPr id="3" name="Content Placeholder 2"/>
          <p:cNvSpPr>
            <a:spLocks noGrp="1"/>
          </p:cNvSpPr>
          <p:nvPr>
            <p:ph idx="1"/>
          </p:nvPr>
        </p:nvSpPr>
        <p:spPr>
          <a:xfrm>
            <a:off x="1959467" y="1379096"/>
            <a:ext cx="7886700" cy="4631961"/>
          </a:xfrm>
        </p:spPr>
        <p:txBody>
          <a:bodyPr>
            <a:normAutofit fontScale="85000" lnSpcReduction="20000"/>
          </a:bodyPr>
          <a:lstStyle/>
          <a:p>
            <a:pPr marL="385763" indent="-385763">
              <a:buFont typeface="+mj-lt"/>
              <a:buAutoNum type="arabicPeriod"/>
            </a:pPr>
            <a:endParaRPr lang="en-US" dirty="0" smtClean="0"/>
          </a:p>
          <a:p>
            <a:r>
              <a:rPr lang="en-US" b="1" dirty="0" smtClean="0"/>
              <a:t>Two phases:</a:t>
            </a:r>
          </a:p>
          <a:p>
            <a:pPr marL="385763" indent="-385763">
              <a:buFont typeface="+mj-lt"/>
              <a:buAutoNum type="arabicPeriod"/>
            </a:pPr>
            <a:r>
              <a:rPr lang="en-US" dirty="0" smtClean="0"/>
              <a:t>Monitoring/measuring chip’s physical characteristics(Power, current, timing. EM radiation, etc.) during its normal operation</a:t>
            </a:r>
          </a:p>
          <a:p>
            <a:pPr marL="385763" indent="-385763">
              <a:buFont typeface="+mj-lt"/>
              <a:buAutoNum type="arabicPeriod"/>
            </a:pPr>
            <a:r>
              <a:rPr lang="en-US" dirty="0" smtClean="0"/>
              <a:t>Perform data analysis to learn information</a:t>
            </a:r>
          </a:p>
          <a:p>
            <a:pPr marL="385763" indent="-385763">
              <a:buFont typeface="+mj-lt"/>
              <a:buAutoNum type="arabicPeriod"/>
            </a:pPr>
            <a:endParaRPr lang="en-US" dirty="0"/>
          </a:p>
          <a:p>
            <a:r>
              <a:rPr lang="en-US" b="1" dirty="0" smtClean="0"/>
              <a:t>Features</a:t>
            </a:r>
          </a:p>
          <a:p>
            <a:pPr marL="385763" indent="-385763">
              <a:buFont typeface="+mj-lt"/>
              <a:buAutoNum type="arabicPeriod"/>
            </a:pPr>
            <a:r>
              <a:rPr lang="en-US" dirty="0" smtClean="0"/>
              <a:t>SCA </a:t>
            </a:r>
            <a:r>
              <a:rPr lang="en-US" dirty="0"/>
              <a:t>are non-invasive and passive. </a:t>
            </a:r>
            <a:endParaRPr lang="en-US" dirty="0" smtClean="0"/>
          </a:p>
          <a:p>
            <a:pPr marL="385763" indent="-385763">
              <a:buFont typeface="+mj-lt"/>
              <a:buAutoNum type="arabicPeriod"/>
            </a:pPr>
            <a:r>
              <a:rPr lang="en-US" dirty="0" smtClean="0"/>
              <a:t>May combine with other </a:t>
            </a:r>
            <a:r>
              <a:rPr lang="en-US" i="1" dirty="0" smtClean="0"/>
              <a:t>active</a:t>
            </a:r>
            <a:r>
              <a:rPr lang="en-US" dirty="0" smtClean="0"/>
              <a:t> attack methods </a:t>
            </a:r>
          </a:p>
          <a:p>
            <a:pPr>
              <a:buFont typeface="Wingdings" panose="05000000000000000000" pitchFamily="2" charset="2"/>
              <a:buChar char="Ø"/>
            </a:pPr>
            <a:r>
              <a:rPr lang="en-US" dirty="0"/>
              <a:t> </a:t>
            </a:r>
            <a:r>
              <a:rPr lang="en-US" dirty="0" smtClean="0"/>
              <a:t>Use some inputs to control the normal operation</a:t>
            </a:r>
          </a:p>
          <a:p>
            <a:pPr>
              <a:buFont typeface="Wingdings" panose="05000000000000000000" pitchFamily="2" charset="2"/>
              <a:buChar char="Ø"/>
            </a:pPr>
            <a:r>
              <a:rPr lang="en-US" dirty="0" smtClean="0"/>
              <a:t>Force abnormal operation (ex. fault injection)</a:t>
            </a:r>
          </a:p>
          <a:p>
            <a:pPr marL="385763" indent="-385763">
              <a:buFont typeface="+mj-lt"/>
              <a:buAutoNum type="arabicPeriod"/>
            </a:pPr>
            <a:endParaRPr lang="en-US" dirty="0" smtClean="0"/>
          </a:p>
          <a:p>
            <a:pPr marL="0" indent="0">
              <a:buNone/>
            </a:pPr>
            <a:endParaRPr lang="en-US" dirty="0"/>
          </a:p>
          <a:p>
            <a:pPr marL="0" indent="0">
              <a:buNone/>
            </a:pPr>
            <a:endParaRPr lang="en-NZ" dirty="0"/>
          </a:p>
        </p:txBody>
      </p:sp>
    </p:spTree>
    <p:extLst>
      <p:ext uri="{BB962C8B-B14F-4D97-AF65-F5344CB8AC3E}">
        <p14:creationId xmlns:p14="http://schemas.microsoft.com/office/powerpoint/2010/main" val="2141542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side channels (Crypto)</a:t>
            </a:r>
            <a:endParaRPr lang="en-US" dirty="0"/>
          </a:p>
        </p:txBody>
      </p:sp>
      <p:sp>
        <p:nvSpPr>
          <p:cNvPr id="3" name="Content Placeholder 2"/>
          <p:cNvSpPr>
            <a:spLocks noGrp="1"/>
          </p:cNvSpPr>
          <p:nvPr>
            <p:ph idx="1"/>
          </p:nvPr>
        </p:nvSpPr>
        <p:spPr>
          <a:xfrm>
            <a:off x="1981200" y="1509712"/>
            <a:ext cx="8229600" cy="5348288"/>
          </a:xfrm>
        </p:spPr>
        <p:txBody>
          <a:bodyPr>
            <a:normAutofit/>
          </a:bodyPr>
          <a:lstStyle/>
          <a:p>
            <a:r>
              <a:rPr lang="en-US" dirty="0"/>
              <a:t>Timing attack </a:t>
            </a:r>
            <a:r>
              <a:rPr lang="en-US" dirty="0" smtClean="0"/>
              <a:t>- how </a:t>
            </a:r>
            <a:r>
              <a:rPr lang="en-US" dirty="0"/>
              <a:t>much time </a:t>
            </a:r>
            <a:r>
              <a:rPr lang="en-US" dirty="0" smtClean="0"/>
              <a:t>computations take.</a:t>
            </a:r>
            <a:endParaRPr lang="en-US" dirty="0"/>
          </a:p>
          <a:p>
            <a:r>
              <a:rPr lang="en-US" dirty="0"/>
              <a:t>Power-monitoring attack </a:t>
            </a:r>
            <a:r>
              <a:rPr lang="en-US" dirty="0" smtClean="0"/>
              <a:t>-- varying hardware power consumption.</a:t>
            </a:r>
            <a:endParaRPr lang="en-US" dirty="0"/>
          </a:p>
          <a:p>
            <a:r>
              <a:rPr lang="en-US" dirty="0"/>
              <a:t>Electromagnetic attacks </a:t>
            </a:r>
            <a:r>
              <a:rPr lang="en-US" dirty="0" smtClean="0"/>
              <a:t>leaked EM radiation</a:t>
            </a:r>
            <a:endParaRPr lang="en-US" dirty="0"/>
          </a:p>
          <a:p>
            <a:r>
              <a:rPr lang="en-US" dirty="0"/>
              <a:t>Acoustic </a:t>
            </a:r>
            <a:r>
              <a:rPr lang="en-US" dirty="0" smtClean="0"/>
              <a:t>cryptanalysis: sound </a:t>
            </a:r>
            <a:r>
              <a:rPr lang="en-US" dirty="0"/>
              <a:t>produced during a computation (rather like power analysis).</a:t>
            </a:r>
          </a:p>
          <a:p>
            <a:r>
              <a:rPr lang="en-US" dirty="0"/>
              <a:t>Differential fault </a:t>
            </a:r>
            <a:r>
              <a:rPr lang="en-US" dirty="0" smtClean="0"/>
              <a:t>analysis: inducing faults</a:t>
            </a:r>
            <a:endParaRPr lang="en-US" dirty="0"/>
          </a:p>
          <a:p>
            <a:r>
              <a:rPr lang="en-US" dirty="0"/>
              <a:t>Data </a:t>
            </a:r>
            <a:r>
              <a:rPr lang="en-US" dirty="0" err="1" smtClean="0"/>
              <a:t>remanence</a:t>
            </a:r>
            <a:r>
              <a:rPr lang="en-US" dirty="0" smtClean="0"/>
              <a:t>: data </a:t>
            </a:r>
            <a:r>
              <a:rPr lang="en-US" dirty="0"/>
              <a:t>are read after supposedly having been deleted.</a:t>
            </a:r>
          </a:p>
          <a:p>
            <a:endParaRPr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28</a:t>
            </a:fld>
            <a:endParaRPr kumimoji="0" lang="en-US"/>
          </a:p>
        </p:txBody>
      </p:sp>
    </p:spTree>
    <p:extLst>
      <p:ext uri="{BB962C8B-B14F-4D97-AF65-F5344CB8AC3E}">
        <p14:creationId xmlns:p14="http://schemas.microsoft.com/office/powerpoint/2010/main" val="646904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Sources of Side channel	</a:t>
            </a:r>
            <a:endParaRPr lang="en-NZ" dirty="0"/>
          </a:p>
        </p:txBody>
      </p:sp>
      <p:sp>
        <p:nvSpPr>
          <p:cNvPr id="3" name="Content Placeholder 2"/>
          <p:cNvSpPr>
            <a:spLocks noGrp="1"/>
          </p:cNvSpPr>
          <p:nvPr>
            <p:ph idx="1"/>
          </p:nvPr>
        </p:nvSpPr>
        <p:spPr/>
        <p:txBody>
          <a:bodyPr/>
          <a:lstStyle/>
          <a:p>
            <a:r>
              <a:rPr lang="en-NZ" dirty="0" smtClean="0"/>
              <a:t>Measurable physical features</a:t>
            </a:r>
          </a:p>
          <a:p>
            <a:pPr>
              <a:buFont typeface="Wingdings" panose="05000000000000000000" pitchFamily="2" charset="2"/>
              <a:buChar char="ü"/>
            </a:pPr>
            <a:r>
              <a:rPr lang="en-NZ" dirty="0" smtClean="0"/>
              <a:t>Power consumption</a:t>
            </a:r>
          </a:p>
          <a:p>
            <a:pPr>
              <a:buFont typeface="Wingdings" panose="05000000000000000000" pitchFamily="2" charset="2"/>
              <a:buChar char="ü"/>
            </a:pPr>
            <a:r>
              <a:rPr lang="en-NZ" dirty="0" smtClean="0"/>
              <a:t>Timing or delay EM radiation</a:t>
            </a:r>
          </a:p>
          <a:p>
            <a:pPr>
              <a:buFont typeface="Wingdings" panose="05000000000000000000" pitchFamily="2" charset="2"/>
              <a:buChar char="ü"/>
            </a:pPr>
            <a:r>
              <a:rPr lang="en-NZ" dirty="0" smtClean="0"/>
              <a:t>Optical</a:t>
            </a:r>
          </a:p>
          <a:p>
            <a:pPr>
              <a:buFont typeface="Wingdings" panose="05000000000000000000" pitchFamily="2" charset="2"/>
              <a:buChar char="ü"/>
            </a:pPr>
            <a:r>
              <a:rPr lang="en-NZ" dirty="0" smtClean="0"/>
              <a:t>Acoustic</a:t>
            </a:r>
          </a:p>
          <a:p>
            <a:pPr>
              <a:buFont typeface="Wingdings" panose="05000000000000000000" pitchFamily="2" charset="2"/>
              <a:buChar char="ü"/>
            </a:pPr>
            <a:r>
              <a:rPr lang="en-NZ" dirty="0" smtClean="0"/>
              <a:t>Output signals</a:t>
            </a:r>
            <a:endParaRPr lang="en-NZ" dirty="0"/>
          </a:p>
        </p:txBody>
      </p:sp>
    </p:spTree>
    <p:extLst>
      <p:ext uri="{BB962C8B-B14F-4D97-AF65-F5344CB8AC3E}">
        <p14:creationId xmlns:p14="http://schemas.microsoft.com/office/powerpoint/2010/main" val="3960651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Lecture Objective</a:t>
            </a:r>
            <a:endParaRPr lang="en-NZ" dirty="0"/>
          </a:p>
        </p:txBody>
      </p:sp>
      <p:sp>
        <p:nvSpPr>
          <p:cNvPr id="3" name="Content Placeholder 2"/>
          <p:cNvSpPr>
            <a:spLocks noGrp="1"/>
          </p:cNvSpPr>
          <p:nvPr>
            <p:ph idx="1"/>
          </p:nvPr>
        </p:nvSpPr>
        <p:spPr>
          <a:xfrm>
            <a:off x="1981200" y="1440657"/>
            <a:ext cx="8229600" cy="4525963"/>
          </a:xfrm>
        </p:spPr>
        <p:txBody>
          <a:bodyPr/>
          <a:lstStyle/>
          <a:p>
            <a:r>
              <a:rPr lang="en-NZ" dirty="0" smtClean="0"/>
              <a:t>Identify the most common types of threats and Attacks as well as defence mechanisms:</a:t>
            </a:r>
          </a:p>
          <a:p>
            <a:r>
              <a:rPr lang="en-NZ" dirty="0" smtClean="0"/>
              <a:t>Viruses</a:t>
            </a:r>
          </a:p>
          <a:p>
            <a:r>
              <a:rPr lang="en-NZ" dirty="0" smtClean="0"/>
              <a:t>Worms (</a:t>
            </a:r>
            <a:r>
              <a:rPr lang="en-NZ" dirty="0" smtClean="0">
                <a:solidFill>
                  <a:srgbClr val="FF0000"/>
                </a:solidFill>
              </a:rPr>
              <a:t>Focus</a:t>
            </a:r>
            <a:r>
              <a:rPr lang="en-NZ" dirty="0" smtClean="0"/>
              <a:t>)</a:t>
            </a:r>
          </a:p>
          <a:p>
            <a:r>
              <a:rPr lang="en-NZ" dirty="0" smtClean="0"/>
              <a:t>Trojan Horses</a:t>
            </a:r>
          </a:p>
          <a:p>
            <a:r>
              <a:rPr lang="en-NZ" dirty="0" smtClean="0"/>
              <a:t>Spyware</a:t>
            </a:r>
          </a:p>
          <a:p>
            <a:r>
              <a:rPr lang="en-NZ" dirty="0" err="1" smtClean="0"/>
              <a:t>DoS</a:t>
            </a:r>
            <a:r>
              <a:rPr lang="en-NZ" dirty="0" smtClean="0"/>
              <a:t> and DDOS (</a:t>
            </a:r>
            <a:r>
              <a:rPr lang="en-NZ" dirty="0" smtClean="0">
                <a:solidFill>
                  <a:srgbClr val="FF0000"/>
                </a:solidFill>
              </a:rPr>
              <a:t>Focus</a:t>
            </a:r>
            <a:r>
              <a:rPr lang="en-NZ" dirty="0" smtClean="0"/>
              <a:t>)</a:t>
            </a:r>
            <a:endParaRPr lang="en-NZ"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3</a:t>
            </a:fld>
            <a:endParaRPr kumimoji="0" lang="en-US"/>
          </a:p>
        </p:txBody>
      </p:sp>
    </p:spTree>
    <p:extLst>
      <p:ext uri="{BB962C8B-B14F-4D97-AF65-F5344CB8AC3E}">
        <p14:creationId xmlns:p14="http://schemas.microsoft.com/office/powerpoint/2010/main" val="2547490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Types of side channels (</a:t>
            </a:r>
            <a:r>
              <a:rPr lang="en-US" dirty="0" err="1" smtClean="0"/>
              <a:t>netsec</a:t>
            </a:r>
            <a:r>
              <a:rPr lang="en-US" dirty="0" smtClean="0"/>
              <a:t>)</a:t>
            </a:r>
            <a:endParaRPr lang="en-US" dirty="0"/>
          </a:p>
        </p:txBody>
      </p:sp>
      <p:sp>
        <p:nvSpPr>
          <p:cNvPr id="3" name="Content Placeholder 2"/>
          <p:cNvSpPr>
            <a:spLocks noGrp="1"/>
          </p:cNvSpPr>
          <p:nvPr>
            <p:ph idx="1"/>
          </p:nvPr>
        </p:nvSpPr>
        <p:spPr>
          <a:xfrm>
            <a:off x="1981200" y="1452282"/>
            <a:ext cx="8229600" cy="5578475"/>
          </a:xfrm>
        </p:spPr>
        <p:txBody>
          <a:bodyPr>
            <a:normAutofit/>
          </a:bodyPr>
          <a:lstStyle/>
          <a:p>
            <a:r>
              <a:rPr lang="en-US" dirty="0" smtClean="0"/>
              <a:t>“Control” traffic – e.g., DNS</a:t>
            </a:r>
          </a:p>
          <a:p>
            <a:r>
              <a:rPr lang="en-US" dirty="0" smtClean="0"/>
              <a:t>Inter-arrival of packets</a:t>
            </a:r>
          </a:p>
          <a:p>
            <a:r>
              <a:rPr lang="en-US" dirty="0" smtClean="0"/>
              <a:t>Packet sizes</a:t>
            </a:r>
          </a:p>
          <a:p>
            <a:r>
              <a:rPr lang="en-US" dirty="0" smtClean="0"/>
              <a:t>Packet sequence signatures/connection patterns</a:t>
            </a:r>
          </a:p>
          <a:p>
            <a:r>
              <a:rPr lang="en-US" dirty="0" smtClean="0"/>
              <a:t>“Graph” of communications</a:t>
            </a:r>
          </a:p>
          <a:p>
            <a:r>
              <a:rPr lang="en-US" dirty="0" smtClean="0"/>
              <a:t>Counts/volume</a:t>
            </a:r>
          </a:p>
          <a:p>
            <a:r>
              <a:rPr lang="en-US" dirty="0" smtClean="0"/>
              <a:t>Content similarity</a:t>
            </a:r>
          </a:p>
          <a:p>
            <a:r>
              <a:rPr lang="en-US" dirty="0" smtClean="0"/>
              <a:t>Protocol side effects – e.g., caching, AJAX, error </a:t>
            </a:r>
            <a:r>
              <a:rPr lang="en-US" dirty="0" err="1" smtClean="0"/>
              <a:t>msges</a:t>
            </a:r>
            <a:r>
              <a:rPr lang="en-US" dirty="0" smtClean="0"/>
              <a:t>, fast-path </a:t>
            </a:r>
            <a:r>
              <a:rPr lang="en-US" dirty="0" err="1" smtClean="0"/>
              <a:t>vs</a:t>
            </a:r>
            <a:r>
              <a:rPr lang="en-US" dirty="0" smtClean="0"/>
              <a:t> slow path </a:t>
            </a:r>
            <a:r>
              <a:rPr lang="en-US" dirty="0" err="1" smtClean="0"/>
              <a:t>etc</a:t>
            </a:r>
            <a:endParaRPr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30</a:t>
            </a:fld>
            <a:endParaRPr kumimoji="0" lang="en-US"/>
          </a:p>
        </p:txBody>
      </p:sp>
    </p:spTree>
    <p:extLst>
      <p:ext uri="{BB962C8B-B14F-4D97-AF65-F5344CB8AC3E}">
        <p14:creationId xmlns:p14="http://schemas.microsoft.com/office/powerpoint/2010/main" val="15125535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89" y="2220819"/>
            <a:ext cx="10515600" cy="1325563"/>
          </a:xfrm>
        </p:spPr>
        <p:txBody>
          <a:bodyPr/>
          <a:lstStyle/>
          <a:p>
            <a:pPr algn="ctr"/>
            <a:r>
              <a:rPr lang="en-NZ" dirty="0" smtClean="0"/>
              <a:t>Firewalls</a:t>
            </a:r>
            <a:endParaRPr lang="en-NZ" dirty="0"/>
          </a:p>
        </p:txBody>
      </p:sp>
    </p:spTree>
    <p:extLst>
      <p:ext uri="{BB962C8B-B14F-4D97-AF65-F5344CB8AC3E}">
        <p14:creationId xmlns:p14="http://schemas.microsoft.com/office/powerpoint/2010/main" val="2879027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fld id="{CF5B8415-BF0B-4770-B57C-095994234DAA}" type="slidenum">
              <a:rPr lang="en-US" altLang="en-US"/>
              <a:pPr/>
              <a:t>32</a:t>
            </a:fld>
            <a:endParaRPr lang="en-US" altLang="en-US"/>
          </a:p>
        </p:txBody>
      </p:sp>
      <p:sp>
        <p:nvSpPr>
          <p:cNvPr id="16386" name="AutoShape 2"/>
          <p:cNvSpPr>
            <a:spLocks noGrp="1" noChangeArrowheads="1"/>
          </p:cNvSpPr>
          <p:nvPr>
            <p:ph type="title"/>
          </p:nvPr>
        </p:nvSpPr>
        <p:spPr>
          <a:xfrm>
            <a:off x="1901825" y="432216"/>
            <a:ext cx="7924800" cy="1143000"/>
          </a:xfrm>
        </p:spPr>
        <p:txBody>
          <a:bodyPr/>
          <a:lstStyle/>
          <a:p>
            <a:r>
              <a:rPr lang="en-US" altLang="en-US" dirty="0">
                <a:latin typeface="Times New Roman" panose="02020603050405020304" pitchFamily="18" charset="0"/>
              </a:rPr>
              <a:t>Goals</a:t>
            </a:r>
            <a:br>
              <a:rPr lang="en-US" altLang="en-US" dirty="0">
                <a:latin typeface="Times New Roman" panose="02020603050405020304" pitchFamily="18" charset="0"/>
              </a:rPr>
            </a:br>
            <a:endParaRPr lang="en-US" altLang="en-US" sz="1200" dirty="0">
              <a:latin typeface="Times New Roman" panose="02020603050405020304" pitchFamily="18" charset="0"/>
            </a:endParaRPr>
          </a:p>
        </p:txBody>
      </p:sp>
      <p:sp>
        <p:nvSpPr>
          <p:cNvPr id="16387" name="Rectangle 3"/>
          <p:cNvSpPr>
            <a:spLocks noGrp="1" noChangeArrowheads="1"/>
          </p:cNvSpPr>
          <p:nvPr>
            <p:ph type="body" sz="half" idx="1"/>
          </p:nvPr>
        </p:nvSpPr>
        <p:spPr>
          <a:xfrm>
            <a:off x="2278063" y="1575216"/>
            <a:ext cx="7548563" cy="3558916"/>
          </a:xfrm>
        </p:spPr>
        <p:txBody>
          <a:bodyPr>
            <a:noAutofit/>
          </a:bodyPr>
          <a:lstStyle/>
          <a:p>
            <a:pPr marL="461963" lvl="1" indent="-4763">
              <a:lnSpc>
                <a:spcPct val="300000"/>
              </a:lnSpc>
            </a:pPr>
            <a:r>
              <a:rPr lang="en-US" altLang="en-US" dirty="0">
                <a:latin typeface="Times New Roman" panose="02020603050405020304" pitchFamily="18" charset="0"/>
              </a:rPr>
              <a:t>Better understanding of what a firewall is.</a:t>
            </a:r>
          </a:p>
          <a:p>
            <a:pPr marL="461963" lvl="1" indent="-4763">
              <a:lnSpc>
                <a:spcPct val="300000"/>
              </a:lnSpc>
            </a:pPr>
            <a:r>
              <a:rPr lang="en-US" altLang="en-US" dirty="0">
                <a:latin typeface="Times New Roman" panose="02020603050405020304" pitchFamily="18" charset="0"/>
              </a:rPr>
              <a:t>Understand different firewall types.</a:t>
            </a:r>
          </a:p>
          <a:p>
            <a:pPr marL="461963" lvl="1" indent="-4763">
              <a:lnSpc>
                <a:spcPct val="300000"/>
              </a:lnSpc>
            </a:pPr>
            <a:r>
              <a:rPr lang="en-US" altLang="en-US" dirty="0">
                <a:latin typeface="Times New Roman" panose="02020603050405020304" pitchFamily="18" charset="0"/>
              </a:rPr>
              <a:t>Understand where firewalls fit.</a:t>
            </a:r>
          </a:p>
          <a:p>
            <a:pPr marL="461963" lvl="1" indent="-4763">
              <a:lnSpc>
                <a:spcPct val="300000"/>
              </a:lnSpc>
            </a:pPr>
            <a:r>
              <a:rPr lang="en-US" altLang="en-US" dirty="0">
                <a:latin typeface="Times New Roman" panose="02020603050405020304" pitchFamily="18" charset="0"/>
              </a:rPr>
              <a:t>Getting idea of research trends </a:t>
            </a:r>
          </a:p>
          <a:p>
            <a:pPr marL="461963" lvl="1" indent="-4763"/>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7372964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A957AF-53C0-420B-9C2D-77DB1416566C}" type="slidenum">
              <a:rPr kumimoji="0" lang="en-US" smtClean="0"/>
              <a:pPr/>
              <a:t>33</a:t>
            </a:fld>
            <a:endParaRPr kumimoji="0" lang="en-US"/>
          </a:p>
        </p:txBody>
      </p:sp>
      <p:graphicFrame>
        <p:nvGraphicFramePr>
          <p:cNvPr id="3" name="Content Placeholder 4"/>
          <p:cNvGraphicFramePr>
            <a:graphicFrameLocks/>
          </p:cNvGraphicFramePr>
          <p:nvPr>
            <p:extLst/>
          </p:nvPr>
        </p:nvGraphicFramePr>
        <p:xfrm>
          <a:off x="1811867" y="3771900"/>
          <a:ext cx="8856132" cy="2926080"/>
        </p:xfrm>
        <a:graphic>
          <a:graphicData uri="http://schemas.openxmlformats.org/drawingml/2006/table">
            <a:tbl>
              <a:tblPr firstRow="1" bandRow="1">
                <a:tableStyleId>{D7AC3CCA-C797-4891-BE02-D94E43425B78}</a:tableStyleId>
              </a:tblPr>
              <a:tblGrid>
                <a:gridCol w="2214033">
                  <a:extLst>
                    <a:ext uri="{9D8B030D-6E8A-4147-A177-3AD203B41FA5}">
                      <a16:colId xmlns:a16="http://schemas.microsoft.com/office/drawing/2014/main" val="20000"/>
                    </a:ext>
                  </a:extLst>
                </a:gridCol>
                <a:gridCol w="2214033">
                  <a:extLst>
                    <a:ext uri="{9D8B030D-6E8A-4147-A177-3AD203B41FA5}">
                      <a16:colId xmlns:a16="http://schemas.microsoft.com/office/drawing/2014/main" val="20001"/>
                    </a:ext>
                  </a:extLst>
                </a:gridCol>
                <a:gridCol w="2214033">
                  <a:extLst>
                    <a:ext uri="{9D8B030D-6E8A-4147-A177-3AD203B41FA5}">
                      <a16:colId xmlns:a16="http://schemas.microsoft.com/office/drawing/2014/main" val="20002"/>
                    </a:ext>
                  </a:extLst>
                </a:gridCol>
                <a:gridCol w="2214033">
                  <a:extLst>
                    <a:ext uri="{9D8B030D-6E8A-4147-A177-3AD203B41FA5}">
                      <a16:colId xmlns:a16="http://schemas.microsoft.com/office/drawing/2014/main" val="20003"/>
                    </a:ext>
                  </a:extLst>
                </a:gridCol>
              </a:tblGrid>
              <a:tr h="1415736">
                <a:tc>
                  <a:txBody>
                    <a:bodyPr/>
                    <a:lstStyle/>
                    <a:p>
                      <a:r>
                        <a:rPr lang="en-US" sz="2400" dirty="0" smtClean="0"/>
                        <a:t>Firewall type</a:t>
                      </a:r>
                      <a:endParaRPr lang="en-NZ" sz="2400" dirty="0"/>
                    </a:p>
                  </a:txBody>
                  <a:tcPr/>
                </a:tc>
                <a:tc>
                  <a:txBody>
                    <a:bodyPr/>
                    <a:lstStyle/>
                    <a:p>
                      <a:r>
                        <a:rPr lang="en-US" sz="2400" dirty="0" smtClean="0"/>
                        <a:t>High Risk Environment(e.g., Hospital)</a:t>
                      </a:r>
                      <a:endParaRPr lang="en-NZ" sz="2400" dirty="0"/>
                    </a:p>
                  </a:txBody>
                  <a:tcPr/>
                </a:tc>
                <a:tc>
                  <a:txBody>
                    <a:bodyPr/>
                    <a:lstStyle/>
                    <a:p>
                      <a:r>
                        <a:rPr lang="en-US" sz="2400" dirty="0" smtClean="0"/>
                        <a:t>Medium Risk Environment (e.g., University)</a:t>
                      </a:r>
                      <a:endParaRPr lang="en-NZ" sz="2400" dirty="0"/>
                    </a:p>
                  </a:txBody>
                  <a:tcPr/>
                </a:tc>
                <a:tc>
                  <a:txBody>
                    <a:bodyPr/>
                    <a:lstStyle/>
                    <a:p>
                      <a:r>
                        <a:rPr lang="en-US" sz="2400" dirty="0" smtClean="0"/>
                        <a:t>Low Risk Environment (Florist shop)</a:t>
                      </a:r>
                      <a:endParaRPr lang="en-NZ" sz="2400" dirty="0"/>
                    </a:p>
                  </a:txBody>
                  <a:tcPr/>
                </a:tc>
                <a:extLst>
                  <a:ext uri="{0D108BD9-81ED-4DB2-BD59-A6C34878D82A}">
                    <a16:rowId xmlns:a16="http://schemas.microsoft.com/office/drawing/2014/main" val="10000"/>
                  </a:ext>
                </a:extLst>
              </a:tr>
              <a:tr h="370840">
                <a:tc>
                  <a:txBody>
                    <a:bodyPr/>
                    <a:lstStyle/>
                    <a:p>
                      <a:r>
                        <a:rPr lang="en-US" sz="2400" dirty="0" smtClean="0"/>
                        <a:t>Packet filtering</a:t>
                      </a:r>
                      <a:endParaRPr lang="en-NZ" sz="2400" dirty="0"/>
                    </a:p>
                  </a:txBody>
                  <a:tcPr/>
                </a:tc>
                <a:tc>
                  <a:txBody>
                    <a:bodyPr/>
                    <a:lstStyle/>
                    <a:p>
                      <a:endParaRPr lang="en-NZ" sz="2400" dirty="0"/>
                    </a:p>
                  </a:txBody>
                  <a:tcPr/>
                </a:tc>
                <a:tc>
                  <a:txBody>
                    <a:bodyPr/>
                    <a:lstStyle/>
                    <a:p>
                      <a:endParaRPr lang="en-NZ" sz="2400" dirty="0"/>
                    </a:p>
                  </a:txBody>
                  <a:tcPr/>
                </a:tc>
                <a:tc>
                  <a:txBody>
                    <a:bodyPr/>
                    <a:lstStyle/>
                    <a:p>
                      <a:endParaRPr lang="en-NZ" sz="2400" dirty="0"/>
                    </a:p>
                  </a:txBody>
                  <a:tcPr/>
                </a:tc>
                <a:extLst>
                  <a:ext uri="{0D108BD9-81ED-4DB2-BD59-A6C34878D82A}">
                    <a16:rowId xmlns:a16="http://schemas.microsoft.com/office/drawing/2014/main" val="10001"/>
                  </a:ext>
                </a:extLst>
              </a:tr>
              <a:tr h="370840">
                <a:tc>
                  <a:txBody>
                    <a:bodyPr/>
                    <a:lstStyle/>
                    <a:p>
                      <a:r>
                        <a:rPr lang="en-US" sz="2400" dirty="0" smtClean="0"/>
                        <a:t>Proxy </a:t>
                      </a:r>
                      <a:endParaRPr lang="en-NZ" sz="2400" dirty="0"/>
                    </a:p>
                  </a:txBody>
                  <a:tcPr/>
                </a:tc>
                <a:tc>
                  <a:txBody>
                    <a:bodyPr/>
                    <a:lstStyle/>
                    <a:p>
                      <a:endParaRPr lang="en-NZ" sz="2400" dirty="0"/>
                    </a:p>
                  </a:txBody>
                  <a:tcPr/>
                </a:tc>
                <a:tc>
                  <a:txBody>
                    <a:bodyPr/>
                    <a:lstStyle/>
                    <a:p>
                      <a:endParaRPr lang="en-NZ" sz="2400" dirty="0"/>
                    </a:p>
                  </a:txBody>
                  <a:tcPr/>
                </a:tc>
                <a:tc>
                  <a:txBody>
                    <a:bodyPr/>
                    <a:lstStyle/>
                    <a:p>
                      <a:endParaRPr lang="en-NZ" sz="2400" dirty="0"/>
                    </a:p>
                  </a:txBody>
                  <a:tcPr/>
                </a:tc>
                <a:extLst>
                  <a:ext uri="{0D108BD9-81ED-4DB2-BD59-A6C34878D82A}">
                    <a16:rowId xmlns:a16="http://schemas.microsoft.com/office/drawing/2014/main" val="10002"/>
                  </a:ext>
                </a:extLst>
              </a:tr>
              <a:tr h="370840">
                <a:tc>
                  <a:txBody>
                    <a:bodyPr/>
                    <a:lstStyle/>
                    <a:p>
                      <a:r>
                        <a:rPr lang="en-US" sz="2400" dirty="0" smtClean="0"/>
                        <a:t>Hybrid</a:t>
                      </a:r>
                      <a:endParaRPr lang="en-NZ" sz="2400" dirty="0"/>
                    </a:p>
                  </a:txBody>
                  <a:tcPr/>
                </a:tc>
                <a:tc>
                  <a:txBody>
                    <a:bodyPr/>
                    <a:lstStyle/>
                    <a:p>
                      <a:endParaRPr lang="en-NZ" sz="2400" dirty="0"/>
                    </a:p>
                  </a:txBody>
                  <a:tcPr/>
                </a:tc>
                <a:tc>
                  <a:txBody>
                    <a:bodyPr/>
                    <a:lstStyle/>
                    <a:p>
                      <a:endParaRPr lang="en-NZ" sz="2400" dirty="0"/>
                    </a:p>
                  </a:txBody>
                  <a:tcPr/>
                </a:tc>
                <a:tc>
                  <a:txBody>
                    <a:bodyPr/>
                    <a:lstStyle/>
                    <a:p>
                      <a:endParaRPr lang="en-NZ" sz="2400" dirty="0"/>
                    </a:p>
                  </a:txBody>
                  <a:tcPr/>
                </a:tc>
                <a:extLst>
                  <a:ext uri="{0D108BD9-81ED-4DB2-BD59-A6C34878D82A}">
                    <a16:rowId xmlns:a16="http://schemas.microsoft.com/office/drawing/2014/main" val="10003"/>
                  </a:ext>
                </a:extLst>
              </a:tr>
            </a:tbl>
          </a:graphicData>
        </a:graphic>
      </p:graphicFrame>
      <p:sp>
        <p:nvSpPr>
          <p:cNvPr id="4" name="Content Placeholder 6"/>
          <p:cNvSpPr txBox="1">
            <a:spLocks/>
          </p:cNvSpPr>
          <p:nvPr/>
        </p:nvSpPr>
        <p:spPr>
          <a:xfrm>
            <a:off x="1659467" y="760734"/>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0- Unacceptable </a:t>
            </a:r>
          </a:p>
          <a:p>
            <a:r>
              <a:rPr lang="en-US" dirty="0"/>
              <a:t>1- Minimal Security  </a:t>
            </a:r>
          </a:p>
          <a:p>
            <a:r>
              <a:rPr lang="en-US" dirty="0"/>
              <a:t>2- Acceptable </a:t>
            </a:r>
          </a:p>
          <a:p>
            <a:r>
              <a:rPr lang="en-US" dirty="0"/>
              <a:t>3- Effective </a:t>
            </a:r>
          </a:p>
          <a:p>
            <a:r>
              <a:rPr lang="en-US" dirty="0"/>
              <a:t>4- Recommended </a:t>
            </a:r>
          </a:p>
          <a:p>
            <a:endParaRPr lang="en-NZ" dirty="0"/>
          </a:p>
        </p:txBody>
      </p:sp>
      <p:sp>
        <p:nvSpPr>
          <p:cNvPr id="5" name="Title 1"/>
          <p:cNvSpPr txBox="1">
            <a:spLocks/>
          </p:cNvSpPr>
          <p:nvPr/>
        </p:nvSpPr>
        <p:spPr>
          <a:xfrm>
            <a:off x="2048933" y="-3765"/>
            <a:ext cx="8229600" cy="914400"/>
          </a:xfrm>
          <a:prstGeom prst="rect">
            <a:avLst/>
          </a:prstGeom>
        </p:spPr>
        <p:txBody>
          <a:bodyPr/>
          <a:lstStyle>
            <a:lvl1pPr algn="ctr" defTabSz="457200" rtl="0" eaLnBrk="1" latinLnBrk="0" hangingPunct="1">
              <a:spcBef>
                <a:spcPct val="0"/>
              </a:spcBef>
              <a:buNone/>
              <a:defRPr sz="4400" kern="1200">
                <a:solidFill>
                  <a:schemeClr val="tx2"/>
                </a:solidFill>
                <a:latin typeface="+mj-lt"/>
                <a:ea typeface="+mj-ea"/>
                <a:cs typeface="+mj-cs"/>
              </a:defRPr>
            </a:lvl1pPr>
          </a:lstStyle>
          <a:p>
            <a:r>
              <a:rPr lang="en-US" dirty="0"/>
              <a:t>Which Firewall to use?</a:t>
            </a:r>
            <a:endParaRPr lang="en-NZ" dirty="0"/>
          </a:p>
        </p:txBody>
      </p:sp>
    </p:spTree>
    <p:extLst>
      <p:ext uri="{BB962C8B-B14F-4D97-AF65-F5344CB8AC3E}">
        <p14:creationId xmlns:p14="http://schemas.microsoft.com/office/powerpoint/2010/main" val="3393220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A957AF-53C0-420B-9C2D-77DB1416566C}" type="slidenum">
              <a:rPr kumimoji="0" lang="en-US" smtClean="0"/>
              <a:pPr/>
              <a:t>34</a:t>
            </a:fld>
            <a:endParaRPr kumimoji="0" lang="en-US"/>
          </a:p>
        </p:txBody>
      </p:sp>
      <p:graphicFrame>
        <p:nvGraphicFramePr>
          <p:cNvPr id="3" name="Content Placeholder 4"/>
          <p:cNvGraphicFramePr>
            <a:graphicFrameLocks/>
          </p:cNvGraphicFramePr>
          <p:nvPr/>
        </p:nvGraphicFramePr>
        <p:xfrm>
          <a:off x="1811867" y="3771900"/>
          <a:ext cx="8856132" cy="2926080"/>
        </p:xfrm>
        <a:graphic>
          <a:graphicData uri="http://schemas.openxmlformats.org/drawingml/2006/table">
            <a:tbl>
              <a:tblPr firstRow="1" bandRow="1">
                <a:tableStyleId>{D7AC3CCA-C797-4891-BE02-D94E43425B78}</a:tableStyleId>
              </a:tblPr>
              <a:tblGrid>
                <a:gridCol w="2214033">
                  <a:extLst>
                    <a:ext uri="{9D8B030D-6E8A-4147-A177-3AD203B41FA5}">
                      <a16:colId xmlns:a16="http://schemas.microsoft.com/office/drawing/2014/main" val="20000"/>
                    </a:ext>
                  </a:extLst>
                </a:gridCol>
                <a:gridCol w="2214033">
                  <a:extLst>
                    <a:ext uri="{9D8B030D-6E8A-4147-A177-3AD203B41FA5}">
                      <a16:colId xmlns:a16="http://schemas.microsoft.com/office/drawing/2014/main" val="20001"/>
                    </a:ext>
                  </a:extLst>
                </a:gridCol>
                <a:gridCol w="2214033">
                  <a:extLst>
                    <a:ext uri="{9D8B030D-6E8A-4147-A177-3AD203B41FA5}">
                      <a16:colId xmlns:a16="http://schemas.microsoft.com/office/drawing/2014/main" val="20002"/>
                    </a:ext>
                  </a:extLst>
                </a:gridCol>
                <a:gridCol w="2214033">
                  <a:extLst>
                    <a:ext uri="{9D8B030D-6E8A-4147-A177-3AD203B41FA5}">
                      <a16:colId xmlns:a16="http://schemas.microsoft.com/office/drawing/2014/main" val="20003"/>
                    </a:ext>
                  </a:extLst>
                </a:gridCol>
              </a:tblGrid>
              <a:tr h="1415736">
                <a:tc>
                  <a:txBody>
                    <a:bodyPr/>
                    <a:lstStyle/>
                    <a:p>
                      <a:r>
                        <a:rPr lang="en-US" sz="2400" dirty="0" smtClean="0"/>
                        <a:t>Firewall type</a:t>
                      </a:r>
                      <a:endParaRPr lang="en-NZ" sz="2400" dirty="0"/>
                    </a:p>
                  </a:txBody>
                  <a:tcPr/>
                </a:tc>
                <a:tc>
                  <a:txBody>
                    <a:bodyPr/>
                    <a:lstStyle/>
                    <a:p>
                      <a:r>
                        <a:rPr lang="en-US" sz="2400" dirty="0" smtClean="0"/>
                        <a:t>High Risk Environment(e.g., Hospital)</a:t>
                      </a:r>
                      <a:endParaRPr lang="en-NZ" sz="2400" dirty="0"/>
                    </a:p>
                  </a:txBody>
                  <a:tcPr/>
                </a:tc>
                <a:tc>
                  <a:txBody>
                    <a:bodyPr/>
                    <a:lstStyle/>
                    <a:p>
                      <a:r>
                        <a:rPr lang="en-US" sz="2400" dirty="0" smtClean="0"/>
                        <a:t>Medium Risk Environment (e.g., University)</a:t>
                      </a:r>
                      <a:endParaRPr lang="en-NZ" sz="2400" dirty="0"/>
                    </a:p>
                  </a:txBody>
                  <a:tcPr/>
                </a:tc>
                <a:tc>
                  <a:txBody>
                    <a:bodyPr/>
                    <a:lstStyle/>
                    <a:p>
                      <a:r>
                        <a:rPr lang="en-US" sz="2400" dirty="0" smtClean="0"/>
                        <a:t>Low Risk Environment (Florist shop)</a:t>
                      </a:r>
                      <a:endParaRPr lang="en-NZ" sz="2400" dirty="0"/>
                    </a:p>
                  </a:txBody>
                  <a:tcPr/>
                </a:tc>
                <a:extLst>
                  <a:ext uri="{0D108BD9-81ED-4DB2-BD59-A6C34878D82A}">
                    <a16:rowId xmlns:a16="http://schemas.microsoft.com/office/drawing/2014/main" val="10000"/>
                  </a:ext>
                </a:extLst>
              </a:tr>
              <a:tr h="370840">
                <a:tc>
                  <a:txBody>
                    <a:bodyPr/>
                    <a:lstStyle/>
                    <a:p>
                      <a:r>
                        <a:rPr lang="en-US" sz="2400" dirty="0" smtClean="0"/>
                        <a:t>Packet filtering</a:t>
                      </a:r>
                      <a:endParaRPr lang="en-NZ" sz="2400" dirty="0"/>
                    </a:p>
                  </a:txBody>
                  <a:tcPr/>
                </a:tc>
                <a:tc>
                  <a:txBody>
                    <a:bodyPr/>
                    <a:lstStyle/>
                    <a:p>
                      <a:r>
                        <a:rPr lang="en-US" sz="2400" dirty="0" smtClean="0"/>
                        <a:t>0</a:t>
                      </a:r>
                      <a:endParaRPr lang="en-NZ" sz="2400" dirty="0"/>
                    </a:p>
                  </a:txBody>
                  <a:tcPr/>
                </a:tc>
                <a:tc>
                  <a:txBody>
                    <a:bodyPr/>
                    <a:lstStyle/>
                    <a:p>
                      <a:r>
                        <a:rPr lang="en-US" sz="2400" dirty="0" smtClean="0"/>
                        <a:t>1</a:t>
                      </a:r>
                      <a:endParaRPr lang="en-NZ" sz="2400" dirty="0"/>
                    </a:p>
                  </a:txBody>
                  <a:tcPr/>
                </a:tc>
                <a:tc>
                  <a:txBody>
                    <a:bodyPr/>
                    <a:lstStyle/>
                    <a:p>
                      <a:r>
                        <a:rPr lang="en-US" sz="2400" dirty="0" smtClean="0"/>
                        <a:t>4</a:t>
                      </a:r>
                      <a:endParaRPr lang="en-NZ" sz="2400" dirty="0"/>
                    </a:p>
                  </a:txBody>
                  <a:tcPr/>
                </a:tc>
                <a:extLst>
                  <a:ext uri="{0D108BD9-81ED-4DB2-BD59-A6C34878D82A}">
                    <a16:rowId xmlns:a16="http://schemas.microsoft.com/office/drawing/2014/main" val="10001"/>
                  </a:ext>
                </a:extLst>
              </a:tr>
              <a:tr h="370840">
                <a:tc>
                  <a:txBody>
                    <a:bodyPr/>
                    <a:lstStyle/>
                    <a:p>
                      <a:r>
                        <a:rPr lang="en-US" sz="2400" dirty="0" smtClean="0"/>
                        <a:t>Proxy </a:t>
                      </a:r>
                      <a:endParaRPr lang="en-NZ" sz="2400" dirty="0"/>
                    </a:p>
                  </a:txBody>
                  <a:tcPr/>
                </a:tc>
                <a:tc>
                  <a:txBody>
                    <a:bodyPr/>
                    <a:lstStyle/>
                    <a:p>
                      <a:r>
                        <a:rPr lang="en-US" sz="2400" dirty="0" smtClean="0"/>
                        <a:t>3</a:t>
                      </a:r>
                      <a:endParaRPr lang="en-NZ" sz="2400" dirty="0"/>
                    </a:p>
                  </a:txBody>
                  <a:tcPr/>
                </a:tc>
                <a:tc>
                  <a:txBody>
                    <a:bodyPr/>
                    <a:lstStyle/>
                    <a:p>
                      <a:r>
                        <a:rPr lang="en-US" sz="2400" dirty="0" smtClean="0"/>
                        <a:t>4</a:t>
                      </a:r>
                      <a:endParaRPr lang="en-NZ" sz="2400" dirty="0"/>
                    </a:p>
                  </a:txBody>
                  <a:tcPr/>
                </a:tc>
                <a:tc>
                  <a:txBody>
                    <a:bodyPr/>
                    <a:lstStyle/>
                    <a:p>
                      <a:r>
                        <a:rPr lang="en-US" sz="2400" dirty="0" smtClean="0"/>
                        <a:t>2</a:t>
                      </a:r>
                      <a:endParaRPr lang="en-NZ" sz="2400" dirty="0"/>
                    </a:p>
                  </a:txBody>
                  <a:tcPr/>
                </a:tc>
                <a:extLst>
                  <a:ext uri="{0D108BD9-81ED-4DB2-BD59-A6C34878D82A}">
                    <a16:rowId xmlns:a16="http://schemas.microsoft.com/office/drawing/2014/main" val="10002"/>
                  </a:ext>
                </a:extLst>
              </a:tr>
              <a:tr h="370840">
                <a:tc>
                  <a:txBody>
                    <a:bodyPr/>
                    <a:lstStyle/>
                    <a:p>
                      <a:r>
                        <a:rPr lang="en-US" sz="2400" dirty="0" smtClean="0"/>
                        <a:t>Hybrid</a:t>
                      </a:r>
                      <a:endParaRPr lang="en-NZ" sz="2400" dirty="0"/>
                    </a:p>
                  </a:txBody>
                  <a:tcPr/>
                </a:tc>
                <a:tc>
                  <a:txBody>
                    <a:bodyPr/>
                    <a:lstStyle/>
                    <a:p>
                      <a:r>
                        <a:rPr lang="en-US" sz="2400" dirty="0" smtClean="0"/>
                        <a:t>4</a:t>
                      </a:r>
                      <a:endParaRPr lang="en-NZ" sz="2400" dirty="0"/>
                    </a:p>
                  </a:txBody>
                  <a:tcPr/>
                </a:tc>
                <a:tc>
                  <a:txBody>
                    <a:bodyPr/>
                    <a:lstStyle/>
                    <a:p>
                      <a:r>
                        <a:rPr lang="en-US" sz="2400" dirty="0" smtClean="0"/>
                        <a:t>3</a:t>
                      </a:r>
                      <a:endParaRPr lang="en-NZ" sz="2400" dirty="0"/>
                    </a:p>
                  </a:txBody>
                  <a:tcPr/>
                </a:tc>
                <a:tc>
                  <a:txBody>
                    <a:bodyPr/>
                    <a:lstStyle/>
                    <a:p>
                      <a:r>
                        <a:rPr lang="en-US" sz="2400" dirty="0" smtClean="0"/>
                        <a:t>2</a:t>
                      </a:r>
                      <a:endParaRPr lang="en-NZ" sz="2400" dirty="0"/>
                    </a:p>
                  </a:txBody>
                  <a:tcPr/>
                </a:tc>
                <a:extLst>
                  <a:ext uri="{0D108BD9-81ED-4DB2-BD59-A6C34878D82A}">
                    <a16:rowId xmlns:a16="http://schemas.microsoft.com/office/drawing/2014/main" val="10003"/>
                  </a:ext>
                </a:extLst>
              </a:tr>
            </a:tbl>
          </a:graphicData>
        </a:graphic>
      </p:graphicFrame>
      <p:sp>
        <p:nvSpPr>
          <p:cNvPr id="4" name="Content Placeholder 6"/>
          <p:cNvSpPr txBox="1">
            <a:spLocks/>
          </p:cNvSpPr>
          <p:nvPr/>
        </p:nvSpPr>
        <p:spPr>
          <a:xfrm>
            <a:off x="1659467" y="760734"/>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0- Unacceptable </a:t>
            </a:r>
          </a:p>
          <a:p>
            <a:r>
              <a:rPr lang="en-US" dirty="0"/>
              <a:t>1- Minimal Security  </a:t>
            </a:r>
          </a:p>
          <a:p>
            <a:r>
              <a:rPr lang="en-US" dirty="0"/>
              <a:t>2- Acceptable </a:t>
            </a:r>
          </a:p>
          <a:p>
            <a:r>
              <a:rPr lang="en-US" dirty="0"/>
              <a:t>3- Effective </a:t>
            </a:r>
          </a:p>
          <a:p>
            <a:r>
              <a:rPr lang="en-US" dirty="0"/>
              <a:t>4- Recommended </a:t>
            </a:r>
          </a:p>
          <a:p>
            <a:endParaRPr lang="en-NZ" dirty="0"/>
          </a:p>
        </p:txBody>
      </p:sp>
      <p:sp>
        <p:nvSpPr>
          <p:cNvPr id="5" name="Title 1"/>
          <p:cNvSpPr txBox="1">
            <a:spLocks/>
          </p:cNvSpPr>
          <p:nvPr/>
        </p:nvSpPr>
        <p:spPr>
          <a:xfrm>
            <a:off x="2125133" y="-3765"/>
            <a:ext cx="8229600" cy="914400"/>
          </a:xfrm>
          <a:prstGeom prst="rect">
            <a:avLst/>
          </a:prstGeom>
        </p:spPr>
        <p:txBody>
          <a:bodyPr/>
          <a:lstStyle>
            <a:lvl1pPr algn="ctr" defTabSz="457200" rtl="0" eaLnBrk="1" latinLnBrk="0" hangingPunct="1">
              <a:spcBef>
                <a:spcPct val="0"/>
              </a:spcBef>
              <a:buNone/>
              <a:defRPr sz="4400" kern="1200">
                <a:solidFill>
                  <a:schemeClr val="tx2"/>
                </a:solidFill>
                <a:latin typeface="+mj-lt"/>
                <a:ea typeface="+mj-ea"/>
                <a:cs typeface="+mj-cs"/>
              </a:defRPr>
            </a:lvl1pPr>
          </a:lstStyle>
          <a:p>
            <a:r>
              <a:rPr lang="en-US" dirty="0"/>
              <a:t>Which Firewall to use?</a:t>
            </a:r>
            <a:endParaRPr lang="en-NZ" dirty="0"/>
          </a:p>
        </p:txBody>
      </p:sp>
    </p:spTree>
    <p:extLst>
      <p:ext uri="{BB962C8B-B14F-4D97-AF65-F5344CB8AC3E}">
        <p14:creationId xmlns:p14="http://schemas.microsoft.com/office/powerpoint/2010/main" val="4563796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en-US" dirty="0"/>
              <a:t>ACLs</a:t>
            </a:r>
            <a:endParaRPr lang="en-NZ" dirty="0"/>
          </a:p>
        </p:txBody>
      </p:sp>
    </p:spTree>
    <p:extLst>
      <p:ext uri="{BB962C8B-B14F-4D97-AF65-F5344CB8AC3E}">
        <p14:creationId xmlns:p14="http://schemas.microsoft.com/office/powerpoint/2010/main" val="216669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81200" y="122239"/>
            <a:ext cx="7543800" cy="498475"/>
          </a:xfrm>
        </p:spPr>
        <p:txBody>
          <a:bodyPr>
            <a:normAutofit fontScale="90000"/>
          </a:bodyPr>
          <a:lstStyle/>
          <a:p>
            <a:pPr eaLnBrk="1" hangingPunct="1"/>
            <a:r>
              <a:rPr lang="en-US" altLang="en-US" dirty="0" smtClean="0"/>
              <a:t>ACLs Concepts _Key topics</a:t>
            </a:r>
            <a:endParaRPr lang="en-NZ" altLang="en-US" dirty="0" smtClean="0"/>
          </a:p>
        </p:txBody>
      </p:sp>
      <p:sp>
        <p:nvSpPr>
          <p:cNvPr id="5123" name="Content Placeholder 2"/>
          <p:cNvSpPr>
            <a:spLocks noGrp="1"/>
          </p:cNvSpPr>
          <p:nvPr>
            <p:ph idx="1"/>
          </p:nvPr>
        </p:nvSpPr>
        <p:spPr>
          <a:xfrm>
            <a:off x="1981200" y="908051"/>
            <a:ext cx="8229600" cy="5222875"/>
          </a:xfrm>
        </p:spPr>
        <p:txBody>
          <a:bodyPr/>
          <a:lstStyle/>
          <a:p>
            <a:pPr eaLnBrk="1" hangingPunct="1"/>
            <a:r>
              <a:rPr lang="en-US" altLang="zh-TW" smtClean="0"/>
              <a:t>What are ACLs </a:t>
            </a:r>
            <a:endParaRPr lang="en-US" altLang="en-US" smtClean="0"/>
          </a:p>
          <a:p>
            <a:pPr eaLnBrk="1" hangingPunct="1"/>
            <a:r>
              <a:rPr lang="en-US" altLang="zh-TW" smtClean="0"/>
              <a:t>How ACLs Work </a:t>
            </a:r>
          </a:p>
          <a:p>
            <a:pPr eaLnBrk="1" hangingPunct="1"/>
            <a:r>
              <a:rPr lang="en-US" altLang="en-US" smtClean="0"/>
              <a:t>Creating ACL</a:t>
            </a:r>
          </a:p>
          <a:p>
            <a:pPr eaLnBrk="1" hangingPunct="1"/>
            <a:r>
              <a:rPr lang="en-US" altLang="zh-TW" smtClean="0"/>
              <a:t>Verifying ACLs </a:t>
            </a:r>
            <a:endParaRPr lang="en-US" altLang="en-US" smtClean="0"/>
          </a:p>
          <a:p>
            <a:pPr eaLnBrk="1" hangingPunct="1"/>
            <a:r>
              <a:rPr lang="en-US" altLang="zh-TW" smtClean="0"/>
              <a:t>The function of a wildcard mask </a:t>
            </a:r>
          </a:p>
          <a:p>
            <a:pPr eaLnBrk="1" hangingPunct="1"/>
            <a:r>
              <a:rPr lang="en-US" altLang="zh-TW" smtClean="0"/>
              <a:t>Standard ACLs </a:t>
            </a:r>
          </a:p>
          <a:p>
            <a:pPr eaLnBrk="1" hangingPunct="1"/>
            <a:r>
              <a:rPr lang="en-US" altLang="en-US" smtClean="0"/>
              <a:t>Extended ACLS</a:t>
            </a:r>
          </a:p>
          <a:p>
            <a:pPr eaLnBrk="1" hangingPunct="1"/>
            <a:r>
              <a:rPr lang="en-US" altLang="zh-TW" smtClean="0"/>
              <a:t>Placing ACLs </a:t>
            </a:r>
          </a:p>
          <a:p>
            <a:pPr eaLnBrk="1" hangingPunct="1"/>
            <a:r>
              <a:rPr lang="en-US" altLang="zh-TW" smtClean="0"/>
              <a:t>Restricting virtual terminal access </a:t>
            </a:r>
          </a:p>
          <a:p>
            <a:pPr lvl="1" eaLnBrk="1" hangingPunct="1"/>
            <a:r>
              <a:rPr lang="en-US" altLang="zh-TW" b="1" smtClean="0"/>
              <a:t>access-class</a:t>
            </a:r>
            <a:endParaRPr lang="en-US" altLang="zh-TW" smtClean="0"/>
          </a:p>
          <a:p>
            <a:pPr eaLnBrk="1" hangingPunct="1"/>
            <a:endParaRPr lang="en-NZ" altLang="en-US" smtClean="0"/>
          </a:p>
        </p:txBody>
      </p:sp>
      <p:sp>
        <p:nvSpPr>
          <p:cNvPr id="5124" name="Slide Number Placeholder 3"/>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itchFamily="18" charset="-120"/>
              </a:defRPr>
            </a:lvl1pPr>
            <a:lvl2pPr marL="742950" indent="-285750">
              <a:defRPr kumimoji="1">
                <a:solidFill>
                  <a:schemeClr val="tx1"/>
                </a:solidFill>
                <a:latin typeface="Arial" panose="020B0604020202020204" pitchFamily="34" charset="0"/>
                <a:ea typeface="新細明體" pitchFamily="18" charset="-120"/>
              </a:defRPr>
            </a:lvl2pPr>
            <a:lvl3pPr marL="1143000" indent="-228600">
              <a:defRPr kumimoji="1">
                <a:solidFill>
                  <a:schemeClr val="tx1"/>
                </a:solidFill>
                <a:latin typeface="Arial" panose="020B0604020202020204" pitchFamily="34" charset="0"/>
                <a:ea typeface="新細明體" pitchFamily="18" charset="-120"/>
              </a:defRPr>
            </a:lvl3pPr>
            <a:lvl4pPr marL="1600200" indent="-228600">
              <a:defRPr kumimoji="1">
                <a:solidFill>
                  <a:schemeClr val="tx1"/>
                </a:solidFill>
                <a:latin typeface="Arial" panose="020B0604020202020204" pitchFamily="34" charset="0"/>
                <a:ea typeface="新細明體" pitchFamily="18" charset="-120"/>
              </a:defRPr>
            </a:lvl4pPr>
            <a:lvl5pPr marL="2057400" indent="-228600">
              <a:defRPr kumimoji="1">
                <a:solidFill>
                  <a:schemeClr val="tx1"/>
                </a:solidFill>
                <a:latin typeface="Arial" panose="020B060402020202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itchFamily="18" charset="-120"/>
              </a:defRPr>
            </a:lvl9pPr>
          </a:lstStyle>
          <a:p>
            <a:fld id="{A84C7042-4126-4527-80AD-6CB2B161EA67}" type="slidenum">
              <a:rPr kumimoji="0" lang="en-US" altLang="zh-TW" smtClean="0"/>
              <a:pPr/>
              <a:t>36</a:t>
            </a:fld>
            <a:endParaRPr kumimoji="0" lang="en-US" altLang="zh-TW" smtClean="0"/>
          </a:p>
        </p:txBody>
      </p:sp>
    </p:spTree>
    <p:extLst>
      <p:ext uri="{BB962C8B-B14F-4D97-AF65-F5344CB8AC3E}">
        <p14:creationId xmlns:p14="http://schemas.microsoft.com/office/powerpoint/2010/main" val="4025485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en-US" dirty="0" smtClean="0"/>
              <a:t>DNS &amp; DNSSEC</a:t>
            </a:r>
            <a:endParaRPr lang="en-NZ" dirty="0"/>
          </a:p>
        </p:txBody>
      </p:sp>
    </p:spTree>
    <p:extLst>
      <p:ext uri="{BB962C8B-B14F-4D97-AF65-F5344CB8AC3E}">
        <p14:creationId xmlns:p14="http://schemas.microsoft.com/office/powerpoint/2010/main" val="452692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lecture</a:t>
            </a:r>
            <a:endParaRPr lang="en-US" dirty="0"/>
          </a:p>
        </p:txBody>
      </p:sp>
      <p:sp>
        <p:nvSpPr>
          <p:cNvPr id="3" name="Content Placeholder 2"/>
          <p:cNvSpPr>
            <a:spLocks noGrp="1"/>
          </p:cNvSpPr>
          <p:nvPr>
            <p:ph idx="1"/>
          </p:nvPr>
        </p:nvSpPr>
        <p:spPr>
          <a:xfrm>
            <a:off x="1981200" y="1874837"/>
            <a:ext cx="8229600" cy="4983163"/>
          </a:xfrm>
        </p:spPr>
        <p:txBody>
          <a:bodyPr>
            <a:normAutofit/>
          </a:bodyPr>
          <a:lstStyle/>
          <a:p>
            <a:r>
              <a:rPr lang="en-US" dirty="0"/>
              <a:t>O</a:t>
            </a:r>
            <a:r>
              <a:rPr lang="en-US" dirty="0" smtClean="0"/>
              <a:t>verview of DNS</a:t>
            </a:r>
          </a:p>
          <a:p>
            <a:endParaRPr lang="en-US" dirty="0"/>
          </a:p>
          <a:p>
            <a:r>
              <a:rPr lang="en-US" dirty="0" smtClean="0"/>
              <a:t>Understand DNS attacks</a:t>
            </a:r>
          </a:p>
          <a:p>
            <a:endParaRPr lang="en-US" dirty="0"/>
          </a:p>
          <a:p>
            <a:r>
              <a:rPr lang="en-US" dirty="0" err="1" smtClean="0"/>
              <a:t>DNSSec</a:t>
            </a:r>
            <a:r>
              <a:rPr lang="en-US" dirty="0" smtClean="0"/>
              <a:t> protocol</a:t>
            </a:r>
          </a:p>
          <a:p>
            <a:pPr marL="0" indent="0">
              <a:buNone/>
            </a:pPr>
            <a:endParaRPr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38</a:t>
            </a:fld>
            <a:endParaRPr kumimoji="0" lang="en-US"/>
          </a:p>
        </p:txBody>
      </p:sp>
    </p:spTree>
    <p:extLst>
      <p:ext uri="{BB962C8B-B14F-4D97-AF65-F5344CB8AC3E}">
        <p14:creationId xmlns:p14="http://schemas.microsoft.com/office/powerpoint/2010/main" val="1551383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a:latin typeface="Arial" charset="0"/>
                <a:ea typeface="ＭＳ Ｐゴシック" charset="0"/>
                <a:cs typeface="ＭＳ Ｐゴシック" charset="0"/>
              </a:rPr>
              <a:t>DNS vulnerabilities</a:t>
            </a:r>
          </a:p>
        </p:txBody>
      </p:sp>
      <p:sp>
        <p:nvSpPr>
          <p:cNvPr id="71683" name="Rectangle 3"/>
          <p:cNvSpPr>
            <a:spLocks noGrp="1" noChangeArrowheads="1"/>
          </p:cNvSpPr>
          <p:nvPr>
            <p:ph idx="1"/>
          </p:nvPr>
        </p:nvSpPr>
        <p:spPr/>
        <p:txBody>
          <a:bodyPr/>
          <a:lstStyle/>
          <a:p>
            <a:pPr eaLnBrk="1" hangingPunct="1">
              <a:lnSpc>
                <a:spcPct val="90000"/>
              </a:lnSpc>
            </a:pPr>
            <a:r>
              <a:rPr lang="en-US" altLang="ja-JP" dirty="0">
                <a:latin typeface="Arial" charset="0"/>
                <a:ea typeface="ＭＳ Ｐゴシック" charset="0"/>
                <a:cs typeface="ＭＳ Ｐゴシック" charset="0"/>
              </a:rPr>
              <a:t>Complete lack of authentication primitives</a:t>
            </a:r>
          </a:p>
          <a:p>
            <a:pPr eaLnBrk="1" hangingPunct="1">
              <a:lnSpc>
                <a:spcPct val="90000"/>
              </a:lnSpc>
            </a:pPr>
            <a:r>
              <a:rPr lang="en-US" altLang="ja-JP" dirty="0">
                <a:latin typeface="Arial" charset="0"/>
                <a:ea typeface="ＭＳ Ｐゴシック" charset="0"/>
                <a:cs typeface="ＭＳ Ｐゴシック" charset="0"/>
              </a:rPr>
              <a:t>Can redirect all DNS requests to a compromised server</a:t>
            </a:r>
          </a:p>
          <a:p>
            <a:pPr eaLnBrk="1" hangingPunct="1">
              <a:lnSpc>
                <a:spcPct val="90000"/>
              </a:lnSpc>
            </a:pPr>
            <a:r>
              <a:rPr lang="en-US" altLang="ja-JP" dirty="0">
                <a:latin typeface="Arial" charset="0"/>
                <a:ea typeface="ＭＳ Ｐゴシック" charset="0"/>
                <a:cs typeface="ＭＳ Ｐゴシック" charset="0"/>
              </a:rPr>
              <a:t>Can have a legitimate server send bogus replies</a:t>
            </a:r>
          </a:p>
          <a:p>
            <a:pPr eaLnBrk="1" hangingPunct="1">
              <a:lnSpc>
                <a:spcPct val="90000"/>
              </a:lnSpc>
            </a:pPr>
            <a:r>
              <a:rPr lang="en-US" altLang="ja-JP" dirty="0">
                <a:latin typeface="Arial" charset="0"/>
                <a:ea typeface="ＭＳ Ｐゴシック" charset="0"/>
                <a:cs typeface="ＭＳ Ｐゴシック" charset="0"/>
              </a:rPr>
              <a:t>Two techniques </a:t>
            </a:r>
          </a:p>
          <a:p>
            <a:pPr lvl="1" eaLnBrk="1" hangingPunct="1">
              <a:lnSpc>
                <a:spcPct val="90000"/>
              </a:lnSpc>
            </a:pPr>
            <a:r>
              <a:rPr lang="en-US" altLang="ja-JP" dirty="0">
                <a:latin typeface="Arial" charset="0"/>
                <a:ea typeface="ＭＳ Ｐゴシック" charset="0"/>
              </a:rPr>
              <a:t>DNS cache poisoning</a:t>
            </a:r>
          </a:p>
          <a:p>
            <a:pPr lvl="1" eaLnBrk="1" hangingPunct="1">
              <a:lnSpc>
                <a:spcPct val="90000"/>
              </a:lnSpc>
            </a:pPr>
            <a:r>
              <a:rPr lang="en-US" altLang="ja-JP" dirty="0">
                <a:latin typeface="Arial" charset="0"/>
                <a:ea typeface="ＭＳ Ｐゴシック" charset="0"/>
              </a:rPr>
              <a:t>DNS ID spoofing</a:t>
            </a:r>
          </a:p>
        </p:txBody>
      </p:sp>
      <p:sp>
        <p:nvSpPr>
          <p:cNvPr id="7168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471090DB-D98E-D042-9EDB-B5D460058A34}" type="slidenum">
              <a:rPr lang="en-US" altLang="ja-JP" sz="800">
                <a:latin typeface="Arial" charset="0"/>
                <a:ea typeface="MS PGothic" charset="0"/>
                <a:cs typeface="MS PGothic" charset="0"/>
              </a:rPr>
              <a:pPr/>
              <a:t>39</a:t>
            </a:fld>
            <a:endParaRPr lang="en-US" altLang="ja-JP" sz="800">
              <a:latin typeface="Arial" charset="0"/>
              <a:ea typeface="MS PGothic" charset="0"/>
              <a:cs typeface="MS PGothic" charset="0"/>
            </a:endParaRPr>
          </a:p>
        </p:txBody>
      </p:sp>
    </p:spTree>
    <p:extLst>
      <p:ext uri="{BB962C8B-B14F-4D97-AF65-F5344CB8AC3E}">
        <p14:creationId xmlns:p14="http://schemas.microsoft.com/office/powerpoint/2010/main" val="12404248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a:latin typeface="Arial" charset="0"/>
                <a:ea typeface="ＭＳ Ｐゴシック" charset="0"/>
                <a:cs typeface="ＭＳ Ｐゴシック" charset="0"/>
              </a:rPr>
              <a:t>Viruses vs. worms</a:t>
            </a:r>
          </a:p>
        </p:txBody>
      </p:sp>
      <p:sp>
        <p:nvSpPr>
          <p:cNvPr id="1950723" name="Rectangle 3"/>
          <p:cNvSpPr>
            <a:spLocks noGrp="1" noChangeArrowheads="1"/>
          </p:cNvSpPr>
          <p:nvPr>
            <p:ph sz="half" idx="1"/>
          </p:nvPr>
        </p:nvSpPr>
        <p:spPr/>
        <p:txBody>
          <a:bodyPr/>
          <a:lstStyle/>
          <a:p>
            <a:pPr algn="ctr">
              <a:lnSpc>
                <a:spcPct val="90000"/>
              </a:lnSpc>
              <a:buFontTx/>
              <a:buNone/>
            </a:pPr>
            <a:r>
              <a:rPr lang="en-US" altLang="ja-JP" dirty="0">
                <a:solidFill>
                  <a:srgbClr val="FF0000"/>
                </a:solidFill>
                <a:latin typeface="Arial" charset="0"/>
                <a:ea typeface="ＭＳ Ｐゴシック" charset="0"/>
                <a:cs typeface="ＭＳ Ｐゴシック" charset="0"/>
              </a:rPr>
              <a:t>VIRUS</a:t>
            </a:r>
          </a:p>
          <a:p>
            <a:pPr>
              <a:lnSpc>
                <a:spcPct val="90000"/>
              </a:lnSpc>
            </a:pPr>
            <a:r>
              <a:rPr lang="en-US" altLang="ja-JP" sz="2400" dirty="0">
                <a:latin typeface="Arial" charset="0"/>
                <a:ea typeface="ＭＳ Ｐゴシック" charset="0"/>
                <a:cs typeface="ＭＳ Ｐゴシック" charset="0"/>
              </a:rPr>
              <a:t>Propagates by infecting other programs</a:t>
            </a:r>
          </a:p>
          <a:p>
            <a:pPr>
              <a:lnSpc>
                <a:spcPct val="90000"/>
              </a:lnSpc>
            </a:pPr>
            <a:endParaRPr lang="en-US" altLang="ja-JP" sz="2400" dirty="0">
              <a:latin typeface="Arial" charset="0"/>
              <a:ea typeface="ＭＳ Ｐゴシック" charset="0"/>
              <a:cs typeface="ＭＳ Ｐゴシック" charset="0"/>
            </a:endParaRPr>
          </a:p>
          <a:p>
            <a:pPr>
              <a:lnSpc>
                <a:spcPct val="90000"/>
              </a:lnSpc>
            </a:pPr>
            <a:r>
              <a:rPr lang="en-US" altLang="ja-JP" sz="2400" dirty="0">
                <a:latin typeface="Arial" charset="0"/>
                <a:ea typeface="ＭＳ Ｐゴシック" charset="0"/>
                <a:cs typeface="ＭＳ Ｐゴシック" charset="0"/>
              </a:rPr>
              <a:t>Usually inserted into host code (not a standalone program)</a:t>
            </a:r>
          </a:p>
          <a:p>
            <a:pPr lvl="1">
              <a:lnSpc>
                <a:spcPct val="90000"/>
              </a:lnSpc>
            </a:pPr>
            <a:r>
              <a:rPr lang="en-US" altLang="ja-JP" sz="2000" dirty="0">
                <a:latin typeface="Arial" charset="0"/>
                <a:ea typeface="ＭＳ Ｐゴシック" charset="0"/>
              </a:rPr>
              <a:t>E.g., MS macros…</a:t>
            </a:r>
          </a:p>
          <a:p>
            <a:pPr lvl="1">
              <a:lnSpc>
                <a:spcPct val="90000"/>
              </a:lnSpc>
            </a:pPr>
            <a:endParaRPr lang="en-US" altLang="ja-JP" sz="2000" dirty="0">
              <a:latin typeface="Arial" charset="0"/>
              <a:ea typeface="ＭＳ Ｐゴシック" charset="0"/>
            </a:endParaRPr>
          </a:p>
          <a:p>
            <a:pPr>
              <a:lnSpc>
                <a:spcPct val="90000"/>
              </a:lnSpc>
            </a:pPr>
            <a:r>
              <a:rPr lang="en-US" altLang="ja-JP" sz="2400" dirty="0">
                <a:latin typeface="Arial" charset="0"/>
                <a:ea typeface="ＭＳ Ｐゴシック" charset="0"/>
                <a:cs typeface="ＭＳ Ｐゴシック" charset="0"/>
              </a:rPr>
              <a:t>Generally requires human intervention</a:t>
            </a:r>
          </a:p>
        </p:txBody>
      </p:sp>
      <p:sp>
        <p:nvSpPr>
          <p:cNvPr id="1950724" name="Rectangle 4"/>
          <p:cNvSpPr>
            <a:spLocks noGrp="1" noChangeArrowheads="1"/>
          </p:cNvSpPr>
          <p:nvPr>
            <p:ph sz="half" idx="2"/>
          </p:nvPr>
        </p:nvSpPr>
        <p:spPr/>
        <p:txBody>
          <a:bodyPr/>
          <a:lstStyle/>
          <a:p>
            <a:pPr algn="ctr">
              <a:lnSpc>
                <a:spcPct val="90000"/>
              </a:lnSpc>
              <a:buFontTx/>
              <a:buNone/>
            </a:pPr>
            <a:r>
              <a:rPr lang="en-US" altLang="ja-JP" dirty="0">
                <a:solidFill>
                  <a:srgbClr val="FF0000"/>
                </a:solidFill>
                <a:latin typeface="Arial" charset="0"/>
                <a:ea typeface="ＭＳ Ｐゴシック" charset="0"/>
                <a:cs typeface="ＭＳ Ｐゴシック" charset="0"/>
              </a:rPr>
              <a:t>WORM</a:t>
            </a:r>
          </a:p>
          <a:p>
            <a:pPr>
              <a:lnSpc>
                <a:spcPct val="90000"/>
              </a:lnSpc>
            </a:pPr>
            <a:r>
              <a:rPr lang="en-US" altLang="ja-JP" sz="2400" dirty="0">
                <a:latin typeface="Arial" charset="0"/>
                <a:ea typeface="ＭＳ Ｐゴシック" charset="0"/>
                <a:cs typeface="ＭＳ Ｐゴシック" charset="0"/>
              </a:rPr>
              <a:t>Propagates automatically by copying itself to target systems</a:t>
            </a:r>
          </a:p>
          <a:p>
            <a:pPr>
              <a:lnSpc>
                <a:spcPct val="90000"/>
              </a:lnSpc>
            </a:pPr>
            <a:r>
              <a:rPr lang="en-US" altLang="ja-JP" sz="2400" dirty="0">
                <a:latin typeface="Arial" charset="0"/>
                <a:ea typeface="ＭＳ Ｐゴシック" charset="0"/>
                <a:cs typeface="ＭＳ Ｐゴシック" charset="0"/>
              </a:rPr>
              <a:t>Is a standalone program</a:t>
            </a:r>
          </a:p>
          <a:p>
            <a:pPr>
              <a:lnSpc>
                <a:spcPct val="90000"/>
              </a:lnSpc>
            </a:pPr>
            <a:r>
              <a:rPr lang="en-US" altLang="ja-JP" sz="2400" b="1" dirty="0">
                <a:latin typeface="Arial" charset="0"/>
                <a:ea typeface="ＭＳ Ｐゴシック" charset="0"/>
                <a:cs typeface="ＭＳ Ｐゴシック" charset="0"/>
              </a:rPr>
              <a:t>No human intervention needed</a:t>
            </a:r>
            <a:endParaRPr lang="en-US" altLang="ja-JP" sz="2400" dirty="0">
              <a:latin typeface="Arial" charset="0"/>
              <a:ea typeface="ＭＳ Ｐゴシック" charset="0"/>
              <a:cs typeface="ＭＳ Ｐゴシック" charset="0"/>
            </a:endParaRPr>
          </a:p>
          <a:p>
            <a:pPr>
              <a:lnSpc>
                <a:spcPct val="90000"/>
              </a:lnSpc>
            </a:pPr>
            <a:endParaRPr lang="ja-JP" altLang="en-US" sz="2400" dirty="0">
              <a:latin typeface="Arial" charset="0"/>
              <a:ea typeface="ＭＳ Ｐゴシック" charset="0"/>
              <a:cs typeface="ＭＳ Ｐゴシック" charset="0"/>
            </a:endParaRPr>
          </a:p>
        </p:txBody>
      </p:sp>
      <p:sp>
        <p:nvSpPr>
          <p:cNvPr id="22535"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DB7ABDDE-4E70-EB4F-9362-8EC8C1AAC45B}" type="slidenum">
              <a:rPr lang="en-US" altLang="ja-JP" sz="800">
                <a:latin typeface="Arial" charset="0"/>
                <a:ea typeface="MS PGothic" charset="0"/>
                <a:cs typeface="MS PGothic" charset="0"/>
              </a:rPr>
              <a:pPr/>
              <a:t>4</a:t>
            </a:fld>
            <a:endParaRPr lang="en-US" altLang="ja-JP" sz="800">
              <a:latin typeface="Arial" charset="0"/>
              <a:ea typeface="MS PGothic" charset="0"/>
              <a:cs typeface="MS PGothic" charset="0"/>
            </a:endParaRPr>
          </a:p>
        </p:txBody>
      </p:sp>
    </p:spTree>
    <p:extLst>
      <p:ext uri="{BB962C8B-B14F-4D97-AF65-F5344CB8AC3E}">
        <p14:creationId xmlns:p14="http://schemas.microsoft.com/office/powerpoint/2010/main" val="418273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5072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5072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072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072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5072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0724">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50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723" grpId="0" build="p"/>
      <p:bldP spid="195072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eaLnBrk="1" hangingPunct="1"/>
            <a:r>
              <a:rPr>
                <a:latin typeface="Arial" charset="0"/>
                <a:ea typeface="ＭＳ Ｐゴシック" charset="0"/>
                <a:cs typeface="ＭＳ Ｐゴシック" charset="0"/>
              </a:rPr>
              <a:t>DNS cache poisoning</a:t>
            </a:r>
          </a:p>
        </p:txBody>
      </p:sp>
      <p:sp>
        <p:nvSpPr>
          <p:cNvPr id="83973"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3933B559-9DB1-D94E-84FB-D314EBF2B922}" type="slidenum">
              <a:rPr lang="en-US" altLang="ja-JP" sz="800">
                <a:latin typeface="Arial" charset="0"/>
                <a:ea typeface="MS PGothic" charset="0"/>
                <a:cs typeface="MS PGothic" charset="0"/>
              </a:rPr>
              <a:pPr/>
              <a:t>40</a:t>
            </a:fld>
            <a:endParaRPr lang="en-US" altLang="ja-JP" sz="800">
              <a:latin typeface="Arial" charset="0"/>
              <a:ea typeface="MS PGothic" charset="0"/>
              <a:cs typeface="MS PGothic" charset="0"/>
            </a:endParaRPr>
          </a:p>
        </p:txBody>
      </p:sp>
      <p:pic>
        <p:nvPicPr>
          <p:cNvPr id="83974" name="Picture 3" descr="p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472488" y="2133600"/>
            <a:ext cx="823912"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75" name="Picture 4" descr="p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29201" y="3886200"/>
            <a:ext cx="823913"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76" name="Picture 5" descr="mis41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53025" y="4848226"/>
            <a:ext cx="685800"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977" name="Picture 6" descr="laptop"/>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00400" y="3581401"/>
            <a:ext cx="685800"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978" name="Line 7"/>
          <p:cNvSpPr>
            <a:spLocks noChangeShapeType="1"/>
          </p:cNvSpPr>
          <p:nvPr/>
        </p:nvSpPr>
        <p:spPr bwMode="auto">
          <a:xfrm flipH="1">
            <a:off x="3886200" y="2819400"/>
            <a:ext cx="43434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ja-JP" altLang="en-US"/>
          </a:p>
        </p:txBody>
      </p:sp>
      <p:sp>
        <p:nvSpPr>
          <p:cNvPr id="83979" name="Rectangle 8"/>
          <p:cNvSpPr>
            <a:spLocks noChangeArrowheads="1"/>
          </p:cNvSpPr>
          <p:nvPr/>
        </p:nvSpPr>
        <p:spPr bwMode="auto">
          <a:xfrm>
            <a:off x="6276976" y="4184076"/>
            <a:ext cx="2686441" cy="1169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p>
            <a:r>
              <a:rPr lang="en-US" altLang="ja-JP" sz="1400">
                <a:latin typeface="Arial" charset="0"/>
              </a:rPr>
              <a:t>3. www.attacker.net = 10.12.1.1</a:t>
            </a:r>
          </a:p>
          <a:p>
            <a:r>
              <a:rPr lang="en-US" altLang="ja-JP" sz="1400">
                <a:latin typeface="Arial" charset="0"/>
              </a:rPr>
              <a:t>ZONE TRANSFER:</a:t>
            </a:r>
          </a:p>
          <a:p>
            <a:r>
              <a:rPr lang="en-US" altLang="ja-JP" sz="1400">
                <a:latin typeface="Arial" charset="0"/>
              </a:rPr>
              <a:t>…</a:t>
            </a:r>
          </a:p>
          <a:p>
            <a:r>
              <a:rPr lang="en-US" altLang="ja-JP" sz="1400" b="1">
                <a:solidFill>
                  <a:schemeClr val="hlink"/>
                </a:solidFill>
                <a:latin typeface="Arial" charset="0"/>
              </a:rPr>
              <a:t>MyBank.com = 10.0.1.1</a:t>
            </a:r>
          </a:p>
          <a:p>
            <a:r>
              <a:rPr lang="en-US" altLang="ja-JP" sz="1400">
                <a:latin typeface="Arial" charset="0"/>
              </a:rPr>
              <a:t>…</a:t>
            </a:r>
          </a:p>
        </p:txBody>
      </p:sp>
      <p:sp>
        <p:nvSpPr>
          <p:cNvPr id="83980" name="Rectangle 9"/>
          <p:cNvSpPr>
            <a:spLocks noChangeArrowheads="1"/>
          </p:cNvSpPr>
          <p:nvPr/>
        </p:nvSpPr>
        <p:spPr bwMode="auto">
          <a:xfrm rot="-713032">
            <a:off x="3886200" y="2819400"/>
            <a:ext cx="3886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nchor="ctr">
            <a:spAutoFit/>
          </a:bodyPr>
          <a:lstStyle/>
          <a:p>
            <a:r>
              <a:rPr lang="en-US" altLang="ja-JP" sz="1400">
                <a:latin typeface="Arial" charset="0"/>
              </a:rPr>
              <a:t>4. What is the IP of MyBank.com?</a:t>
            </a:r>
          </a:p>
        </p:txBody>
      </p:sp>
      <p:sp>
        <p:nvSpPr>
          <p:cNvPr id="83981" name="Text Box 10"/>
          <p:cNvSpPr txBox="1">
            <a:spLocks noChangeArrowheads="1"/>
          </p:cNvSpPr>
          <p:nvPr/>
        </p:nvSpPr>
        <p:spPr bwMode="auto">
          <a:xfrm>
            <a:off x="1676400" y="2438400"/>
            <a:ext cx="23177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800">
                <a:latin typeface="Arial" charset="0"/>
              </a:rPr>
              <a:t>Attacker</a:t>
            </a:r>
          </a:p>
          <a:p>
            <a:r>
              <a:rPr lang="en-US" altLang="ja-JP" sz="1800">
                <a:latin typeface="Arial" charset="0"/>
              </a:rPr>
              <a:t> (host.whatever.com)</a:t>
            </a:r>
          </a:p>
        </p:txBody>
      </p:sp>
      <p:sp>
        <p:nvSpPr>
          <p:cNvPr id="83982" name="Text Box 11"/>
          <p:cNvSpPr txBox="1">
            <a:spLocks noChangeArrowheads="1"/>
          </p:cNvSpPr>
          <p:nvPr/>
        </p:nvSpPr>
        <p:spPr bwMode="auto">
          <a:xfrm>
            <a:off x="8375650" y="3597275"/>
            <a:ext cx="17589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800">
                <a:latin typeface="Arial" charset="0"/>
              </a:rPr>
              <a:t>DNS server</a:t>
            </a:r>
          </a:p>
          <a:p>
            <a:r>
              <a:rPr lang="en-US" altLang="ja-JP" sz="1800">
                <a:latin typeface="Arial" charset="0"/>
              </a:rPr>
              <a:t> dns.victim.com</a:t>
            </a:r>
          </a:p>
        </p:txBody>
      </p:sp>
      <p:sp>
        <p:nvSpPr>
          <p:cNvPr id="83983" name="Text Box 12"/>
          <p:cNvSpPr txBox="1">
            <a:spLocks noChangeArrowheads="1"/>
          </p:cNvSpPr>
          <p:nvPr/>
        </p:nvSpPr>
        <p:spPr bwMode="auto">
          <a:xfrm>
            <a:off x="4211638" y="5332414"/>
            <a:ext cx="225425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800">
                <a:latin typeface="Arial" charset="0"/>
              </a:rPr>
              <a:t>Attacker </a:t>
            </a:r>
          </a:p>
          <a:p>
            <a:r>
              <a:rPr lang="en-US" altLang="ja-JP" sz="1800">
                <a:latin typeface="Arial" charset="0"/>
              </a:rPr>
              <a:t>(Rogue DNS server)</a:t>
            </a:r>
          </a:p>
          <a:p>
            <a:r>
              <a:rPr lang="en-US" altLang="ja-JP" sz="1800">
                <a:latin typeface="Arial" charset="0"/>
              </a:rPr>
              <a:t>dns.attacker.net</a:t>
            </a:r>
          </a:p>
        </p:txBody>
      </p:sp>
      <p:pic>
        <p:nvPicPr>
          <p:cNvPr id="83984" name="Picture 13" descr="laptop"/>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19400" y="1981201"/>
            <a:ext cx="685800"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985" name="Line 14"/>
          <p:cNvSpPr>
            <a:spLocks noChangeShapeType="1"/>
          </p:cNvSpPr>
          <p:nvPr/>
        </p:nvSpPr>
        <p:spPr bwMode="auto">
          <a:xfrm flipV="1">
            <a:off x="3810000" y="2590800"/>
            <a:ext cx="44196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ja-JP" altLang="en-US"/>
          </a:p>
        </p:txBody>
      </p:sp>
      <p:sp>
        <p:nvSpPr>
          <p:cNvPr id="83986" name="Rectangle 15"/>
          <p:cNvSpPr>
            <a:spLocks noChangeArrowheads="1"/>
          </p:cNvSpPr>
          <p:nvPr/>
        </p:nvSpPr>
        <p:spPr bwMode="auto">
          <a:xfrm rot="-868857">
            <a:off x="6172200" y="3048000"/>
            <a:ext cx="23241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p>
            <a:r>
              <a:rPr lang="en-US" altLang="ja-JP" sz="1400" b="1">
                <a:solidFill>
                  <a:schemeClr val="hlink"/>
                </a:solidFill>
                <a:latin typeface="Arial" charset="0"/>
              </a:rPr>
              <a:t>5. MyBank.com = 10.0.1.1</a:t>
            </a:r>
          </a:p>
        </p:txBody>
      </p:sp>
      <p:sp>
        <p:nvSpPr>
          <p:cNvPr id="83987" name="Line 16"/>
          <p:cNvSpPr>
            <a:spLocks noChangeShapeType="1"/>
          </p:cNvSpPr>
          <p:nvPr/>
        </p:nvSpPr>
        <p:spPr bwMode="auto">
          <a:xfrm flipV="1">
            <a:off x="5943600" y="3657600"/>
            <a:ext cx="24384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ja-JP" altLang="en-US"/>
          </a:p>
        </p:txBody>
      </p:sp>
      <p:sp>
        <p:nvSpPr>
          <p:cNvPr id="83988" name="Line 17"/>
          <p:cNvSpPr>
            <a:spLocks noChangeShapeType="1"/>
          </p:cNvSpPr>
          <p:nvPr/>
        </p:nvSpPr>
        <p:spPr bwMode="auto">
          <a:xfrm flipH="1">
            <a:off x="5943600" y="3505200"/>
            <a:ext cx="24384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ja-JP" altLang="en-US"/>
          </a:p>
        </p:txBody>
      </p:sp>
      <p:sp>
        <p:nvSpPr>
          <p:cNvPr id="83989" name="Freeform 18"/>
          <p:cNvSpPr>
            <a:spLocks/>
          </p:cNvSpPr>
          <p:nvPr/>
        </p:nvSpPr>
        <p:spPr bwMode="auto">
          <a:xfrm>
            <a:off x="3581400" y="1663700"/>
            <a:ext cx="4572000" cy="622300"/>
          </a:xfrm>
          <a:custGeom>
            <a:avLst/>
            <a:gdLst>
              <a:gd name="T0" fmla="*/ 0 w 2880"/>
              <a:gd name="T1" fmla="*/ 866933750 h 392"/>
              <a:gd name="T2" fmla="*/ 2147483647 w 2880"/>
              <a:gd name="T3" fmla="*/ 20161250 h 392"/>
              <a:gd name="T4" fmla="*/ 2147483647 w 2880"/>
              <a:gd name="T5" fmla="*/ 987901250 h 392"/>
              <a:gd name="T6" fmla="*/ 0 60000 65536"/>
              <a:gd name="T7" fmla="*/ 0 60000 65536"/>
              <a:gd name="T8" fmla="*/ 0 60000 65536"/>
              <a:gd name="T9" fmla="*/ 0 w 2880"/>
              <a:gd name="T10" fmla="*/ 0 h 392"/>
              <a:gd name="T11" fmla="*/ 2880 w 2880"/>
              <a:gd name="T12" fmla="*/ 392 h 392"/>
            </a:gdLst>
            <a:ahLst/>
            <a:cxnLst>
              <a:cxn ang="T6">
                <a:pos x="T0" y="T1"/>
              </a:cxn>
              <a:cxn ang="T7">
                <a:pos x="T2" y="T3"/>
              </a:cxn>
              <a:cxn ang="T8">
                <a:pos x="T4" y="T5"/>
              </a:cxn>
            </a:cxnLst>
            <a:rect l="T9" t="T10" r="T11" b="T12"/>
            <a:pathLst>
              <a:path w="2880" h="392">
                <a:moveTo>
                  <a:pt x="0" y="344"/>
                </a:moveTo>
                <a:cubicBezTo>
                  <a:pt x="576" y="172"/>
                  <a:pt x="1152" y="0"/>
                  <a:pt x="1632" y="8"/>
                </a:cubicBezTo>
                <a:cubicBezTo>
                  <a:pt x="2112" y="16"/>
                  <a:pt x="2496" y="204"/>
                  <a:pt x="2880" y="392"/>
                </a:cubicBezTo>
              </a:path>
            </a:pathLst>
          </a:custGeom>
          <a:noFill/>
          <a:ln w="127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ja-JP" altLang="en-US"/>
          </a:p>
        </p:txBody>
      </p:sp>
      <p:sp>
        <p:nvSpPr>
          <p:cNvPr id="83990" name="Rectangle 19"/>
          <p:cNvSpPr>
            <a:spLocks noChangeArrowheads="1"/>
          </p:cNvSpPr>
          <p:nvPr/>
        </p:nvSpPr>
        <p:spPr bwMode="auto">
          <a:xfrm>
            <a:off x="3810000" y="2057400"/>
            <a:ext cx="426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nchor="ctr">
            <a:spAutoFit/>
          </a:bodyPr>
          <a:lstStyle/>
          <a:p>
            <a:r>
              <a:rPr lang="en-US" altLang="ja-JP" sz="1400">
                <a:latin typeface="Arial" charset="0"/>
              </a:rPr>
              <a:t>1. What is the IP of www.attacker.net?</a:t>
            </a:r>
          </a:p>
        </p:txBody>
      </p:sp>
      <p:sp>
        <p:nvSpPr>
          <p:cNvPr id="83991" name="Rectangle 20"/>
          <p:cNvSpPr>
            <a:spLocks noChangeArrowheads="1"/>
          </p:cNvSpPr>
          <p:nvPr/>
        </p:nvSpPr>
        <p:spPr bwMode="auto">
          <a:xfrm rot="-1046949">
            <a:off x="5029200" y="3429000"/>
            <a:ext cx="411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nchor="ctr">
            <a:spAutoFit/>
          </a:bodyPr>
          <a:lstStyle/>
          <a:p>
            <a:r>
              <a:rPr lang="en-US" altLang="ja-JP" sz="1400">
                <a:latin typeface="Arial" charset="0"/>
              </a:rPr>
              <a:t>2. What is the IP of www.attacker.net?</a:t>
            </a:r>
          </a:p>
        </p:txBody>
      </p:sp>
      <p:sp>
        <p:nvSpPr>
          <p:cNvPr id="83992" name="Text Box 21"/>
          <p:cNvSpPr txBox="1">
            <a:spLocks noChangeArrowheads="1"/>
          </p:cNvSpPr>
          <p:nvPr/>
        </p:nvSpPr>
        <p:spPr bwMode="auto">
          <a:xfrm>
            <a:off x="2457450" y="4191000"/>
            <a:ext cx="19748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800">
                <a:latin typeface="Arial" charset="0"/>
              </a:rPr>
              <a:t>Victim</a:t>
            </a:r>
          </a:p>
          <a:p>
            <a:r>
              <a:rPr lang="en-US" altLang="ja-JP" sz="1800">
                <a:latin typeface="Arial" charset="0"/>
              </a:rPr>
              <a:t> (host.victim.com)</a:t>
            </a:r>
          </a:p>
        </p:txBody>
      </p:sp>
    </p:spTree>
    <p:extLst>
      <p:ext uri="{BB962C8B-B14F-4D97-AF65-F5344CB8AC3E}">
        <p14:creationId xmlns:p14="http://schemas.microsoft.com/office/powerpoint/2010/main" val="258587410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pPr eaLnBrk="1" hangingPunct="1"/>
            <a:r>
              <a:rPr>
                <a:latin typeface="Arial" charset="0"/>
                <a:ea typeface="ＭＳ Ｐゴシック" charset="0"/>
                <a:cs typeface="ＭＳ Ｐゴシック" charset="0"/>
              </a:rPr>
              <a:t>DNS ID spoofing</a:t>
            </a:r>
          </a:p>
        </p:txBody>
      </p:sp>
      <p:sp>
        <p:nvSpPr>
          <p:cNvPr id="94211" name="Rectangle 3"/>
          <p:cNvSpPr>
            <a:spLocks noGrp="1" noChangeArrowheads="1"/>
          </p:cNvSpPr>
          <p:nvPr>
            <p:ph idx="1"/>
          </p:nvPr>
        </p:nvSpPr>
        <p:spPr/>
        <p:txBody>
          <a:bodyPr/>
          <a:lstStyle/>
          <a:p>
            <a:pPr eaLnBrk="1" hangingPunct="1">
              <a:lnSpc>
                <a:spcPct val="90000"/>
              </a:lnSpc>
            </a:pPr>
            <a:r>
              <a:rPr lang="en-US" altLang="ja-JP" dirty="0">
                <a:latin typeface="Arial" charset="0"/>
                <a:ea typeface="ＭＳ Ｐゴシック" charset="0"/>
                <a:cs typeface="ＭＳ Ｐゴシック" charset="0"/>
              </a:rPr>
              <a:t>Easy to do when sniffing network</a:t>
            </a:r>
          </a:p>
          <a:p>
            <a:pPr eaLnBrk="1" hangingPunct="1">
              <a:lnSpc>
                <a:spcPct val="90000"/>
              </a:lnSpc>
            </a:pPr>
            <a:r>
              <a:rPr lang="en-US" altLang="ja-JP" dirty="0">
                <a:latin typeface="Arial" charset="0"/>
                <a:ea typeface="ＭＳ Ｐゴシック" charset="0"/>
                <a:cs typeface="ＭＳ Ｐゴシック" charset="0"/>
              </a:rPr>
              <a:t>Limit of this attack?</a:t>
            </a:r>
          </a:p>
          <a:p>
            <a:pPr lvl="1" eaLnBrk="1" hangingPunct="1">
              <a:lnSpc>
                <a:spcPct val="90000"/>
              </a:lnSpc>
            </a:pPr>
            <a:r>
              <a:rPr lang="en-US" altLang="ja-JP" sz="2000" dirty="0">
                <a:latin typeface="Arial" charset="0"/>
                <a:ea typeface="ＭＳ Ｐゴシック" charset="0"/>
              </a:rPr>
              <a:t>Depends on winning the race … which is not too hard with ARP poisoning</a:t>
            </a:r>
          </a:p>
        </p:txBody>
      </p:sp>
      <p:sp>
        <p:nvSpPr>
          <p:cNvPr id="94214"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8DEC80C1-02A9-554A-B82B-0C6499C4524E}" type="slidenum">
              <a:rPr lang="en-US" altLang="ja-JP" sz="800">
                <a:latin typeface="Arial" charset="0"/>
                <a:ea typeface="MS PGothic" charset="0"/>
                <a:cs typeface="MS PGothic" charset="0"/>
              </a:rPr>
              <a:pPr/>
              <a:t>41</a:t>
            </a:fld>
            <a:endParaRPr lang="en-US" altLang="ja-JP" sz="800">
              <a:latin typeface="Arial" charset="0"/>
              <a:ea typeface="MS PGothic" charset="0"/>
              <a:cs typeface="MS PGothic" charset="0"/>
            </a:endParaRPr>
          </a:p>
        </p:txBody>
      </p:sp>
      <p:pic>
        <p:nvPicPr>
          <p:cNvPr id="94215"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429000"/>
            <a:ext cx="6737350" cy="134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4216" name="Picture 5" desc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953000"/>
            <a:ext cx="6781800"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8050847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p:txBody>
          <a:bodyPr/>
          <a:lstStyle/>
          <a:p>
            <a:pPr>
              <a:buClr>
                <a:srgbClr val="156047"/>
              </a:buClr>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altLang="ja-JP">
                <a:latin typeface="Calibri" charset="0"/>
                <a:ea typeface="ＭＳ Ｐゴシック" charset="0"/>
                <a:cs typeface="ＭＳ Ｐゴシック" charset="0"/>
              </a:rPr>
              <a:t>DNS Security Extensions</a:t>
            </a:r>
          </a:p>
        </p:txBody>
      </p:sp>
      <p:sp>
        <p:nvSpPr>
          <p:cNvPr id="46083" name="Rectangle 2"/>
          <p:cNvSpPr>
            <a:spLocks noGrp="1" noChangeArrowheads="1"/>
          </p:cNvSpPr>
          <p:nvPr>
            <p:ph idx="1"/>
          </p:nvPr>
        </p:nvSpPr>
        <p:spPr/>
        <p:txBody>
          <a:bodyPr/>
          <a:lstStyle/>
          <a:p>
            <a:pPr eaLnBrk="1" hangingPunct="1"/>
            <a:r>
              <a:rPr lang="en-US" altLang="ja-JP" b="1" dirty="0">
                <a:latin typeface="Calibri" charset="0"/>
                <a:ea typeface="ＭＳ Ｐゴシック" charset="0"/>
                <a:cs typeface="ＭＳ Ｐゴシック" charset="0"/>
              </a:rPr>
              <a:t>Uses public key cryptography to verify the authenticity of DNS zone data (records)</a:t>
            </a:r>
          </a:p>
          <a:p>
            <a:pPr lvl="1" eaLnBrk="1" hangingPunct="1"/>
            <a:r>
              <a:rPr lang="en-US" altLang="ja-JP" dirty="0">
                <a:latin typeface="Calibri" charset="0"/>
                <a:ea typeface="ＭＳ Ｐゴシック" charset="0"/>
              </a:rPr>
              <a:t>DNSSEC zone data is digitally signed using a </a:t>
            </a:r>
            <a:r>
              <a:rPr lang="en-US" altLang="ja-JP" i="1" dirty="0">
                <a:solidFill>
                  <a:srgbClr val="FF0000"/>
                </a:solidFill>
                <a:latin typeface="Calibri" charset="0"/>
                <a:ea typeface="ＭＳ Ｐゴシック" charset="0"/>
              </a:rPr>
              <a:t>private key </a:t>
            </a:r>
            <a:r>
              <a:rPr lang="en-US" altLang="ja-JP" i="1" dirty="0">
                <a:latin typeface="Calibri" charset="0"/>
                <a:ea typeface="ＭＳ Ｐゴシック" charset="0"/>
              </a:rPr>
              <a:t>for that zone</a:t>
            </a:r>
          </a:p>
          <a:p>
            <a:pPr lvl="1" eaLnBrk="1" hangingPunct="1"/>
            <a:r>
              <a:rPr lang="en-US" altLang="ja-JP" dirty="0">
                <a:latin typeface="Calibri" charset="0"/>
                <a:ea typeface="ＭＳ Ｐゴシック" charset="0"/>
              </a:rPr>
              <a:t>A DNS server receiving DNSSEC signed zone data can verify </a:t>
            </a:r>
            <a:r>
              <a:rPr lang="en-US" altLang="ja-JP" dirty="0">
                <a:solidFill>
                  <a:srgbClr val="FF0000"/>
                </a:solidFill>
                <a:latin typeface="Calibri" charset="0"/>
                <a:ea typeface="ＭＳ Ｐゴシック" charset="0"/>
              </a:rPr>
              <a:t>the origin </a:t>
            </a:r>
            <a:r>
              <a:rPr lang="en-US" altLang="ja-JP" dirty="0">
                <a:latin typeface="Calibri" charset="0"/>
                <a:ea typeface="ＭＳ Ｐゴシック" charset="0"/>
              </a:rPr>
              <a:t>and  </a:t>
            </a:r>
            <a:r>
              <a:rPr lang="en-US" altLang="ja-JP" dirty="0">
                <a:solidFill>
                  <a:srgbClr val="FF0000"/>
                </a:solidFill>
                <a:latin typeface="Calibri" charset="0"/>
                <a:ea typeface="ＭＳ Ｐゴシック" charset="0"/>
              </a:rPr>
              <a:t>integrity of </a:t>
            </a:r>
            <a:r>
              <a:rPr lang="en-US" altLang="ja-JP" dirty="0">
                <a:latin typeface="Calibri" charset="0"/>
                <a:ea typeface="ＭＳ Ｐゴシック" charset="0"/>
              </a:rPr>
              <a:t>the data by checking the signature using </a:t>
            </a:r>
            <a:r>
              <a:rPr lang="en-US" altLang="ja-JP" dirty="0">
                <a:solidFill>
                  <a:srgbClr val="FF0000"/>
                </a:solidFill>
                <a:latin typeface="Calibri" charset="0"/>
                <a:ea typeface="ＭＳ Ｐゴシック" charset="0"/>
              </a:rPr>
              <a:t>the </a:t>
            </a:r>
            <a:r>
              <a:rPr lang="en-US" altLang="ja-JP" i="1" dirty="0">
                <a:solidFill>
                  <a:srgbClr val="FF0000"/>
                </a:solidFill>
                <a:latin typeface="Calibri" charset="0"/>
                <a:ea typeface="ＭＳ Ｐゴシック" charset="0"/>
              </a:rPr>
              <a:t>public key </a:t>
            </a:r>
            <a:r>
              <a:rPr lang="en-US" altLang="ja-JP" i="1" dirty="0">
                <a:latin typeface="Calibri" charset="0"/>
                <a:ea typeface="ＭＳ Ｐゴシック" charset="0"/>
              </a:rPr>
              <a:t>for that </a:t>
            </a:r>
            <a:r>
              <a:rPr lang="en-US" altLang="ja-JP" dirty="0">
                <a:latin typeface="Calibri" charset="0"/>
                <a:ea typeface="ＭＳ Ｐゴシック" charset="0"/>
              </a:rPr>
              <a:t>Zone</a:t>
            </a:r>
          </a:p>
          <a:p>
            <a:pPr eaLnBrk="1" hangingPunct="1">
              <a:buFont typeface="Arial" charset="0"/>
              <a:buNone/>
            </a:pPr>
            <a:endParaRPr lang="en-GB" altLang="ja-JP" dirty="0">
              <a:latin typeface="Calibri" charset="0"/>
              <a:ea typeface="ＭＳ Ｐゴシック" charset="0"/>
              <a:cs typeface="ＭＳ Ｐゴシック" charset="0"/>
            </a:endParaRPr>
          </a:p>
        </p:txBody>
      </p:sp>
      <p:sp>
        <p:nvSpPr>
          <p:cNvPr id="25604" name="Slide Number Placeholder 3"/>
          <p:cNvSpPr>
            <a:spLocks noGrp="1"/>
          </p:cNvSpPr>
          <p:nvPr>
            <p:ph type="sldNum" sz="quarter" idx="12"/>
          </p:nvPr>
        </p:nvSpPr>
        <p:spPr bwMode="auto">
          <a:ln>
            <a:miter lim="800000"/>
            <a:headEnd/>
            <a:tailEnd/>
          </a:ln>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C814ABE4-B7DE-144B-80FC-5AB1B61EB240}" type="slidenum">
              <a:rPr lang="en-US" altLang="ja-JP" sz="1200">
                <a:solidFill>
                  <a:srgbClr val="898989"/>
                </a:solidFill>
                <a:latin typeface="Gill Sans MT" charset="0"/>
              </a:rPr>
              <a:pPr/>
              <a:t>42</a:t>
            </a:fld>
            <a:endParaRPr lang="en-US" altLang="ja-JP" sz="1200">
              <a:solidFill>
                <a:srgbClr val="898989"/>
              </a:solidFill>
              <a:latin typeface="Gill Sans MT" charset="0"/>
            </a:endParaRPr>
          </a:p>
        </p:txBody>
      </p:sp>
    </p:spTree>
    <p:extLst>
      <p:ext uri="{BB962C8B-B14F-4D97-AF65-F5344CB8AC3E}">
        <p14:creationId xmlns:p14="http://schemas.microsoft.com/office/powerpoint/2010/main" val="70318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a:latin typeface="Arial" charset="0"/>
                <a:ea typeface="ＭＳ Ｐゴシック" charset="0"/>
                <a:cs typeface="ＭＳ Ｐゴシック" charset="0"/>
              </a:rPr>
              <a:t>Take away slide</a:t>
            </a:r>
          </a:p>
        </p:txBody>
      </p:sp>
      <p:sp>
        <p:nvSpPr>
          <p:cNvPr id="106499" name="Rectangle 3"/>
          <p:cNvSpPr>
            <a:spLocks noGrp="1" noChangeArrowheads="1"/>
          </p:cNvSpPr>
          <p:nvPr>
            <p:ph idx="1"/>
          </p:nvPr>
        </p:nvSpPr>
        <p:spPr/>
        <p:txBody>
          <a:bodyPr/>
          <a:lstStyle/>
          <a:p>
            <a:pPr eaLnBrk="1" hangingPunct="1">
              <a:lnSpc>
                <a:spcPct val="80000"/>
              </a:lnSpc>
            </a:pPr>
            <a:r>
              <a:rPr lang="en-US" altLang="ja-JP" sz="2400" dirty="0">
                <a:latin typeface="Arial" charset="0"/>
                <a:ea typeface="ＭＳ Ｐゴシック" charset="0"/>
                <a:cs typeface="ＭＳ Ｐゴシック" charset="0"/>
              </a:rPr>
              <a:t>DNS built upon assumption people will behave normally</a:t>
            </a:r>
          </a:p>
          <a:p>
            <a:pPr lvl="1" eaLnBrk="1" hangingPunct="1">
              <a:lnSpc>
                <a:spcPct val="80000"/>
              </a:lnSpc>
            </a:pPr>
            <a:r>
              <a:rPr lang="en-US" altLang="ja-JP" sz="2000" dirty="0">
                <a:latin typeface="Arial" charset="0"/>
                <a:ea typeface="ＭＳ Ｐゴシック" charset="0"/>
              </a:rPr>
              <a:t>Therefore highly vulnerable to attacks</a:t>
            </a:r>
          </a:p>
          <a:p>
            <a:pPr lvl="1" eaLnBrk="1" hangingPunct="1">
              <a:lnSpc>
                <a:spcPct val="80000"/>
              </a:lnSpc>
            </a:pPr>
            <a:endParaRPr lang="en-US" altLang="ja-JP" sz="2000" dirty="0">
              <a:latin typeface="Arial" charset="0"/>
              <a:ea typeface="ＭＳ Ｐゴシック" charset="0"/>
            </a:endParaRPr>
          </a:p>
          <a:p>
            <a:pPr eaLnBrk="1" hangingPunct="1">
              <a:lnSpc>
                <a:spcPct val="80000"/>
              </a:lnSpc>
            </a:pPr>
            <a:r>
              <a:rPr lang="en-US" altLang="ja-JP" sz="2400" dirty="0">
                <a:latin typeface="Arial" charset="0"/>
                <a:ea typeface="ＭＳ Ｐゴシック" charset="0"/>
                <a:cs typeface="ＭＳ Ｐゴシック" charset="0"/>
              </a:rPr>
              <a:t>DNS attacks can allow an attacker to do pretty much whatever she wants with your traffic</a:t>
            </a:r>
          </a:p>
          <a:p>
            <a:pPr lvl="1" eaLnBrk="1" hangingPunct="1">
              <a:lnSpc>
                <a:spcPct val="80000"/>
              </a:lnSpc>
            </a:pPr>
            <a:r>
              <a:rPr lang="en-US" altLang="ja-JP" sz="2000" dirty="0">
                <a:latin typeface="Arial" charset="0"/>
                <a:ea typeface="ＭＳ Ｐゴシック" charset="0"/>
              </a:rPr>
              <a:t>Almost no one uses IP addresses…</a:t>
            </a:r>
          </a:p>
          <a:p>
            <a:pPr lvl="1" eaLnBrk="1" hangingPunct="1">
              <a:lnSpc>
                <a:spcPct val="80000"/>
              </a:lnSpc>
            </a:pPr>
            <a:r>
              <a:rPr lang="en-US" altLang="ja-JP" sz="2000" dirty="0">
                <a:latin typeface="Arial" charset="0"/>
                <a:ea typeface="ＭＳ Ｐゴシック" charset="0"/>
              </a:rPr>
              <a:t>DNS recursion is the root of the problem</a:t>
            </a:r>
          </a:p>
          <a:p>
            <a:pPr lvl="2" eaLnBrk="1" hangingPunct="1">
              <a:lnSpc>
                <a:spcPct val="80000"/>
              </a:lnSpc>
            </a:pPr>
            <a:r>
              <a:rPr lang="en-US" altLang="ja-JP" sz="1800" dirty="0">
                <a:latin typeface="Arial" charset="0"/>
                <a:ea typeface="ＭＳ Ｐゴシック" charset="0"/>
              </a:rPr>
              <a:t>Unfortunately, very convenient and hard to disable</a:t>
            </a:r>
          </a:p>
          <a:p>
            <a:pPr lvl="2" eaLnBrk="1" hangingPunct="1">
              <a:lnSpc>
                <a:spcPct val="80000"/>
              </a:lnSpc>
            </a:pPr>
            <a:endParaRPr lang="en-US" altLang="ja-JP" sz="1800" dirty="0">
              <a:latin typeface="Arial" charset="0"/>
              <a:ea typeface="ＭＳ Ｐゴシック" charset="0"/>
            </a:endParaRPr>
          </a:p>
          <a:p>
            <a:pPr marL="342900" lvl="2" indent="-342900">
              <a:lnSpc>
                <a:spcPct val="80000"/>
              </a:lnSpc>
            </a:pPr>
            <a:r>
              <a:rPr lang="en-US" altLang="ja-JP" dirty="0" err="1">
                <a:latin typeface="Arial" charset="0"/>
                <a:ea typeface="ＭＳ Ｐゴシック" charset="0"/>
                <a:cs typeface="ＭＳ Ｐゴシック" charset="0"/>
              </a:rPr>
              <a:t>DNSSec</a:t>
            </a:r>
            <a:r>
              <a:rPr lang="en-US" altLang="ja-JP" dirty="0">
                <a:latin typeface="Arial" charset="0"/>
                <a:ea typeface="ＭＳ Ｐゴシック" charset="0"/>
                <a:cs typeface="ＭＳ Ｐゴシック" charset="0"/>
              </a:rPr>
              <a:t> Provides </a:t>
            </a:r>
            <a:r>
              <a:rPr lang="en-US" altLang="ja-JP" dirty="0" smtClean="0">
                <a:latin typeface="Arial" charset="0"/>
                <a:ea typeface="ＭＳ Ｐゴシック" charset="0"/>
                <a:cs typeface="ＭＳ Ｐゴシック" charset="0"/>
              </a:rPr>
              <a:t>security:</a:t>
            </a:r>
          </a:p>
          <a:p>
            <a:pPr marL="800100" lvl="3" indent="-342900">
              <a:lnSpc>
                <a:spcPct val="80000"/>
              </a:lnSpc>
            </a:pPr>
            <a:r>
              <a:rPr lang="en-US" altLang="ja-JP" dirty="0">
                <a:latin typeface="Arial" charset="0"/>
                <a:ea typeface="ＭＳ Ｐゴシック" charset="0"/>
                <a:cs typeface="ＭＳ Ｐゴシック" charset="0"/>
              </a:rPr>
              <a:t>Resources Records </a:t>
            </a:r>
            <a:r>
              <a:rPr lang="en-US" altLang="ja-JP" dirty="0" smtClean="0">
                <a:latin typeface="Arial" charset="0"/>
                <a:ea typeface="ＭＳ Ｐゴシック" charset="0"/>
                <a:cs typeface="ＭＳ Ｐゴシック" charset="0"/>
              </a:rPr>
              <a:t>Digitally Signed</a:t>
            </a:r>
          </a:p>
          <a:p>
            <a:pPr marL="800100" lvl="3" indent="-342900">
              <a:lnSpc>
                <a:spcPct val="80000"/>
              </a:lnSpc>
            </a:pPr>
            <a:r>
              <a:rPr lang="en-US" altLang="ja-JP" dirty="0" smtClean="0">
                <a:latin typeface="Arial" charset="0"/>
                <a:ea typeface="ＭＳ Ｐゴシック" charset="0"/>
                <a:cs typeface="ＭＳ Ｐゴシック" charset="0"/>
              </a:rPr>
              <a:t>Recursive resolver validates</a:t>
            </a:r>
          </a:p>
          <a:p>
            <a:pPr marL="800100" lvl="3" indent="-342900">
              <a:lnSpc>
                <a:spcPct val="80000"/>
              </a:lnSpc>
            </a:pPr>
            <a:r>
              <a:rPr lang="en-US" altLang="ja-JP" dirty="0" smtClean="0">
                <a:latin typeface="Arial" charset="0"/>
                <a:ea typeface="ＭＳ Ｐゴシック" charset="0"/>
                <a:cs typeface="ＭＳ Ｐゴシック" charset="0"/>
              </a:rPr>
              <a:t>Data integrity and origin authentication </a:t>
            </a:r>
          </a:p>
          <a:p>
            <a:pPr marL="800100" lvl="3" indent="-342900">
              <a:lnSpc>
                <a:spcPct val="80000"/>
              </a:lnSpc>
            </a:pPr>
            <a:endParaRPr lang="en-US" altLang="ja-JP" dirty="0">
              <a:latin typeface="Arial" charset="0"/>
              <a:ea typeface="ＭＳ Ｐゴシック" charset="0"/>
              <a:cs typeface="ＭＳ Ｐゴシック" charset="0"/>
            </a:endParaRPr>
          </a:p>
        </p:txBody>
      </p:sp>
      <p:sp>
        <p:nvSpPr>
          <p:cNvPr id="10650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DE29AC52-C629-4C43-B81B-5F399FEFF4DE}" type="slidenum">
              <a:rPr lang="en-US" altLang="ja-JP" sz="800">
                <a:latin typeface="Arial" charset="0"/>
                <a:ea typeface="MS PGothic" charset="0"/>
                <a:cs typeface="MS PGothic" charset="0"/>
              </a:rPr>
              <a:pPr/>
              <a:t>43</a:t>
            </a:fld>
            <a:endParaRPr lang="en-US" altLang="ja-JP" sz="800">
              <a:latin typeface="Arial" charset="0"/>
              <a:ea typeface="MS PGothic" charset="0"/>
              <a:cs typeface="MS PGothic" charset="0"/>
            </a:endParaRPr>
          </a:p>
        </p:txBody>
      </p:sp>
    </p:spTree>
    <p:extLst>
      <p:ext uri="{BB962C8B-B14F-4D97-AF65-F5344CB8AC3E}">
        <p14:creationId xmlns:p14="http://schemas.microsoft.com/office/powerpoint/2010/main" val="121563714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zh-CN" dirty="0"/>
              <a:t>Symmetric </a:t>
            </a:r>
            <a:r>
              <a:rPr lang="en-US" altLang="zh-CN" dirty="0" smtClean="0"/>
              <a:t>and Asymmetric encryption</a:t>
            </a:r>
            <a:endParaRPr lang="en-NZ" dirty="0"/>
          </a:p>
        </p:txBody>
      </p:sp>
    </p:spTree>
    <p:extLst>
      <p:ext uri="{BB962C8B-B14F-4D97-AF65-F5344CB8AC3E}">
        <p14:creationId xmlns:p14="http://schemas.microsoft.com/office/powerpoint/2010/main" val="12188990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Californian FB" panose="0207040306080B030204" pitchFamily="18" charset="0"/>
              </a:defRPr>
            </a:lvl1pPr>
            <a:lvl2pPr marL="742950" indent="-285750">
              <a:defRPr sz="3200" b="1">
                <a:solidFill>
                  <a:schemeClr val="tx1"/>
                </a:solidFill>
                <a:latin typeface="Californian FB" panose="0207040306080B030204" pitchFamily="18" charset="0"/>
              </a:defRPr>
            </a:lvl2pPr>
            <a:lvl3pPr marL="1143000" indent="-228600">
              <a:defRPr sz="3200" b="1">
                <a:solidFill>
                  <a:schemeClr val="tx1"/>
                </a:solidFill>
                <a:latin typeface="Californian FB" panose="0207040306080B030204" pitchFamily="18" charset="0"/>
              </a:defRPr>
            </a:lvl3pPr>
            <a:lvl4pPr marL="1600200" indent="-228600">
              <a:defRPr sz="3200" b="1">
                <a:solidFill>
                  <a:schemeClr val="tx1"/>
                </a:solidFill>
                <a:latin typeface="Californian FB" panose="0207040306080B030204" pitchFamily="18" charset="0"/>
              </a:defRPr>
            </a:lvl4pPr>
            <a:lvl5pPr marL="2057400" indent="-228600">
              <a:defRPr sz="3200" b="1">
                <a:solidFill>
                  <a:schemeClr val="tx1"/>
                </a:solidFill>
                <a:latin typeface="Californian FB" panose="0207040306080B030204" pitchFamily="18" charset="0"/>
              </a:defRPr>
            </a:lvl5pPr>
            <a:lvl6pPr marL="2514600" indent="-228600" eaLnBrk="0" fontAlgn="base" hangingPunct="0">
              <a:spcBef>
                <a:spcPct val="0"/>
              </a:spcBef>
              <a:spcAft>
                <a:spcPct val="0"/>
              </a:spcAft>
              <a:defRPr sz="3200" b="1">
                <a:solidFill>
                  <a:schemeClr val="tx1"/>
                </a:solidFill>
                <a:latin typeface="Californian FB" panose="0207040306080B030204" pitchFamily="18" charset="0"/>
              </a:defRPr>
            </a:lvl6pPr>
            <a:lvl7pPr marL="2971800" indent="-228600" eaLnBrk="0" fontAlgn="base" hangingPunct="0">
              <a:spcBef>
                <a:spcPct val="0"/>
              </a:spcBef>
              <a:spcAft>
                <a:spcPct val="0"/>
              </a:spcAft>
              <a:defRPr sz="3200" b="1">
                <a:solidFill>
                  <a:schemeClr val="tx1"/>
                </a:solidFill>
                <a:latin typeface="Californian FB" panose="0207040306080B030204" pitchFamily="18" charset="0"/>
              </a:defRPr>
            </a:lvl7pPr>
            <a:lvl8pPr marL="3429000" indent="-228600" eaLnBrk="0" fontAlgn="base" hangingPunct="0">
              <a:spcBef>
                <a:spcPct val="0"/>
              </a:spcBef>
              <a:spcAft>
                <a:spcPct val="0"/>
              </a:spcAft>
              <a:defRPr sz="3200" b="1">
                <a:solidFill>
                  <a:schemeClr val="tx1"/>
                </a:solidFill>
                <a:latin typeface="Californian FB" panose="0207040306080B030204" pitchFamily="18" charset="0"/>
              </a:defRPr>
            </a:lvl8pPr>
            <a:lvl9pPr marL="3886200" indent="-228600" eaLnBrk="0" fontAlgn="base" hangingPunct="0">
              <a:spcBef>
                <a:spcPct val="0"/>
              </a:spcBef>
              <a:spcAft>
                <a:spcPct val="0"/>
              </a:spcAft>
              <a:defRPr sz="3200" b="1">
                <a:solidFill>
                  <a:schemeClr val="tx1"/>
                </a:solidFill>
                <a:latin typeface="Californian FB" panose="0207040306080B030204" pitchFamily="18" charset="0"/>
              </a:defRPr>
            </a:lvl9pPr>
          </a:lstStyle>
          <a:p>
            <a:r>
              <a:rPr lang="en-US" altLang="zh-CN" sz="1200">
                <a:solidFill>
                  <a:schemeClr val="bg2"/>
                </a:solidFill>
                <a:latin typeface="Arial" panose="020B0604020202020204" pitchFamily="34" charset="0"/>
              </a:rPr>
              <a:t>10.</a:t>
            </a:r>
            <a:fld id="{BD027421-A2BB-43C9-BFA7-7251E0752F7A}" type="slidenum">
              <a:rPr lang="en-US" altLang="zh-CN" sz="1200">
                <a:solidFill>
                  <a:schemeClr val="bg2"/>
                </a:solidFill>
                <a:latin typeface="Arial" panose="020B0604020202020204" pitchFamily="34" charset="0"/>
              </a:rPr>
              <a:pPr/>
              <a:t>45</a:t>
            </a:fld>
            <a:endParaRPr lang="en-US" altLang="zh-CN" sz="1200">
              <a:solidFill>
                <a:schemeClr val="bg2"/>
              </a:solidFill>
              <a:latin typeface="Arial" panose="020B0604020202020204" pitchFamily="34" charset="0"/>
            </a:endParaRPr>
          </a:p>
        </p:txBody>
      </p:sp>
      <p:sp>
        <p:nvSpPr>
          <p:cNvPr id="4099" name="Rectangle 2"/>
          <p:cNvSpPr>
            <a:spLocks noChangeArrowheads="1"/>
          </p:cNvSpPr>
          <p:nvPr/>
        </p:nvSpPr>
        <p:spPr bwMode="auto">
          <a:xfrm>
            <a:off x="2690792" y="119903"/>
            <a:ext cx="41588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Californian FB" panose="0207040306080B030204" pitchFamily="18" charset="0"/>
              </a:defRPr>
            </a:lvl1pPr>
            <a:lvl2pPr marL="742950" indent="-285750">
              <a:defRPr sz="3200" b="1">
                <a:solidFill>
                  <a:schemeClr val="tx1"/>
                </a:solidFill>
                <a:latin typeface="Californian FB" panose="0207040306080B030204" pitchFamily="18" charset="0"/>
              </a:defRPr>
            </a:lvl2pPr>
            <a:lvl3pPr marL="1143000" indent="-228600">
              <a:defRPr sz="3200" b="1">
                <a:solidFill>
                  <a:schemeClr val="tx1"/>
                </a:solidFill>
                <a:latin typeface="Californian FB" panose="0207040306080B030204" pitchFamily="18" charset="0"/>
              </a:defRPr>
            </a:lvl3pPr>
            <a:lvl4pPr marL="1600200" indent="-228600">
              <a:defRPr sz="3200" b="1">
                <a:solidFill>
                  <a:schemeClr val="tx1"/>
                </a:solidFill>
                <a:latin typeface="Californian FB" panose="0207040306080B030204" pitchFamily="18" charset="0"/>
              </a:defRPr>
            </a:lvl4pPr>
            <a:lvl5pPr marL="2057400" indent="-228600">
              <a:defRPr sz="3200" b="1">
                <a:solidFill>
                  <a:schemeClr val="tx1"/>
                </a:solidFill>
                <a:latin typeface="Californian FB" panose="0207040306080B030204" pitchFamily="18" charset="0"/>
              </a:defRPr>
            </a:lvl5pPr>
            <a:lvl6pPr marL="2514600" indent="-228600" eaLnBrk="0" fontAlgn="base" hangingPunct="0">
              <a:spcBef>
                <a:spcPct val="0"/>
              </a:spcBef>
              <a:spcAft>
                <a:spcPct val="0"/>
              </a:spcAft>
              <a:defRPr sz="3200" b="1">
                <a:solidFill>
                  <a:schemeClr val="tx1"/>
                </a:solidFill>
                <a:latin typeface="Californian FB" panose="0207040306080B030204" pitchFamily="18" charset="0"/>
              </a:defRPr>
            </a:lvl6pPr>
            <a:lvl7pPr marL="2971800" indent="-228600" eaLnBrk="0" fontAlgn="base" hangingPunct="0">
              <a:spcBef>
                <a:spcPct val="0"/>
              </a:spcBef>
              <a:spcAft>
                <a:spcPct val="0"/>
              </a:spcAft>
              <a:defRPr sz="3200" b="1">
                <a:solidFill>
                  <a:schemeClr val="tx1"/>
                </a:solidFill>
                <a:latin typeface="Californian FB" panose="0207040306080B030204" pitchFamily="18" charset="0"/>
              </a:defRPr>
            </a:lvl7pPr>
            <a:lvl8pPr marL="3429000" indent="-228600" eaLnBrk="0" fontAlgn="base" hangingPunct="0">
              <a:spcBef>
                <a:spcPct val="0"/>
              </a:spcBef>
              <a:spcAft>
                <a:spcPct val="0"/>
              </a:spcAft>
              <a:defRPr sz="3200" b="1">
                <a:solidFill>
                  <a:schemeClr val="tx1"/>
                </a:solidFill>
                <a:latin typeface="Californian FB" panose="0207040306080B030204" pitchFamily="18" charset="0"/>
              </a:defRPr>
            </a:lvl8pPr>
            <a:lvl9pPr marL="3886200" indent="-228600" eaLnBrk="0" fontAlgn="base" hangingPunct="0">
              <a:spcBef>
                <a:spcPct val="0"/>
              </a:spcBef>
              <a:spcAft>
                <a:spcPct val="0"/>
              </a:spcAft>
              <a:defRPr sz="3200" b="1">
                <a:solidFill>
                  <a:schemeClr val="tx1"/>
                </a:solidFill>
                <a:latin typeface="Californian FB" panose="0207040306080B030204" pitchFamily="18" charset="0"/>
              </a:defRPr>
            </a:lvl9pPr>
          </a:lstStyle>
          <a:p>
            <a:r>
              <a:rPr lang="en-US" altLang="zh-CN" i="1" dirty="0">
                <a:solidFill>
                  <a:schemeClr val="hlink"/>
                </a:solidFill>
                <a:latin typeface="Times New Roman" panose="02020603050405020304" pitchFamily="18" charset="0"/>
                <a:ea typeface="宋体" panose="02010600030101010101" pitchFamily="2" charset="-122"/>
              </a:rPr>
              <a:t>Learning Objectives</a:t>
            </a:r>
          </a:p>
        </p:txBody>
      </p:sp>
      <p:sp>
        <p:nvSpPr>
          <p:cNvPr id="4100" name="Rectangle 3"/>
          <p:cNvSpPr>
            <a:spLocks noChangeArrowheads="1"/>
          </p:cNvSpPr>
          <p:nvPr/>
        </p:nvSpPr>
        <p:spPr bwMode="auto">
          <a:xfrm>
            <a:off x="1892121" y="825457"/>
            <a:ext cx="8534400" cy="6383286"/>
          </a:xfrm>
          <a:prstGeom prst="rect">
            <a:avLst/>
          </a:prstGeom>
          <a:solidFill>
            <a:schemeClr val="bg1"/>
          </a:solidFill>
          <a:ln w="9525">
            <a:solidFill>
              <a:schemeClr val="bg1"/>
            </a:solidFill>
            <a:miter lim="800000"/>
            <a:headEnd/>
            <a:tailEnd/>
          </a:ln>
        </p:spPr>
        <p:txBody>
          <a:bodyPr>
            <a:spAutoFit/>
          </a:bodyPr>
          <a:lstStyle>
            <a:lvl1pPr>
              <a:defRPr sz="3200" b="1">
                <a:solidFill>
                  <a:schemeClr val="tx1"/>
                </a:solidFill>
                <a:latin typeface="Californian FB" panose="0207040306080B030204" pitchFamily="18" charset="0"/>
              </a:defRPr>
            </a:lvl1pPr>
            <a:lvl2pPr marL="742950" indent="-285750">
              <a:defRPr sz="3200" b="1">
                <a:solidFill>
                  <a:schemeClr val="tx1"/>
                </a:solidFill>
                <a:latin typeface="Californian FB" panose="0207040306080B030204" pitchFamily="18" charset="0"/>
              </a:defRPr>
            </a:lvl2pPr>
            <a:lvl3pPr marL="1143000" indent="-228600">
              <a:defRPr sz="3200" b="1">
                <a:solidFill>
                  <a:schemeClr val="tx1"/>
                </a:solidFill>
                <a:latin typeface="Californian FB" panose="0207040306080B030204" pitchFamily="18" charset="0"/>
              </a:defRPr>
            </a:lvl3pPr>
            <a:lvl4pPr marL="1600200" indent="-228600">
              <a:defRPr sz="3200" b="1">
                <a:solidFill>
                  <a:schemeClr val="tx1"/>
                </a:solidFill>
                <a:latin typeface="Californian FB" panose="0207040306080B030204" pitchFamily="18" charset="0"/>
              </a:defRPr>
            </a:lvl4pPr>
            <a:lvl5pPr marL="2057400" indent="-228600">
              <a:defRPr sz="3200" b="1">
                <a:solidFill>
                  <a:schemeClr val="tx1"/>
                </a:solidFill>
                <a:latin typeface="Californian FB" panose="0207040306080B030204" pitchFamily="18" charset="0"/>
              </a:defRPr>
            </a:lvl5pPr>
            <a:lvl6pPr marL="2514600" indent="-228600" eaLnBrk="0" fontAlgn="base" hangingPunct="0">
              <a:spcBef>
                <a:spcPct val="0"/>
              </a:spcBef>
              <a:spcAft>
                <a:spcPct val="0"/>
              </a:spcAft>
              <a:defRPr sz="3200" b="1">
                <a:solidFill>
                  <a:schemeClr val="tx1"/>
                </a:solidFill>
                <a:latin typeface="Californian FB" panose="0207040306080B030204" pitchFamily="18" charset="0"/>
              </a:defRPr>
            </a:lvl6pPr>
            <a:lvl7pPr marL="2971800" indent="-228600" eaLnBrk="0" fontAlgn="base" hangingPunct="0">
              <a:spcBef>
                <a:spcPct val="0"/>
              </a:spcBef>
              <a:spcAft>
                <a:spcPct val="0"/>
              </a:spcAft>
              <a:defRPr sz="3200" b="1">
                <a:solidFill>
                  <a:schemeClr val="tx1"/>
                </a:solidFill>
                <a:latin typeface="Californian FB" panose="0207040306080B030204" pitchFamily="18" charset="0"/>
              </a:defRPr>
            </a:lvl7pPr>
            <a:lvl8pPr marL="3429000" indent="-228600" eaLnBrk="0" fontAlgn="base" hangingPunct="0">
              <a:spcBef>
                <a:spcPct val="0"/>
              </a:spcBef>
              <a:spcAft>
                <a:spcPct val="0"/>
              </a:spcAft>
              <a:defRPr sz="3200" b="1">
                <a:solidFill>
                  <a:schemeClr val="tx1"/>
                </a:solidFill>
                <a:latin typeface="Californian FB" panose="0207040306080B030204" pitchFamily="18" charset="0"/>
              </a:defRPr>
            </a:lvl8pPr>
            <a:lvl9pPr marL="3886200" indent="-228600" eaLnBrk="0" fontAlgn="base" hangingPunct="0">
              <a:spcBef>
                <a:spcPct val="0"/>
              </a:spcBef>
              <a:spcAft>
                <a:spcPct val="0"/>
              </a:spcAft>
              <a:defRPr sz="3200" b="1">
                <a:solidFill>
                  <a:schemeClr val="tx1"/>
                </a:solidFill>
                <a:latin typeface="Californian FB" panose="0207040306080B030204" pitchFamily="18" charset="0"/>
              </a:defRPr>
            </a:lvl9pPr>
          </a:lstStyle>
          <a:p>
            <a:pPr marL="457200" indent="-457200" algn="just">
              <a:lnSpc>
                <a:spcPct val="150000"/>
              </a:lnSpc>
              <a:spcAft>
                <a:spcPct val="35000"/>
              </a:spcAft>
              <a:buFont typeface="Wingdings" panose="05000000000000000000" pitchFamily="2" charset="2"/>
              <a:buChar char="q"/>
            </a:pPr>
            <a:r>
              <a:rPr lang="en-US" altLang="zh-CN" sz="2800" dirty="0" smtClean="0">
                <a:latin typeface="+mn-lt"/>
                <a:ea typeface="宋体" panose="02010600030101010101" pitchFamily="2" charset="-122"/>
              </a:rPr>
              <a:t>To introduce Symmetric encryption</a:t>
            </a:r>
          </a:p>
          <a:p>
            <a:pPr marL="1200150" lvl="1" indent="-457200" algn="just">
              <a:spcAft>
                <a:spcPct val="35000"/>
              </a:spcAft>
              <a:buFont typeface="Wingdings" panose="05000000000000000000" pitchFamily="2" charset="2"/>
              <a:buChar char="q"/>
            </a:pPr>
            <a:r>
              <a:rPr lang="en-US" sz="2800" dirty="0"/>
              <a:t>Understand Classical </a:t>
            </a:r>
            <a:r>
              <a:rPr lang="en-US" sz="2800" dirty="0" smtClean="0"/>
              <a:t>and modern Encryption Techniques</a:t>
            </a:r>
          </a:p>
          <a:p>
            <a:pPr marL="457200" indent="-457200" algn="just">
              <a:lnSpc>
                <a:spcPct val="150000"/>
              </a:lnSpc>
              <a:spcAft>
                <a:spcPct val="35000"/>
              </a:spcAft>
              <a:buFont typeface="Wingdings" panose="05000000000000000000" pitchFamily="2" charset="2"/>
              <a:buChar char="q"/>
            </a:pPr>
            <a:r>
              <a:rPr lang="en-US" altLang="zh-CN" sz="2800" dirty="0" smtClean="0">
                <a:latin typeface="+mn-lt"/>
                <a:ea typeface="宋体" panose="02010600030101010101" pitchFamily="2" charset="-122"/>
              </a:rPr>
              <a:t>To introduce Asymmetric encryption</a:t>
            </a:r>
          </a:p>
          <a:p>
            <a:pPr marL="1200150" lvl="1" indent="-457200" algn="just">
              <a:lnSpc>
                <a:spcPct val="150000"/>
              </a:lnSpc>
              <a:spcAft>
                <a:spcPct val="35000"/>
              </a:spcAft>
              <a:buFont typeface="Wingdings" panose="05000000000000000000" pitchFamily="2" charset="2"/>
              <a:buChar char="q"/>
            </a:pPr>
            <a:r>
              <a:rPr lang="en-US" altLang="zh-CN" sz="2800" dirty="0" smtClean="0">
                <a:latin typeface="+mn-lt"/>
                <a:ea typeface="宋体" panose="02010600030101010101" pitchFamily="2" charset="-122"/>
              </a:rPr>
              <a:t>Introduce one-way function </a:t>
            </a:r>
          </a:p>
          <a:p>
            <a:pPr marL="1200150" lvl="1" indent="-457200" algn="just">
              <a:lnSpc>
                <a:spcPct val="150000"/>
              </a:lnSpc>
              <a:spcAft>
                <a:spcPct val="35000"/>
              </a:spcAft>
              <a:buFont typeface="Wingdings" panose="05000000000000000000" pitchFamily="2" charset="2"/>
              <a:buChar char="q"/>
            </a:pPr>
            <a:r>
              <a:rPr lang="en-US" altLang="zh-CN" sz="2800" dirty="0" smtClean="0">
                <a:latin typeface="+mn-lt"/>
                <a:ea typeface="宋体" panose="02010600030101010101" pitchFamily="2" charset="-122"/>
              </a:rPr>
              <a:t>To </a:t>
            </a:r>
            <a:r>
              <a:rPr lang="en-US" altLang="zh-CN" sz="2800" dirty="0">
                <a:latin typeface="+mn-lt"/>
                <a:ea typeface="宋体" panose="02010600030101010101" pitchFamily="2" charset="-122"/>
              </a:rPr>
              <a:t>discuss the RSA </a:t>
            </a:r>
            <a:r>
              <a:rPr lang="en-US" altLang="zh-CN" sz="2800" dirty="0" smtClean="0">
                <a:latin typeface="+mn-lt"/>
                <a:ea typeface="宋体" panose="02010600030101010101" pitchFamily="2" charset="-122"/>
              </a:rPr>
              <a:t>cryptosystem</a:t>
            </a:r>
          </a:p>
          <a:p>
            <a:pPr marL="457200" indent="-457200" algn="just">
              <a:lnSpc>
                <a:spcPct val="150000"/>
              </a:lnSpc>
              <a:spcAft>
                <a:spcPct val="35000"/>
              </a:spcAft>
              <a:buFont typeface="Wingdings" panose="05000000000000000000" pitchFamily="2" charset="2"/>
              <a:buChar char="q"/>
            </a:pPr>
            <a:r>
              <a:rPr lang="en-US" altLang="zh-CN" sz="2800" dirty="0">
                <a:latin typeface="+mn-lt"/>
              </a:rPr>
              <a:t>To distinguish between two cryptosystems:</a:t>
            </a:r>
            <a:br>
              <a:rPr lang="en-US" altLang="zh-CN" sz="2800" dirty="0">
                <a:latin typeface="+mn-lt"/>
              </a:rPr>
            </a:br>
            <a:r>
              <a:rPr lang="en-US" altLang="zh-CN" sz="2800" dirty="0">
                <a:latin typeface="+mn-lt"/>
              </a:rPr>
              <a:t>       symmetric-key and asymmetric-key</a:t>
            </a:r>
          </a:p>
          <a:p>
            <a:pPr marL="457200" indent="-457200" algn="just">
              <a:lnSpc>
                <a:spcPct val="150000"/>
              </a:lnSpc>
              <a:spcAft>
                <a:spcPct val="35000"/>
              </a:spcAft>
              <a:buFont typeface="Wingdings" panose="05000000000000000000" pitchFamily="2" charset="2"/>
              <a:buChar char="q"/>
            </a:pPr>
            <a:endParaRPr lang="en-US" altLang="zh-CN" sz="2800" dirty="0">
              <a:latin typeface="+mn-lt"/>
              <a:ea typeface="宋体" panose="02010600030101010101" pitchFamily="2" charset="-122"/>
            </a:endParaRPr>
          </a:p>
        </p:txBody>
      </p:sp>
    </p:spTree>
    <p:extLst>
      <p:ext uri="{BB962C8B-B14F-4D97-AF65-F5344CB8AC3E}">
        <p14:creationId xmlns:p14="http://schemas.microsoft.com/office/powerpoint/2010/main" val="2635623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27"/>
            <a:ext cx="10515600" cy="1325563"/>
          </a:xfrm>
        </p:spPr>
        <p:txBody>
          <a:bodyPr>
            <a:normAutofit fontScale="90000"/>
          </a:bodyPr>
          <a:lstStyle/>
          <a:p>
            <a:r>
              <a:rPr lang="en-US" dirty="0" smtClean="0"/>
              <a:t/>
            </a:r>
            <a:br>
              <a:rPr lang="en-US" dirty="0" smtClean="0"/>
            </a:br>
            <a:r>
              <a:rPr lang="en-US" dirty="0" smtClean="0"/>
              <a:t>Symmetric Cipher Model</a:t>
            </a:r>
            <a:br>
              <a:rPr lang="en-US" dirty="0" smtClean="0"/>
            </a:br>
            <a:endParaRPr lang="en-NZ" dirty="0"/>
          </a:p>
        </p:txBody>
      </p:sp>
      <p:sp>
        <p:nvSpPr>
          <p:cNvPr id="3" name="Content Placeholder 2"/>
          <p:cNvSpPr>
            <a:spLocks noGrp="1"/>
          </p:cNvSpPr>
          <p:nvPr>
            <p:ph idx="1"/>
          </p:nvPr>
        </p:nvSpPr>
        <p:spPr>
          <a:xfrm>
            <a:off x="838200" y="1297136"/>
            <a:ext cx="10515600" cy="3926589"/>
          </a:xfrm>
        </p:spPr>
        <p:txBody>
          <a:bodyPr/>
          <a:lstStyle/>
          <a:p>
            <a:r>
              <a:rPr lang="en-US" dirty="0"/>
              <a:t>A cryptographic technique where both parties in the communication share the same key</a:t>
            </a:r>
            <a:endParaRPr lang="en-NZ" dirty="0"/>
          </a:p>
          <a:p>
            <a:endParaRPr lang="en-NZ" dirty="0"/>
          </a:p>
        </p:txBody>
      </p:sp>
      <p:pic>
        <p:nvPicPr>
          <p:cNvPr id="4" name="Picture 3"/>
          <p:cNvPicPr>
            <a:picLocks noChangeAspect="1"/>
          </p:cNvPicPr>
          <p:nvPr/>
        </p:nvPicPr>
        <p:blipFill>
          <a:blip r:embed="rId2"/>
          <a:stretch>
            <a:fillRect/>
          </a:stretch>
        </p:blipFill>
        <p:spPr>
          <a:xfrm>
            <a:off x="678180" y="2094210"/>
            <a:ext cx="10005312" cy="3926589"/>
          </a:xfrm>
          <a:prstGeom prst="rect">
            <a:avLst/>
          </a:prstGeom>
        </p:spPr>
      </p:pic>
      <p:sp>
        <p:nvSpPr>
          <p:cNvPr id="5" name="TextBox 4"/>
          <p:cNvSpPr txBox="1"/>
          <p:nvPr/>
        </p:nvSpPr>
        <p:spPr>
          <a:xfrm>
            <a:off x="2377438" y="6289384"/>
            <a:ext cx="5124893" cy="369332"/>
          </a:xfrm>
          <a:prstGeom prst="rect">
            <a:avLst/>
          </a:prstGeom>
          <a:noFill/>
        </p:spPr>
        <p:txBody>
          <a:bodyPr wrap="square" rtlCol="0">
            <a:spAutoFit/>
          </a:bodyPr>
          <a:lstStyle/>
          <a:p>
            <a:r>
              <a:rPr lang="en-US" dirty="0" smtClean="0"/>
              <a:t>Source: https://notes.shichao.io/cnspp/ch2/</a:t>
            </a:r>
            <a:endParaRPr lang="en-NZ" dirty="0"/>
          </a:p>
        </p:txBody>
      </p:sp>
    </p:spTree>
    <p:extLst>
      <p:ext uri="{BB962C8B-B14F-4D97-AF65-F5344CB8AC3E}">
        <p14:creationId xmlns:p14="http://schemas.microsoft.com/office/powerpoint/2010/main" val="13982291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8592" y="48603"/>
            <a:ext cx="5017849" cy="707886"/>
          </a:xfrm>
          <a:prstGeom prst="rect">
            <a:avLst/>
          </a:prstGeom>
          <a:noFill/>
        </p:spPr>
        <p:txBody>
          <a:bodyPr wrap="none" rtlCol="0">
            <a:spAutoFit/>
          </a:bodyPr>
          <a:lstStyle/>
          <a:p>
            <a:r>
              <a:rPr lang="en-US" sz="4000" dirty="0" smtClean="0"/>
              <a:t>Simplified AES Example</a:t>
            </a:r>
            <a:endParaRPr lang="en-NZ" sz="4000" dirty="0"/>
          </a:p>
        </p:txBody>
      </p:sp>
      <p:sp>
        <p:nvSpPr>
          <p:cNvPr id="3" name="Rectangle 2"/>
          <p:cNvSpPr/>
          <p:nvPr/>
        </p:nvSpPr>
        <p:spPr>
          <a:xfrm>
            <a:off x="4668721" y="1622070"/>
            <a:ext cx="2243975" cy="561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Key(256-bits)</a:t>
            </a:r>
            <a:endParaRPr lang="en-NZ" sz="2800" dirty="0"/>
          </a:p>
        </p:txBody>
      </p:sp>
      <p:sp>
        <p:nvSpPr>
          <p:cNvPr id="5" name="Rectangle 4"/>
          <p:cNvSpPr/>
          <p:nvPr/>
        </p:nvSpPr>
        <p:spPr>
          <a:xfrm>
            <a:off x="7305294" y="3020671"/>
            <a:ext cx="3799610" cy="5611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err="1" smtClean="0"/>
              <a:t>Ciphertext</a:t>
            </a:r>
            <a:r>
              <a:rPr lang="en-US" sz="2800" dirty="0" smtClean="0"/>
              <a:t> (128-bits)</a:t>
            </a:r>
            <a:endParaRPr lang="en-NZ" sz="2800" dirty="0"/>
          </a:p>
        </p:txBody>
      </p:sp>
      <p:sp>
        <p:nvSpPr>
          <p:cNvPr id="7" name="Rectangle 6"/>
          <p:cNvSpPr/>
          <p:nvPr/>
        </p:nvSpPr>
        <p:spPr>
          <a:xfrm>
            <a:off x="124402" y="3020671"/>
            <a:ext cx="3741306" cy="56110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Plaintext Data(128-bits)</a:t>
            </a:r>
            <a:endParaRPr lang="en-NZ" sz="2800" dirty="0"/>
          </a:p>
        </p:txBody>
      </p:sp>
      <p:sp>
        <p:nvSpPr>
          <p:cNvPr id="8" name="Rectangle 7"/>
          <p:cNvSpPr/>
          <p:nvPr/>
        </p:nvSpPr>
        <p:spPr>
          <a:xfrm>
            <a:off x="4809339" y="3048760"/>
            <a:ext cx="1469660" cy="56110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AES-E</a:t>
            </a:r>
            <a:endParaRPr lang="en-NZ" sz="2800" dirty="0"/>
          </a:p>
        </p:txBody>
      </p:sp>
      <p:sp>
        <p:nvSpPr>
          <p:cNvPr id="11" name="TextBox 10"/>
          <p:cNvSpPr txBox="1"/>
          <p:nvPr/>
        </p:nvSpPr>
        <p:spPr>
          <a:xfrm>
            <a:off x="290999" y="1399216"/>
            <a:ext cx="1757341" cy="523220"/>
          </a:xfrm>
          <a:prstGeom prst="rect">
            <a:avLst/>
          </a:prstGeom>
          <a:noFill/>
        </p:spPr>
        <p:txBody>
          <a:bodyPr wrap="none" rtlCol="0">
            <a:spAutoFit/>
          </a:bodyPr>
          <a:lstStyle/>
          <a:p>
            <a:r>
              <a:rPr lang="en-US" sz="2800" dirty="0" smtClean="0"/>
              <a:t>Encryption</a:t>
            </a:r>
            <a:endParaRPr lang="en-NZ" sz="2800" dirty="0"/>
          </a:p>
        </p:txBody>
      </p:sp>
      <p:sp>
        <p:nvSpPr>
          <p:cNvPr id="28" name="TextBox 27"/>
          <p:cNvSpPr txBox="1"/>
          <p:nvPr/>
        </p:nvSpPr>
        <p:spPr>
          <a:xfrm>
            <a:off x="237714" y="4872581"/>
            <a:ext cx="1792607" cy="523220"/>
          </a:xfrm>
          <a:prstGeom prst="rect">
            <a:avLst/>
          </a:prstGeom>
          <a:noFill/>
        </p:spPr>
        <p:txBody>
          <a:bodyPr wrap="none" rtlCol="0">
            <a:spAutoFit/>
          </a:bodyPr>
          <a:lstStyle/>
          <a:p>
            <a:r>
              <a:rPr lang="en-US" sz="2800" dirty="0" smtClean="0"/>
              <a:t>Decryption</a:t>
            </a:r>
            <a:endParaRPr lang="en-NZ" sz="2800" dirty="0"/>
          </a:p>
        </p:txBody>
      </p:sp>
      <p:sp>
        <p:nvSpPr>
          <p:cNvPr id="29" name="Rectangle 28"/>
          <p:cNvSpPr/>
          <p:nvPr/>
        </p:nvSpPr>
        <p:spPr>
          <a:xfrm>
            <a:off x="4687538" y="4475450"/>
            <a:ext cx="2243975" cy="561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Key(256-bits)</a:t>
            </a:r>
            <a:endParaRPr lang="en-NZ" sz="2800" dirty="0"/>
          </a:p>
        </p:txBody>
      </p:sp>
      <p:sp>
        <p:nvSpPr>
          <p:cNvPr id="30" name="Rectangle 29"/>
          <p:cNvSpPr/>
          <p:nvPr/>
        </p:nvSpPr>
        <p:spPr>
          <a:xfrm>
            <a:off x="237714" y="5916271"/>
            <a:ext cx="3799610" cy="5611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dirty="0" err="1" smtClean="0"/>
              <a:t>Ciphertext</a:t>
            </a:r>
            <a:r>
              <a:rPr lang="en-US" sz="2800" dirty="0" smtClean="0"/>
              <a:t> (128-bits)</a:t>
            </a:r>
            <a:endParaRPr lang="en-NZ" sz="2800" dirty="0"/>
          </a:p>
        </p:txBody>
      </p:sp>
      <p:sp>
        <p:nvSpPr>
          <p:cNvPr id="31" name="Rectangle 30"/>
          <p:cNvSpPr/>
          <p:nvPr/>
        </p:nvSpPr>
        <p:spPr>
          <a:xfrm>
            <a:off x="7910912" y="5798740"/>
            <a:ext cx="3741306" cy="56110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Plaintext Data(128-bits)</a:t>
            </a:r>
            <a:endParaRPr lang="en-NZ" sz="2800" dirty="0"/>
          </a:p>
        </p:txBody>
      </p:sp>
      <p:sp>
        <p:nvSpPr>
          <p:cNvPr id="32" name="Rectangle 31"/>
          <p:cNvSpPr/>
          <p:nvPr/>
        </p:nvSpPr>
        <p:spPr>
          <a:xfrm>
            <a:off x="5189953" y="5816849"/>
            <a:ext cx="1469660" cy="56110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AES-E</a:t>
            </a:r>
            <a:endParaRPr lang="en-NZ" sz="2800" dirty="0"/>
          </a:p>
        </p:txBody>
      </p:sp>
      <p:cxnSp>
        <p:nvCxnSpPr>
          <p:cNvPr id="34" name="Straight Connector 33"/>
          <p:cNvCxnSpPr/>
          <p:nvPr/>
        </p:nvCxnSpPr>
        <p:spPr>
          <a:xfrm flipV="1">
            <a:off x="0" y="3976372"/>
            <a:ext cx="12192000" cy="1608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p:cNvCxnSpPr>
            <a:stCxn id="3" idx="2"/>
          </p:cNvCxnSpPr>
          <p:nvPr/>
        </p:nvCxnSpPr>
        <p:spPr>
          <a:xfrm flipH="1">
            <a:off x="5790708" y="2183179"/>
            <a:ext cx="1" cy="83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3"/>
            <a:endCxn id="8" idx="1"/>
          </p:cNvCxnSpPr>
          <p:nvPr/>
        </p:nvCxnSpPr>
        <p:spPr>
          <a:xfrm>
            <a:off x="3865708" y="3301226"/>
            <a:ext cx="943631" cy="2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3"/>
          </p:cNvCxnSpPr>
          <p:nvPr/>
        </p:nvCxnSpPr>
        <p:spPr>
          <a:xfrm flipV="1">
            <a:off x="6278999" y="3315270"/>
            <a:ext cx="933170" cy="14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9" idx="2"/>
          </p:cNvCxnSpPr>
          <p:nvPr/>
        </p:nvCxnSpPr>
        <p:spPr>
          <a:xfrm flipH="1">
            <a:off x="5809525" y="5036559"/>
            <a:ext cx="1" cy="78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0" idx="3"/>
          </p:cNvCxnSpPr>
          <p:nvPr/>
        </p:nvCxnSpPr>
        <p:spPr>
          <a:xfrm flipV="1">
            <a:off x="4037324" y="6196825"/>
            <a:ext cx="11526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2" idx="3"/>
          </p:cNvCxnSpPr>
          <p:nvPr/>
        </p:nvCxnSpPr>
        <p:spPr>
          <a:xfrm flipV="1">
            <a:off x="6659613" y="6097403"/>
            <a:ext cx="10934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1157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r>
              <a:rPr lang="en-US" altLang="en-US" sz="3200" b="1" i="1" dirty="0">
                <a:solidFill>
                  <a:schemeClr val="hlink"/>
                </a:solidFill>
                <a:latin typeface="Times New Roman" panose="02020603050405020304" pitchFamily="18" charset="0"/>
                <a:ea typeface="宋体" panose="02010600030101010101" pitchFamily="2" charset="-122"/>
                <a:cs typeface="+mn-cs"/>
              </a:rPr>
              <a:t>Asymmetric-Key Cryptography</a:t>
            </a:r>
          </a:p>
        </p:txBody>
      </p:sp>
      <p:sp>
        <p:nvSpPr>
          <p:cNvPr id="2051" name="Rectangle 3"/>
          <p:cNvSpPr>
            <a:spLocks noGrp="1" noChangeArrowheads="1"/>
          </p:cNvSpPr>
          <p:nvPr>
            <p:ph type="body" idx="1"/>
          </p:nvPr>
        </p:nvSpPr>
        <p:spPr>
          <a:xfrm>
            <a:off x="838200" y="1542290"/>
            <a:ext cx="10515600" cy="4351338"/>
          </a:xfrm>
        </p:spPr>
        <p:txBody>
          <a:bodyPr>
            <a:noAutofit/>
          </a:bodyPr>
          <a:lstStyle/>
          <a:p>
            <a:pPr>
              <a:lnSpc>
                <a:spcPct val="90000"/>
              </a:lnSpc>
            </a:pPr>
            <a:r>
              <a:rPr lang="en-US" altLang="en-US" sz="2400" dirty="0"/>
              <a:t>Also known as </a:t>
            </a:r>
            <a:r>
              <a:rPr lang="en-US" altLang="en-US" sz="2400" dirty="0">
                <a:solidFill>
                  <a:srgbClr val="FF0000"/>
                </a:solidFill>
              </a:rPr>
              <a:t>public-key cryptography</a:t>
            </a:r>
            <a:r>
              <a:rPr lang="en-US" altLang="en-US" sz="2400" dirty="0"/>
              <a:t>, performs encryption and decryption with two different </a:t>
            </a:r>
            <a:r>
              <a:rPr lang="en-US" altLang="en-US" sz="2400" dirty="0" smtClean="0"/>
              <a:t>keys</a:t>
            </a:r>
            <a:r>
              <a:rPr lang="en-US" altLang="en-US" sz="2400" dirty="0"/>
              <a:t>. </a:t>
            </a:r>
          </a:p>
          <a:p>
            <a:pPr>
              <a:lnSpc>
                <a:spcPct val="90000"/>
              </a:lnSpc>
            </a:pPr>
            <a:endParaRPr lang="en-US" altLang="en-US" sz="2400" dirty="0"/>
          </a:p>
          <a:p>
            <a:pPr>
              <a:lnSpc>
                <a:spcPct val="90000"/>
              </a:lnSpc>
            </a:pPr>
            <a:r>
              <a:rPr lang="en-US" altLang="en-US" sz="2400" dirty="0"/>
              <a:t>Each node announces its public key and then uses its own private key to encrypt messages. Other nodes can decrypt the node with the public key. </a:t>
            </a:r>
          </a:p>
          <a:p>
            <a:pPr>
              <a:lnSpc>
                <a:spcPct val="90000"/>
              </a:lnSpc>
            </a:pPr>
            <a:endParaRPr lang="en-US" altLang="en-US" sz="2400" dirty="0"/>
          </a:p>
          <a:p>
            <a:pPr>
              <a:lnSpc>
                <a:spcPct val="90000"/>
              </a:lnSpc>
            </a:pPr>
            <a:r>
              <a:rPr lang="en-US" altLang="en-US" sz="2400" dirty="0"/>
              <a:t>Only the specific public key of a node can be used to decrypt a message encrypted with that node’s private key. </a:t>
            </a:r>
          </a:p>
          <a:p>
            <a:pPr>
              <a:lnSpc>
                <a:spcPct val="90000"/>
              </a:lnSpc>
            </a:pPr>
            <a:endParaRPr lang="en-US" altLang="en-US" sz="2400" dirty="0"/>
          </a:p>
          <a:p>
            <a:pPr>
              <a:lnSpc>
                <a:spcPct val="90000"/>
              </a:lnSpc>
            </a:pPr>
            <a:r>
              <a:rPr lang="en-US" altLang="en-US" sz="2400" dirty="0"/>
              <a:t>Messages can be authenticated, kept private and the content proven to be correct through this method.</a:t>
            </a:r>
          </a:p>
        </p:txBody>
      </p:sp>
    </p:spTree>
    <p:extLst>
      <p:ext uri="{BB962C8B-B14F-4D97-AF65-F5344CB8AC3E}">
        <p14:creationId xmlns:p14="http://schemas.microsoft.com/office/powerpoint/2010/main" val="436984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altLang="en-US"/>
              <a:t>Public-Key Cryptography</a:t>
            </a:r>
          </a:p>
        </p:txBody>
      </p:sp>
      <p:pic>
        <p:nvPicPr>
          <p:cNvPr id="5017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976389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caida-code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895600"/>
            <a:ext cx="4114800" cy="3481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7" name="Rectangle 2"/>
          <p:cNvSpPr>
            <a:spLocks noGrp="1" noChangeArrowheads="1"/>
          </p:cNvSpPr>
          <p:nvPr>
            <p:ph type="title"/>
          </p:nvPr>
        </p:nvSpPr>
        <p:spPr/>
        <p:txBody>
          <a:bodyPr>
            <a:normAutofit/>
          </a:bodyPr>
          <a:lstStyle/>
          <a:p>
            <a:r>
              <a:rPr>
                <a:latin typeface="Arial" charset="0"/>
                <a:ea typeface="ＭＳ Ｐゴシック" charset="0"/>
                <a:cs typeface="ＭＳ Ｐゴシック" charset="0"/>
              </a:rPr>
              <a:t>Why worry about worms?</a:t>
            </a:r>
          </a:p>
        </p:txBody>
      </p:sp>
      <p:sp>
        <p:nvSpPr>
          <p:cNvPr id="26628" name="Rectangle 3"/>
          <p:cNvSpPr>
            <a:spLocks noGrp="1" noChangeArrowheads="1"/>
          </p:cNvSpPr>
          <p:nvPr>
            <p:ph idx="1"/>
          </p:nvPr>
        </p:nvSpPr>
        <p:spPr/>
        <p:txBody>
          <a:bodyPr/>
          <a:lstStyle/>
          <a:p>
            <a:pPr>
              <a:lnSpc>
                <a:spcPct val="90000"/>
              </a:lnSpc>
            </a:pPr>
            <a:r>
              <a:rPr lang="en-US" altLang="ja-JP" sz="2400" b="1" dirty="0">
                <a:latin typeface="Arial" charset="0"/>
                <a:ea typeface="ＭＳ Ｐゴシック" charset="0"/>
                <a:cs typeface="ＭＳ Ｐゴシック" charset="0"/>
              </a:rPr>
              <a:t>Worms can be fast</a:t>
            </a:r>
          </a:p>
          <a:p>
            <a:pPr lvl="1">
              <a:lnSpc>
                <a:spcPct val="90000"/>
              </a:lnSpc>
            </a:pPr>
            <a:r>
              <a:rPr lang="en-US" altLang="ja-JP" sz="2000" dirty="0">
                <a:latin typeface="Arial" charset="0"/>
                <a:ea typeface="ＭＳ Ｐゴシック" charset="0"/>
              </a:rPr>
              <a:t>Code Red required ~13 hours to spread worldwide</a:t>
            </a:r>
            <a:endParaRPr lang="en-US" altLang="ja-JP" dirty="0">
              <a:latin typeface="Arial" charset="0"/>
              <a:ea typeface="ＭＳ Ｐゴシック" charset="0"/>
            </a:endParaRPr>
          </a:p>
          <a:p>
            <a:pPr lvl="1">
              <a:lnSpc>
                <a:spcPct val="90000"/>
              </a:lnSpc>
            </a:pPr>
            <a:r>
              <a:rPr lang="en-US" altLang="ja-JP" sz="2000" dirty="0">
                <a:latin typeface="Arial" charset="0"/>
                <a:ea typeface="ＭＳ Ｐゴシック" charset="0"/>
              </a:rPr>
              <a:t>Other techniques can be even faster</a:t>
            </a:r>
          </a:p>
          <a:p>
            <a:pPr lvl="2">
              <a:lnSpc>
                <a:spcPct val="90000"/>
              </a:lnSpc>
            </a:pPr>
            <a:r>
              <a:rPr lang="en-US" altLang="ja-JP" dirty="0" err="1">
                <a:latin typeface="Arial" charset="0"/>
                <a:ea typeface="ＭＳ Ｐゴシック" charset="0"/>
              </a:rPr>
              <a:t>Eg</a:t>
            </a:r>
            <a:r>
              <a:rPr lang="en-US" altLang="ja-JP" dirty="0">
                <a:latin typeface="Arial" charset="0"/>
                <a:ea typeface="ＭＳ Ｐゴシック" charset="0"/>
              </a:rPr>
              <a:t>, “Warhol Worm” </a:t>
            </a:r>
            <a:r>
              <a:rPr lang="en-US" altLang="ja-JP" dirty="0">
                <a:latin typeface="Arial" charset="0"/>
                <a:ea typeface="ＭＳ Ｐゴシック" charset="0"/>
                <a:sym typeface="Symbol" charset="0"/>
              </a:rPr>
              <a:t></a:t>
            </a:r>
            <a:r>
              <a:rPr lang="en-US" altLang="ja-JP" dirty="0">
                <a:latin typeface="Arial" charset="0"/>
                <a:ea typeface="ＭＳ Ｐゴシック" charset="0"/>
              </a:rPr>
              <a:t> 15 minutes</a:t>
            </a:r>
          </a:p>
          <a:p>
            <a:pPr lvl="2">
              <a:lnSpc>
                <a:spcPct val="90000"/>
              </a:lnSpc>
            </a:pPr>
            <a:r>
              <a:rPr lang="en-US" altLang="ja-JP" dirty="0">
                <a:latin typeface="Arial" charset="0"/>
                <a:ea typeface="ＭＳ Ｐゴシック" charset="0"/>
              </a:rPr>
              <a:t>Slammer </a:t>
            </a:r>
            <a:r>
              <a:rPr lang="en-US" altLang="ja-JP" dirty="0">
                <a:latin typeface="Arial" charset="0"/>
                <a:ea typeface="ＭＳ Ｐゴシック" charset="0"/>
                <a:sym typeface="Symbol" charset="0"/>
              </a:rPr>
              <a:t> 10 minutes</a:t>
            </a:r>
            <a:endParaRPr lang="en-US" altLang="ja-JP" dirty="0">
              <a:latin typeface="Arial" charset="0"/>
              <a:ea typeface="ＭＳ Ｐゴシック" charset="0"/>
            </a:endParaRPr>
          </a:p>
          <a:p>
            <a:pPr lvl="1">
              <a:lnSpc>
                <a:spcPct val="90000"/>
              </a:lnSpc>
            </a:pPr>
            <a:r>
              <a:rPr lang="en-US" altLang="ja-JP" sz="2000" dirty="0">
                <a:latin typeface="Arial" charset="0"/>
                <a:ea typeface="ＭＳ Ｐゴシック" charset="0"/>
              </a:rPr>
              <a:t>Faster than human reaction</a:t>
            </a:r>
          </a:p>
          <a:p>
            <a:pPr>
              <a:lnSpc>
                <a:spcPct val="90000"/>
              </a:lnSpc>
            </a:pPr>
            <a:r>
              <a:rPr lang="en-US" altLang="ja-JP" sz="2400" b="1" dirty="0">
                <a:latin typeface="Arial" charset="0"/>
                <a:ea typeface="ＭＳ Ｐゴシック" charset="0"/>
                <a:cs typeface="ＭＳ Ｐゴシック" charset="0"/>
              </a:rPr>
              <a:t>Worms can have highly</a:t>
            </a:r>
            <a:br>
              <a:rPr lang="en-US" altLang="ja-JP" sz="2400" b="1" dirty="0">
                <a:latin typeface="Arial" charset="0"/>
                <a:ea typeface="ＭＳ Ｐゴシック" charset="0"/>
                <a:cs typeface="ＭＳ Ｐゴシック" charset="0"/>
              </a:rPr>
            </a:br>
            <a:r>
              <a:rPr lang="en-US" altLang="ja-JP" sz="2400" b="1" dirty="0">
                <a:latin typeface="Arial" charset="0"/>
                <a:ea typeface="ＭＳ Ｐゴシック" charset="0"/>
                <a:cs typeface="ＭＳ Ｐゴシック" charset="0"/>
              </a:rPr>
              <a:t>malicious payloads</a:t>
            </a:r>
          </a:p>
          <a:p>
            <a:pPr lvl="1">
              <a:lnSpc>
                <a:spcPct val="90000"/>
              </a:lnSpc>
            </a:pPr>
            <a:r>
              <a:rPr lang="en-US" altLang="ja-JP" sz="2000" dirty="0">
                <a:latin typeface="Arial" charset="0"/>
                <a:ea typeface="ＭＳ Ｐゴシック" charset="0"/>
              </a:rPr>
              <a:t>DDoS</a:t>
            </a:r>
          </a:p>
          <a:p>
            <a:pPr lvl="1">
              <a:lnSpc>
                <a:spcPct val="90000"/>
              </a:lnSpc>
            </a:pPr>
            <a:r>
              <a:rPr lang="en-US" altLang="ja-JP" sz="2000" dirty="0">
                <a:latin typeface="Arial" charset="0"/>
                <a:ea typeface="ＭＳ Ｐゴシック" charset="0"/>
              </a:rPr>
              <a:t>Data corruption</a:t>
            </a:r>
          </a:p>
        </p:txBody>
      </p:sp>
      <p:sp>
        <p:nvSpPr>
          <p:cNvPr id="2663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8EEAA441-AD5D-6243-A5B6-FC275D9E311D}" type="slidenum">
              <a:rPr lang="en-US" altLang="ja-JP" sz="800">
                <a:latin typeface="Arial" charset="0"/>
                <a:ea typeface="MS PGothic" charset="0"/>
                <a:cs typeface="MS PGothic" charset="0"/>
              </a:rPr>
              <a:pPr/>
              <a:t>5</a:t>
            </a:fld>
            <a:endParaRPr lang="en-US" altLang="ja-JP" sz="800">
              <a:latin typeface="Arial" charset="0"/>
              <a:ea typeface="MS PGothic" charset="0"/>
              <a:cs typeface="MS PGothic" charset="0"/>
            </a:endParaRPr>
          </a:p>
        </p:txBody>
      </p:sp>
      <p:sp>
        <p:nvSpPr>
          <p:cNvPr id="26632" name="Text Box 5"/>
          <p:cNvSpPr txBox="1">
            <a:spLocks noChangeArrowheads="1"/>
          </p:cNvSpPr>
          <p:nvPr/>
        </p:nvSpPr>
        <p:spPr bwMode="auto">
          <a:xfrm>
            <a:off x="3048001" y="5943600"/>
            <a:ext cx="355441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US" altLang="ja-JP" sz="1400" dirty="0">
                <a:latin typeface="Times New Roman" charset="0"/>
                <a:cs typeface="Arial" charset="0"/>
              </a:rPr>
              <a:t>Graph from David Moore's analysis (caida.org)</a:t>
            </a:r>
          </a:p>
        </p:txBody>
      </p:sp>
    </p:spTree>
    <p:extLst>
      <p:ext uri="{BB962C8B-B14F-4D97-AF65-F5344CB8AC3E}">
        <p14:creationId xmlns:p14="http://schemas.microsoft.com/office/powerpoint/2010/main" val="2108523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31383" y="313610"/>
            <a:ext cx="10515600" cy="1325563"/>
          </a:xfrm>
        </p:spPr>
        <p:txBody>
          <a:bodyPr>
            <a:normAutofit/>
          </a:bodyPr>
          <a:lstStyle/>
          <a:p>
            <a:r>
              <a:rPr lang="en-AU" altLang="en-US" sz="3200" b="1" i="1" dirty="0">
                <a:solidFill>
                  <a:schemeClr val="hlink"/>
                </a:solidFill>
                <a:latin typeface="Times New Roman" panose="02020603050405020304" pitchFamily="18" charset="0"/>
                <a:ea typeface="宋体" panose="02010600030101010101" pitchFamily="2" charset="-122"/>
                <a:cs typeface="+mn-cs"/>
              </a:rPr>
              <a:t>RSA Key Setup</a:t>
            </a:r>
          </a:p>
        </p:txBody>
      </p:sp>
      <p:sp>
        <p:nvSpPr>
          <p:cNvPr id="63491" name="Rectangle 3"/>
          <p:cNvSpPr>
            <a:spLocks noGrp="1" noChangeArrowheads="1"/>
          </p:cNvSpPr>
          <p:nvPr>
            <p:ph type="body" idx="1"/>
          </p:nvPr>
        </p:nvSpPr>
        <p:spPr/>
        <p:txBody>
          <a:bodyPr>
            <a:normAutofit/>
          </a:bodyPr>
          <a:lstStyle/>
          <a:p>
            <a:pPr>
              <a:lnSpc>
                <a:spcPct val="90000"/>
              </a:lnSpc>
            </a:pPr>
            <a:r>
              <a:rPr lang="en-AU" altLang="en-US" sz="2400" dirty="0" smtClean="0"/>
              <a:t>Each </a:t>
            </a:r>
            <a:r>
              <a:rPr lang="en-AU" altLang="en-US" sz="2400" dirty="0"/>
              <a:t>user generates a public/private key pair by: </a:t>
            </a:r>
          </a:p>
          <a:p>
            <a:pPr lvl="1"/>
            <a:r>
              <a:rPr lang="en-AU" altLang="en-US" dirty="0" smtClean="0"/>
              <a:t>Selecting </a:t>
            </a:r>
            <a:r>
              <a:rPr lang="en-AU" altLang="en-US" dirty="0"/>
              <a:t>two large primes at random - </a:t>
            </a:r>
            <a:r>
              <a:rPr lang="en-AU" altLang="en-US" dirty="0">
                <a:solidFill>
                  <a:srgbClr val="FF0000"/>
                </a:solidFill>
              </a:rPr>
              <a:t>p, q </a:t>
            </a:r>
          </a:p>
          <a:p>
            <a:pPr lvl="1"/>
            <a:r>
              <a:rPr lang="en-AU" altLang="en-US" dirty="0" smtClean="0"/>
              <a:t>Computing </a:t>
            </a:r>
            <a:r>
              <a:rPr lang="en-AU" altLang="en-US" dirty="0"/>
              <a:t>their system modulus </a:t>
            </a:r>
            <a:r>
              <a:rPr lang="en-AU" altLang="en-US" dirty="0">
                <a:solidFill>
                  <a:srgbClr val="FF0000"/>
                </a:solidFill>
              </a:rPr>
              <a:t>N=</a:t>
            </a:r>
            <a:r>
              <a:rPr lang="en-AU" altLang="en-US" dirty="0" err="1">
                <a:solidFill>
                  <a:srgbClr val="FF0000"/>
                </a:solidFill>
              </a:rPr>
              <a:t>p.q</a:t>
            </a:r>
            <a:endParaRPr lang="en-AU" altLang="en-US" dirty="0">
              <a:solidFill>
                <a:srgbClr val="FF0000"/>
              </a:solidFill>
            </a:endParaRPr>
          </a:p>
          <a:p>
            <a:pPr lvl="2"/>
            <a:r>
              <a:rPr lang="en-AU" altLang="en-US" sz="2400" dirty="0"/>
              <a:t>note </a:t>
            </a:r>
            <a:r>
              <a:rPr lang="en-AU" altLang="en-US" sz="2400" b="1" dirty="0">
                <a:solidFill>
                  <a:srgbClr val="FF0000"/>
                </a:solidFill>
              </a:rPr>
              <a:t>ø(N)=(p-1)(q-1) </a:t>
            </a:r>
          </a:p>
          <a:p>
            <a:pPr lvl="1"/>
            <a:r>
              <a:rPr lang="en-AU" altLang="en-US" dirty="0" smtClean="0"/>
              <a:t>Selecting </a:t>
            </a:r>
            <a:r>
              <a:rPr lang="en-AU" altLang="en-US" dirty="0"/>
              <a:t>at random the encryption key e</a:t>
            </a:r>
          </a:p>
          <a:p>
            <a:pPr lvl="3"/>
            <a:r>
              <a:rPr lang="en-AU" altLang="en-US" sz="2400" b="1" dirty="0"/>
              <a:t>where </a:t>
            </a:r>
            <a:r>
              <a:rPr lang="en-AU" altLang="en-US" sz="2400" b="1" dirty="0">
                <a:solidFill>
                  <a:srgbClr val="FF0000"/>
                </a:solidFill>
              </a:rPr>
              <a:t>1&lt;e&lt;ø(N)</a:t>
            </a:r>
            <a:r>
              <a:rPr lang="en-AU" altLang="en-US" sz="2400" b="1" dirty="0"/>
              <a:t>, </a:t>
            </a:r>
            <a:r>
              <a:rPr lang="en-AU" altLang="en-US" sz="2400" b="1" dirty="0" err="1">
                <a:solidFill>
                  <a:srgbClr val="FF0000"/>
                </a:solidFill>
              </a:rPr>
              <a:t>gcd</a:t>
            </a:r>
            <a:r>
              <a:rPr lang="en-AU" altLang="en-US" sz="2400" b="1" dirty="0">
                <a:solidFill>
                  <a:srgbClr val="FF0000"/>
                </a:solidFill>
              </a:rPr>
              <a:t>(</a:t>
            </a:r>
            <a:r>
              <a:rPr lang="en-AU" altLang="en-US" sz="2400" b="1" dirty="0" err="1">
                <a:solidFill>
                  <a:srgbClr val="FF0000"/>
                </a:solidFill>
              </a:rPr>
              <a:t>e,ø</a:t>
            </a:r>
            <a:r>
              <a:rPr lang="en-AU" altLang="en-US" sz="2400" b="1" dirty="0">
                <a:solidFill>
                  <a:srgbClr val="FF0000"/>
                </a:solidFill>
              </a:rPr>
              <a:t>(N))=1</a:t>
            </a:r>
            <a:r>
              <a:rPr lang="en-AU" altLang="en-US" sz="2400" b="1" dirty="0"/>
              <a:t> </a:t>
            </a:r>
          </a:p>
          <a:p>
            <a:pPr lvl="1"/>
            <a:r>
              <a:rPr lang="en-AU" altLang="en-US" dirty="0" smtClean="0"/>
              <a:t>Solve </a:t>
            </a:r>
            <a:r>
              <a:rPr lang="en-AU" altLang="en-US" dirty="0"/>
              <a:t>following equation to find decryption key d </a:t>
            </a:r>
          </a:p>
          <a:p>
            <a:pPr lvl="2"/>
            <a:r>
              <a:rPr lang="en-AU" altLang="en-US" sz="2400" b="1" dirty="0" err="1" smtClean="0">
                <a:solidFill>
                  <a:srgbClr val="FF0000"/>
                </a:solidFill>
              </a:rPr>
              <a:t>e.d</a:t>
            </a:r>
            <a:r>
              <a:rPr lang="en-AU" altLang="en-US" sz="2400" b="1" dirty="0">
                <a:solidFill>
                  <a:srgbClr val="FF0000"/>
                </a:solidFill>
              </a:rPr>
              <a:t> </a:t>
            </a:r>
            <a:r>
              <a:rPr lang="en-AU" altLang="en-US" sz="2400" b="1" dirty="0" smtClean="0">
                <a:solidFill>
                  <a:srgbClr val="FF0000"/>
                </a:solidFill>
              </a:rPr>
              <a:t>mod </a:t>
            </a:r>
            <a:r>
              <a:rPr lang="en-AU" altLang="en-US" sz="2400" b="1" dirty="0">
                <a:solidFill>
                  <a:srgbClr val="FF0000"/>
                </a:solidFill>
              </a:rPr>
              <a:t>ø(N</a:t>
            </a:r>
            <a:r>
              <a:rPr lang="en-AU" altLang="en-US" sz="2400" b="1" dirty="0" smtClean="0">
                <a:solidFill>
                  <a:srgbClr val="FF0000"/>
                </a:solidFill>
              </a:rPr>
              <a:t>)=1 </a:t>
            </a:r>
            <a:r>
              <a:rPr lang="en-AU" altLang="en-US" sz="2400" b="1" dirty="0"/>
              <a:t>and </a:t>
            </a:r>
            <a:r>
              <a:rPr lang="en-AU" altLang="en-US" sz="2400" b="1" dirty="0">
                <a:solidFill>
                  <a:srgbClr val="FF0000"/>
                </a:solidFill>
              </a:rPr>
              <a:t>0</a:t>
            </a:r>
            <a:r>
              <a:rPr lang="en-AU" altLang="en-US" sz="2400" b="1" dirty="0">
                <a:solidFill>
                  <a:srgbClr val="FF0000"/>
                </a:solidFill>
                <a:cs typeface="Courier New" panose="02070309020205020404" pitchFamily="49" charset="0"/>
              </a:rPr>
              <a:t>≤</a:t>
            </a:r>
            <a:r>
              <a:rPr lang="en-AU" altLang="en-US" sz="2400" b="1" dirty="0">
                <a:solidFill>
                  <a:srgbClr val="FF0000"/>
                </a:solidFill>
              </a:rPr>
              <a:t>d</a:t>
            </a:r>
            <a:r>
              <a:rPr lang="en-AU" altLang="en-US" sz="2400" b="1" dirty="0">
                <a:solidFill>
                  <a:srgbClr val="FF0000"/>
                </a:solidFill>
                <a:cs typeface="Courier New" panose="02070309020205020404" pitchFamily="49" charset="0"/>
              </a:rPr>
              <a:t>≤</a:t>
            </a:r>
            <a:r>
              <a:rPr lang="en-AU" altLang="en-US" sz="2400" b="1" dirty="0">
                <a:solidFill>
                  <a:srgbClr val="FF0000"/>
                </a:solidFill>
              </a:rPr>
              <a:t>N </a:t>
            </a:r>
          </a:p>
          <a:p>
            <a:pPr lvl="1"/>
            <a:r>
              <a:rPr lang="en-AU" altLang="en-US" dirty="0" smtClean="0"/>
              <a:t>Publish </a:t>
            </a:r>
            <a:r>
              <a:rPr lang="en-AU" altLang="en-US" dirty="0"/>
              <a:t>their public encryption key: </a:t>
            </a:r>
            <a:r>
              <a:rPr lang="en-AU" altLang="en-US" dirty="0" err="1" smtClean="0">
                <a:solidFill>
                  <a:srgbClr val="FF0000"/>
                </a:solidFill>
              </a:rPr>
              <a:t>Kp</a:t>
            </a:r>
            <a:r>
              <a:rPr lang="en-AU" altLang="en-US" dirty="0" smtClean="0">
                <a:solidFill>
                  <a:srgbClr val="FF0000"/>
                </a:solidFill>
              </a:rPr>
              <a:t>={</a:t>
            </a:r>
            <a:r>
              <a:rPr lang="en-AU" altLang="en-US" dirty="0" err="1">
                <a:solidFill>
                  <a:srgbClr val="FF0000"/>
                </a:solidFill>
              </a:rPr>
              <a:t>e,N</a:t>
            </a:r>
            <a:r>
              <a:rPr lang="en-AU" altLang="en-US" dirty="0">
                <a:solidFill>
                  <a:srgbClr val="FF0000"/>
                </a:solidFill>
              </a:rPr>
              <a:t>} </a:t>
            </a:r>
          </a:p>
          <a:p>
            <a:pPr lvl="1"/>
            <a:r>
              <a:rPr lang="en-AU" altLang="en-US" dirty="0" smtClean="0"/>
              <a:t>Keep </a:t>
            </a:r>
            <a:r>
              <a:rPr lang="en-AU" altLang="en-US" dirty="0"/>
              <a:t>secret private decryption key: </a:t>
            </a:r>
            <a:r>
              <a:rPr lang="en-AU" altLang="en-US" dirty="0" smtClean="0">
                <a:solidFill>
                  <a:srgbClr val="FF0000"/>
                </a:solidFill>
              </a:rPr>
              <a:t>Ks={</a:t>
            </a:r>
            <a:r>
              <a:rPr lang="en-AU" altLang="en-US" dirty="0" err="1">
                <a:solidFill>
                  <a:srgbClr val="FF0000"/>
                </a:solidFill>
              </a:rPr>
              <a:t>d,p,q</a:t>
            </a:r>
            <a:r>
              <a:rPr lang="en-AU" altLang="en-US" dirty="0">
                <a:solidFill>
                  <a:srgbClr val="FF0000"/>
                </a:solidFill>
              </a:rPr>
              <a:t>} </a:t>
            </a:r>
          </a:p>
        </p:txBody>
      </p:sp>
    </p:spTree>
    <p:extLst>
      <p:ext uri="{BB962C8B-B14F-4D97-AF65-F5344CB8AC3E}">
        <p14:creationId xmlns:p14="http://schemas.microsoft.com/office/powerpoint/2010/main" val="2394584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r>
              <a:rPr lang="en-US" altLang="en-US" sz="3200" b="1" i="1" dirty="0">
                <a:solidFill>
                  <a:schemeClr val="hlink"/>
                </a:solidFill>
                <a:latin typeface="Times New Roman" panose="02020603050405020304" pitchFamily="18" charset="0"/>
                <a:ea typeface="宋体" panose="02010600030101010101" pitchFamily="2" charset="-122"/>
                <a:cs typeface="+mn-cs"/>
              </a:rPr>
              <a:t>RSA Use</a:t>
            </a:r>
            <a:endParaRPr lang="en-AU" altLang="en-US" sz="3200" b="1" i="1" dirty="0">
              <a:solidFill>
                <a:schemeClr val="hlink"/>
              </a:solidFill>
              <a:latin typeface="Times New Roman" panose="02020603050405020304" pitchFamily="18" charset="0"/>
              <a:ea typeface="宋体" panose="02010600030101010101" pitchFamily="2" charset="-122"/>
              <a:cs typeface="+mn-cs"/>
            </a:endParaRPr>
          </a:p>
        </p:txBody>
      </p:sp>
      <p:sp>
        <p:nvSpPr>
          <p:cNvPr id="66563" name="Rectangle 3"/>
          <p:cNvSpPr>
            <a:spLocks noGrp="1" noChangeArrowheads="1"/>
          </p:cNvSpPr>
          <p:nvPr>
            <p:ph type="body" idx="1"/>
          </p:nvPr>
        </p:nvSpPr>
        <p:spPr/>
        <p:txBody>
          <a:bodyPr/>
          <a:lstStyle/>
          <a:p>
            <a:pPr>
              <a:lnSpc>
                <a:spcPct val="90000"/>
              </a:lnSpc>
            </a:pPr>
            <a:r>
              <a:rPr lang="en-AU" altLang="en-US" dirty="0" smtClean="0"/>
              <a:t>To </a:t>
            </a:r>
            <a:r>
              <a:rPr lang="en-AU" altLang="en-US" dirty="0"/>
              <a:t>encrypt a message M the sender:</a:t>
            </a:r>
          </a:p>
          <a:p>
            <a:pPr lvl="1">
              <a:lnSpc>
                <a:spcPct val="90000"/>
              </a:lnSpc>
            </a:pPr>
            <a:r>
              <a:rPr lang="en-AU" altLang="en-US" dirty="0"/>
              <a:t>obtains </a:t>
            </a:r>
            <a:r>
              <a:rPr lang="en-AU" altLang="en-US" b="1" dirty="0"/>
              <a:t>public key</a:t>
            </a:r>
            <a:r>
              <a:rPr lang="en-AU" altLang="en-US" dirty="0"/>
              <a:t> of recipient </a:t>
            </a:r>
            <a:r>
              <a:rPr lang="en-AU" altLang="en-US" b="1" dirty="0" err="1" smtClean="0">
                <a:solidFill>
                  <a:srgbClr val="FF0000"/>
                </a:solidFill>
              </a:rPr>
              <a:t>Kp</a:t>
            </a:r>
            <a:r>
              <a:rPr lang="en-AU" altLang="en-US" b="1" dirty="0" smtClean="0">
                <a:solidFill>
                  <a:srgbClr val="FF0000"/>
                </a:solidFill>
              </a:rPr>
              <a:t>={</a:t>
            </a:r>
            <a:r>
              <a:rPr lang="en-AU" altLang="en-US" b="1" dirty="0" err="1">
                <a:solidFill>
                  <a:srgbClr val="FF0000"/>
                </a:solidFill>
              </a:rPr>
              <a:t>e,N</a:t>
            </a:r>
            <a:r>
              <a:rPr lang="en-AU" altLang="en-US" b="1" dirty="0">
                <a:solidFill>
                  <a:srgbClr val="FF0000"/>
                </a:solidFill>
              </a:rPr>
              <a:t>} </a:t>
            </a:r>
          </a:p>
          <a:p>
            <a:pPr lvl="1">
              <a:lnSpc>
                <a:spcPct val="90000"/>
              </a:lnSpc>
            </a:pPr>
            <a:r>
              <a:rPr lang="en-AU" altLang="en-US" dirty="0"/>
              <a:t>computes: </a:t>
            </a:r>
            <a:r>
              <a:rPr lang="en-AU" altLang="en-US" b="1" dirty="0">
                <a:solidFill>
                  <a:srgbClr val="FF0000"/>
                </a:solidFill>
              </a:rPr>
              <a:t>C=M</a:t>
            </a:r>
            <a:r>
              <a:rPr lang="en-AU" altLang="en-US" b="1" baseline="30000" dirty="0">
                <a:solidFill>
                  <a:srgbClr val="FF0000"/>
                </a:solidFill>
              </a:rPr>
              <a:t>e</a:t>
            </a:r>
            <a:r>
              <a:rPr lang="en-AU" altLang="en-US" b="1" dirty="0">
                <a:solidFill>
                  <a:srgbClr val="FF0000"/>
                </a:solidFill>
              </a:rPr>
              <a:t> mod N</a:t>
            </a:r>
            <a:r>
              <a:rPr lang="en-AU" altLang="en-US" b="1" dirty="0"/>
              <a:t>, </a:t>
            </a:r>
            <a:r>
              <a:rPr lang="en-AU" altLang="en-US" dirty="0"/>
              <a:t>where </a:t>
            </a:r>
            <a:r>
              <a:rPr lang="en-AU" altLang="en-US" b="1" dirty="0">
                <a:solidFill>
                  <a:srgbClr val="FF0000"/>
                </a:solidFill>
              </a:rPr>
              <a:t>0</a:t>
            </a:r>
            <a:r>
              <a:rPr lang="en-AU" altLang="en-US" b="1" dirty="0">
                <a:solidFill>
                  <a:srgbClr val="FF0000"/>
                </a:solidFill>
                <a:cs typeface="Courier New" panose="02070309020205020404" pitchFamily="49" charset="0"/>
              </a:rPr>
              <a:t>≤</a:t>
            </a:r>
            <a:r>
              <a:rPr lang="en-AU" altLang="en-US" b="1" dirty="0">
                <a:solidFill>
                  <a:srgbClr val="FF0000"/>
                </a:solidFill>
              </a:rPr>
              <a:t>M</a:t>
            </a:r>
            <a:r>
              <a:rPr lang="en-AU" altLang="en-US" b="1" dirty="0">
                <a:solidFill>
                  <a:srgbClr val="FF0000"/>
                </a:solidFill>
                <a:cs typeface="Courier New" panose="02070309020205020404" pitchFamily="49" charset="0"/>
              </a:rPr>
              <a:t>&lt;</a:t>
            </a:r>
            <a:r>
              <a:rPr lang="en-AU" altLang="en-US" b="1" dirty="0">
                <a:solidFill>
                  <a:srgbClr val="FF0000"/>
                </a:solidFill>
              </a:rPr>
              <a:t>N</a:t>
            </a:r>
          </a:p>
          <a:p>
            <a:pPr>
              <a:lnSpc>
                <a:spcPct val="90000"/>
              </a:lnSpc>
            </a:pPr>
            <a:r>
              <a:rPr lang="en-AU" altLang="en-US" dirty="0" smtClean="0"/>
              <a:t>To </a:t>
            </a:r>
            <a:r>
              <a:rPr lang="en-AU" altLang="en-US" dirty="0"/>
              <a:t>decrypt the </a:t>
            </a:r>
            <a:r>
              <a:rPr lang="en-AU" altLang="en-US" dirty="0" err="1"/>
              <a:t>ciphertext</a:t>
            </a:r>
            <a:r>
              <a:rPr lang="en-AU" altLang="en-US" dirty="0"/>
              <a:t> C the owner:</a:t>
            </a:r>
          </a:p>
          <a:p>
            <a:pPr lvl="1">
              <a:lnSpc>
                <a:spcPct val="90000"/>
              </a:lnSpc>
            </a:pPr>
            <a:r>
              <a:rPr lang="en-AU" altLang="en-US" dirty="0"/>
              <a:t> uses their private key </a:t>
            </a:r>
            <a:r>
              <a:rPr lang="en-AU" altLang="en-US" b="1" dirty="0" smtClean="0">
                <a:solidFill>
                  <a:srgbClr val="FF0000"/>
                </a:solidFill>
              </a:rPr>
              <a:t>Ks={</a:t>
            </a:r>
            <a:r>
              <a:rPr lang="en-AU" altLang="en-US" b="1" dirty="0" err="1">
                <a:solidFill>
                  <a:srgbClr val="FF0000"/>
                </a:solidFill>
              </a:rPr>
              <a:t>d,p,q</a:t>
            </a:r>
            <a:r>
              <a:rPr lang="en-AU" altLang="en-US" b="1" dirty="0">
                <a:solidFill>
                  <a:srgbClr val="FF0000"/>
                </a:solidFill>
              </a:rPr>
              <a:t>} </a:t>
            </a:r>
          </a:p>
          <a:p>
            <a:pPr lvl="1">
              <a:lnSpc>
                <a:spcPct val="90000"/>
              </a:lnSpc>
            </a:pPr>
            <a:r>
              <a:rPr lang="en-AU" altLang="en-US" dirty="0"/>
              <a:t>computes: </a:t>
            </a:r>
            <a:r>
              <a:rPr lang="en-AU" altLang="en-US" b="1" dirty="0">
                <a:solidFill>
                  <a:srgbClr val="FF0000"/>
                </a:solidFill>
              </a:rPr>
              <a:t>M=C</a:t>
            </a:r>
            <a:r>
              <a:rPr lang="en-AU" altLang="en-US" b="1" baseline="30000" dirty="0">
                <a:solidFill>
                  <a:srgbClr val="FF0000"/>
                </a:solidFill>
              </a:rPr>
              <a:t>d</a:t>
            </a:r>
            <a:r>
              <a:rPr lang="en-AU" altLang="en-US" b="1" dirty="0">
                <a:solidFill>
                  <a:srgbClr val="FF0000"/>
                </a:solidFill>
              </a:rPr>
              <a:t> mod N </a:t>
            </a:r>
          </a:p>
          <a:p>
            <a:pPr>
              <a:lnSpc>
                <a:spcPct val="90000"/>
              </a:lnSpc>
            </a:pPr>
            <a:r>
              <a:rPr lang="en-US" altLang="en-US" dirty="0" smtClean="0"/>
              <a:t>Note </a:t>
            </a:r>
            <a:r>
              <a:rPr lang="en-US" altLang="en-US" dirty="0"/>
              <a:t>that the message </a:t>
            </a:r>
            <a:r>
              <a:rPr lang="en-US" altLang="en-US" dirty="0">
                <a:solidFill>
                  <a:srgbClr val="FF0000"/>
                </a:solidFill>
              </a:rPr>
              <a:t>M</a:t>
            </a:r>
            <a:r>
              <a:rPr lang="en-US" altLang="en-US" dirty="0"/>
              <a:t> must be smaller than the modulus </a:t>
            </a:r>
            <a:r>
              <a:rPr lang="en-US" altLang="en-US" dirty="0">
                <a:solidFill>
                  <a:srgbClr val="FF0000"/>
                </a:solidFill>
              </a:rPr>
              <a:t>N</a:t>
            </a:r>
            <a:r>
              <a:rPr lang="en-US" altLang="en-US" dirty="0"/>
              <a:t> (block if needed)</a:t>
            </a:r>
            <a:endParaRPr lang="en-AU" altLang="en-US" dirty="0"/>
          </a:p>
        </p:txBody>
      </p:sp>
    </p:spTree>
    <p:extLst>
      <p:ext uri="{BB962C8B-B14F-4D97-AF65-F5344CB8AC3E}">
        <p14:creationId xmlns:p14="http://schemas.microsoft.com/office/powerpoint/2010/main" val="14430008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zh-CN" dirty="0" smtClean="0"/>
              <a:t>Data integrity algorithms</a:t>
            </a:r>
            <a:endParaRPr lang="en-NZ" dirty="0"/>
          </a:p>
        </p:txBody>
      </p:sp>
    </p:spTree>
    <p:extLst>
      <p:ext uri="{BB962C8B-B14F-4D97-AF65-F5344CB8AC3E}">
        <p14:creationId xmlns:p14="http://schemas.microsoft.com/office/powerpoint/2010/main" val="1802729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lecture</a:t>
            </a:r>
            <a:endParaRPr lang="en-US" dirty="0"/>
          </a:p>
        </p:txBody>
      </p:sp>
      <p:sp>
        <p:nvSpPr>
          <p:cNvPr id="3" name="Content Placeholder 2"/>
          <p:cNvSpPr>
            <a:spLocks noGrp="1"/>
          </p:cNvSpPr>
          <p:nvPr>
            <p:ph idx="1"/>
          </p:nvPr>
        </p:nvSpPr>
        <p:spPr>
          <a:xfrm>
            <a:off x="838200" y="1690688"/>
            <a:ext cx="8229600" cy="4983163"/>
          </a:xfrm>
        </p:spPr>
        <p:txBody>
          <a:bodyPr>
            <a:normAutofit/>
          </a:bodyPr>
          <a:lstStyle/>
          <a:p>
            <a:r>
              <a:rPr lang="en-US" dirty="0" smtClean="0"/>
              <a:t>Introduce H-function and its use </a:t>
            </a:r>
          </a:p>
          <a:p>
            <a:r>
              <a:rPr lang="en-US" altLang="en-US" dirty="0" smtClean="0"/>
              <a:t>Public </a:t>
            </a:r>
            <a:r>
              <a:rPr lang="en-US" altLang="en-US" dirty="0"/>
              <a:t>key distribution?</a:t>
            </a:r>
          </a:p>
          <a:p>
            <a:pPr lvl="1"/>
            <a:r>
              <a:rPr lang="en-US" altLang="en-US" dirty="0" err="1"/>
              <a:t>Diffie</a:t>
            </a:r>
            <a:r>
              <a:rPr lang="en-US" altLang="en-US" dirty="0"/>
              <a:t>-Hellman key exchange</a:t>
            </a:r>
          </a:p>
          <a:p>
            <a:pPr lvl="1"/>
            <a:r>
              <a:rPr lang="en-US" altLang="en-US" dirty="0"/>
              <a:t>Certification authority </a:t>
            </a:r>
          </a:p>
          <a:p>
            <a:endParaRPr lang="en-US" dirty="0" smtClean="0"/>
          </a:p>
          <a:p>
            <a:r>
              <a:rPr lang="en-US" dirty="0" smtClean="0"/>
              <a:t>Understand Digital signature: </a:t>
            </a:r>
          </a:p>
          <a:p>
            <a:pPr lvl="1"/>
            <a:r>
              <a:rPr lang="en-US" dirty="0" smtClean="0"/>
              <a:t>Concept, </a:t>
            </a:r>
          </a:p>
          <a:p>
            <a:pPr lvl="1"/>
            <a:r>
              <a:rPr lang="en-US" dirty="0" smtClean="0"/>
              <a:t>key generation, </a:t>
            </a:r>
          </a:p>
          <a:p>
            <a:pPr lvl="1"/>
            <a:r>
              <a:rPr lang="en-US" dirty="0" smtClean="0"/>
              <a:t>signing and </a:t>
            </a:r>
          </a:p>
          <a:p>
            <a:pPr lvl="1"/>
            <a:r>
              <a:rPr lang="en-US" dirty="0" smtClean="0"/>
              <a:t>verification </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53</a:t>
            </a:fld>
            <a:endParaRPr kumimoji="0" lang="en-US"/>
          </a:p>
        </p:txBody>
      </p:sp>
    </p:spTree>
    <p:extLst>
      <p:ext uri="{BB962C8B-B14F-4D97-AF65-F5344CB8AC3E}">
        <p14:creationId xmlns:p14="http://schemas.microsoft.com/office/powerpoint/2010/main" val="311176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0"/>
            <a:ext cx="7772400" cy="1143000"/>
          </a:xfrm>
        </p:spPr>
        <p:txBody>
          <a:bodyPr/>
          <a:lstStyle/>
          <a:p>
            <a:pPr algn="ctr" eaLnBrk="1" hangingPunct="1"/>
            <a:r>
              <a:rPr lang="en-US" altLang="en-US" sz="4800" b="1"/>
              <a:t>Introduction</a:t>
            </a:r>
          </a:p>
        </p:txBody>
      </p:sp>
      <p:sp>
        <p:nvSpPr>
          <p:cNvPr id="8195" name="Rectangle 3"/>
          <p:cNvSpPr>
            <a:spLocks noGrp="1" noChangeArrowheads="1"/>
          </p:cNvSpPr>
          <p:nvPr>
            <p:ph type="body" idx="1"/>
          </p:nvPr>
        </p:nvSpPr>
        <p:spPr>
          <a:xfrm>
            <a:off x="2209800" y="2590800"/>
            <a:ext cx="7772400" cy="4114800"/>
          </a:xfrm>
        </p:spPr>
        <p:txBody>
          <a:bodyPr/>
          <a:lstStyle/>
          <a:p>
            <a:pPr eaLnBrk="1" hangingPunct="1"/>
            <a:r>
              <a:rPr lang="en-US" altLang="en-US"/>
              <a:t>Based on the difficulty of computing discrete logarithms of large numbers.</a:t>
            </a:r>
          </a:p>
          <a:p>
            <a:pPr eaLnBrk="1" hangingPunct="1"/>
            <a:endParaRPr lang="en-US" altLang="en-US"/>
          </a:p>
          <a:p>
            <a:pPr eaLnBrk="1" hangingPunct="1"/>
            <a:r>
              <a:rPr lang="en-US" altLang="en-US">
                <a:solidFill>
                  <a:srgbClr val="FF3300"/>
                </a:solidFill>
              </a:rPr>
              <a:t>No known successful attack strategies*</a:t>
            </a:r>
          </a:p>
          <a:p>
            <a:pPr eaLnBrk="1" hangingPunct="1"/>
            <a:endParaRPr lang="en-US" altLang="en-US">
              <a:solidFill>
                <a:srgbClr val="FF3300"/>
              </a:solidFill>
            </a:endParaRPr>
          </a:p>
          <a:p>
            <a:pPr eaLnBrk="1" hangingPunct="1"/>
            <a:r>
              <a:rPr lang="en-US" altLang="en-US"/>
              <a:t>Requires two large numbers, one prime (P), and (G), a primitive root of P</a:t>
            </a:r>
          </a:p>
        </p:txBody>
      </p:sp>
    </p:spTree>
    <p:extLst>
      <p:ext uri="{BB962C8B-B14F-4D97-AF65-F5344CB8AC3E}">
        <p14:creationId xmlns:p14="http://schemas.microsoft.com/office/powerpoint/2010/main" val="14245237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9pPr>
          </a:lstStyle>
          <a:p>
            <a:pPr algn="ctr">
              <a:buClrTx/>
              <a:buFontTx/>
              <a:buNone/>
            </a:pPr>
            <a:r>
              <a:rPr lang="en-US" altLang="en-US" sz="4400" dirty="0">
                <a:solidFill>
                  <a:schemeClr val="tx1"/>
                </a:solidFill>
                <a:latin typeface="+mj-lt"/>
                <a:ea typeface="+mj-ea"/>
                <a:cs typeface="+mj-cs"/>
              </a:rPr>
              <a:t>Cryptographic Hash Function</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961" y="1406488"/>
            <a:ext cx="4395439" cy="491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102257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524001" y="-57150"/>
            <a:ext cx="853281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panose="020B0604020202020204" pitchFamily="34" charset="0"/>
                <a:ea typeface="ＭＳ Ｐゴシック" panose="020B0600070205080204" pitchFamily="34" charset="-128"/>
              </a:defRPr>
            </a:lvl9pPr>
          </a:lstStyle>
          <a:p>
            <a:pPr algn="ctr">
              <a:buClrTx/>
              <a:buFontTx/>
              <a:buNone/>
            </a:pPr>
            <a:r>
              <a:rPr lang="en-US" altLang="en-US" sz="4400" dirty="0">
                <a:solidFill>
                  <a:schemeClr val="tx1"/>
                </a:solidFill>
                <a:latin typeface="+mj-lt"/>
                <a:ea typeface="+mj-ea"/>
                <a:cs typeface="+mj-cs"/>
              </a:rPr>
              <a:t>Hash Functions &amp; Message Authentication</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b="47220"/>
          <a:stretch>
            <a:fillRect/>
          </a:stretch>
        </p:blipFill>
        <p:spPr bwMode="auto">
          <a:xfrm>
            <a:off x="3863976" y="1412876"/>
            <a:ext cx="6207125" cy="3476625"/>
          </a:xfrm>
          <a:prstGeom prst="rect">
            <a:avLst/>
          </a:prstGeom>
          <a:noFill/>
          <a:ln>
            <a:noFill/>
          </a:ln>
          <a:effectLst/>
          <a:extLst>
            <a:ext uri="{909E8E84-426E-40DD-AFC4-6F175D3DCCD1}">
              <a14:hiddenFill xmlns:a14="http://schemas.microsoft.com/office/drawing/2010/main">
                <a:blipFill dpi="0" rotWithShape="0">
                  <a:blip/>
                  <a:srcRect b="47220"/>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Text Box 3"/>
          <p:cNvSpPr txBox="1">
            <a:spLocks noChangeArrowheads="1"/>
          </p:cNvSpPr>
          <p:nvPr/>
        </p:nvSpPr>
        <p:spPr bwMode="auto">
          <a:xfrm>
            <a:off x="1536700" y="1287464"/>
            <a:ext cx="2252518" cy="3418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457200" indent="-455613">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1pPr>
            <a:lvl2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2pPr>
            <a:lvl3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3pPr>
            <a:lvl4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4pPr>
            <a:lvl5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FFFFFF"/>
                </a:solidFill>
                <a:latin typeface="Arial" panose="020B0604020202020204" pitchFamily="34" charset="0"/>
                <a:ea typeface="ＭＳ Ｐゴシック" panose="020B0600070205080204" pitchFamily="34" charset="-128"/>
              </a:defRPr>
            </a:lvl9pPr>
          </a:lstStyle>
          <a:p>
            <a:pPr>
              <a:buClrTx/>
              <a:buFontTx/>
              <a:buNone/>
            </a:pPr>
            <a:r>
              <a:rPr lang="en-US" altLang="en-US"/>
              <a:t>Symmetric Key</a:t>
            </a:r>
          </a:p>
          <a:p>
            <a:pPr>
              <a:buClrTx/>
              <a:buFontTx/>
              <a:buNone/>
            </a:pPr>
            <a:r>
              <a:rPr lang="en-US" altLang="en-US"/>
              <a:t>Unkeyed Hash</a:t>
            </a:r>
          </a:p>
          <a:p>
            <a:pPr>
              <a:buClrTx/>
              <a:buFontTx/>
              <a:buNone/>
            </a:pPr>
            <a:endParaRPr lang="en-US" altLang="en-US"/>
          </a:p>
          <a:p>
            <a:pPr>
              <a:buClr>
                <a:srgbClr val="FFFFFF"/>
              </a:buClr>
              <a:buFont typeface="Times New Roman" panose="02020603050405020304" pitchFamily="18" charset="0"/>
              <a:buAutoNum type="alphaLcParenR"/>
            </a:pPr>
            <a:r>
              <a:rPr lang="en-US" altLang="en-US"/>
              <a:t>Message</a:t>
            </a:r>
          </a:p>
          <a:p>
            <a:pPr>
              <a:buClrTx/>
              <a:buFontTx/>
              <a:buNone/>
            </a:pPr>
            <a:r>
              <a:rPr lang="en-US" altLang="en-US"/>
              <a:t>	encrypted</a:t>
            </a:r>
          </a:p>
          <a:p>
            <a:pPr>
              <a:buClrTx/>
              <a:buFontTx/>
              <a:buNone/>
            </a:pPr>
            <a:endParaRPr lang="en-US" altLang="en-US"/>
          </a:p>
          <a:p>
            <a:pPr>
              <a:buClrTx/>
              <a:buFontTx/>
              <a:buNone/>
            </a:pPr>
            <a:endParaRPr lang="en-US" altLang="en-US"/>
          </a:p>
          <a:p>
            <a:pPr>
              <a:buClrTx/>
              <a:buFontTx/>
              <a:buNone/>
            </a:pPr>
            <a:r>
              <a:rPr lang="en-US" altLang="en-US"/>
              <a:t>b) Message</a:t>
            </a:r>
          </a:p>
          <a:p>
            <a:pPr>
              <a:buClrTx/>
              <a:buFontTx/>
              <a:buNone/>
            </a:pPr>
            <a:r>
              <a:rPr lang="en-US" altLang="en-US"/>
              <a:t>   unencrypted</a:t>
            </a:r>
          </a:p>
        </p:txBody>
      </p:sp>
    </p:spTree>
    <p:extLst>
      <p:ext uri="{BB962C8B-B14F-4D97-AF65-F5344CB8AC3E}">
        <p14:creationId xmlns:p14="http://schemas.microsoft.com/office/powerpoint/2010/main" val="9476007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485AF3-B3E0-4F1F-84A0-BD71390967EA}" type="slidenum">
              <a:rPr lang="en-US" altLang="en-US" sz="1400"/>
              <a:pPr/>
              <a:t>57</a:t>
            </a:fld>
            <a:endParaRPr lang="en-US" altLang="en-US" sz="1400"/>
          </a:p>
        </p:txBody>
      </p:sp>
      <p:sp>
        <p:nvSpPr>
          <p:cNvPr id="9220" name="Rectangle 2"/>
          <p:cNvSpPr>
            <a:spLocks noGrp="1" noChangeArrowheads="1"/>
          </p:cNvSpPr>
          <p:nvPr>
            <p:ph type="title"/>
          </p:nvPr>
        </p:nvSpPr>
        <p:spPr/>
        <p:txBody>
          <a:bodyPr/>
          <a:lstStyle/>
          <a:p>
            <a:pPr eaLnBrk="1" hangingPunct="1"/>
            <a:r>
              <a:rPr lang="en-GB" altLang="en-US" smtClean="0"/>
              <a:t>Public key certificates</a:t>
            </a:r>
          </a:p>
        </p:txBody>
      </p:sp>
      <p:sp>
        <p:nvSpPr>
          <p:cNvPr id="9221" name="Rectangle 3"/>
          <p:cNvSpPr>
            <a:spLocks noGrp="1" noChangeArrowheads="1"/>
          </p:cNvSpPr>
          <p:nvPr>
            <p:ph type="body" idx="1"/>
          </p:nvPr>
        </p:nvSpPr>
        <p:spPr>
          <a:xfrm>
            <a:off x="2133600" y="2286000"/>
            <a:ext cx="7848600" cy="4038600"/>
          </a:xfrm>
        </p:spPr>
        <p:txBody>
          <a:bodyPr/>
          <a:lstStyle/>
          <a:p>
            <a:pPr eaLnBrk="1" hangingPunct="1"/>
            <a:r>
              <a:rPr lang="en-GB" altLang="en-US" sz="1800" b="1" dirty="0">
                <a:cs typeface="Times New Roman" panose="02020603050405020304" pitchFamily="18" charset="0"/>
              </a:rPr>
              <a:t>Name of owner</a:t>
            </a:r>
          </a:p>
          <a:p>
            <a:pPr lvl="1" eaLnBrk="1" hangingPunct="1"/>
            <a:r>
              <a:rPr lang="en-GB" altLang="en-US" sz="1800" dirty="0">
                <a:cs typeface="Times New Roman" panose="02020603050405020304" pitchFamily="18" charset="0"/>
              </a:rPr>
              <a:t>could be a person, device, or even role. </a:t>
            </a:r>
          </a:p>
          <a:p>
            <a:pPr lvl="1" eaLnBrk="1" hangingPunct="1"/>
            <a:r>
              <a:rPr lang="en-GB" altLang="en-US" sz="1800" dirty="0">
                <a:cs typeface="Times New Roman" panose="02020603050405020304" pitchFamily="18" charset="0"/>
              </a:rPr>
              <a:t>Should uniquely identify the owner within the environment in which the public key will be employed.</a:t>
            </a:r>
          </a:p>
          <a:p>
            <a:pPr eaLnBrk="1" hangingPunct="1"/>
            <a:r>
              <a:rPr lang="en-GB" altLang="en-US" sz="1800" b="1" dirty="0">
                <a:cs typeface="Times New Roman" panose="02020603050405020304" pitchFamily="18" charset="0"/>
              </a:rPr>
              <a:t>Public key value</a:t>
            </a:r>
            <a:r>
              <a:rPr lang="en-GB" altLang="en-US" sz="1800" b="1" dirty="0"/>
              <a:t> </a:t>
            </a:r>
          </a:p>
          <a:p>
            <a:pPr eaLnBrk="1" hangingPunct="1"/>
            <a:r>
              <a:rPr lang="en-GB" altLang="en-US" sz="1800" b="1" dirty="0">
                <a:cs typeface="Times New Roman" panose="02020603050405020304" pitchFamily="18" charset="0"/>
              </a:rPr>
              <a:t>Validity time period</a:t>
            </a:r>
            <a:r>
              <a:rPr lang="en-GB" altLang="en-US" sz="2000" b="1" dirty="0"/>
              <a:t> </a:t>
            </a:r>
          </a:p>
          <a:p>
            <a:pPr lvl="1" eaLnBrk="1" hangingPunct="1"/>
            <a:r>
              <a:rPr lang="en-GB" altLang="en-US" sz="1800" dirty="0">
                <a:cs typeface="Times New Roman" panose="02020603050405020304" pitchFamily="18" charset="0"/>
              </a:rPr>
              <a:t>identifies date and time from which the public key is valid, and more importantly the date and time of its expiry.</a:t>
            </a:r>
            <a:r>
              <a:rPr lang="en-GB" altLang="en-US" sz="1800" dirty="0"/>
              <a:t> </a:t>
            </a:r>
          </a:p>
          <a:p>
            <a:pPr eaLnBrk="1" hangingPunct="1"/>
            <a:r>
              <a:rPr lang="en-GB" altLang="en-US" sz="1800" b="1" dirty="0">
                <a:cs typeface="Times New Roman" panose="02020603050405020304" pitchFamily="18" charset="0"/>
              </a:rPr>
              <a:t>Signature</a:t>
            </a:r>
          </a:p>
          <a:p>
            <a:pPr lvl="1" eaLnBrk="1" hangingPunct="1"/>
            <a:r>
              <a:rPr lang="en-GB" altLang="en-US" sz="1800" dirty="0">
                <a:cs typeface="Times New Roman" panose="02020603050405020304" pitchFamily="18" charset="0"/>
              </a:rPr>
              <a:t>Creator of certificate digitally signs all data that forms the public key certificate. This binds the data and acts as a guarantee that the creator of the certificate believes the data is correct. </a:t>
            </a:r>
            <a:endParaRPr lang="en-GB" altLang="en-US" sz="1800" dirty="0"/>
          </a:p>
        </p:txBody>
      </p:sp>
      <p:sp>
        <p:nvSpPr>
          <p:cNvPr id="9222" name="Text Box 4"/>
          <p:cNvSpPr txBox="1">
            <a:spLocks noChangeArrowheads="1"/>
          </p:cNvSpPr>
          <p:nvPr/>
        </p:nvSpPr>
        <p:spPr bwMode="auto">
          <a:xfrm>
            <a:off x="2057400" y="1219201"/>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a:latin typeface="Arial" panose="020B0604020202020204" pitchFamily="34" charset="0"/>
                <a:cs typeface="Arial" panose="020B0604020202020204" pitchFamily="34" charset="0"/>
              </a:rPr>
              <a:t>A </a:t>
            </a:r>
            <a:r>
              <a:rPr lang="en-GB" altLang="en-US" sz="2000" b="1">
                <a:solidFill>
                  <a:schemeClr val="accent2"/>
                </a:solidFill>
                <a:latin typeface="Arial" panose="020B0604020202020204" pitchFamily="34" charset="0"/>
                <a:cs typeface="Arial" panose="020B0604020202020204" pitchFamily="34" charset="0"/>
              </a:rPr>
              <a:t>public key certificate</a:t>
            </a:r>
            <a:r>
              <a:rPr lang="en-GB" altLang="en-US" sz="2000" b="1">
                <a:latin typeface="Arial" panose="020B0604020202020204" pitchFamily="34" charset="0"/>
                <a:cs typeface="Arial" panose="020B0604020202020204" pitchFamily="34" charset="0"/>
              </a:rPr>
              <a:t> </a:t>
            </a:r>
            <a:r>
              <a:rPr lang="en-GB" altLang="en-US" sz="2000">
                <a:latin typeface="Arial" panose="020B0604020202020204" pitchFamily="34" charset="0"/>
                <a:cs typeface="Arial" panose="020B0604020202020204" pitchFamily="34" charset="0"/>
              </a:rPr>
              <a:t>is a set of data that binds an identity to a particular public key value. The four core pieces of information that are contained in a public key certificate are as follows:</a:t>
            </a:r>
            <a:endParaRPr lang="en-GB" altLang="en-US" sz="2000"/>
          </a:p>
        </p:txBody>
      </p:sp>
    </p:spTree>
    <p:extLst>
      <p:ext uri="{BB962C8B-B14F-4D97-AF65-F5344CB8AC3E}">
        <p14:creationId xmlns:p14="http://schemas.microsoft.com/office/powerpoint/2010/main" val="241650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smtClean="0">
                <a:ea typeface="ＭＳ Ｐゴシック" panose="020B0600070205080204" pitchFamily="34" charset="-128"/>
              </a:rPr>
              <a:t>Digital Signatures</a:t>
            </a:r>
            <a:endParaRPr lang="en-AU" altLang="en-US" dirty="0" smtClean="0">
              <a:ea typeface="ＭＳ Ｐゴシック" panose="020B0600070205080204" pitchFamily="34" charset="-128"/>
            </a:endParaRPr>
          </a:p>
        </p:txBody>
      </p:sp>
      <p:sp>
        <p:nvSpPr>
          <p:cNvPr id="46083" name="Rectangle 3"/>
          <p:cNvSpPr>
            <a:spLocks noGrp="1" noChangeArrowheads="1"/>
          </p:cNvSpPr>
          <p:nvPr>
            <p:ph type="body" idx="1"/>
          </p:nvPr>
        </p:nvSpPr>
        <p:spPr/>
        <p:txBody>
          <a:bodyPr/>
          <a:lstStyle/>
          <a:p>
            <a:pPr eaLnBrk="1" hangingPunct="1">
              <a:lnSpc>
                <a:spcPct val="90000"/>
              </a:lnSpc>
            </a:pPr>
            <a:r>
              <a:rPr lang="en-AU" altLang="en-US" dirty="0" smtClean="0">
                <a:ea typeface="ＭＳ Ｐゴシック" panose="020B0600070205080204" pitchFamily="34" charset="-128"/>
              </a:rPr>
              <a:t>digital signatures provide the ability to: </a:t>
            </a:r>
          </a:p>
          <a:p>
            <a:pPr lvl="1" eaLnBrk="1" hangingPunct="1">
              <a:lnSpc>
                <a:spcPct val="90000"/>
              </a:lnSpc>
            </a:pPr>
            <a:r>
              <a:rPr lang="en-AU" altLang="en-US" dirty="0" smtClean="0">
                <a:ea typeface="ＭＳ Ｐゴシック" panose="020B0600070205080204" pitchFamily="34" charset="-128"/>
              </a:rPr>
              <a:t>verify author, date &amp; time of signature</a:t>
            </a:r>
          </a:p>
          <a:p>
            <a:pPr lvl="1" eaLnBrk="1" hangingPunct="1">
              <a:lnSpc>
                <a:spcPct val="90000"/>
              </a:lnSpc>
            </a:pPr>
            <a:r>
              <a:rPr lang="en-AU" altLang="en-US" dirty="0" smtClean="0">
                <a:ea typeface="ＭＳ Ｐゴシック" panose="020B0600070205080204" pitchFamily="34" charset="-128"/>
              </a:rPr>
              <a:t>authenticate message contents </a:t>
            </a:r>
          </a:p>
          <a:p>
            <a:pPr lvl="1" eaLnBrk="1" hangingPunct="1">
              <a:lnSpc>
                <a:spcPct val="90000"/>
              </a:lnSpc>
            </a:pPr>
            <a:r>
              <a:rPr lang="en-AU" altLang="en-US" dirty="0" smtClean="0">
                <a:ea typeface="ＭＳ Ｐゴシック" panose="020B0600070205080204" pitchFamily="34" charset="-128"/>
              </a:rPr>
              <a:t>be verified by third parties to resolve disputes</a:t>
            </a:r>
          </a:p>
          <a:p>
            <a:pPr eaLnBrk="1" hangingPunct="1">
              <a:lnSpc>
                <a:spcPct val="90000"/>
              </a:lnSpc>
            </a:pPr>
            <a:r>
              <a:rPr lang="en-US" altLang="en-US" dirty="0" smtClean="0">
                <a:ea typeface="ＭＳ Ｐゴシック" panose="020B0600070205080204" pitchFamily="34" charset="-128"/>
              </a:rPr>
              <a:t>hence include authentication function with additional capabilities</a:t>
            </a:r>
            <a:endParaRPr lang="en-AU" altLang="en-US" dirty="0" smtClean="0">
              <a:ea typeface="ＭＳ Ｐゴシック" panose="020B0600070205080204" pitchFamily="34" charset="-128"/>
            </a:endParaRPr>
          </a:p>
          <a:p>
            <a:pPr eaLnBrk="1" hangingPunct="1">
              <a:lnSpc>
                <a:spcPct val="90000"/>
              </a:lnSpc>
            </a:pPr>
            <a:endParaRPr lang="en-AU" altLang="en-US" dirty="0" smtClean="0">
              <a:ea typeface="ＭＳ Ｐゴシック" panose="020B0600070205080204" pitchFamily="34" charset="-128"/>
            </a:endParaRPr>
          </a:p>
        </p:txBody>
      </p:sp>
    </p:spTree>
    <p:extLst>
      <p:ext uri="{BB962C8B-B14F-4D97-AF65-F5344CB8AC3E}">
        <p14:creationId xmlns:p14="http://schemas.microsoft.com/office/powerpoint/2010/main" val="25097901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
            <a:ext cx="8229600" cy="1139825"/>
          </a:xfrm>
        </p:spPr>
        <p:txBody>
          <a:bodyPr/>
          <a:lstStyle/>
          <a:p>
            <a:pPr eaLnBrk="1" hangingPunct="1">
              <a:defRPr/>
            </a:pPr>
            <a:r>
              <a:rPr lang="en-US" smtClean="0"/>
              <a:t>Digital Signature Model</a:t>
            </a:r>
          </a:p>
        </p:txBody>
      </p:sp>
      <p:pic>
        <p:nvPicPr>
          <p:cNvPr id="2150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1143000"/>
            <a:ext cx="5965825" cy="553243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207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DoS</a:t>
            </a:r>
            <a:r>
              <a:rPr lang="en-NZ" dirty="0" smtClean="0"/>
              <a:t> and DDoS</a:t>
            </a:r>
            <a:endParaRPr lang="en-NZ" dirty="0"/>
          </a:p>
        </p:txBody>
      </p:sp>
      <p:sp>
        <p:nvSpPr>
          <p:cNvPr id="3" name="Content Placeholder 2"/>
          <p:cNvSpPr>
            <a:spLocks noGrp="1"/>
          </p:cNvSpPr>
          <p:nvPr>
            <p:ph idx="1"/>
          </p:nvPr>
        </p:nvSpPr>
        <p:spPr/>
        <p:txBody>
          <a:bodyPr/>
          <a:lstStyle/>
          <a:p>
            <a:r>
              <a:rPr lang="en-NZ" dirty="0" smtClean="0"/>
              <a:t>Denial of Service (</a:t>
            </a:r>
            <a:r>
              <a:rPr lang="en-NZ" dirty="0" err="1" smtClean="0"/>
              <a:t>DoS</a:t>
            </a:r>
            <a:r>
              <a:rPr lang="en-NZ" dirty="0" smtClean="0"/>
              <a:t>) and Distributed Denial of Service (DDoS) attacks tie up the network with too much traffic</a:t>
            </a:r>
          </a:p>
          <a:p>
            <a:r>
              <a:rPr lang="en-NZ" dirty="0" smtClean="0"/>
              <a:t>They do not steal or corrupt data; they bring down the network in order to cost them money</a:t>
            </a:r>
          </a:p>
          <a:p>
            <a:r>
              <a:rPr lang="en-NZ" dirty="0" smtClean="0"/>
              <a:t>Hackers use Bots/logic bomb (specific date/specific time)</a:t>
            </a:r>
            <a:endParaRPr lang="en-NZ"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6</a:t>
            </a:fld>
            <a:endParaRPr kumimoji="0" lang="en-US"/>
          </a:p>
        </p:txBody>
      </p:sp>
    </p:spTree>
    <p:extLst>
      <p:ext uri="{BB962C8B-B14F-4D97-AF65-F5344CB8AC3E}">
        <p14:creationId xmlns:p14="http://schemas.microsoft.com/office/powerpoint/2010/main" val="4119249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zh-CN" dirty="0" smtClean="0"/>
              <a:t>OSI Layer 3 VPN (</a:t>
            </a:r>
            <a:r>
              <a:rPr lang="en-US" altLang="zh-CN" dirty="0" err="1" smtClean="0"/>
              <a:t>IPSec</a:t>
            </a:r>
            <a:r>
              <a:rPr lang="en-US" altLang="zh-CN" dirty="0" smtClean="0"/>
              <a:t>)</a:t>
            </a:r>
            <a:endParaRPr lang="en-NZ" dirty="0"/>
          </a:p>
        </p:txBody>
      </p:sp>
    </p:spTree>
    <p:extLst>
      <p:ext uri="{BB962C8B-B14F-4D97-AF65-F5344CB8AC3E}">
        <p14:creationId xmlns:p14="http://schemas.microsoft.com/office/powerpoint/2010/main" val="2922504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Box 5"/>
          <p:cNvSpPr txBox="1">
            <a:spLocks noChangeArrowheads="1"/>
          </p:cNvSpPr>
          <p:nvPr/>
        </p:nvSpPr>
        <p:spPr bwMode="auto">
          <a:xfrm>
            <a:off x="1905001" y="533401"/>
            <a:ext cx="459883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dirty="0">
                <a:solidFill>
                  <a:srgbClr val="990033"/>
                </a:solidFill>
                <a:latin typeface="Calibri" panose="020F0502020204030204" pitchFamily="34" charset="0"/>
              </a:rPr>
              <a:t>Lecture Goals</a:t>
            </a:r>
          </a:p>
          <a:p>
            <a:pPr eaLnBrk="1" hangingPunct="1"/>
            <a:endParaRPr lang="en-US" altLang="en-US" sz="3600" dirty="0">
              <a:solidFill>
                <a:srgbClr val="990033"/>
              </a:solidFill>
              <a:latin typeface="Calibri" panose="020F0502020204030204" pitchFamily="34" charset="0"/>
            </a:endParaRPr>
          </a:p>
        </p:txBody>
      </p:sp>
      <p:sp>
        <p:nvSpPr>
          <p:cNvPr id="4100" name="TextBox 6"/>
          <p:cNvSpPr txBox="1">
            <a:spLocks noChangeArrowheads="1"/>
          </p:cNvSpPr>
          <p:nvPr/>
        </p:nvSpPr>
        <p:spPr bwMode="auto">
          <a:xfrm>
            <a:off x="1828800" y="1524001"/>
            <a:ext cx="8382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buFont typeface="Arial" panose="020B0604020202020204" pitchFamily="34" charset="0"/>
              <a:buChar char="•"/>
            </a:pPr>
            <a:r>
              <a:rPr lang="en-US" altLang="en-US" sz="2800" dirty="0">
                <a:latin typeface="Calibri" panose="020F0502020204030204" pitchFamily="34" charset="0"/>
              </a:rPr>
              <a:t>	</a:t>
            </a:r>
            <a:r>
              <a:rPr lang="en-US" altLang="en-US" sz="2800" dirty="0" smtClean="0">
                <a:latin typeface="Calibri" panose="020F0502020204030204" pitchFamily="34" charset="0"/>
              </a:rPr>
              <a:t>Understand:</a:t>
            </a:r>
          </a:p>
          <a:p>
            <a:pPr marL="1371600" lvl="2" indent="-457200" eaLnBrk="1" hangingPunct="1">
              <a:buFont typeface="Arial" panose="020B0604020202020204" pitchFamily="34" charset="0"/>
              <a:buChar char="•"/>
            </a:pPr>
            <a:r>
              <a:rPr lang="en-US" altLang="en-US" sz="2800" dirty="0">
                <a:latin typeface="Calibri" panose="020F0502020204030204" pitchFamily="34" charset="0"/>
              </a:rPr>
              <a:t>W</a:t>
            </a:r>
            <a:r>
              <a:rPr lang="en-US" altLang="en-US" sz="2800" dirty="0" smtClean="0">
                <a:latin typeface="Calibri" panose="020F0502020204030204" pitchFamily="34" charset="0"/>
              </a:rPr>
              <a:t>hy </a:t>
            </a:r>
            <a:r>
              <a:rPr lang="en-US" altLang="en-US" sz="2800" dirty="0">
                <a:latin typeface="Calibri" panose="020F0502020204030204" pitchFamily="34" charset="0"/>
              </a:rPr>
              <a:t>we use IP Security (</a:t>
            </a:r>
            <a:r>
              <a:rPr lang="en-US" altLang="en-US" sz="2800" dirty="0" err="1">
                <a:latin typeface="Calibri" panose="020F0502020204030204" pitchFamily="34" charset="0"/>
              </a:rPr>
              <a:t>IPSec</a:t>
            </a:r>
            <a:r>
              <a:rPr lang="en-US" altLang="en-US" sz="2800" dirty="0" smtClean="0">
                <a:latin typeface="Calibri" panose="020F0502020204030204" pitchFamily="34" charset="0"/>
              </a:rPr>
              <a:t>)</a:t>
            </a:r>
          </a:p>
          <a:p>
            <a:pPr marL="1371600" lvl="2" indent="-457200" eaLnBrk="1" hangingPunct="1">
              <a:buFont typeface="Arial" panose="020B0604020202020204" pitchFamily="34" charset="0"/>
              <a:buChar char="•"/>
            </a:pPr>
            <a:r>
              <a:rPr lang="en-US" altLang="en-US" sz="2800" dirty="0"/>
              <a:t>IP Security Components</a:t>
            </a:r>
          </a:p>
          <a:p>
            <a:pPr marL="1371600" lvl="2" indent="-457200" eaLnBrk="1" hangingPunct="1">
              <a:buFont typeface="Arial" panose="020B0604020202020204" pitchFamily="34" charset="0"/>
              <a:buChar char="•"/>
            </a:pPr>
            <a:r>
              <a:rPr lang="en-US" altLang="en-US" sz="2800" dirty="0" smtClean="0">
                <a:latin typeface="Calibri" panose="020F0502020204030204" pitchFamily="34" charset="0"/>
              </a:rPr>
              <a:t>IP </a:t>
            </a:r>
            <a:r>
              <a:rPr lang="en-US" altLang="en-US" sz="2800" dirty="0">
                <a:latin typeface="Calibri" panose="020F0502020204030204" pitchFamily="34" charset="0"/>
              </a:rPr>
              <a:t>Security Architecture</a:t>
            </a:r>
          </a:p>
          <a:p>
            <a:pPr marL="1371600" lvl="2" indent="-457200" eaLnBrk="1" hangingPunct="1">
              <a:buFont typeface="Arial" panose="020B0604020202020204" pitchFamily="34" charset="0"/>
              <a:buChar char="•"/>
            </a:pPr>
            <a:r>
              <a:rPr lang="en-US" altLang="en-US" sz="2800" dirty="0" smtClean="0">
                <a:latin typeface="Calibri" panose="020F0502020204030204" pitchFamily="34" charset="0"/>
              </a:rPr>
              <a:t>Pros </a:t>
            </a:r>
            <a:r>
              <a:rPr lang="en-US" altLang="en-US" sz="2800" dirty="0">
                <a:latin typeface="Calibri" panose="020F0502020204030204" pitchFamily="34" charset="0"/>
              </a:rPr>
              <a:t>and cons of IP </a:t>
            </a:r>
            <a:r>
              <a:rPr lang="en-US" altLang="en-US" sz="2800" dirty="0" smtClean="0">
                <a:latin typeface="Calibri" panose="020F0502020204030204" pitchFamily="34" charset="0"/>
              </a:rPr>
              <a:t>Security</a:t>
            </a:r>
          </a:p>
          <a:p>
            <a:pPr lvl="1" eaLnBrk="1" hangingPunct="1"/>
            <a:r>
              <a:rPr lang="en-US" altLang="en-US" sz="2800" dirty="0">
                <a:latin typeface="Calibri" panose="020F0502020204030204" pitchFamily="34" charset="0"/>
              </a:rPr>
              <a:t>	</a:t>
            </a:r>
            <a:endParaRPr lang="en-US" altLang="en-US" sz="2400" dirty="0">
              <a:latin typeface="Calibri" panose="020F0502020204030204" pitchFamily="34" charset="0"/>
            </a:endParaRPr>
          </a:p>
        </p:txBody>
      </p:sp>
    </p:spTree>
    <p:extLst>
      <p:ext uri="{BB962C8B-B14F-4D97-AF65-F5344CB8AC3E}">
        <p14:creationId xmlns:p14="http://schemas.microsoft.com/office/powerpoint/2010/main" val="11389400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326489"/>
            <a:ext cx="10515600" cy="1325563"/>
          </a:xfrm>
        </p:spPr>
        <p:txBody>
          <a:bodyPr>
            <a:normAutofit fontScale="90000"/>
          </a:bodyPr>
          <a:lstStyle/>
          <a:p>
            <a:pPr algn="ctr"/>
            <a:r>
              <a:rPr lang="en-US" altLang="en-US" sz="4000" b="1" dirty="0">
                <a:solidFill>
                  <a:srgbClr val="5F5F5F"/>
                </a:solidFill>
                <a:latin typeface="Arial Narrow" panose="020B0606020202030204" pitchFamily="34" charset="0"/>
              </a:rPr>
              <a:t>Virtual Private Networks (VPN)</a:t>
            </a:r>
            <a:br>
              <a:rPr lang="en-US" altLang="en-US" sz="4000" b="1" dirty="0">
                <a:solidFill>
                  <a:srgbClr val="5F5F5F"/>
                </a:solidFill>
                <a:latin typeface="Arial Narrow" panose="020B0606020202030204" pitchFamily="34" charset="0"/>
              </a:rPr>
            </a:br>
            <a:r>
              <a:rPr lang="en-US" altLang="en-US" sz="3200" b="1" dirty="0">
                <a:solidFill>
                  <a:srgbClr val="5F5F5F"/>
                </a:solidFill>
                <a:latin typeface="Arial Narrow" panose="020B0606020202030204" pitchFamily="34" charset="0"/>
              </a:rPr>
              <a:t>Basic Architecture</a:t>
            </a:r>
            <a:r>
              <a:rPr lang="en-US" altLang="en-US" sz="3200" dirty="0">
                <a:solidFill>
                  <a:srgbClr val="5F5F5F"/>
                </a:solidFill>
                <a:latin typeface="Arial Narrow" panose="020B0606020202030204" pitchFamily="34" charset="0"/>
              </a:rPr>
              <a:t/>
            </a:r>
            <a:br>
              <a:rPr lang="en-US" altLang="en-US" sz="3200" dirty="0">
                <a:solidFill>
                  <a:srgbClr val="5F5F5F"/>
                </a:solidFill>
                <a:latin typeface="Arial Narrow" panose="020B0606020202030204" pitchFamily="34" charset="0"/>
              </a:rPr>
            </a:br>
            <a:endParaRPr lang="en-US" altLang="en-US" sz="3200" dirty="0">
              <a:solidFill>
                <a:srgbClr val="5F5F5F"/>
              </a:solidFill>
              <a:latin typeface="Arial Narrow" panose="020B0606020202030204" pitchFamily="34" charset="0"/>
            </a:endParaRPr>
          </a:p>
        </p:txBody>
      </p:sp>
      <p:pic>
        <p:nvPicPr>
          <p:cNvPr id="62467" name="Picture 3" descr="0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1447800"/>
            <a:ext cx="8382000" cy="5105400"/>
          </a:xfrm>
          <a:noFill/>
          <a:ln>
            <a:solidFill>
              <a:srgbClr val="6600CC"/>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51689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dissolve">
                                      <p:cBhvr>
                                        <p:cTn id="7"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06951" y="363539"/>
            <a:ext cx="7772400" cy="1143000"/>
          </a:xfrm>
        </p:spPr>
        <p:txBody>
          <a:bodyPr>
            <a:normAutofit/>
          </a:bodyPr>
          <a:lstStyle/>
          <a:p>
            <a:pPr algn="ctr"/>
            <a:r>
              <a:rPr lang="en-US" sz="3600" dirty="0">
                <a:solidFill>
                  <a:srgbClr val="990033"/>
                </a:solidFill>
                <a:latin typeface="Calibri" panose="020F0502020204030204" pitchFamily="34" charset="0"/>
                <a:ea typeface="+mn-ea"/>
                <a:cs typeface="+mn-cs"/>
              </a:rPr>
              <a:t>IPSEC view of data packets</a:t>
            </a:r>
            <a:endParaRPr lang="en-AU" altLang="en-US" sz="3600" dirty="0">
              <a:solidFill>
                <a:srgbClr val="990033"/>
              </a:solidFill>
              <a:latin typeface="Calibri" panose="020F0502020204030204" pitchFamily="34" charset="0"/>
              <a:ea typeface="+mn-ea"/>
              <a:cs typeface="+mn-cs"/>
            </a:endParaRPr>
          </a:p>
        </p:txBody>
      </p:sp>
      <p:pic>
        <p:nvPicPr>
          <p:cNvPr id="921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524000" y="1506539"/>
            <a:ext cx="9099550" cy="4816475"/>
          </a:xfrm>
        </p:spPr>
      </p:pic>
    </p:spTree>
    <p:extLst>
      <p:ext uri="{BB962C8B-B14F-4D97-AF65-F5344CB8AC3E}">
        <p14:creationId xmlns:p14="http://schemas.microsoft.com/office/powerpoint/2010/main" val="16110995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797318" y="793303"/>
            <a:ext cx="8590208" cy="5857740"/>
            <a:chOff x="476518" y="425003"/>
            <a:chExt cx="8590208" cy="5857740"/>
          </a:xfrm>
        </p:grpSpPr>
        <p:sp>
          <p:nvSpPr>
            <p:cNvPr id="2" name="Rectangle 1"/>
            <p:cNvSpPr/>
            <p:nvPr/>
          </p:nvSpPr>
          <p:spPr>
            <a:xfrm>
              <a:off x="476518" y="425003"/>
              <a:ext cx="3889420" cy="278183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C00000"/>
                  </a:solidFill>
                </a:rPr>
                <a:t>Protocols:</a:t>
              </a:r>
            </a:p>
            <a:p>
              <a:pPr algn="ctr"/>
              <a:r>
                <a:rPr lang="en-US" sz="3600" dirty="0" smtClean="0">
                  <a:solidFill>
                    <a:srgbClr val="C00000"/>
                  </a:solidFill>
                </a:rPr>
                <a:t>AH</a:t>
              </a:r>
            </a:p>
            <a:p>
              <a:pPr algn="ctr"/>
              <a:r>
                <a:rPr lang="en-US" sz="3600" dirty="0" smtClean="0">
                  <a:solidFill>
                    <a:srgbClr val="C00000"/>
                  </a:solidFill>
                </a:rPr>
                <a:t>ESP</a:t>
              </a:r>
              <a:endParaRPr lang="en-NZ" sz="3600" dirty="0">
                <a:solidFill>
                  <a:srgbClr val="C00000"/>
                </a:solidFill>
              </a:endParaRPr>
            </a:p>
          </p:txBody>
        </p:sp>
        <p:sp>
          <p:nvSpPr>
            <p:cNvPr id="3" name="Rectangle 2"/>
            <p:cNvSpPr/>
            <p:nvPr/>
          </p:nvSpPr>
          <p:spPr>
            <a:xfrm>
              <a:off x="4750157" y="425003"/>
              <a:ext cx="4316569" cy="27818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accent4">
                      <a:lumMod val="50000"/>
                    </a:schemeClr>
                  </a:solidFill>
                </a:rPr>
                <a:t>Key Management:</a:t>
              </a:r>
            </a:p>
            <a:p>
              <a:pPr algn="ctr"/>
              <a:r>
                <a:rPr lang="en-US" sz="4000" dirty="0" smtClean="0">
                  <a:solidFill>
                    <a:schemeClr val="accent4">
                      <a:lumMod val="50000"/>
                    </a:schemeClr>
                  </a:solidFill>
                </a:rPr>
                <a:t>Manual / IKE</a:t>
              </a:r>
            </a:p>
            <a:p>
              <a:pPr algn="ctr"/>
              <a:endParaRPr lang="en-NZ" sz="4000" dirty="0">
                <a:solidFill>
                  <a:schemeClr val="accent4">
                    <a:lumMod val="50000"/>
                  </a:schemeClr>
                </a:solidFill>
              </a:endParaRPr>
            </a:p>
          </p:txBody>
        </p:sp>
        <p:sp>
          <p:nvSpPr>
            <p:cNvPr id="4" name="Rectangle 3"/>
            <p:cNvSpPr/>
            <p:nvPr/>
          </p:nvSpPr>
          <p:spPr>
            <a:xfrm>
              <a:off x="476518" y="3500907"/>
              <a:ext cx="3889420" cy="27818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accent4">
                      <a:lumMod val="20000"/>
                      <a:lumOff val="80000"/>
                    </a:schemeClr>
                  </a:solidFill>
                </a:rPr>
                <a:t>Algorithms:</a:t>
              </a:r>
            </a:p>
            <a:p>
              <a:pPr algn="ctr"/>
              <a:r>
                <a:rPr lang="en-US" sz="4000" dirty="0" smtClean="0">
                  <a:solidFill>
                    <a:schemeClr val="accent4">
                      <a:lumMod val="20000"/>
                      <a:lumOff val="80000"/>
                    </a:schemeClr>
                  </a:solidFill>
                </a:rPr>
                <a:t>Encryption and</a:t>
              </a:r>
            </a:p>
            <a:p>
              <a:pPr algn="ctr"/>
              <a:r>
                <a:rPr lang="en-US" sz="4000" dirty="0" smtClean="0">
                  <a:solidFill>
                    <a:schemeClr val="accent4">
                      <a:lumMod val="20000"/>
                      <a:lumOff val="80000"/>
                    </a:schemeClr>
                  </a:solidFill>
                </a:rPr>
                <a:t> Authentication</a:t>
              </a:r>
              <a:endParaRPr lang="en-NZ" sz="4000" dirty="0">
                <a:solidFill>
                  <a:schemeClr val="accent4">
                    <a:lumMod val="20000"/>
                    <a:lumOff val="80000"/>
                  </a:schemeClr>
                </a:solidFill>
              </a:endParaRPr>
            </a:p>
          </p:txBody>
        </p:sp>
        <p:sp>
          <p:nvSpPr>
            <p:cNvPr id="5" name="Rectangle 4"/>
            <p:cNvSpPr/>
            <p:nvPr/>
          </p:nvSpPr>
          <p:spPr>
            <a:xfrm>
              <a:off x="4750158" y="3500907"/>
              <a:ext cx="4316568" cy="278183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bg1"/>
                  </a:solidFill>
                </a:rPr>
                <a:t>Security Association (SA)</a:t>
              </a:r>
              <a:endParaRPr lang="en-NZ" sz="4000" dirty="0">
                <a:solidFill>
                  <a:schemeClr val="bg1"/>
                </a:solidFill>
              </a:endParaRPr>
            </a:p>
          </p:txBody>
        </p:sp>
      </p:grpSp>
      <p:sp>
        <p:nvSpPr>
          <p:cNvPr id="7" name="TextBox 6"/>
          <p:cNvSpPr txBox="1"/>
          <p:nvPr/>
        </p:nvSpPr>
        <p:spPr>
          <a:xfrm>
            <a:off x="3187700" y="92271"/>
            <a:ext cx="5816600" cy="707886"/>
          </a:xfrm>
          <a:prstGeom prst="rect">
            <a:avLst/>
          </a:prstGeom>
          <a:noFill/>
        </p:spPr>
        <p:txBody>
          <a:bodyPr wrap="square" rtlCol="0">
            <a:spAutoFit/>
          </a:bodyPr>
          <a:lstStyle/>
          <a:p>
            <a:pPr algn="ctr"/>
            <a:r>
              <a:rPr lang="en-US" sz="4000" i="1" dirty="0" err="1" smtClean="0">
                <a:solidFill>
                  <a:schemeClr val="accent1">
                    <a:lumMod val="75000"/>
                  </a:schemeClr>
                </a:solidFill>
              </a:rPr>
              <a:t>IPSec</a:t>
            </a:r>
            <a:r>
              <a:rPr lang="en-US" sz="4000" i="1" dirty="0" smtClean="0">
                <a:solidFill>
                  <a:schemeClr val="accent1">
                    <a:lumMod val="75000"/>
                  </a:schemeClr>
                </a:solidFill>
              </a:rPr>
              <a:t> Components</a:t>
            </a:r>
            <a:endParaRPr lang="en-NZ" sz="4000" i="1" dirty="0">
              <a:solidFill>
                <a:schemeClr val="accent1">
                  <a:lumMod val="75000"/>
                </a:schemeClr>
              </a:solidFill>
            </a:endParaRPr>
          </a:p>
        </p:txBody>
      </p:sp>
    </p:spTree>
    <p:extLst>
      <p:ext uri="{BB962C8B-B14F-4D97-AF65-F5344CB8AC3E}">
        <p14:creationId xmlns:p14="http://schemas.microsoft.com/office/powerpoint/2010/main" val="44789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Callout 1"/>
          <p:cNvSpPr/>
          <p:nvPr/>
        </p:nvSpPr>
        <p:spPr>
          <a:xfrm>
            <a:off x="872836" y="2514600"/>
            <a:ext cx="3761509" cy="1101436"/>
          </a:xfrm>
          <a:prstGeom prst="rightArrowCallou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AH</a:t>
            </a:r>
            <a:endParaRPr lang="en-NZ" sz="4400" dirty="0"/>
          </a:p>
        </p:txBody>
      </p:sp>
      <p:sp>
        <p:nvSpPr>
          <p:cNvPr id="3" name="Right Arrow Callout 2"/>
          <p:cNvSpPr/>
          <p:nvPr/>
        </p:nvSpPr>
        <p:spPr>
          <a:xfrm>
            <a:off x="872835" y="4537364"/>
            <a:ext cx="3761509" cy="1530926"/>
          </a:xfrm>
          <a:prstGeom prst="rightArrowCallou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ESP</a:t>
            </a:r>
            <a:endParaRPr lang="en-NZ" sz="4400" dirty="0"/>
          </a:p>
        </p:txBody>
      </p:sp>
      <p:sp>
        <p:nvSpPr>
          <p:cNvPr id="4" name="Rectangle 3"/>
          <p:cNvSpPr/>
          <p:nvPr/>
        </p:nvSpPr>
        <p:spPr>
          <a:xfrm>
            <a:off x="4786745" y="2140527"/>
            <a:ext cx="7038110" cy="1517073"/>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Provides an encapsulation for authentication of user traffic. </a:t>
            </a:r>
            <a:endParaRPr lang="en-NZ" sz="3600" dirty="0"/>
          </a:p>
        </p:txBody>
      </p:sp>
      <p:sp>
        <p:nvSpPr>
          <p:cNvPr id="5" name="Rectangle 4"/>
          <p:cNvSpPr/>
          <p:nvPr/>
        </p:nvSpPr>
        <p:spPr>
          <a:xfrm>
            <a:off x="4786745" y="4343401"/>
            <a:ext cx="7038110" cy="1724890"/>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Provides an encapsulation for encryption and authentication of user traffic</a:t>
            </a:r>
            <a:endParaRPr lang="en-NZ" sz="3600" dirty="0"/>
          </a:p>
        </p:txBody>
      </p:sp>
      <p:sp>
        <p:nvSpPr>
          <p:cNvPr id="6" name="TextBox 5"/>
          <p:cNvSpPr txBox="1"/>
          <p:nvPr/>
        </p:nvSpPr>
        <p:spPr>
          <a:xfrm>
            <a:off x="4052455" y="685800"/>
            <a:ext cx="3678381" cy="707886"/>
          </a:xfrm>
          <a:prstGeom prst="rect">
            <a:avLst/>
          </a:prstGeom>
          <a:noFill/>
        </p:spPr>
        <p:txBody>
          <a:bodyPr wrap="square" rtlCol="0">
            <a:spAutoFit/>
          </a:bodyPr>
          <a:lstStyle/>
          <a:p>
            <a:r>
              <a:rPr lang="en-US" sz="4000" i="1" dirty="0" smtClean="0">
                <a:solidFill>
                  <a:schemeClr val="accent1">
                    <a:lumMod val="75000"/>
                  </a:schemeClr>
                </a:solidFill>
              </a:rPr>
              <a:t>Protocols</a:t>
            </a:r>
            <a:endParaRPr lang="en-NZ" sz="4000" i="1" dirty="0">
              <a:solidFill>
                <a:schemeClr val="accent1">
                  <a:lumMod val="75000"/>
                </a:schemeClr>
              </a:solidFill>
            </a:endParaRPr>
          </a:p>
        </p:txBody>
      </p:sp>
    </p:spTree>
    <p:extLst>
      <p:ext uri="{BB962C8B-B14F-4D97-AF65-F5344CB8AC3E}">
        <p14:creationId xmlns:p14="http://schemas.microsoft.com/office/powerpoint/2010/main" val="4763444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667000" y="509588"/>
            <a:ext cx="7772400" cy="1143000"/>
          </a:xfrm>
        </p:spPr>
        <p:txBody>
          <a:bodyPr>
            <a:normAutofit/>
          </a:bodyPr>
          <a:lstStyle/>
          <a:p>
            <a:r>
              <a:rPr lang="en-US" altLang="en-US" sz="3600" dirty="0">
                <a:solidFill>
                  <a:srgbClr val="990033"/>
                </a:solidFill>
                <a:latin typeface="Calibri" panose="020F0502020204030204" pitchFamily="34" charset="0"/>
                <a:ea typeface="+mn-ea"/>
                <a:cs typeface="+mn-cs"/>
              </a:rPr>
              <a:t>Authentication Header (AH)</a:t>
            </a:r>
          </a:p>
        </p:txBody>
      </p:sp>
      <p:sp>
        <p:nvSpPr>
          <p:cNvPr id="852995" name="Rectangle 3"/>
          <p:cNvSpPr>
            <a:spLocks noGrp="1" noChangeArrowheads="1"/>
          </p:cNvSpPr>
          <p:nvPr>
            <p:ph type="body" idx="1"/>
          </p:nvPr>
        </p:nvSpPr>
        <p:spPr>
          <a:xfrm>
            <a:off x="1727200" y="1524000"/>
            <a:ext cx="8940800" cy="5176838"/>
          </a:xfrm>
        </p:spPr>
        <p:txBody>
          <a:bodyPr>
            <a:normAutofit/>
          </a:bodyPr>
          <a:lstStyle/>
          <a:p>
            <a:pPr>
              <a:defRPr/>
            </a:pPr>
            <a:r>
              <a:rPr lang="en-US" sz="3200" dirty="0"/>
              <a:t>Data integrity</a:t>
            </a:r>
          </a:p>
          <a:p>
            <a:pPr lvl="1">
              <a:defRPr/>
            </a:pPr>
            <a:r>
              <a:rPr lang="en-US" sz="3200" dirty="0"/>
              <a:t>Entire packet has not been tampered with</a:t>
            </a:r>
          </a:p>
          <a:p>
            <a:pPr>
              <a:defRPr/>
            </a:pPr>
            <a:r>
              <a:rPr lang="en-US" sz="3200" dirty="0"/>
              <a:t>Authentication</a:t>
            </a:r>
          </a:p>
          <a:p>
            <a:pPr lvl="1">
              <a:defRPr/>
            </a:pPr>
            <a:r>
              <a:rPr lang="en-US" sz="3200" dirty="0"/>
              <a:t>Can “trust” IP address source</a:t>
            </a:r>
          </a:p>
          <a:p>
            <a:pPr>
              <a:defRPr/>
            </a:pPr>
            <a:r>
              <a:rPr lang="en-US" sz="3200" dirty="0"/>
              <a:t>Anti-replay feature</a:t>
            </a:r>
          </a:p>
          <a:p>
            <a:pPr>
              <a:defRPr/>
            </a:pPr>
            <a:r>
              <a:rPr lang="en-US" sz="3200" dirty="0"/>
              <a:t>Integrity check value</a:t>
            </a:r>
          </a:p>
        </p:txBody>
      </p:sp>
    </p:spTree>
    <p:extLst>
      <p:ext uri="{BB962C8B-B14F-4D97-AF65-F5344CB8AC3E}">
        <p14:creationId xmlns:p14="http://schemas.microsoft.com/office/powerpoint/2010/main" val="9020246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228600"/>
            <a:ext cx="7772400" cy="1143000"/>
          </a:xfrm>
        </p:spPr>
        <p:txBody>
          <a:bodyPr>
            <a:normAutofit/>
          </a:bodyPr>
          <a:lstStyle/>
          <a:p>
            <a:r>
              <a:rPr lang="en-US" altLang="en-US" sz="3600" dirty="0">
                <a:solidFill>
                  <a:srgbClr val="990033"/>
                </a:solidFill>
                <a:latin typeface="Calibri" panose="020F0502020204030204" pitchFamily="34" charset="0"/>
                <a:ea typeface="+mn-ea"/>
                <a:cs typeface="+mn-cs"/>
              </a:rPr>
              <a:t>ESP (Encapsulating Security Payload)</a:t>
            </a:r>
          </a:p>
        </p:txBody>
      </p:sp>
      <p:sp>
        <p:nvSpPr>
          <p:cNvPr id="14339" name="Rectangle 3"/>
          <p:cNvSpPr>
            <a:spLocks noGrp="1" noChangeArrowheads="1"/>
          </p:cNvSpPr>
          <p:nvPr>
            <p:ph type="body" idx="1"/>
          </p:nvPr>
        </p:nvSpPr>
        <p:spPr>
          <a:xfrm>
            <a:off x="2209800" y="1752600"/>
            <a:ext cx="7772400" cy="3886200"/>
          </a:xfrm>
        </p:spPr>
        <p:txBody>
          <a:bodyPr/>
          <a:lstStyle/>
          <a:p>
            <a:r>
              <a:rPr lang="en-US" altLang="en-US" sz="2200" dirty="0"/>
              <a:t>ESP allows for encryption, as well as authentication.</a:t>
            </a:r>
            <a:endParaRPr lang="en-US" altLang="en-US" sz="2400" dirty="0"/>
          </a:p>
          <a:p>
            <a:pPr lvl="1"/>
            <a:r>
              <a:rPr lang="en-US" altLang="en-US" sz="2000" dirty="0"/>
              <a:t>Both are optional, defined by the SPI and policies.</a:t>
            </a:r>
            <a:br>
              <a:rPr lang="en-US" altLang="en-US" sz="2000" dirty="0"/>
            </a:br>
            <a:endParaRPr lang="en-US" altLang="en-US" sz="2000" dirty="0"/>
          </a:p>
          <a:p>
            <a:r>
              <a:rPr lang="en-US" altLang="en-US" sz="2200" dirty="0"/>
              <a:t>ESP does not protect the IP header, only the payload</a:t>
            </a:r>
          </a:p>
          <a:p>
            <a:pPr lvl="1"/>
            <a:r>
              <a:rPr lang="en-US" altLang="en-US" sz="2000" dirty="0"/>
              <a:t>But, in tunnel mode everything is encapsulated</a:t>
            </a:r>
            <a:br>
              <a:rPr lang="en-US" altLang="en-US" sz="2000" dirty="0"/>
            </a:br>
            <a:endParaRPr lang="en-US" altLang="en-US" sz="2000" dirty="0"/>
          </a:p>
          <a:p>
            <a:r>
              <a:rPr lang="en-US" altLang="en-US" sz="2200" dirty="0"/>
              <a:t>If ESP encryption is enabled, then everything after the ESP header is encrypted</a:t>
            </a:r>
            <a:endParaRPr lang="en-US" altLang="en-US" sz="2400" dirty="0"/>
          </a:p>
          <a:p>
            <a:pPr lvl="1"/>
            <a:r>
              <a:rPr lang="en-US" altLang="en-US" sz="2000" dirty="0"/>
              <a:t>Communication protocol, ports (NATs and firewalls need IP Header information).</a:t>
            </a:r>
            <a:endParaRPr lang="en-US" altLang="en-US" sz="2200" dirty="0"/>
          </a:p>
          <a:p>
            <a:endParaRPr lang="en-US" alt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741480" y="5038560"/>
              <a:ext cx="360" cy="360"/>
            </p14:xfrm>
          </p:contentPart>
        </mc:Choice>
        <mc:Fallback xmlns="">
          <p:pic>
            <p:nvPicPr>
              <p:cNvPr id="2" name="Ink 1"/>
              <p:cNvPicPr/>
              <p:nvPr/>
            </p:nvPicPr>
            <p:blipFill>
              <a:blip r:embed="rId4"/>
              <a:stretch>
                <a:fillRect/>
              </a:stretch>
            </p:blipFill>
            <p:spPr>
              <a:xfrm>
                <a:off x="3732120" y="5029200"/>
                <a:ext cx="19080" cy="19080"/>
              </a:xfrm>
              <a:prstGeom prst="rect">
                <a:avLst/>
              </a:prstGeom>
            </p:spPr>
          </p:pic>
        </mc:Fallback>
      </mc:AlternateContent>
    </p:spTree>
    <p:extLst>
      <p:ext uri="{BB962C8B-B14F-4D97-AF65-F5344CB8AC3E}">
        <p14:creationId xmlns:p14="http://schemas.microsoft.com/office/powerpoint/2010/main" val="4212132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14339">
                                            <p:txEl>
                                              <p:pRg st="1" end="1"/>
                                            </p:txEl>
                                          </p:spTgt>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presetSubtype="0" fill="hold" grpId="0" nodeType="afterEffect">
                                  <p:stCondLst>
                                    <p:cond delay="1000"/>
                                  </p:stCondLst>
                                  <p:childTnLst>
                                    <p:set>
                                      <p:cBhvr>
                                        <p:cTn id="15" dur="1" fill="hold">
                                          <p:stCondLst>
                                            <p:cond delay="0"/>
                                          </p:stCondLst>
                                        </p:cTn>
                                        <p:tgtEl>
                                          <p:spTgt spid="14339">
                                            <p:txEl>
                                              <p:pRg st="3" end="3"/>
                                            </p:txEl>
                                          </p:spTgt>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presetSubtype="0" fill="hold" grpId="0" nodeType="afterEffect">
                                  <p:stCondLst>
                                    <p:cond delay="100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par>
                          <p:cTn id="19" fill="hold" nodeType="afterGroup">
                            <p:stCondLst>
                              <p:cond delay="5000"/>
                            </p:stCondLst>
                            <p:childTnLst>
                              <p:par>
                                <p:cTn id="20" presetID="1" presetClass="entr" presetSubtype="0" fill="hold" grpId="0" nodeType="afterEffect">
                                  <p:stCondLst>
                                    <p:cond delay="1000"/>
                                  </p:stCondLst>
                                  <p:childTnLst>
                                    <p:set>
                                      <p:cBhvr>
                                        <p:cTn id="21"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8533" y="397933"/>
            <a:ext cx="7856538" cy="5219700"/>
          </a:xfrm>
          <a:prstGeom prst="rect">
            <a:avLst/>
          </a:prstGeom>
        </p:spPr>
      </p:pic>
      <p:sp>
        <p:nvSpPr>
          <p:cNvPr id="3" name="Rectangle 2"/>
          <p:cNvSpPr/>
          <p:nvPr/>
        </p:nvSpPr>
        <p:spPr>
          <a:xfrm>
            <a:off x="2343714" y="6046801"/>
            <a:ext cx="5718104" cy="369332"/>
          </a:xfrm>
          <a:prstGeom prst="rect">
            <a:avLst/>
          </a:prstGeom>
        </p:spPr>
        <p:txBody>
          <a:bodyPr wrap="none">
            <a:spAutoFit/>
          </a:bodyPr>
          <a:lstStyle/>
          <a:p>
            <a:r>
              <a:rPr lang="en-US"/>
              <a:t>https://www.redhat.com/sysadmin/ipv6-packets-and-ipsec</a:t>
            </a:r>
          </a:p>
        </p:txBody>
      </p:sp>
      <p:sp>
        <p:nvSpPr>
          <p:cNvPr id="4" name="Rectangle 3"/>
          <p:cNvSpPr/>
          <p:nvPr/>
        </p:nvSpPr>
        <p:spPr>
          <a:xfrm>
            <a:off x="573128" y="810168"/>
            <a:ext cx="3689728" cy="369332"/>
          </a:xfrm>
          <a:prstGeom prst="rect">
            <a:avLst/>
          </a:prstGeom>
        </p:spPr>
        <p:txBody>
          <a:bodyPr wrap="none">
            <a:spAutoFit/>
          </a:bodyPr>
          <a:lstStyle/>
          <a:p>
            <a:r>
              <a:rPr lang="en-US" altLang="en-US" dirty="0" smtClean="0">
                <a:solidFill>
                  <a:srgbClr val="990033"/>
                </a:solidFill>
                <a:latin typeface="Calibri" panose="020F0502020204030204" pitchFamily="34" charset="0"/>
              </a:rPr>
              <a:t>AH: Transport Mode Vs Tunnel Mode </a:t>
            </a:r>
            <a:endParaRPr lang="en-US" dirty="0"/>
          </a:p>
        </p:txBody>
      </p:sp>
    </p:spTree>
    <p:extLst>
      <p:ext uri="{BB962C8B-B14F-4D97-AF65-F5344CB8AC3E}">
        <p14:creationId xmlns:p14="http://schemas.microsoft.com/office/powerpoint/2010/main" val="22968255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4434" y="-1"/>
            <a:ext cx="7536392" cy="5602857"/>
          </a:xfrm>
          <a:prstGeom prst="rect">
            <a:avLst/>
          </a:prstGeom>
        </p:spPr>
      </p:pic>
      <p:sp>
        <p:nvSpPr>
          <p:cNvPr id="3" name="Rectangle 2"/>
          <p:cNvSpPr/>
          <p:nvPr/>
        </p:nvSpPr>
        <p:spPr>
          <a:xfrm>
            <a:off x="2343714" y="6046801"/>
            <a:ext cx="5718104" cy="369332"/>
          </a:xfrm>
          <a:prstGeom prst="rect">
            <a:avLst/>
          </a:prstGeom>
        </p:spPr>
        <p:txBody>
          <a:bodyPr wrap="none">
            <a:spAutoFit/>
          </a:bodyPr>
          <a:lstStyle/>
          <a:p>
            <a:r>
              <a:rPr lang="en-US"/>
              <a:t>https://www.redhat.com/sysadmin/ipv6-packets-and-ipsec</a:t>
            </a:r>
          </a:p>
        </p:txBody>
      </p:sp>
      <p:sp>
        <p:nvSpPr>
          <p:cNvPr id="4" name="Rectangle 3"/>
          <p:cNvSpPr/>
          <p:nvPr/>
        </p:nvSpPr>
        <p:spPr>
          <a:xfrm>
            <a:off x="573128" y="810168"/>
            <a:ext cx="3750514" cy="369332"/>
          </a:xfrm>
          <a:prstGeom prst="rect">
            <a:avLst/>
          </a:prstGeom>
        </p:spPr>
        <p:txBody>
          <a:bodyPr wrap="none">
            <a:spAutoFit/>
          </a:bodyPr>
          <a:lstStyle/>
          <a:p>
            <a:r>
              <a:rPr lang="en-US" altLang="en-US" dirty="0" smtClean="0">
                <a:solidFill>
                  <a:srgbClr val="990033"/>
                </a:solidFill>
                <a:latin typeface="Calibri" panose="020F0502020204030204" pitchFamily="34" charset="0"/>
              </a:rPr>
              <a:t>ESP: Transport Mode Vs Tunnel Mode </a:t>
            </a:r>
            <a:endParaRPr lang="en-US" dirty="0"/>
          </a:p>
        </p:txBody>
      </p:sp>
    </p:spTree>
    <p:extLst>
      <p:ext uri="{BB962C8B-B14F-4D97-AF65-F5344CB8AC3E}">
        <p14:creationId xmlns:p14="http://schemas.microsoft.com/office/powerpoint/2010/main" val="361905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normAutofit/>
          </a:bodyPr>
          <a:lstStyle/>
          <a:p>
            <a:pPr eaLnBrk="1" hangingPunct="1"/>
            <a:r>
              <a:rPr sz="3600" dirty="0">
                <a:latin typeface="Arial" charset="0"/>
                <a:ea typeface="ＭＳ Ｐゴシック" charset="0"/>
                <a:cs typeface="ＭＳ Ｐゴシック" charset="0"/>
              </a:rPr>
              <a:t>Typical DDoS setup circa</a:t>
            </a:r>
            <a:r>
              <a:rPr lang="en-NZ" sz="3600">
                <a:latin typeface="Arial" charset="0"/>
                <a:ea typeface="ＭＳ Ｐゴシック" charset="0"/>
                <a:cs typeface="ＭＳ Ｐゴシック" charset="0"/>
              </a:rPr>
              <a:t>/around</a:t>
            </a:r>
            <a:r>
              <a:rPr sz="3600">
                <a:latin typeface="Arial" charset="0"/>
                <a:ea typeface="ＭＳ Ｐゴシック" charset="0"/>
                <a:cs typeface="ＭＳ Ｐゴシック" charset="0"/>
              </a:rPr>
              <a:t> </a:t>
            </a:r>
            <a:r>
              <a:rPr sz="3600" dirty="0">
                <a:latin typeface="Arial" charset="0"/>
                <a:ea typeface="ＭＳ Ｐゴシック" charset="0"/>
                <a:cs typeface="ＭＳ Ｐゴシック" charset="0"/>
              </a:rPr>
              <a:t>2005</a:t>
            </a:r>
          </a:p>
        </p:txBody>
      </p:sp>
      <p:sp>
        <p:nvSpPr>
          <p:cNvPr id="6144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58151E73-E5F1-B84E-8C3B-4018E7461E8C}" type="slidenum">
              <a:rPr lang="en-US" altLang="ja-JP" sz="800">
                <a:latin typeface="Arial" charset="0"/>
                <a:ea typeface="MS PGothic" charset="0"/>
                <a:cs typeface="MS PGothic" charset="0"/>
              </a:rPr>
              <a:pPr/>
              <a:t>7</a:t>
            </a:fld>
            <a:endParaRPr lang="en-US" altLang="ja-JP" sz="800">
              <a:latin typeface="Arial" charset="0"/>
              <a:ea typeface="MS PGothic" charset="0"/>
              <a:cs typeface="MS PGothic" charset="0"/>
            </a:endParaRPr>
          </a:p>
        </p:txBody>
      </p:sp>
      <p:pic>
        <p:nvPicPr>
          <p:cNvPr id="61446"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15000" y="17526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7" name="Picture 4"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62400" y="2743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8" name="Picture 5"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81600" y="2743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49" name="Picture 6"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00800" y="2743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0" name="Picture 7"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00" y="2743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1" name="Picture 8"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28800" y="3914776"/>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2" name="Picture 9"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4600" y="3914776"/>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3" name="Picture 10"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00400" y="3914776"/>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4" name="Picture 11"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86200" y="3914776"/>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5" name="Picture 12"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72000" y="3886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6" name="Picture 1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57800" y="3886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7" name="Picture 14"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43600" y="3886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8" name="Picture 15"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29400" y="3886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59" name="Picture 16"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3886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60" name="Picture 17"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001000" y="3886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61" name="Picture 18"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686800" y="3886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62" name="Picture 19"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372600" y="3886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463" name="Picture 20" descr="pc"/>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67401" y="5181600"/>
            <a:ext cx="823913"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269781" name="AutoShape 21"/>
          <p:cNvCxnSpPr>
            <a:cxnSpLocks noChangeShapeType="1"/>
          </p:cNvCxnSpPr>
          <p:nvPr/>
        </p:nvCxnSpPr>
        <p:spPr bwMode="auto">
          <a:xfrm rot="10800000" flipV="1">
            <a:off x="4305300" y="2033588"/>
            <a:ext cx="1409700" cy="709612"/>
          </a:xfrm>
          <a:prstGeom prst="curvedConnector2">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782" name="AutoShape 22"/>
          <p:cNvCxnSpPr>
            <a:cxnSpLocks noChangeShapeType="1"/>
          </p:cNvCxnSpPr>
          <p:nvPr/>
        </p:nvCxnSpPr>
        <p:spPr bwMode="auto">
          <a:xfrm rot="10800000" flipV="1">
            <a:off x="5524500" y="2033588"/>
            <a:ext cx="190500" cy="709612"/>
          </a:xfrm>
          <a:prstGeom prst="curvedConnector2">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783" name="AutoShape 23"/>
          <p:cNvCxnSpPr>
            <a:cxnSpLocks noChangeShapeType="1"/>
          </p:cNvCxnSpPr>
          <p:nvPr/>
        </p:nvCxnSpPr>
        <p:spPr bwMode="auto">
          <a:xfrm>
            <a:off x="6400800" y="2033588"/>
            <a:ext cx="342900" cy="709612"/>
          </a:xfrm>
          <a:prstGeom prst="curvedConnector2">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784" name="AutoShape 24"/>
          <p:cNvCxnSpPr>
            <a:cxnSpLocks noChangeShapeType="1"/>
          </p:cNvCxnSpPr>
          <p:nvPr/>
        </p:nvCxnSpPr>
        <p:spPr bwMode="auto">
          <a:xfrm>
            <a:off x="6400800" y="2033588"/>
            <a:ext cx="1562100" cy="709612"/>
          </a:xfrm>
          <a:prstGeom prst="curvedConnector2">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61468" name="AutoShape 25"/>
          <p:cNvCxnSpPr>
            <a:cxnSpLocks noChangeShapeType="1"/>
          </p:cNvCxnSpPr>
          <p:nvPr/>
        </p:nvCxnSpPr>
        <p:spPr bwMode="auto">
          <a:xfrm>
            <a:off x="4648200" y="3024188"/>
            <a:ext cx="533400" cy="0"/>
          </a:xfrm>
          <a:prstGeom prst="straightConnector1">
            <a:avLst/>
          </a:prstGeom>
          <a:noFill/>
          <a:ln w="12700">
            <a:solidFill>
              <a:schemeClr val="hlink"/>
            </a:solidFill>
            <a:round/>
            <a:headEnd/>
            <a:tailEnd/>
          </a:ln>
          <a:extLst>
            <a:ext uri="{909E8E84-426E-40dd-AFC4-6F175D3DCCD1}">
              <a14:hiddenFill xmlns="" xmlns:a14="http://schemas.microsoft.com/office/drawing/2010/main">
                <a:noFill/>
              </a14:hiddenFill>
            </a:ext>
          </a:extLst>
        </p:spPr>
      </p:cxnSp>
      <p:cxnSp>
        <p:nvCxnSpPr>
          <p:cNvPr id="61469" name="AutoShape 26"/>
          <p:cNvCxnSpPr>
            <a:cxnSpLocks noChangeShapeType="1"/>
          </p:cNvCxnSpPr>
          <p:nvPr/>
        </p:nvCxnSpPr>
        <p:spPr bwMode="auto">
          <a:xfrm>
            <a:off x="5867400" y="3024188"/>
            <a:ext cx="533400" cy="0"/>
          </a:xfrm>
          <a:prstGeom prst="straightConnector1">
            <a:avLst/>
          </a:prstGeom>
          <a:noFill/>
          <a:ln w="12700">
            <a:solidFill>
              <a:schemeClr val="hlink"/>
            </a:solidFill>
            <a:round/>
            <a:headEnd/>
            <a:tailEnd/>
          </a:ln>
          <a:extLst>
            <a:ext uri="{909E8E84-426E-40dd-AFC4-6F175D3DCCD1}">
              <a14:hiddenFill xmlns="" xmlns:a14="http://schemas.microsoft.com/office/drawing/2010/main">
                <a:noFill/>
              </a14:hiddenFill>
            </a:ext>
          </a:extLst>
        </p:spPr>
      </p:cxnSp>
      <p:cxnSp>
        <p:nvCxnSpPr>
          <p:cNvPr id="61470" name="AutoShape 27"/>
          <p:cNvCxnSpPr>
            <a:cxnSpLocks noChangeShapeType="1"/>
          </p:cNvCxnSpPr>
          <p:nvPr/>
        </p:nvCxnSpPr>
        <p:spPr bwMode="auto">
          <a:xfrm>
            <a:off x="7086600" y="3024188"/>
            <a:ext cx="533400" cy="0"/>
          </a:xfrm>
          <a:prstGeom prst="straightConnector1">
            <a:avLst/>
          </a:prstGeom>
          <a:noFill/>
          <a:ln w="12700">
            <a:solidFill>
              <a:schemeClr val="hlink"/>
            </a:solidFill>
            <a:round/>
            <a:headEnd/>
            <a:tailEnd/>
          </a:ln>
          <a:extLst>
            <a:ext uri="{909E8E84-426E-40dd-AFC4-6F175D3DCCD1}">
              <a14:hiddenFill xmlns="" xmlns:a14="http://schemas.microsoft.com/office/drawing/2010/main">
                <a:noFill/>
              </a14:hiddenFill>
            </a:ext>
          </a:extLst>
        </p:spPr>
      </p:cxnSp>
      <p:cxnSp>
        <p:nvCxnSpPr>
          <p:cNvPr id="61471" name="AutoShape 28"/>
          <p:cNvCxnSpPr>
            <a:cxnSpLocks noChangeShapeType="1"/>
          </p:cNvCxnSpPr>
          <p:nvPr/>
        </p:nvCxnSpPr>
        <p:spPr bwMode="auto">
          <a:xfrm rot="10800000" flipV="1">
            <a:off x="3962400" y="2033588"/>
            <a:ext cx="1752600" cy="990600"/>
          </a:xfrm>
          <a:prstGeom prst="curvedConnector3">
            <a:avLst>
              <a:gd name="adj1" fmla="val 113042"/>
            </a:avLst>
          </a:prstGeom>
          <a:noFill/>
          <a:ln w="12700">
            <a:solidFill>
              <a:schemeClr val="hlink"/>
            </a:solidFill>
            <a:round/>
            <a:headEnd/>
            <a:tailEnd/>
          </a:ln>
          <a:extLst>
            <a:ext uri="{909E8E84-426E-40dd-AFC4-6F175D3DCCD1}">
              <a14:hiddenFill xmlns="" xmlns:a14="http://schemas.microsoft.com/office/drawing/2010/main">
                <a:noFill/>
              </a14:hiddenFill>
            </a:ext>
          </a:extLst>
        </p:spPr>
      </p:cxnSp>
      <p:cxnSp>
        <p:nvCxnSpPr>
          <p:cNvPr id="61472" name="AutoShape 29"/>
          <p:cNvCxnSpPr>
            <a:cxnSpLocks noChangeShapeType="1"/>
          </p:cNvCxnSpPr>
          <p:nvPr/>
        </p:nvCxnSpPr>
        <p:spPr bwMode="auto">
          <a:xfrm>
            <a:off x="8305800" y="3024188"/>
            <a:ext cx="1752600" cy="1143000"/>
          </a:xfrm>
          <a:prstGeom prst="curvedConnector3">
            <a:avLst>
              <a:gd name="adj1" fmla="val 113042"/>
            </a:avLst>
          </a:prstGeom>
          <a:noFill/>
          <a:ln w="12700">
            <a:solidFill>
              <a:schemeClr val="hlink"/>
            </a:solidFill>
            <a:round/>
            <a:headEnd/>
            <a:tailEnd/>
          </a:ln>
          <a:extLst>
            <a:ext uri="{909E8E84-426E-40dd-AFC4-6F175D3DCCD1}">
              <a14:hiddenFill xmlns="" xmlns:a14="http://schemas.microsoft.com/office/drawing/2010/main">
                <a:noFill/>
              </a14:hiddenFill>
            </a:ext>
          </a:extLst>
        </p:spPr>
      </p:cxnSp>
      <p:sp>
        <p:nvSpPr>
          <p:cNvPr id="61473" name="Line 30"/>
          <p:cNvSpPr>
            <a:spLocks noChangeShapeType="1"/>
          </p:cNvSpPr>
          <p:nvPr/>
        </p:nvSpPr>
        <p:spPr bwMode="auto">
          <a:xfrm flipH="1">
            <a:off x="91440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74" name="Line 31"/>
          <p:cNvSpPr>
            <a:spLocks noChangeShapeType="1"/>
          </p:cNvSpPr>
          <p:nvPr/>
        </p:nvSpPr>
        <p:spPr bwMode="auto">
          <a:xfrm flipH="1">
            <a:off x="84582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75" name="Line 32"/>
          <p:cNvSpPr>
            <a:spLocks noChangeShapeType="1"/>
          </p:cNvSpPr>
          <p:nvPr/>
        </p:nvSpPr>
        <p:spPr bwMode="auto">
          <a:xfrm flipH="1">
            <a:off x="77724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76" name="Line 33"/>
          <p:cNvSpPr>
            <a:spLocks noChangeShapeType="1"/>
          </p:cNvSpPr>
          <p:nvPr/>
        </p:nvSpPr>
        <p:spPr bwMode="auto">
          <a:xfrm flipH="1">
            <a:off x="70866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77" name="Line 34"/>
          <p:cNvSpPr>
            <a:spLocks noChangeShapeType="1"/>
          </p:cNvSpPr>
          <p:nvPr/>
        </p:nvSpPr>
        <p:spPr bwMode="auto">
          <a:xfrm flipH="1">
            <a:off x="64008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78" name="Line 35"/>
          <p:cNvSpPr>
            <a:spLocks noChangeShapeType="1"/>
          </p:cNvSpPr>
          <p:nvPr/>
        </p:nvSpPr>
        <p:spPr bwMode="auto">
          <a:xfrm flipH="1">
            <a:off x="57150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79" name="Line 36"/>
          <p:cNvSpPr>
            <a:spLocks noChangeShapeType="1"/>
          </p:cNvSpPr>
          <p:nvPr/>
        </p:nvSpPr>
        <p:spPr bwMode="auto">
          <a:xfrm flipH="1">
            <a:off x="50292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80" name="Line 37"/>
          <p:cNvSpPr>
            <a:spLocks noChangeShapeType="1"/>
          </p:cNvSpPr>
          <p:nvPr/>
        </p:nvSpPr>
        <p:spPr bwMode="auto">
          <a:xfrm flipH="1">
            <a:off x="43434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81" name="Line 38"/>
          <p:cNvSpPr>
            <a:spLocks noChangeShapeType="1"/>
          </p:cNvSpPr>
          <p:nvPr/>
        </p:nvSpPr>
        <p:spPr bwMode="auto">
          <a:xfrm flipH="1">
            <a:off x="36576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82" name="Line 39"/>
          <p:cNvSpPr>
            <a:spLocks noChangeShapeType="1"/>
          </p:cNvSpPr>
          <p:nvPr/>
        </p:nvSpPr>
        <p:spPr bwMode="auto">
          <a:xfrm flipH="1">
            <a:off x="29718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483" name="Line 40"/>
          <p:cNvSpPr>
            <a:spLocks noChangeShapeType="1"/>
          </p:cNvSpPr>
          <p:nvPr/>
        </p:nvSpPr>
        <p:spPr bwMode="auto">
          <a:xfrm flipH="1">
            <a:off x="2286000" y="4038600"/>
            <a:ext cx="2286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cxnSp>
        <p:nvCxnSpPr>
          <p:cNvPr id="1269801" name="AutoShape 41"/>
          <p:cNvCxnSpPr>
            <a:cxnSpLocks noChangeShapeType="1"/>
          </p:cNvCxnSpPr>
          <p:nvPr/>
        </p:nvCxnSpPr>
        <p:spPr bwMode="auto">
          <a:xfrm flipH="1">
            <a:off x="2171700" y="3305175"/>
            <a:ext cx="2133600" cy="609600"/>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02" name="AutoShape 42"/>
          <p:cNvCxnSpPr>
            <a:cxnSpLocks noChangeShapeType="1"/>
          </p:cNvCxnSpPr>
          <p:nvPr/>
        </p:nvCxnSpPr>
        <p:spPr bwMode="auto">
          <a:xfrm flipH="1">
            <a:off x="2857500" y="3305175"/>
            <a:ext cx="1447800" cy="609600"/>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03" name="AutoShape 43"/>
          <p:cNvCxnSpPr>
            <a:cxnSpLocks noChangeShapeType="1"/>
          </p:cNvCxnSpPr>
          <p:nvPr/>
        </p:nvCxnSpPr>
        <p:spPr bwMode="auto">
          <a:xfrm flipH="1">
            <a:off x="3543300" y="3305175"/>
            <a:ext cx="762000" cy="609600"/>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04" name="AutoShape 44"/>
          <p:cNvCxnSpPr>
            <a:cxnSpLocks noChangeShapeType="1"/>
          </p:cNvCxnSpPr>
          <p:nvPr/>
        </p:nvCxnSpPr>
        <p:spPr bwMode="auto">
          <a:xfrm flipH="1">
            <a:off x="4229100" y="3305175"/>
            <a:ext cx="1295400" cy="609600"/>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05" name="AutoShape 45"/>
          <p:cNvCxnSpPr>
            <a:cxnSpLocks noChangeShapeType="1"/>
          </p:cNvCxnSpPr>
          <p:nvPr/>
        </p:nvCxnSpPr>
        <p:spPr bwMode="auto">
          <a:xfrm flipH="1">
            <a:off x="4914900" y="3305176"/>
            <a:ext cx="6096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06" name="AutoShape 46"/>
          <p:cNvCxnSpPr>
            <a:cxnSpLocks noChangeShapeType="1"/>
          </p:cNvCxnSpPr>
          <p:nvPr/>
        </p:nvCxnSpPr>
        <p:spPr bwMode="auto">
          <a:xfrm>
            <a:off x="5524500" y="3305176"/>
            <a:ext cx="762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07" name="AutoShape 47"/>
          <p:cNvCxnSpPr>
            <a:cxnSpLocks noChangeShapeType="1"/>
          </p:cNvCxnSpPr>
          <p:nvPr/>
        </p:nvCxnSpPr>
        <p:spPr bwMode="auto">
          <a:xfrm flipH="1">
            <a:off x="6286500" y="3305176"/>
            <a:ext cx="4572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08" name="AutoShape 48"/>
          <p:cNvCxnSpPr>
            <a:cxnSpLocks noChangeShapeType="1"/>
          </p:cNvCxnSpPr>
          <p:nvPr/>
        </p:nvCxnSpPr>
        <p:spPr bwMode="auto">
          <a:xfrm>
            <a:off x="6743700" y="3305176"/>
            <a:ext cx="2286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09" name="AutoShape 49"/>
          <p:cNvCxnSpPr>
            <a:cxnSpLocks noChangeShapeType="1"/>
          </p:cNvCxnSpPr>
          <p:nvPr/>
        </p:nvCxnSpPr>
        <p:spPr bwMode="auto">
          <a:xfrm>
            <a:off x="6743700" y="3305176"/>
            <a:ext cx="9144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10" name="AutoShape 50"/>
          <p:cNvCxnSpPr>
            <a:cxnSpLocks noChangeShapeType="1"/>
          </p:cNvCxnSpPr>
          <p:nvPr/>
        </p:nvCxnSpPr>
        <p:spPr bwMode="auto">
          <a:xfrm>
            <a:off x="7962900" y="3305176"/>
            <a:ext cx="3810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11" name="AutoShape 51"/>
          <p:cNvCxnSpPr>
            <a:cxnSpLocks noChangeShapeType="1"/>
          </p:cNvCxnSpPr>
          <p:nvPr/>
        </p:nvCxnSpPr>
        <p:spPr bwMode="auto">
          <a:xfrm>
            <a:off x="7962900" y="3305176"/>
            <a:ext cx="10668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12" name="AutoShape 52"/>
          <p:cNvCxnSpPr>
            <a:cxnSpLocks noChangeShapeType="1"/>
          </p:cNvCxnSpPr>
          <p:nvPr/>
        </p:nvCxnSpPr>
        <p:spPr bwMode="auto">
          <a:xfrm>
            <a:off x="7962900" y="3305176"/>
            <a:ext cx="17526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sp>
        <p:nvSpPr>
          <p:cNvPr id="1269813" name="AutoShape 53"/>
          <p:cNvSpPr>
            <a:spLocks noChangeArrowheads="1"/>
          </p:cNvSpPr>
          <p:nvPr/>
        </p:nvSpPr>
        <p:spPr bwMode="auto">
          <a:xfrm flipV="1">
            <a:off x="2209800" y="4548188"/>
            <a:ext cx="7848600" cy="609600"/>
          </a:xfrm>
          <a:prstGeom prst="triangle">
            <a:avLst>
              <a:gd name="adj" fmla="val 50000"/>
            </a:avLst>
          </a:prstGeom>
          <a:solidFill>
            <a:schemeClr val="tx1"/>
          </a:solidFill>
          <a:ln w="12700">
            <a:solidFill>
              <a:schemeClr val="tx1"/>
            </a:solidFill>
            <a:miter lim="800000"/>
            <a:headEnd/>
            <a:tailEnd/>
          </a:ln>
        </p:spPr>
        <p:txBody>
          <a:bodyPr wrap="none" anchor="ctr"/>
          <a:lstStyle/>
          <a:p>
            <a:endParaRPr lang="ja-JP" altLang="en-US"/>
          </a:p>
        </p:txBody>
      </p:sp>
      <p:pic>
        <p:nvPicPr>
          <p:cNvPr id="1269814" name="Picture 54" descr="smiley-00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5638800"/>
            <a:ext cx="685800" cy="685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61498" name="Text Box 55"/>
          <p:cNvSpPr txBox="1">
            <a:spLocks noChangeArrowheads="1"/>
          </p:cNvSpPr>
          <p:nvPr/>
        </p:nvSpPr>
        <p:spPr bwMode="auto">
          <a:xfrm>
            <a:off x="6477001" y="1828800"/>
            <a:ext cx="192142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a:r>
              <a:rPr lang="en-US" altLang="ja-JP" sz="1600">
                <a:latin typeface="Arial" charset="0"/>
              </a:rPr>
              <a:t>Attacker’s machine</a:t>
            </a:r>
          </a:p>
        </p:txBody>
      </p:sp>
      <p:sp>
        <p:nvSpPr>
          <p:cNvPr id="61499" name="Text Box 56"/>
          <p:cNvSpPr txBox="1">
            <a:spLocks noChangeArrowheads="1"/>
          </p:cNvSpPr>
          <p:nvPr/>
        </p:nvSpPr>
        <p:spPr bwMode="auto">
          <a:xfrm>
            <a:off x="2778126" y="2895601"/>
            <a:ext cx="11334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latin typeface="Arial" charset="0"/>
              </a:rPr>
              <a:t>Masters</a:t>
            </a:r>
          </a:p>
          <a:p>
            <a:r>
              <a:rPr lang="en-US" altLang="ja-JP" sz="1600">
                <a:latin typeface="Arial" charset="0"/>
              </a:rPr>
              <a:t>(Handlers)</a:t>
            </a:r>
          </a:p>
        </p:txBody>
      </p:sp>
      <p:sp>
        <p:nvSpPr>
          <p:cNvPr id="61500" name="Text Box 57"/>
          <p:cNvSpPr txBox="1">
            <a:spLocks noChangeArrowheads="1"/>
          </p:cNvSpPr>
          <p:nvPr/>
        </p:nvSpPr>
        <p:spPr bwMode="auto">
          <a:xfrm>
            <a:off x="9525000" y="4572001"/>
            <a:ext cx="9525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latin typeface="Arial" charset="0"/>
              </a:rPr>
              <a:t>Slaves</a:t>
            </a:r>
          </a:p>
          <a:p>
            <a:r>
              <a:rPr lang="en-US" altLang="ja-JP" sz="1600">
                <a:latin typeface="Arial" charset="0"/>
              </a:rPr>
              <a:t>(Agents)</a:t>
            </a:r>
          </a:p>
        </p:txBody>
      </p:sp>
      <p:sp>
        <p:nvSpPr>
          <p:cNvPr id="61501" name="Line 58"/>
          <p:cNvSpPr>
            <a:spLocks noChangeShapeType="1"/>
          </p:cNvSpPr>
          <p:nvPr/>
        </p:nvSpPr>
        <p:spPr bwMode="auto">
          <a:xfrm>
            <a:off x="2057400" y="5486400"/>
            <a:ext cx="685800" cy="0"/>
          </a:xfrm>
          <a:prstGeom prst="line">
            <a:avLst/>
          </a:prstGeom>
          <a:noFill/>
          <a:ln w="127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502" name="Line 59"/>
          <p:cNvSpPr>
            <a:spLocks noChangeShapeType="1"/>
          </p:cNvSpPr>
          <p:nvPr/>
        </p:nvSpPr>
        <p:spPr bwMode="auto">
          <a:xfrm>
            <a:off x="2057400" y="5715000"/>
            <a:ext cx="685800" cy="0"/>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503" name="Line 60"/>
          <p:cNvSpPr>
            <a:spLocks noChangeShapeType="1"/>
          </p:cNvSpPr>
          <p:nvPr/>
        </p:nvSpPr>
        <p:spPr bwMode="auto">
          <a:xfrm>
            <a:off x="2057400" y="5943600"/>
            <a:ext cx="685800" cy="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1504" name="Text Box 61"/>
          <p:cNvSpPr txBox="1">
            <a:spLocks noChangeArrowheads="1"/>
          </p:cNvSpPr>
          <p:nvPr/>
        </p:nvSpPr>
        <p:spPr bwMode="auto">
          <a:xfrm>
            <a:off x="2879726" y="5318125"/>
            <a:ext cx="204575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a:r>
              <a:rPr lang="en-US" altLang="ja-JP" sz="1600">
                <a:solidFill>
                  <a:schemeClr val="hlink"/>
                </a:solidFill>
                <a:latin typeface="Arial" charset="0"/>
              </a:rPr>
              <a:t>Infection/recruitment</a:t>
            </a:r>
          </a:p>
        </p:txBody>
      </p:sp>
      <p:sp>
        <p:nvSpPr>
          <p:cNvPr id="61505" name="Rectangle 62"/>
          <p:cNvSpPr>
            <a:spLocks noChangeArrowheads="1"/>
          </p:cNvSpPr>
          <p:nvPr/>
        </p:nvSpPr>
        <p:spPr bwMode="auto">
          <a:xfrm>
            <a:off x="2860676" y="5562600"/>
            <a:ext cx="19796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pPr algn="l"/>
            <a:r>
              <a:rPr lang="en-US" altLang="ja-JP" sz="1600">
                <a:solidFill>
                  <a:schemeClr val="accent2"/>
                </a:solidFill>
                <a:latin typeface="Arial" charset="0"/>
              </a:rPr>
              <a:t>Command &amp; control</a:t>
            </a:r>
          </a:p>
        </p:txBody>
      </p:sp>
      <p:sp>
        <p:nvSpPr>
          <p:cNvPr id="61506" name="Rectangle 63"/>
          <p:cNvSpPr>
            <a:spLocks noChangeArrowheads="1"/>
          </p:cNvSpPr>
          <p:nvPr/>
        </p:nvSpPr>
        <p:spPr bwMode="auto">
          <a:xfrm>
            <a:off x="2860675" y="5791200"/>
            <a:ext cx="8509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pPr algn="l"/>
            <a:r>
              <a:rPr lang="en-US" altLang="ja-JP" sz="1600">
                <a:latin typeface="Arial" charset="0"/>
              </a:rPr>
              <a:t>Assault</a:t>
            </a:r>
          </a:p>
        </p:txBody>
      </p:sp>
      <p:sp>
        <p:nvSpPr>
          <p:cNvPr id="61507" name="Text Box 64"/>
          <p:cNvSpPr txBox="1">
            <a:spLocks noChangeArrowheads="1"/>
          </p:cNvSpPr>
          <p:nvPr/>
        </p:nvSpPr>
        <p:spPr bwMode="auto">
          <a:xfrm>
            <a:off x="6858000" y="6096000"/>
            <a:ext cx="7366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a:r>
              <a:rPr lang="en-US" altLang="ja-JP" sz="1600">
                <a:latin typeface="Arial" charset="0"/>
              </a:rPr>
              <a:t>Victim</a:t>
            </a:r>
          </a:p>
        </p:txBody>
      </p:sp>
      <p:cxnSp>
        <p:nvCxnSpPr>
          <p:cNvPr id="1269825" name="AutoShape 65"/>
          <p:cNvCxnSpPr>
            <a:cxnSpLocks noChangeShapeType="1"/>
          </p:cNvCxnSpPr>
          <p:nvPr/>
        </p:nvCxnSpPr>
        <p:spPr bwMode="auto">
          <a:xfrm flipH="1">
            <a:off x="5638800" y="3305175"/>
            <a:ext cx="1104900" cy="552450"/>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26" name="AutoShape 66"/>
          <p:cNvCxnSpPr>
            <a:cxnSpLocks noChangeShapeType="1"/>
          </p:cNvCxnSpPr>
          <p:nvPr/>
        </p:nvCxnSpPr>
        <p:spPr bwMode="auto">
          <a:xfrm flipH="1">
            <a:off x="7658100" y="3276600"/>
            <a:ext cx="304800" cy="609600"/>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27" name="AutoShape 67"/>
          <p:cNvCxnSpPr>
            <a:cxnSpLocks noChangeShapeType="1"/>
          </p:cNvCxnSpPr>
          <p:nvPr/>
        </p:nvCxnSpPr>
        <p:spPr bwMode="auto">
          <a:xfrm flipH="1">
            <a:off x="3657600" y="3305176"/>
            <a:ext cx="18669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28" name="AutoShape 68"/>
          <p:cNvCxnSpPr>
            <a:cxnSpLocks noChangeShapeType="1"/>
          </p:cNvCxnSpPr>
          <p:nvPr/>
        </p:nvCxnSpPr>
        <p:spPr bwMode="auto">
          <a:xfrm flipH="1">
            <a:off x="4229100" y="3305175"/>
            <a:ext cx="76200" cy="609600"/>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29" name="AutoShape 69"/>
          <p:cNvCxnSpPr>
            <a:cxnSpLocks noChangeShapeType="1"/>
          </p:cNvCxnSpPr>
          <p:nvPr/>
        </p:nvCxnSpPr>
        <p:spPr bwMode="auto">
          <a:xfrm>
            <a:off x="5524500" y="3305176"/>
            <a:ext cx="7620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269830" name="AutoShape 70"/>
          <p:cNvCxnSpPr>
            <a:cxnSpLocks noChangeShapeType="1"/>
          </p:cNvCxnSpPr>
          <p:nvPr/>
        </p:nvCxnSpPr>
        <p:spPr bwMode="auto">
          <a:xfrm>
            <a:off x="6743700" y="3305176"/>
            <a:ext cx="1600200" cy="581025"/>
          </a:xfrm>
          <a:prstGeom prst="straightConnector1">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9454440" y="3922560"/>
              <a:ext cx="360" cy="360"/>
            </p14:xfrm>
          </p:contentPart>
        </mc:Choice>
        <mc:Fallback xmlns="">
          <p:pic>
            <p:nvPicPr>
              <p:cNvPr id="2" name="Ink 1"/>
              <p:cNvPicPr/>
              <p:nvPr/>
            </p:nvPicPr>
            <p:blipFill>
              <a:blip r:embed="rId7"/>
              <a:stretch>
                <a:fillRect/>
              </a:stretch>
            </p:blipFill>
            <p:spPr>
              <a:xfrm>
                <a:off x="9445080" y="3913200"/>
                <a:ext cx="19080" cy="19080"/>
              </a:xfrm>
              <a:prstGeom prst="rect">
                <a:avLst/>
              </a:prstGeom>
            </p:spPr>
          </p:pic>
        </mc:Fallback>
      </mc:AlternateContent>
    </p:spTree>
    <p:extLst>
      <p:ext uri="{BB962C8B-B14F-4D97-AF65-F5344CB8AC3E}">
        <p14:creationId xmlns:p14="http://schemas.microsoft.com/office/powerpoint/2010/main" val="3881545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69781"/>
                                        </p:tgtEl>
                                        <p:attrNameLst>
                                          <p:attrName>style.visibility</p:attrName>
                                        </p:attrNameLst>
                                      </p:cBhvr>
                                      <p:to>
                                        <p:strVal val="visible"/>
                                      </p:to>
                                    </p:set>
                                    <p:animEffect transition="in" filter="wipe(up)">
                                      <p:cBhvr>
                                        <p:cTn id="7" dur="500"/>
                                        <p:tgtEl>
                                          <p:spTgt spid="1269781"/>
                                        </p:tgtEl>
                                      </p:cBhvr>
                                    </p:animEffect>
                                  </p:childTnLst>
                                </p:cTn>
                              </p:par>
                              <p:par>
                                <p:cTn id="8" presetID="22" presetClass="entr" presetSubtype="1" fill="hold" nodeType="withEffect">
                                  <p:stCondLst>
                                    <p:cond delay="0"/>
                                  </p:stCondLst>
                                  <p:childTnLst>
                                    <p:set>
                                      <p:cBhvr>
                                        <p:cTn id="9" dur="1" fill="hold">
                                          <p:stCondLst>
                                            <p:cond delay="0"/>
                                          </p:stCondLst>
                                        </p:cTn>
                                        <p:tgtEl>
                                          <p:spTgt spid="1269782"/>
                                        </p:tgtEl>
                                        <p:attrNameLst>
                                          <p:attrName>style.visibility</p:attrName>
                                        </p:attrNameLst>
                                      </p:cBhvr>
                                      <p:to>
                                        <p:strVal val="visible"/>
                                      </p:to>
                                    </p:set>
                                    <p:animEffect transition="in" filter="wipe(up)">
                                      <p:cBhvr>
                                        <p:cTn id="10" dur="500"/>
                                        <p:tgtEl>
                                          <p:spTgt spid="1269782"/>
                                        </p:tgtEl>
                                      </p:cBhvr>
                                    </p:animEffect>
                                  </p:childTnLst>
                                </p:cTn>
                              </p:par>
                              <p:par>
                                <p:cTn id="11" presetID="22" presetClass="entr" presetSubtype="1" fill="hold" nodeType="withEffect">
                                  <p:stCondLst>
                                    <p:cond delay="0"/>
                                  </p:stCondLst>
                                  <p:childTnLst>
                                    <p:set>
                                      <p:cBhvr>
                                        <p:cTn id="12" dur="1" fill="hold">
                                          <p:stCondLst>
                                            <p:cond delay="0"/>
                                          </p:stCondLst>
                                        </p:cTn>
                                        <p:tgtEl>
                                          <p:spTgt spid="1269783"/>
                                        </p:tgtEl>
                                        <p:attrNameLst>
                                          <p:attrName>style.visibility</p:attrName>
                                        </p:attrNameLst>
                                      </p:cBhvr>
                                      <p:to>
                                        <p:strVal val="visible"/>
                                      </p:to>
                                    </p:set>
                                    <p:animEffect transition="in" filter="wipe(up)">
                                      <p:cBhvr>
                                        <p:cTn id="13" dur="500"/>
                                        <p:tgtEl>
                                          <p:spTgt spid="1269783"/>
                                        </p:tgtEl>
                                      </p:cBhvr>
                                    </p:animEffect>
                                  </p:childTnLst>
                                </p:cTn>
                              </p:par>
                              <p:par>
                                <p:cTn id="14" presetID="22" presetClass="entr" presetSubtype="1" fill="hold" nodeType="withEffect">
                                  <p:stCondLst>
                                    <p:cond delay="0"/>
                                  </p:stCondLst>
                                  <p:childTnLst>
                                    <p:set>
                                      <p:cBhvr>
                                        <p:cTn id="15" dur="1" fill="hold">
                                          <p:stCondLst>
                                            <p:cond delay="0"/>
                                          </p:stCondLst>
                                        </p:cTn>
                                        <p:tgtEl>
                                          <p:spTgt spid="1269784"/>
                                        </p:tgtEl>
                                        <p:attrNameLst>
                                          <p:attrName>style.visibility</p:attrName>
                                        </p:attrNameLst>
                                      </p:cBhvr>
                                      <p:to>
                                        <p:strVal val="visible"/>
                                      </p:to>
                                    </p:set>
                                    <p:animEffect transition="in" filter="wipe(up)">
                                      <p:cBhvr>
                                        <p:cTn id="16" dur="500"/>
                                        <p:tgtEl>
                                          <p:spTgt spid="12697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269801"/>
                                        </p:tgtEl>
                                        <p:attrNameLst>
                                          <p:attrName>style.visibility</p:attrName>
                                        </p:attrNameLst>
                                      </p:cBhvr>
                                      <p:to>
                                        <p:strVal val="visible"/>
                                      </p:to>
                                    </p:set>
                                    <p:animEffect transition="in" filter="wipe(up)">
                                      <p:cBhvr>
                                        <p:cTn id="21" dur="500"/>
                                        <p:tgtEl>
                                          <p:spTgt spid="1269801"/>
                                        </p:tgtEl>
                                      </p:cBhvr>
                                    </p:animEffect>
                                  </p:childTnLst>
                                </p:cTn>
                              </p:par>
                              <p:par>
                                <p:cTn id="22" presetID="22" presetClass="entr" presetSubtype="1" fill="hold" nodeType="withEffect">
                                  <p:stCondLst>
                                    <p:cond delay="0"/>
                                  </p:stCondLst>
                                  <p:childTnLst>
                                    <p:set>
                                      <p:cBhvr>
                                        <p:cTn id="23" dur="1" fill="hold">
                                          <p:stCondLst>
                                            <p:cond delay="0"/>
                                          </p:stCondLst>
                                        </p:cTn>
                                        <p:tgtEl>
                                          <p:spTgt spid="1269802"/>
                                        </p:tgtEl>
                                        <p:attrNameLst>
                                          <p:attrName>style.visibility</p:attrName>
                                        </p:attrNameLst>
                                      </p:cBhvr>
                                      <p:to>
                                        <p:strVal val="visible"/>
                                      </p:to>
                                    </p:set>
                                    <p:animEffect transition="in" filter="wipe(up)">
                                      <p:cBhvr>
                                        <p:cTn id="24" dur="500"/>
                                        <p:tgtEl>
                                          <p:spTgt spid="1269802"/>
                                        </p:tgtEl>
                                      </p:cBhvr>
                                    </p:animEffect>
                                  </p:childTnLst>
                                </p:cTn>
                              </p:par>
                              <p:par>
                                <p:cTn id="25" presetID="22" presetClass="entr" presetSubtype="1" fill="hold" nodeType="withEffect">
                                  <p:stCondLst>
                                    <p:cond delay="0"/>
                                  </p:stCondLst>
                                  <p:childTnLst>
                                    <p:set>
                                      <p:cBhvr>
                                        <p:cTn id="26" dur="1" fill="hold">
                                          <p:stCondLst>
                                            <p:cond delay="0"/>
                                          </p:stCondLst>
                                        </p:cTn>
                                        <p:tgtEl>
                                          <p:spTgt spid="1269828"/>
                                        </p:tgtEl>
                                        <p:attrNameLst>
                                          <p:attrName>style.visibility</p:attrName>
                                        </p:attrNameLst>
                                      </p:cBhvr>
                                      <p:to>
                                        <p:strVal val="visible"/>
                                      </p:to>
                                    </p:set>
                                    <p:animEffect transition="in" filter="wipe(up)">
                                      <p:cBhvr>
                                        <p:cTn id="27" dur="500"/>
                                        <p:tgtEl>
                                          <p:spTgt spid="1269828"/>
                                        </p:tgtEl>
                                      </p:cBhvr>
                                    </p:animEffect>
                                  </p:childTnLst>
                                </p:cTn>
                              </p:par>
                              <p:par>
                                <p:cTn id="28" presetID="22" presetClass="entr" presetSubtype="1" fill="hold" nodeType="withEffect">
                                  <p:stCondLst>
                                    <p:cond delay="0"/>
                                  </p:stCondLst>
                                  <p:childTnLst>
                                    <p:set>
                                      <p:cBhvr>
                                        <p:cTn id="29" dur="1" fill="hold">
                                          <p:stCondLst>
                                            <p:cond delay="0"/>
                                          </p:stCondLst>
                                        </p:cTn>
                                        <p:tgtEl>
                                          <p:spTgt spid="1269803"/>
                                        </p:tgtEl>
                                        <p:attrNameLst>
                                          <p:attrName>style.visibility</p:attrName>
                                        </p:attrNameLst>
                                      </p:cBhvr>
                                      <p:to>
                                        <p:strVal val="visible"/>
                                      </p:to>
                                    </p:set>
                                    <p:animEffect transition="in" filter="wipe(up)">
                                      <p:cBhvr>
                                        <p:cTn id="30" dur="500"/>
                                        <p:tgtEl>
                                          <p:spTgt spid="1269803"/>
                                        </p:tgtEl>
                                      </p:cBhvr>
                                    </p:animEffect>
                                  </p:childTnLst>
                                </p:cTn>
                              </p:par>
                            </p:childTnLst>
                          </p:cTn>
                        </p:par>
                        <p:par>
                          <p:cTn id="31" fill="hold" nodeType="afterGroup">
                            <p:stCondLst>
                              <p:cond delay="500"/>
                            </p:stCondLst>
                            <p:childTnLst>
                              <p:par>
                                <p:cTn id="32" presetID="22" presetClass="entr" presetSubtype="1" fill="hold" nodeType="afterEffect">
                                  <p:stCondLst>
                                    <p:cond delay="0"/>
                                  </p:stCondLst>
                                  <p:childTnLst>
                                    <p:set>
                                      <p:cBhvr>
                                        <p:cTn id="33" dur="1" fill="hold">
                                          <p:stCondLst>
                                            <p:cond delay="0"/>
                                          </p:stCondLst>
                                        </p:cTn>
                                        <p:tgtEl>
                                          <p:spTgt spid="1269804"/>
                                        </p:tgtEl>
                                        <p:attrNameLst>
                                          <p:attrName>style.visibility</p:attrName>
                                        </p:attrNameLst>
                                      </p:cBhvr>
                                      <p:to>
                                        <p:strVal val="visible"/>
                                      </p:to>
                                    </p:set>
                                    <p:animEffect transition="in" filter="wipe(up)">
                                      <p:cBhvr>
                                        <p:cTn id="34" dur="500"/>
                                        <p:tgtEl>
                                          <p:spTgt spid="1269804"/>
                                        </p:tgtEl>
                                      </p:cBhvr>
                                    </p:animEffect>
                                  </p:childTnLst>
                                </p:cTn>
                              </p:par>
                              <p:par>
                                <p:cTn id="35" presetID="22" presetClass="entr" presetSubtype="1" fill="hold" nodeType="withEffect">
                                  <p:stCondLst>
                                    <p:cond delay="0"/>
                                  </p:stCondLst>
                                  <p:childTnLst>
                                    <p:set>
                                      <p:cBhvr>
                                        <p:cTn id="36" dur="1" fill="hold">
                                          <p:stCondLst>
                                            <p:cond delay="0"/>
                                          </p:stCondLst>
                                        </p:cTn>
                                        <p:tgtEl>
                                          <p:spTgt spid="1269827"/>
                                        </p:tgtEl>
                                        <p:attrNameLst>
                                          <p:attrName>style.visibility</p:attrName>
                                        </p:attrNameLst>
                                      </p:cBhvr>
                                      <p:to>
                                        <p:strVal val="visible"/>
                                      </p:to>
                                    </p:set>
                                    <p:animEffect transition="in" filter="wipe(up)">
                                      <p:cBhvr>
                                        <p:cTn id="37" dur="500"/>
                                        <p:tgtEl>
                                          <p:spTgt spid="1269827"/>
                                        </p:tgtEl>
                                      </p:cBhvr>
                                    </p:animEffect>
                                  </p:childTnLst>
                                </p:cTn>
                              </p:par>
                              <p:par>
                                <p:cTn id="38" presetID="22" presetClass="entr" presetSubtype="1" fill="hold" nodeType="withEffect">
                                  <p:stCondLst>
                                    <p:cond delay="0"/>
                                  </p:stCondLst>
                                  <p:childTnLst>
                                    <p:set>
                                      <p:cBhvr>
                                        <p:cTn id="39" dur="1" fill="hold">
                                          <p:stCondLst>
                                            <p:cond delay="0"/>
                                          </p:stCondLst>
                                        </p:cTn>
                                        <p:tgtEl>
                                          <p:spTgt spid="1269805"/>
                                        </p:tgtEl>
                                        <p:attrNameLst>
                                          <p:attrName>style.visibility</p:attrName>
                                        </p:attrNameLst>
                                      </p:cBhvr>
                                      <p:to>
                                        <p:strVal val="visible"/>
                                      </p:to>
                                    </p:set>
                                    <p:animEffect transition="in" filter="wipe(up)">
                                      <p:cBhvr>
                                        <p:cTn id="40" dur="500"/>
                                        <p:tgtEl>
                                          <p:spTgt spid="1269805"/>
                                        </p:tgtEl>
                                      </p:cBhvr>
                                    </p:animEffect>
                                  </p:childTnLst>
                                </p:cTn>
                              </p:par>
                              <p:par>
                                <p:cTn id="41" presetID="22" presetClass="entr" presetSubtype="1" fill="hold" nodeType="withEffect">
                                  <p:stCondLst>
                                    <p:cond delay="0"/>
                                  </p:stCondLst>
                                  <p:childTnLst>
                                    <p:set>
                                      <p:cBhvr>
                                        <p:cTn id="42" dur="1" fill="hold">
                                          <p:stCondLst>
                                            <p:cond delay="0"/>
                                          </p:stCondLst>
                                        </p:cTn>
                                        <p:tgtEl>
                                          <p:spTgt spid="1269806"/>
                                        </p:tgtEl>
                                        <p:attrNameLst>
                                          <p:attrName>style.visibility</p:attrName>
                                        </p:attrNameLst>
                                      </p:cBhvr>
                                      <p:to>
                                        <p:strVal val="visible"/>
                                      </p:to>
                                    </p:set>
                                    <p:animEffect transition="in" filter="wipe(up)">
                                      <p:cBhvr>
                                        <p:cTn id="43" dur="500"/>
                                        <p:tgtEl>
                                          <p:spTgt spid="1269806"/>
                                        </p:tgtEl>
                                      </p:cBhvr>
                                    </p:animEffect>
                                  </p:childTnLst>
                                </p:cTn>
                              </p:par>
                              <p:par>
                                <p:cTn id="44" presetID="22" presetClass="entr" presetSubtype="1" fill="hold" nodeType="withEffect">
                                  <p:stCondLst>
                                    <p:cond delay="0"/>
                                  </p:stCondLst>
                                  <p:childTnLst>
                                    <p:set>
                                      <p:cBhvr>
                                        <p:cTn id="45" dur="1" fill="hold">
                                          <p:stCondLst>
                                            <p:cond delay="0"/>
                                          </p:stCondLst>
                                        </p:cTn>
                                        <p:tgtEl>
                                          <p:spTgt spid="1269829"/>
                                        </p:tgtEl>
                                        <p:attrNameLst>
                                          <p:attrName>style.visibility</p:attrName>
                                        </p:attrNameLst>
                                      </p:cBhvr>
                                      <p:to>
                                        <p:strVal val="visible"/>
                                      </p:to>
                                    </p:set>
                                    <p:animEffect transition="in" filter="wipe(up)">
                                      <p:cBhvr>
                                        <p:cTn id="46" dur="500"/>
                                        <p:tgtEl>
                                          <p:spTgt spid="1269829"/>
                                        </p:tgtEl>
                                      </p:cBhvr>
                                    </p:animEffect>
                                  </p:childTnLst>
                                </p:cTn>
                              </p:par>
                            </p:childTnLst>
                          </p:cTn>
                        </p:par>
                        <p:par>
                          <p:cTn id="47" fill="hold" nodeType="afterGroup">
                            <p:stCondLst>
                              <p:cond delay="1000"/>
                            </p:stCondLst>
                            <p:childTnLst>
                              <p:par>
                                <p:cTn id="48" presetID="22" presetClass="entr" presetSubtype="1" fill="hold" nodeType="afterEffect">
                                  <p:stCondLst>
                                    <p:cond delay="0"/>
                                  </p:stCondLst>
                                  <p:childTnLst>
                                    <p:set>
                                      <p:cBhvr>
                                        <p:cTn id="49" dur="1" fill="hold">
                                          <p:stCondLst>
                                            <p:cond delay="0"/>
                                          </p:stCondLst>
                                        </p:cTn>
                                        <p:tgtEl>
                                          <p:spTgt spid="1269810"/>
                                        </p:tgtEl>
                                        <p:attrNameLst>
                                          <p:attrName>style.visibility</p:attrName>
                                        </p:attrNameLst>
                                      </p:cBhvr>
                                      <p:to>
                                        <p:strVal val="visible"/>
                                      </p:to>
                                    </p:set>
                                    <p:animEffect transition="in" filter="wipe(up)">
                                      <p:cBhvr>
                                        <p:cTn id="50" dur="500"/>
                                        <p:tgtEl>
                                          <p:spTgt spid="1269810"/>
                                        </p:tgtEl>
                                      </p:cBhvr>
                                    </p:animEffect>
                                  </p:childTnLst>
                                </p:cTn>
                              </p:par>
                              <p:par>
                                <p:cTn id="51" presetID="22" presetClass="entr" presetSubtype="1" fill="hold" nodeType="withEffect">
                                  <p:stCondLst>
                                    <p:cond delay="0"/>
                                  </p:stCondLst>
                                  <p:childTnLst>
                                    <p:set>
                                      <p:cBhvr>
                                        <p:cTn id="52" dur="1" fill="hold">
                                          <p:stCondLst>
                                            <p:cond delay="0"/>
                                          </p:stCondLst>
                                        </p:cTn>
                                        <p:tgtEl>
                                          <p:spTgt spid="1269811"/>
                                        </p:tgtEl>
                                        <p:attrNameLst>
                                          <p:attrName>style.visibility</p:attrName>
                                        </p:attrNameLst>
                                      </p:cBhvr>
                                      <p:to>
                                        <p:strVal val="visible"/>
                                      </p:to>
                                    </p:set>
                                    <p:animEffect transition="in" filter="wipe(up)">
                                      <p:cBhvr>
                                        <p:cTn id="53" dur="500"/>
                                        <p:tgtEl>
                                          <p:spTgt spid="1269811"/>
                                        </p:tgtEl>
                                      </p:cBhvr>
                                    </p:animEffect>
                                  </p:childTnLst>
                                </p:cTn>
                              </p:par>
                              <p:par>
                                <p:cTn id="54" presetID="22" presetClass="entr" presetSubtype="1" fill="hold" nodeType="withEffect">
                                  <p:stCondLst>
                                    <p:cond delay="0"/>
                                  </p:stCondLst>
                                  <p:childTnLst>
                                    <p:set>
                                      <p:cBhvr>
                                        <p:cTn id="55" dur="1" fill="hold">
                                          <p:stCondLst>
                                            <p:cond delay="0"/>
                                          </p:stCondLst>
                                        </p:cTn>
                                        <p:tgtEl>
                                          <p:spTgt spid="1269812"/>
                                        </p:tgtEl>
                                        <p:attrNameLst>
                                          <p:attrName>style.visibility</p:attrName>
                                        </p:attrNameLst>
                                      </p:cBhvr>
                                      <p:to>
                                        <p:strVal val="visible"/>
                                      </p:to>
                                    </p:set>
                                    <p:animEffect transition="in" filter="wipe(up)">
                                      <p:cBhvr>
                                        <p:cTn id="56" dur="500"/>
                                        <p:tgtEl>
                                          <p:spTgt spid="1269812"/>
                                        </p:tgtEl>
                                      </p:cBhvr>
                                    </p:animEffect>
                                  </p:childTnLst>
                                </p:cTn>
                              </p:par>
                              <p:par>
                                <p:cTn id="57" presetID="22" presetClass="entr" presetSubtype="1" fill="hold" nodeType="withEffect">
                                  <p:stCondLst>
                                    <p:cond delay="0"/>
                                  </p:stCondLst>
                                  <p:childTnLst>
                                    <p:set>
                                      <p:cBhvr>
                                        <p:cTn id="58" dur="1" fill="hold">
                                          <p:stCondLst>
                                            <p:cond delay="0"/>
                                          </p:stCondLst>
                                        </p:cTn>
                                        <p:tgtEl>
                                          <p:spTgt spid="1269826"/>
                                        </p:tgtEl>
                                        <p:attrNameLst>
                                          <p:attrName>style.visibility</p:attrName>
                                        </p:attrNameLst>
                                      </p:cBhvr>
                                      <p:to>
                                        <p:strVal val="visible"/>
                                      </p:to>
                                    </p:set>
                                    <p:animEffect transition="in" filter="wipe(up)">
                                      <p:cBhvr>
                                        <p:cTn id="59" dur="500"/>
                                        <p:tgtEl>
                                          <p:spTgt spid="1269826"/>
                                        </p:tgtEl>
                                      </p:cBhvr>
                                    </p:animEffect>
                                  </p:childTnLst>
                                </p:cTn>
                              </p:par>
                            </p:childTnLst>
                          </p:cTn>
                        </p:par>
                        <p:par>
                          <p:cTn id="60" fill="hold" nodeType="afterGroup">
                            <p:stCondLst>
                              <p:cond delay="1500"/>
                            </p:stCondLst>
                            <p:childTnLst>
                              <p:par>
                                <p:cTn id="61" presetID="22" presetClass="entr" presetSubtype="1" fill="hold" nodeType="afterEffect">
                                  <p:stCondLst>
                                    <p:cond delay="0"/>
                                  </p:stCondLst>
                                  <p:childTnLst>
                                    <p:set>
                                      <p:cBhvr>
                                        <p:cTn id="62" dur="1" fill="hold">
                                          <p:stCondLst>
                                            <p:cond delay="0"/>
                                          </p:stCondLst>
                                        </p:cTn>
                                        <p:tgtEl>
                                          <p:spTgt spid="1269807"/>
                                        </p:tgtEl>
                                        <p:attrNameLst>
                                          <p:attrName>style.visibility</p:attrName>
                                        </p:attrNameLst>
                                      </p:cBhvr>
                                      <p:to>
                                        <p:strVal val="visible"/>
                                      </p:to>
                                    </p:set>
                                    <p:animEffect transition="in" filter="wipe(up)">
                                      <p:cBhvr>
                                        <p:cTn id="63" dur="500"/>
                                        <p:tgtEl>
                                          <p:spTgt spid="1269807"/>
                                        </p:tgtEl>
                                      </p:cBhvr>
                                    </p:animEffect>
                                  </p:childTnLst>
                                </p:cTn>
                              </p:par>
                              <p:par>
                                <p:cTn id="64" presetID="22" presetClass="entr" presetSubtype="1" fill="hold" nodeType="withEffect">
                                  <p:stCondLst>
                                    <p:cond delay="0"/>
                                  </p:stCondLst>
                                  <p:childTnLst>
                                    <p:set>
                                      <p:cBhvr>
                                        <p:cTn id="65" dur="1" fill="hold">
                                          <p:stCondLst>
                                            <p:cond delay="0"/>
                                          </p:stCondLst>
                                        </p:cTn>
                                        <p:tgtEl>
                                          <p:spTgt spid="1269808"/>
                                        </p:tgtEl>
                                        <p:attrNameLst>
                                          <p:attrName>style.visibility</p:attrName>
                                        </p:attrNameLst>
                                      </p:cBhvr>
                                      <p:to>
                                        <p:strVal val="visible"/>
                                      </p:to>
                                    </p:set>
                                    <p:animEffect transition="in" filter="wipe(up)">
                                      <p:cBhvr>
                                        <p:cTn id="66" dur="500"/>
                                        <p:tgtEl>
                                          <p:spTgt spid="1269808"/>
                                        </p:tgtEl>
                                      </p:cBhvr>
                                    </p:animEffect>
                                  </p:childTnLst>
                                </p:cTn>
                              </p:par>
                              <p:par>
                                <p:cTn id="67" presetID="22" presetClass="entr" presetSubtype="1" fill="hold" nodeType="withEffect">
                                  <p:stCondLst>
                                    <p:cond delay="0"/>
                                  </p:stCondLst>
                                  <p:childTnLst>
                                    <p:set>
                                      <p:cBhvr>
                                        <p:cTn id="68" dur="1" fill="hold">
                                          <p:stCondLst>
                                            <p:cond delay="0"/>
                                          </p:stCondLst>
                                        </p:cTn>
                                        <p:tgtEl>
                                          <p:spTgt spid="1269825"/>
                                        </p:tgtEl>
                                        <p:attrNameLst>
                                          <p:attrName>style.visibility</p:attrName>
                                        </p:attrNameLst>
                                      </p:cBhvr>
                                      <p:to>
                                        <p:strVal val="visible"/>
                                      </p:to>
                                    </p:set>
                                    <p:animEffect transition="in" filter="wipe(up)">
                                      <p:cBhvr>
                                        <p:cTn id="69" dur="500"/>
                                        <p:tgtEl>
                                          <p:spTgt spid="1269825"/>
                                        </p:tgtEl>
                                      </p:cBhvr>
                                    </p:animEffect>
                                  </p:childTnLst>
                                </p:cTn>
                              </p:par>
                              <p:par>
                                <p:cTn id="70" presetID="22" presetClass="entr" presetSubtype="1" fill="hold" nodeType="withEffect">
                                  <p:stCondLst>
                                    <p:cond delay="0"/>
                                  </p:stCondLst>
                                  <p:childTnLst>
                                    <p:set>
                                      <p:cBhvr>
                                        <p:cTn id="71" dur="1" fill="hold">
                                          <p:stCondLst>
                                            <p:cond delay="0"/>
                                          </p:stCondLst>
                                        </p:cTn>
                                        <p:tgtEl>
                                          <p:spTgt spid="1269809"/>
                                        </p:tgtEl>
                                        <p:attrNameLst>
                                          <p:attrName>style.visibility</p:attrName>
                                        </p:attrNameLst>
                                      </p:cBhvr>
                                      <p:to>
                                        <p:strVal val="visible"/>
                                      </p:to>
                                    </p:set>
                                    <p:animEffect transition="in" filter="wipe(up)">
                                      <p:cBhvr>
                                        <p:cTn id="72" dur="500"/>
                                        <p:tgtEl>
                                          <p:spTgt spid="1269809"/>
                                        </p:tgtEl>
                                      </p:cBhvr>
                                    </p:animEffect>
                                  </p:childTnLst>
                                </p:cTn>
                              </p:par>
                              <p:par>
                                <p:cTn id="73" presetID="22" presetClass="entr" presetSubtype="1" fill="hold" nodeType="withEffect">
                                  <p:stCondLst>
                                    <p:cond delay="0"/>
                                  </p:stCondLst>
                                  <p:childTnLst>
                                    <p:set>
                                      <p:cBhvr>
                                        <p:cTn id="74" dur="1" fill="hold">
                                          <p:stCondLst>
                                            <p:cond delay="0"/>
                                          </p:stCondLst>
                                        </p:cTn>
                                        <p:tgtEl>
                                          <p:spTgt spid="1269830"/>
                                        </p:tgtEl>
                                        <p:attrNameLst>
                                          <p:attrName>style.visibility</p:attrName>
                                        </p:attrNameLst>
                                      </p:cBhvr>
                                      <p:to>
                                        <p:strVal val="visible"/>
                                      </p:to>
                                    </p:set>
                                    <p:animEffect transition="in" filter="wipe(up)">
                                      <p:cBhvr>
                                        <p:cTn id="75" dur="500"/>
                                        <p:tgtEl>
                                          <p:spTgt spid="126983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269813"/>
                                        </p:tgtEl>
                                        <p:attrNameLst>
                                          <p:attrName>style.visibility</p:attrName>
                                        </p:attrNameLst>
                                      </p:cBhvr>
                                      <p:to>
                                        <p:strVal val="visible"/>
                                      </p:to>
                                    </p:set>
                                    <p:animEffect transition="in" filter="wipe(up)">
                                      <p:cBhvr>
                                        <p:cTn id="80" dur="500"/>
                                        <p:tgtEl>
                                          <p:spTgt spid="1269813"/>
                                        </p:tgtEl>
                                      </p:cBhvr>
                                    </p:animEffect>
                                  </p:childTnLst>
                                </p:cTn>
                              </p:par>
                            </p:childTnLst>
                          </p:cTn>
                        </p:par>
                        <p:par>
                          <p:cTn id="81" fill="hold" nodeType="afterGroup">
                            <p:stCondLst>
                              <p:cond delay="500"/>
                            </p:stCondLst>
                            <p:childTnLst>
                              <p:par>
                                <p:cTn id="82" presetID="1" presetClass="entr" presetSubtype="0" fill="hold" nodeType="afterEffect">
                                  <p:stCondLst>
                                    <p:cond delay="0"/>
                                  </p:stCondLst>
                                  <p:childTnLst>
                                    <p:set>
                                      <p:cBhvr>
                                        <p:cTn id="83" dur="1" fill="hold">
                                          <p:stCondLst>
                                            <p:cond delay="0"/>
                                          </p:stCondLst>
                                        </p:cTn>
                                        <p:tgtEl>
                                          <p:spTgt spid="1269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6356"/>
            <a:ext cx="10515600" cy="1325563"/>
          </a:xfrm>
        </p:spPr>
        <p:txBody>
          <a:bodyPr>
            <a:normAutofit fontScale="90000"/>
          </a:bodyPr>
          <a:lstStyle/>
          <a:p>
            <a:pPr algn="ctr"/>
            <a:r>
              <a:rPr lang="en-US" b="1" dirty="0"/>
              <a:t/>
            </a:r>
            <a:br>
              <a:rPr lang="en-US" b="1" dirty="0"/>
            </a:br>
            <a:r>
              <a:rPr lang="en-US" b="1" dirty="0"/>
              <a:t/>
            </a:r>
            <a:br>
              <a:rPr lang="en-US" b="1" dirty="0"/>
            </a:br>
            <a:r>
              <a:rPr lang="en-US" b="1" dirty="0"/>
              <a:t/>
            </a:r>
            <a:br>
              <a:rPr lang="en-US" b="1" dirty="0"/>
            </a:br>
            <a:r>
              <a:rPr lang="en-US" sz="4000" dirty="0">
                <a:solidFill>
                  <a:srgbClr val="990033"/>
                </a:solidFill>
                <a:latin typeface="Calibri" panose="020F0502020204030204" pitchFamily="34" charset="0"/>
                <a:ea typeface="+mn-ea"/>
                <a:cs typeface="+mn-cs"/>
              </a:rPr>
              <a:t>IKE (Runs over UDP to destination port 500)</a:t>
            </a:r>
            <a:r>
              <a:rPr lang="en-NZ" sz="4000" dirty="0">
                <a:solidFill>
                  <a:srgbClr val="990033"/>
                </a:solidFill>
                <a:latin typeface="Calibri" panose="020F0502020204030204" pitchFamily="34" charset="0"/>
                <a:ea typeface="+mn-ea"/>
                <a:cs typeface="+mn-cs"/>
              </a:rPr>
              <a:t/>
            </a:r>
            <a:br>
              <a:rPr lang="en-NZ" sz="4000" dirty="0">
                <a:solidFill>
                  <a:srgbClr val="990033"/>
                </a:solidFill>
                <a:latin typeface="Calibri" panose="020F0502020204030204" pitchFamily="34" charset="0"/>
                <a:ea typeface="+mn-ea"/>
                <a:cs typeface="+mn-cs"/>
              </a:rPr>
            </a:br>
            <a:r>
              <a:rPr lang="en-US" sz="4000" dirty="0">
                <a:solidFill>
                  <a:srgbClr val="990033"/>
                </a:solidFill>
                <a:latin typeface="Calibri" panose="020F0502020204030204" pitchFamily="34" charset="0"/>
                <a:ea typeface="+mn-ea"/>
                <a:cs typeface="+mn-cs"/>
              </a:rPr>
              <a:t/>
            </a:r>
            <a:br>
              <a:rPr lang="en-US" sz="4000" dirty="0">
                <a:solidFill>
                  <a:srgbClr val="990033"/>
                </a:solidFill>
                <a:latin typeface="Calibri" panose="020F0502020204030204" pitchFamily="34" charset="0"/>
                <a:ea typeface="+mn-ea"/>
                <a:cs typeface="+mn-cs"/>
              </a:rPr>
            </a:br>
            <a:r>
              <a:rPr lang="en-US" b="1" dirty="0"/>
              <a:t/>
            </a:r>
            <a:br>
              <a:rPr lang="en-US" b="1" dirty="0"/>
            </a:br>
            <a:endParaRPr lang="en-NZ" b="1" dirty="0"/>
          </a:p>
        </p:txBody>
      </p:sp>
      <p:sp>
        <p:nvSpPr>
          <p:cNvPr id="3" name="Text Placeholder 2"/>
          <p:cNvSpPr>
            <a:spLocks noGrp="1"/>
          </p:cNvSpPr>
          <p:nvPr>
            <p:ph type="body" idx="1"/>
          </p:nvPr>
        </p:nvSpPr>
        <p:spPr>
          <a:xfrm>
            <a:off x="839787" y="1144192"/>
            <a:ext cx="5157787" cy="823912"/>
          </a:xfrm>
        </p:spPr>
        <p:txBody>
          <a:bodyPr>
            <a:normAutofit/>
          </a:bodyPr>
          <a:lstStyle/>
          <a:p>
            <a:r>
              <a:rPr lang="en-US" sz="4000" dirty="0"/>
              <a:t>IKE Phase 1</a:t>
            </a:r>
            <a:endParaRPr lang="en-NZ" sz="4000" dirty="0"/>
          </a:p>
        </p:txBody>
      </p:sp>
      <p:sp>
        <p:nvSpPr>
          <p:cNvPr id="4" name="Content Placeholder 3"/>
          <p:cNvSpPr>
            <a:spLocks noGrp="1"/>
          </p:cNvSpPr>
          <p:nvPr>
            <p:ph sz="half" idx="2"/>
          </p:nvPr>
        </p:nvSpPr>
        <p:spPr>
          <a:xfrm>
            <a:off x="839788" y="1968104"/>
            <a:ext cx="5157787" cy="4221559"/>
          </a:xfrm>
        </p:spPr>
        <p:txBody>
          <a:bodyPr>
            <a:normAutofit fontScale="92500" lnSpcReduction="10000"/>
          </a:bodyPr>
          <a:lstStyle/>
          <a:p>
            <a:r>
              <a:rPr lang="en-US" sz="3600" dirty="0"/>
              <a:t>Creates an IKE SA (Main Mode or Aggressive Mode)</a:t>
            </a:r>
          </a:p>
          <a:p>
            <a:pPr lvl="1"/>
            <a:r>
              <a:rPr lang="en-US" sz="3600" dirty="0"/>
              <a:t>Peers negotiate a secure, authenticated key-management channel through </a:t>
            </a:r>
            <a:r>
              <a:rPr lang="en-NZ" sz="3600" dirty="0"/>
              <a:t> Internet Security Association and Key Management Protocol (</a:t>
            </a:r>
            <a:r>
              <a:rPr lang="en-NZ" sz="3600" b="1" dirty="0"/>
              <a:t>ISAKMP</a:t>
            </a:r>
            <a:r>
              <a:rPr lang="en-NZ" sz="3600" dirty="0"/>
              <a:t>)</a:t>
            </a:r>
          </a:p>
        </p:txBody>
      </p:sp>
      <p:sp>
        <p:nvSpPr>
          <p:cNvPr id="5" name="Text Placeholder 4"/>
          <p:cNvSpPr>
            <a:spLocks noGrp="1"/>
          </p:cNvSpPr>
          <p:nvPr>
            <p:ph type="body" sz="quarter" idx="3"/>
          </p:nvPr>
        </p:nvSpPr>
        <p:spPr>
          <a:xfrm>
            <a:off x="6097588" y="1083363"/>
            <a:ext cx="5183188" cy="823912"/>
          </a:xfrm>
        </p:spPr>
        <p:txBody>
          <a:bodyPr>
            <a:normAutofit/>
          </a:bodyPr>
          <a:lstStyle/>
          <a:p>
            <a:r>
              <a:rPr lang="en-US" sz="4000" dirty="0"/>
              <a:t>IKE Phase 2</a:t>
            </a:r>
            <a:endParaRPr lang="en-NZ" sz="4000" dirty="0"/>
          </a:p>
        </p:txBody>
      </p:sp>
      <p:sp>
        <p:nvSpPr>
          <p:cNvPr id="6" name="Content Placeholder 5"/>
          <p:cNvSpPr>
            <a:spLocks noGrp="1"/>
          </p:cNvSpPr>
          <p:nvPr>
            <p:ph sz="quarter" idx="4"/>
          </p:nvPr>
        </p:nvSpPr>
        <p:spPr>
          <a:xfrm>
            <a:off x="6172199" y="1968104"/>
            <a:ext cx="5777345" cy="4221559"/>
          </a:xfrm>
        </p:spPr>
        <p:txBody>
          <a:bodyPr>
            <a:normAutofit fontScale="92500"/>
          </a:bodyPr>
          <a:lstStyle/>
          <a:p>
            <a:r>
              <a:rPr lang="en-US" sz="3600" dirty="0"/>
              <a:t>Creates IPsec SAs (Quick Mode)</a:t>
            </a:r>
          </a:p>
          <a:p>
            <a:pPr lvl="1"/>
            <a:r>
              <a:rPr lang="en-US" sz="3600" dirty="0" err="1"/>
              <a:t>Ipsec</a:t>
            </a:r>
            <a:r>
              <a:rPr lang="en-US" sz="3600" dirty="0"/>
              <a:t> SAs are negotiated to protect user traffic.</a:t>
            </a:r>
          </a:p>
          <a:p>
            <a:pPr lvl="1"/>
            <a:r>
              <a:rPr lang="en-US" sz="3600" dirty="0" err="1"/>
              <a:t>IPSec</a:t>
            </a:r>
            <a:r>
              <a:rPr lang="en-US" sz="3600" dirty="0"/>
              <a:t> Profiles (Outbound &amp; Inbound  )</a:t>
            </a:r>
          </a:p>
          <a:p>
            <a:pPr lvl="1"/>
            <a:r>
              <a:rPr lang="en-US" sz="3600" dirty="0"/>
              <a:t>Each SA has a different Security Parameter Index (SPI)</a:t>
            </a:r>
            <a:endParaRPr lang="en-NZ" sz="3600" dirty="0"/>
          </a:p>
        </p:txBody>
      </p:sp>
    </p:spTree>
    <p:extLst>
      <p:ext uri="{BB962C8B-B14F-4D97-AF65-F5344CB8AC3E}">
        <p14:creationId xmlns:p14="http://schemas.microsoft.com/office/powerpoint/2010/main" val="4084466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zh-CN" dirty="0" smtClean="0"/>
              <a:t>OSI Layer 4 Security (SSL &amp; TLS)</a:t>
            </a:r>
            <a:endParaRPr lang="en-NZ" dirty="0"/>
          </a:p>
        </p:txBody>
      </p:sp>
    </p:spTree>
    <p:extLst>
      <p:ext uri="{BB962C8B-B14F-4D97-AF65-F5344CB8AC3E}">
        <p14:creationId xmlns:p14="http://schemas.microsoft.com/office/powerpoint/2010/main" val="28783616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393428" y="1581437"/>
            <a:ext cx="6835514" cy="2493878"/>
            <a:chOff x="1420969" y="56218"/>
            <a:chExt cx="4677933" cy="2332825"/>
          </a:xfrm>
          <a:solidFill>
            <a:schemeClr val="bg1"/>
          </a:solidFill>
        </p:grpSpPr>
        <p:sp>
          <p:nvSpPr>
            <p:cNvPr id="4" name="Rectangle 3"/>
            <p:cNvSpPr/>
            <p:nvPr/>
          </p:nvSpPr>
          <p:spPr>
            <a:xfrm flipH="1">
              <a:off x="1420971" y="56218"/>
              <a:ext cx="631064" cy="72525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PoP3</a:t>
              </a:r>
            </a:p>
            <a:p>
              <a:pPr algn="ctr"/>
              <a:r>
                <a:rPr lang="en-US" sz="2400" b="1" dirty="0">
                  <a:solidFill>
                    <a:schemeClr val="tx1"/>
                  </a:solidFill>
                </a:rPr>
                <a:t>110</a:t>
              </a:r>
              <a:endParaRPr lang="en-NZ" sz="2400" b="1" dirty="0">
                <a:solidFill>
                  <a:schemeClr val="tx1"/>
                </a:solidFill>
              </a:endParaRPr>
            </a:p>
          </p:txBody>
        </p:sp>
        <p:sp>
          <p:nvSpPr>
            <p:cNvPr id="5" name="Rectangle 4"/>
            <p:cNvSpPr/>
            <p:nvPr/>
          </p:nvSpPr>
          <p:spPr>
            <a:xfrm flipH="1">
              <a:off x="2052035" y="56218"/>
              <a:ext cx="729802" cy="72525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a:p>
              <a:pPr algn="ctr"/>
              <a:r>
                <a:rPr lang="en-US" sz="2400" b="1" dirty="0">
                  <a:solidFill>
                    <a:schemeClr val="tx1"/>
                  </a:solidFill>
                </a:rPr>
                <a:t>HTTP</a:t>
              </a:r>
            </a:p>
            <a:p>
              <a:pPr algn="ctr"/>
              <a:r>
                <a:rPr lang="en-US" sz="2400" b="1" dirty="0">
                  <a:solidFill>
                    <a:schemeClr val="tx1"/>
                  </a:solidFill>
                </a:rPr>
                <a:t>80</a:t>
              </a:r>
            </a:p>
            <a:p>
              <a:pPr algn="ctr"/>
              <a:endParaRPr lang="en-NZ" sz="2400" b="1" dirty="0">
                <a:solidFill>
                  <a:schemeClr val="tx1"/>
                </a:solidFill>
              </a:endParaRPr>
            </a:p>
          </p:txBody>
        </p:sp>
        <p:sp>
          <p:nvSpPr>
            <p:cNvPr id="6" name="Rectangle 5"/>
            <p:cNvSpPr/>
            <p:nvPr/>
          </p:nvSpPr>
          <p:spPr>
            <a:xfrm flipH="1">
              <a:off x="2683098" y="56218"/>
              <a:ext cx="729802" cy="72525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SMTP</a:t>
              </a:r>
            </a:p>
            <a:p>
              <a:pPr algn="ctr"/>
              <a:r>
                <a:rPr lang="en-US" sz="2400" b="1" dirty="0">
                  <a:solidFill>
                    <a:schemeClr val="tx1"/>
                  </a:solidFill>
                </a:rPr>
                <a:t>25</a:t>
              </a:r>
              <a:endParaRPr lang="en-NZ" sz="2400" b="1" dirty="0">
                <a:solidFill>
                  <a:schemeClr val="tx1"/>
                </a:solidFill>
              </a:endParaRPr>
            </a:p>
          </p:txBody>
        </p:sp>
        <p:sp>
          <p:nvSpPr>
            <p:cNvPr id="10" name="Rectangle 9"/>
            <p:cNvSpPr/>
            <p:nvPr/>
          </p:nvSpPr>
          <p:spPr>
            <a:xfrm>
              <a:off x="1434502" y="1508284"/>
              <a:ext cx="4664400" cy="418563"/>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Transport</a:t>
              </a:r>
              <a:endParaRPr lang="en-NZ" sz="2400" b="1" dirty="0">
                <a:solidFill>
                  <a:schemeClr val="tx1"/>
                </a:solidFill>
              </a:endParaRPr>
            </a:p>
          </p:txBody>
        </p:sp>
        <p:sp>
          <p:nvSpPr>
            <p:cNvPr id="13" name="Rectangle 12"/>
            <p:cNvSpPr/>
            <p:nvPr/>
          </p:nvSpPr>
          <p:spPr>
            <a:xfrm>
              <a:off x="1420969" y="1970480"/>
              <a:ext cx="4677932" cy="418563"/>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Network</a:t>
              </a:r>
              <a:endParaRPr lang="en-NZ" sz="2400" b="1" dirty="0">
                <a:solidFill>
                  <a:schemeClr val="tx1"/>
                </a:solidFill>
              </a:endParaRPr>
            </a:p>
          </p:txBody>
        </p:sp>
      </p:grpSp>
      <p:sp>
        <p:nvSpPr>
          <p:cNvPr id="16" name="TextBox 15"/>
          <p:cNvSpPr txBox="1"/>
          <p:nvPr/>
        </p:nvSpPr>
        <p:spPr>
          <a:xfrm>
            <a:off x="3514519" y="299063"/>
            <a:ext cx="5059021" cy="646331"/>
          </a:xfrm>
          <a:prstGeom prst="rect">
            <a:avLst/>
          </a:prstGeom>
          <a:noFill/>
        </p:spPr>
        <p:txBody>
          <a:bodyPr wrap="square" rtlCol="0">
            <a:spAutoFit/>
          </a:bodyPr>
          <a:lstStyle/>
          <a:p>
            <a:pPr algn="ctr"/>
            <a:r>
              <a:rPr lang="en-US" sz="3600" dirty="0"/>
              <a:t>Where does SSL fits?</a:t>
            </a:r>
            <a:endParaRPr lang="en-NZ" sz="3600" dirty="0"/>
          </a:p>
        </p:txBody>
      </p:sp>
      <p:grpSp>
        <p:nvGrpSpPr>
          <p:cNvPr id="18" name="Group 17"/>
          <p:cNvGrpSpPr/>
          <p:nvPr/>
        </p:nvGrpSpPr>
        <p:grpSpPr>
          <a:xfrm>
            <a:off x="2393431" y="1562257"/>
            <a:ext cx="6835512" cy="3038155"/>
            <a:chOff x="-760986" y="343695"/>
            <a:chExt cx="4758635" cy="2944988"/>
          </a:xfrm>
          <a:solidFill>
            <a:schemeClr val="bg1"/>
          </a:solidFill>
        </p:grpSpPr>
        <p:sp>
          <p:nvSpPr>
            <p:cNvPr id="19" name="Rectangle 18"/>
            <p:cNvSpPr/>
            <p:nvPr/>
          </p:nvSpPr>
          <p:spPr>
            <a:xfrm flipH="1">
              <a:off x="1410083" y="343695"/>
              <a:ext cx="740689" cy="72525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SPoP3</a:t>
              </a:r>
            </a:p>
            <a:p>
              <a:pPr algn="ctr"/>
              <a:r>
                <a:rPr lang="en-US" sz="2400" b="1" dirty="0">
                  <a:solidFill>
                    <a:schemeClr val="tx1"/>
                  </a:solidFill>
                </a:rPr>
                <a:t>995</a:t>
              </a:r>
              <a:endParaRPr lang="en-NZ" sz="2400" b="1" dirty="0">
                <a:solidFill>
                  <a:schemeClr val="tx1"/>
                </a:solidFill>
              </a:endParaRPr>
            </a:p>
          </p:txBody>
        </p:sp>
        <p:sp>
          <p:nvSpPr>
            <p:cNvPr id="20" name="Rectangle 19"/>
            <p:cNvSpPr/>
            <p:nvPr/>
          </p:nvSpPr>
          <p:spPr>
            <a:xfrm flipH="1">
              <a:off x="2150771" y="343695"/>
              <a:ext cx="897237" cy="72525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a:p>
              <a:pPr algn="ctr"/>
              <a:r>
                <a:rPr lang="en-US" sz="2400" b="1" dirty="0">
                  <a:solidFill>
                    <a:schemeClr val="tx1"/>
                  </a:solidFill>
                </a:rPr>
                <a:t>HTTPS</a:t>
              </a:r>
            </a:p>
            <a:p>
              <a:pPr algn="ctr"/>
              <a:r>
                <a:rPr lang="en-US" sz="2400" b="1" dirty="0">
                  <a:solidFill>
                    <a:schemeClr val="tx1"/>
                  </a:solidFill>
                </a:rPr>
                <a:t>443</a:t>
              </a:r>
            </a:p>
            <a:p>
              <a:pPr algn="ctr"/>
              <a:endParaRPr lang="en-NZ" sz="2400" b="1" dirty="0">
                <a:solidFill>
                  <a:schemeClr val="tx1"/>
                </a:solidFill>
              </a:endParaRPr>
            </a:p>
          </p:txBody>
        </p:sp>
        <p:sp>
          <p:nvSpPr>
            <p:cNvPr id="21" name="Rectangle 20"/>
            <p:cNvSpPr/>
            <p:nvPr/>
          </p:nvSpPr>
          <p:spPr>
            <a:xfrm flipH="1">
              <a:off x="3048008" y="343695"/>
              <a:ext cx="949641" cy="72525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SSMTP</a:t>
              </a:r>
            </a:p>
            <a:p>
              <a:pPr algn="ctr"/>
              <a:r>
                <a:rPr lang="en-US" sz="2400" b="1" dirty="0">
                  <a:solidFill>
                    <a:schemeClr val="tx1"/>
                  </a:solidFill>
                </a:rPr>
                <a:t>465</a:t>
              </a:r>
              <a:endParaRPr lang="en-NZ" sz="2400" b="1" dirty="0">
                <a:solidFill>
                  <a:schemeClr val="tx1"/>
                </a:solidFill>
              </a:endParaRPr>
            </a:p>
          </p:txBody>
        </p:sp>
        <p:sp>
          <p:nvSpPr>
            <p:cNvPr id="22" name="Rectangle 21"/>
            <p:cNvSpPr/>
            <p:nvPr/>
          </p:nvSpPr>
          <p:spPr>
            <a:xfrm>
              <a:off x="1410083" y="1220549"/>
              <a:ext cx="2587566" cy="418563"/>
            </a:xfrm>
            <a:prstGeom prst="rect">
              <a:avLst/>
            </a:prstGeom>
            <a:solidFill>
              <a:schemeClr val="bg2"/>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SSL or TLS</a:t>
              </a:r>
              <a:endParaRPr lang="en-NZ" sz="2400" b="1" dirty="0">
                <a:solidFill>
                  <a:schemeClr val="tx1"/>
                </a:solidFill>
              </a:endParaRPr>
            </a:p>
          </p:txBody>
        </p:sp>
        <p:sp>
          <p:nvSpPr>
            <p:cNvPr id="24" name="Rectangle 23"/>
            <p:cNvSpPr/>
            <p:nvPr/>
          </p:nvSpPr>
          <p:spPr>
            <a:xfrm>
              <a:off x="-760986" y="2870120"/>
              <a:ext cx="4758634" cy="418563"/>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 link</a:t>
              </a:r>
              <a:endParaRPr lang="en-NZ" sz="2400" b="1" dirty="0">
                <a:solidFill>
                  <a:schemeClr val="tx1"/>
                </a:solidFill>
              </a:endParaRPr>
            </a:p>
          </p:txBody>
        </p:sp>
      </p:grpSp>
      <p:cxnSp>
        <p:nvCxnSpPr>
          <p:cNvPr id="25" name="Straight Arrow Connector 24"/>
          <p:cNvCxnSpPr>
            <a:stCxn id="5" idx="2"/>
          </p:cNvCxnSpPr>
          <p:nvPr/>
        </p:nvCxnSpPr>
        <p:spPr>
          <a:xfrm>
            <a:off x="3848760" y="2356760"/>
            <a:ext cx="13706" cy="7769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0" idx="2"/>
          </p:cNvCxnSpPr>
          <p:nvPr/>
        </p:nvCxnSpPr>
        <p:spPr>
          <a:xfrm flipH="1">
            <a:off x="7220263" y="2310452"/>
            <a:ext cx="159" cy="15639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2" idx="2"/>
          </p:cNvCxnSpPr>
          <p:nvPr/>
        </p:nvCxnSpPr>
        <p:spPr>
          <a:xfrm flipH="1">
            <a:off x="7370165" y="2898656"/>
            <a:ext cx="333" cy="23509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222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 Components</a:t>
            </a:r>
            <a:endParaRPr lang="en-NZ" dirty="0"/>
          </a:p>
        </p:txBody>
      </p:sp>
      <p:sp>
        <p:nvSpPr>
          <p:cNvPr id="3" name="Content Placeholder 2"/>
          <p:cNvSpPr>
            <a:spLocks noGrp="1"/>
          </p:cNvSpPr>
          <p:nvPr>
            <p:ph idx="1"/>
          </p:nvPr>
        </p:nvSpPr>
        <p:spPr>
          <a:xfrm>
            <a:off x="1752600" y="1195465"/>
            <a:ext cx="8686800" cy="4650698"/>
          </a:xfrm>
        </p:spPr>
        <p:txBody>
          <a:bodyPr>
            <a:normAutofit/>
          </a:bodyPr>
          <a:lstStyle/>
          <a:p>
            <a:r>
              <a:rPr lang="en-US" dirty="0" smtClean="0"/>
              <a:t>SSL Handshake Protocol</a:t>
            </a:r>
          </a:p>
          <a:p>
            <a:pPr lvl="1"/>
            <a:r>
              <a:rPr lang="en-US" dirty="0" smtClean="0"/>
              <a:t>Negotiation of security algorithms and parameters</a:t>
            </a:r>
          </a:p>
          <a:p>
            <a:pPr lvl="1"/>
            <a:r>
              <a:rPr lang="en-US" dirty="0" smtClean="0"/>
              <a:t>Key exchange </a:t>
            </a:r>
          </a:p>
          <a:p>
            <a:pPr lvl="1"/>
            <a:r>
              <a:rPr lang="en-US" dirty="0" smtClean="0"/>
              <a:t>Server authentication and optionally client authentication</a:t>
            </a:r>
            <a:endParaRPr lang="en-NZ" dirty="0" smtClean="0"/>
          </a:p>
          <a:p>
            <a:pPr marL="342900" lvl="1" indent="-342900">
              <a:buFont typeface="Arial"/>
              <a:buChar char="•"/>
            </a:pPr>
            <a:r>
              <a:rPr lang="en-US" sz="3200" dirty="0"/>
              <a:t>SSL Record Protocol</a:t>
            </a:r>
          </a:p>
          <a:p>
            <a:pPr marL="1200150" lvl="3" indent="-342900"/>
            <a:r>
              <a:rPr lang="en-US" sz="2800" dirty="0"/>
              <a:t>Fragmentation</a:t>
            </a:r>
          </a:p>
          <a:p>
            <a:pPr marL="1200150" lvl="3" indent="-342900"/>
            <a:r>
              <a:rPr lang="en-US" sz="2800" dirty="0"/>
              <a:t>Compression </a:t>
            </a:r>
          </a:p>
          <a:p>
            <a:pPr marL="1200150" lvl="3" indent="-342900"/>
            <a:r>
              <a:rPr lang="en-US" sz="2800" dirty="0"/>
              <a:t>Message authentication and integrity protocol</a:t>
            </a:r>
          </a:p>
          <a:p>
            <a:pPr marL="1200150" lvl="3" indent="-342900"/>
            <a:r>
              <a:rPr lang="en-US" sz="2800" dirty="0"/>
              <a:t>Encryption</a:t>
            </a:r>
          </a:p>
          <a:p>
            <a:pPr marL="857250" lvl="3" indent="0">
              <a:buNone/>
            </a:pPr>
            <a:endParaRPr lang="en-US" dirty="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73</a:t>
            </a:fld>
            <a:endParaRPr kumimoji="0" lang="en-US"/>
          </a:p>
        </p:txBody>
      </p:sp>
    </p:spTree>
    <p:extLst>
      <p:ext uri="{BB962C8B-B14F-4D97-AF65-F5344CB8AC3E}">
        <p14:creationId xmlns:p14="http://schemas.microsoft.com/office/powerpoint/2010/main" val="23242130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A957AF-53C0-420B-9C2D-77DB1416566C}" type="slidenum">
              <a:rPr kumimoji="0" lang="en-US" smtClean="0"/>
              <a:pPr/>
              <a:t>74</a:t>
            </a:fld>
            <a:endParaRPr kumimoji="0" lang="en-US"/>
          </a:p>
        </p:txBody>
      </p:sp>
      <p:pic>
        <p:nvPicPr>
          <p:cNvPr id="3" name="Picture 2"/>
          <p:cNvPicPr>
            <a:picLocks noChangeAspect="1"/>
          </p:cNvPicPr>
          <p:nvPr/>
        </p:nvPicPr>
        <p:blipFill>
          <a:blip r:embed="rId3"/>
          <a:stretch>
            <a:fillRect/>
          </a:stretch>
        </p:blipFill>
        <p:spPr>
          <a:xfrm>
            <a:off x="1524000" y="858505"/>
            <a:ext cx="9144000" cy="5140990"/>
          </a:xfrm>
          <a:prstGeom prst="rect">
            <a:avLst/>
          </a:prstGeom>
        </p:spPr>
      </p:pic>
    </p:spTree>
    <p:extLst>
      <p:ext uri="{BB962C8B-B14F-4D97-AF65-F5344CB8AC3E}">
        <p14:creationId xmlns:p14="http://schemas.microsoft.com/office/powerpoint/2010/main" val="1385674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0195"/>
            <a:ext cx="8229600" cy="914400"/>
          </a:xfrm>
        </p:spPr>
        <p:txBody>
          <a:bodyPr/>
          <a:lstStyle/>
          <a:p>
            <a:r>
              <a:rPr lang="en-US" dirty="0" smtClean="0"/>
              <a:t>Transport Layer Security(TLS)</a:t>
            </a:r>
            <a:endParaRPr lang="en-NZ" dirty="0"/>
          </a:p>
        </p:txBody>
      </p:sp>
      <p:sp>
        <p:nvSpPr>
          <p:cNvPr id="3" name="Content Placeholder 2"/>
          <p:cNvSpPr>
            <a:spLocks noGrp="1"/>
          </p:cNvSpPr>
          <p:nvPr>
            <p:ph idx="1"/>
          </p:nvPr>
        </p:nvSpPr>
        <p:spPr/>
        <p:txBody>
          <a:bodyPr/>
          <a:lstStyle/>
          <a:p>
            <a:r>
              <a:rPr lang="en-US" dirty="0" smtClean="0"/>
              <a:t>Designed for providing security at the transport layer.</a:t>
            </a:r>
          </a:p>
          <a:p>
            <a:r>
              <a:rPr lang="en-US" dirty="0" smtClean="0"/>
              <a:t>TLS was derived from SSL</a:t>
            </a:r>
          </a:p>
          <a:p>
            <a:r>
              <a:rPr lang="en-US" dirty="0" smtClean="0"/>
              <a:t>TLS ensures privacy between communication applications and their users on the Internet</a:t>
            </a:r>
          </a:p>
          <a:p>
            <a:r>
              <a:rPr lang="en-US" dirty="0" smtClean="0"/>
              <a:t>TLS is widely deployed protocol for securing client-server communications over the Internet</a:t>
            </a:r>
          </a:p>
          <a:p>
            <a:endParaRPr lang="en-NZ"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75</a:t>
            </a:fld>
            <a:endParaRPr kumimoji="0" lang="en-US"/>
          </a:p>
        </p:txBody>
      </p:sp>
    </p:spTree>
    <p:extLst>
      <p:ext uri="{BB962C8B-B14F-4D97-AF65-F5344CB8AC3E}">
        <p14:creationId xmlns:p14="http://schemas.microsoft.com/office/powerpoint/2010/main" val="17233461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handshake protocol</a:t>
            </a:r>
            <a:endParaRPr lang="en-NZ" dirty="0"/>
          </a:p>
        </p:txBody>
      </p:sp>
      <p:sp>
        <p:nvSpPr>
          <p:cNvPr id="3" name="Content Placeholder 2"/>
          <p:cNvSpPr>
            <a:spLocks noGrp="1"/>
          </p:cNvSpPr>
          <p:nvPr>
            <p:ph idx="1"/>
          </p:nvPr>
        </p:nvSpPr>
        <p:spPr/>
        <p:txBody>
          <a:bodyPr/>
          <a:lstStyle/>
          <a:p>
            <a:r>
              <a:rPr lang="en-US" dirty="0" smtClean="0"/>
              <a:t>SS/TLS basically used between client and web server to establish trust and the negotiate what secret key should be used to encrypt and decrypt the conversation.</a:t>
            </a:r>
          </a:p>
          <a:p>
            <a:endParaRPr lang="en-NZ"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76</a:t>
            </a:fld>
            <a:endParaRPr kumimoji="0" lang="en-US"/>
          </a:p>
        </p:txBody>
      </p:sp>
      <p:pic>
        <p:nvPicPr>
          <p:cNvPr id="5" name="Picture 4"/>
          <p:cNvPicPr>
            <a:picLocks noChangeAspect="1"/>
          </p:cNvPicPr>
          <p:nvPr/>
        </p:nvPicPr>
        <p:blipFill>
          <a:blip r:embed="rId2"/>
          <a:stretch>
            <a:fillRect/>
          </a:stretch>
        </p:blipFill>
        <p:spPr>
          <a:xfrm>
            <a:off x="2421458" y="4029856"/>
            <a:ext cx="7789343" cy="2096307"/>
          </a:xfrm>
          <a:prstGeom prst="rect">
            <a:avLst/>
          </a:prstGeom>
        </p:spPr>
      </p:pic>
    </p:spTree>
    <p:extLst>
      <p:ext uri="{BB962C8B-B14F-4D97-AF65-F5344CB8AC3E}">
        <p14:creationId xmlns:p14="http://schemas.microsoft.com/office/powerpoint/2010/main" val="35708872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TLS handshake protocol</a:t>
            </a:r>
            <a:endParaRPr lang="en-NZ" dirty="0"/>
          </a:p>
        </p:txBody>
      </p:sp>
      <p:sp>
        <p:nvSpPr>
          <p:cNvPr id="3" name="Content Placeholder 2"/>
          <p:cNvSpPr>
            <a:spLocks noGrp="1"/>
          </p:cNvSpPr>
          <p:nvPr>
            <p:ph idx="1"/>
          </p:nvPr>
        </p:nvSpPr>
        <p:spPr/>
        <p:txBody>
          <a:bodyPr/>
          <a:lstStyle/>
          <a:p>
            <a:pPr marL="0" indent="0" algn="ctr">
              <a:buNone/>
            </a:pPr>
            <a:r>
              <a:rPr lang="en-US" dirty="0" smtClean="0"/>
              <a:t>All steps</a:t>
            </a:r>
            <a:endParaRPr lang="en-NZ"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77</a:t>
            </a:fld>
            <a:endParaRPr kumimoji="0" lang="en-US"/>
          </a:p>
        </p:txBody>
      </p:sp>
      <p:pic>
        <p:nvPicPr>
          <p:cNvPr id="6" name="Picture 5"/>
          <p:cNvPicPr>
            <a:picLocks noChangeAspect="1"/>
          </p:cNvPicPr>
          <p:nvPr/>
        </p:nvPicPr>
        <p:blipFill>
          <a:blip r:embed="rId2"/>
          <a:stretch>
            <a:fillRect/>
          </a:stretch>
        </p:blipFill>
        <p:spPr>
          <a:xfrm>
            <a:off x="1646694" y="3281559"/>
            <a:ext cx="1276350" cy="1447800"/>
          </a:xfrm>
          <a:prstGeom prst="rect">
            <a:avLst/>
          </a:prstGeom>
        </p:spPr>
      </p:pic>
      <p:pic>
        <p:nvPicPr>
          <p:cNvPr id="7" name="Picture 6"/>
          <p:cNvPicPr>
            <a:picLocks noChangeAspect="1"/>
          </p:cNvPicPr>
          <p:nvPr/>
        </p:nvPicPr>
        <p:blipFill>
          <a:blip r:embed="rId3"/>
          <a:stretch>
            <a:fillRect/>
          </a:stretch>
        </p:blipFill>
        <p:spPr>
          <a:xfrm>
            <a:off x="9146114" y="3446375"/>
            <a:ext cx="1133475" cy="1447800"/>
          </a:xfrm>
          <a:prstGeom prst="rect">
            <a:avLst/>
          </a:prstGeom>
        </p:spPr>
      </p:pic>
      <p:cxnSp>
        <p:nvCxnSpPr>
          <p:cNvPr id="10" name="Straight Arrow Connector 9"/>
          <p:cNvCxnSpPr/>
          <p:nvPr/>
        </p:nvCxnSpPr>
        <p:spPr>
          <a:xfrm flipH="1">
            <a:off x="3199729" y="6582906"/>
            <a:ext cx="6239078" cy="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518094" y="5967413"/>
            <a:ext cx="4020203" cy="646331"/>
          </a:xfrm>
          <a:prstGeom prst="rect">
            <a:avLst/>
          </a:prstGeom>
          <a:noFill/>
        </p:spPr>
        <p:txBody>
          <a:bodyPr wrap="none" rtlCol="0">
            <a:spAutoFit/>
          </a:bodyPr>
          <a:lstStyle/>
          <a:p>
            <a:r>
              <a:rPr lang="en-US" sz="3600" dirty="0"/>
              <a:t>Exchange Messages</a:t>
            </a:r>
            <a:endParaRPr lang="en-NZ" sz="3600" dirty="0"/>
          </a:p>
        </p:txBody>
      </p:sp>
      <p:cxnSp>
        <p:nvCxnSpPr>
          <p:cNvPr id="13" name="Straight Arrow Connector 12"/>
          <p:cNvCxnSpPr/>
          <p:nvPr/>
        </p:nvCxnSpPr>
        <p:spPr>
          <a:xfrm flipV="1">
            <a:off x="3637613" y="3018435"/>
            <a:ext cx="5681272" cy="9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913963" y="2433333"/>
            <a:ext cx="2235420" cy="646331"/>
          </a:xfrm>
          <a:prstGeom prst="rect">
            <a:avLst/>
          </a:prstGeom>
          <a:noFill/>
        </p:spPr>
        <p:txBody>
          <a:bodyPr wrap="none" rtlCol="0">
            <a:spAutoFit/>
          </a:bodyPr>
          <a:lstStyle/>
          <a:p>
            <a:r>
              <a:rPr lang="en-US" sz="3600" dirty="0" err="1"/>
              <a:t>ClientHello</a:t>
            </a:r>
            <a:endParaRPr lang="en-NZ" sz="3600" dirty="0"/>
          </a:p>
        </p:txBody>
      </p:sp>
      <p:cxnSp>
        <p:nvCxnSpPr>
          <p:cNvPr id="15" name="Straight Arrow Connector 14"/>
          <p:cNvCxnSpPr/>
          <p:nvPr/>
        </p:nvCxnSpPr>
        <p:spPr>
          <a:xfrm flipH="1" flipV="1">
            <a:off x="3092427" y="3753800"/>
            <a:ext cx="5706892" cy="452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794443" y="3107469"/>
            <a:ext cx="2354940" cy="646331"/>
          </a:xfrm>
          <a:prstGeom prst="rect">
            <a:avLst/>
          </a:prstGeom>
          <a:noFill/>
        </p:spPr>
        <p:txBody>
          <a:bodyPr wrap="none" rtlCol="0">
            <a:spAutoFit/>
          </a:bodyPr>
          <a:lstStyle/>
          <a:p>
            <a:r>
              <a:rPr lang="en-US" sz="3600" dirty="0" err="1"/>
              <a:t>ServerHello</a:t>
            </a:r>
            <a:endParaRPr lang="en-NZ" sz="3600" dirty="0"/>
          </a:p>
        </p:txBody>
      </p:sp>
      <p:cxnSp>
        <p:nvCxnSpPr>
          <p:cNvPr id="17" name="Straight Arrow Connector 16"/>
          <p:cNvCxnSpPr/>
          <p:nvPr/>
        </p:nvCxnSpPr>
        <p:spPr>
          <a:xfrm flipV="1">
            <a:off x="3377086" y="4366707"/>
            <a:ext cx="5681272" cy="9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653437" y="3781605"/>
            <a:ext cx="3691075" cy="646331"/>
          </a:xfrm>
          <a:prstGeom prst="rect">
            <a:avLst/>
          </a:prstGeom>
          <a:noFill/>
        </p:spPr>
        <p:txBody>
          <a:bodyPr wrap="none" rtlCol="0">
            <a:spAutoFit/>
          </a:bodyPr>
          <a:lstStyle/>
          <a:p>
            <a:r>
              <a:rPr lang="en-US" sz="3600" dirty="0" err="1"/>
              <a:t>ClientKeyExchange</a:t>
            </a:r>
            <a:endParaRPr lang="en-NZ" sz="3600" dirty="0"/>
          </a:p>
        </p:txBody>
      </p:sp>
      <p:cxnSp>
        <p:nvCxnSpPr>
          <p:cNvPr id="19" name="Straight Arrow Connector 18"/>
          <p:cNvCxnSpPr/>
          <p:nvPr/>
        </p:nvCxnSpPr>
        <p:spPr>
          <a:xfrm flipV="1">
            <a:off x="3518093" y="4951810"/>
            <a:ext cx="5681272" cy="9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94443" y="4366708"/>
            <a:ext cx="3102644" cy="646331"/>
          </a:xfrm>
          <a:prstGeom prst="rect">
            <a:avLst/>
          </a:prstGeom>
          <a:noFill/>
        </p:spPr>
        <p:txBody>
          <a:bodyPr wrap="none" rtlCol="0">
            <a:spAutoFit/>
          </a:bodyPr>
          <a:lstStyle/>
          <a:p>
            <a:r>
              <a:rPr lang="en-US" sz="3600" dirty="0"/>
              <a:t>Finished(Client)</a:t>
            </a:r>
            <a:endParaRPr lang="en-NZ" sz="3600" dirty="0"/>
          </a:p>
        </p:txBody>
      </p:sp>
      <p:cxnSp>
        <p:nvCxnSpPr>
          <p:cNvPr id="21" name="Straight Arrow Connector 20"/>
          <p:cNvCxnSpPr/>
          <p:nvPr/>
        </p:nvCxnSpPr>
        <p:spPr>
          <a:xfrm flipH="1">
            <a:off x="3092427" y="5714056"/>
            <a:ext cx="57068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793810" y="4998026"/>
            <a:ext cx="3222164" cy="646331"/>
          </a:xfrm>
          <a:prstGeom prst="rect">
            <a:avLst/>
          </a:prstGeom>
          <a:noFill/>
        </p:spPr>
        <p:txBody>
          <a:bodyPr wrap="square" rtlCol="0">
            <a:spAutoFit/>
          </a:bodyPr>
          <a:lstStyle/>
          <a:p>
            <a:r>
              <a:rPr lang="en-US" sz="3600" dirty="0"/>
              <a:t>Finished(Server)</a:t>
            </a:r>
            <a:endParaRPr lang="en-NZ" sz="3600" dirty="0"/>
          </a:p>
        </p:txBody>
      </p:sp>
    </p:spTree>
    <p:extLst>
      <p:ext uri="{BB962C8B-B14F-4D97-AF65-F5344CB8AC3E}">
        <p14:creationId xmlns:p14="http://schemas.microsoft.com/office/powerpoint/2010/main" val="37703240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zh-CN" dirty="0" smtClean="0"/>
              <a:t>Routing Security – </a:t>
            </a:r>
            <a:r>
              <a:rPr lang="en-US" altLang="zh-CN" dirty="0" err="1" smtClean="0"/>
              <a:t>BGPSec</a:t>
            </a:r>
            <a:endParaRPr lang="en-NZ" dirty="0"/>
          </a:p>
        </p:txBody>
      </p:sp>
    </p:spTree>
    <p:extLst>
      <p:ext uri="{BB962C8B-B14F-4D97-AF65-F5344CB8AC3E}">
        <p14:creationId xmlns:p14="http://schemas.microsoft.com/office/powerpoint/2010/main" val="24160180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1143000"/>
          </a:xfrm>
        </p:spPr>
        <p:txBody>
          <a:bodyPr/>
          <a:lstStyle/>
          <a:p>
            <a:pPr algn="ctr"/>
            <a:r>
              <a:rPr lang="en-US" dirty="0" smtClean="0"/>
              <a:t>Goals of this lecture</a:t>
            </a:r>
            <a:endParaRPr lang="en-US" dirty="0"/>
          </a:p>
        </p:txBody>
      </p:sp>
      <p:sp>
        <p:nvSpPr>
          <p:cNvPr id="3" name="Content Placeholder 2"/>
          <p:cNvSpPr>
            <a:spLocks noGrp="1"/>
          </p:cNvSpPr>
          <p:nvPr>
            <p:ph idx="1"/>
          </p:nvPr>
        </p:nvSpPr>
        <p:spPr>
          <a:xfrm>
            <a:off x="1809750" y="1373189"/>
            <a:ext cx="8229600" cy="4983163"/>
          </a:xfrm>
        </p:spPr>
        <p:txBody>
          <a:bodyPr>
            <a:normAutofit/>
          </a:bodyPr>
          <a:lstStyle/>
          <a:p>
            <a:r>
              <a:rPr lang="en-US" dirty="0" smtClean="0"/>
              <a:t>Quick overview of BGP</a:t>
            </a:r>
          </a:p>
          <a:p>
            <a:endParaRPr lang="en-US" dirty="0"/>
          </a:p>
          <a:p>
            <a:r>
              <a:rPr lang="en-US" dirty="0" smtClean="0"/>
              <a:t>Understand problems in inter-domain routing</a:t>
            </a:r>
          </a:p>
          <a:p>
            <a:endParaRPr lang="en-US" dirty="0"/>
          </a:p>
          <a:p>
            <a:r>
              <a:rPr lang="en-US" dirty="0" smtClean="0"/>
              <a:t>Understand S-BGP</a:t>
            </a:r>
          </a:p>
          <a:p>
            <a:endParaRPr lang="en-US" dirty="0"/>
          </a:p>
          <a:p>
            <a:r>
              <a:rPr lang="en-US" dirty="0" smtClean="0"/>
              <a:t>Appreciate “</a:t>
            </a:r>
            <a:r>
              <a:rPr lang="en-US" dirty="0" err="1" smtClean="0"/>
              <a:t>deployability</a:t>
            </a:r>
            <a:r>
              <a:rPr lang="en-US" dirty="0" smtClean="0"/>
              <a:t>” requirements</a:t>
            </a:r>
            <a:endParaRPr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79</a:t>
            </a:fld>
            <a:endParaRPr kumimoji="0" lang="en-US"/>
          </a:p>
        </p:txBody>
      </p:sp>
    </p:spTree>
    <p:extLst>
      <p:ext uri="{BB962C8B-B14F-4D97-AF65-F5344CB8AC3E}">
        <p14:creationId xmlns:p14="http://schemas.microsoft.com/office/powerpoint/2010/main" val="1659722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normAutofit/>
          </a:bodyPr>
          <a:lstStyle/>
          <a:p>
            <a:pPr eaLnBrk="1" hangingPunct="1"/>
            <a:r>
              <a:rPr sz="3600">
                <a:latin typeface="Arial" charset="0"/>
                <a:ea typeface="ＭＳ Ｐゴシック" charset="0"/>
                <a:cs typeface="ＭＳ Ｐゴシック" charset="0"/>
              </a:rPr>
              <a:t>Modern Botnet setup</a:t>
            </a:r>
          </a:p>
        </p:txBody>
      </p:sp>
      <p:sp>
        <p:nvSpPr>
          <p:cNvPr id="6349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158C53C8-86BA-B94D-A05C-D740424376E1}" type="slidenum">
              <a:rPr lang="en-US" altLang="ja-JP" sz="800">
                <a:latin typeface="Arial" charset="0"/>
                <a:ea typeface="MS PGothic" charset="0"/>
                <a:cs typeface="MS PGothic" charset="0"/>
              </a:rPr>
              <a:pPr/>
              <a:t>8</a:t>
            </a:fld>
            <a:endParaRPr lang="en-US" altLang="ja-JP" sz="800">
              <a:latin typeface="Arial" charset="0"/>
              <a:ea typeface="MS PGothic" charset="0"/>
              <a:cs typeface="MS PGothic" charset="0"/>
            </a:endParaRPr>
          </a:p>
        </p:txBody>
      </p:sp>
      <p:pic>
        <p:nvPicPr>
          <p:cNvPr id="63494"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52800" y="18288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495" name="Picture 20" descr="pc"/>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67401" y="5181600"/>
            <a:ext cx="823913"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496" name="AutoShape 53"/>
          <p:cNvSpPr>
            <a:spLocks noChangeArrowheads="1"/>
          </p:cNvSpPr>
          <p:nvPr/>
        </p:nvSpPr>
        <p:spPr bwMode="auto">
          <a:xfrm flipV="1">
            <a:off x="5029200" y="4876800"/>
            <a:ext cx="2590800" cy="609600"/>
          </a:xfrm>
          <a:prstGeom prst="triangle">
            <a:avLst>
              <a:gd name="adj" fmla="val 50000"/>
            </a:avLst>
          </a:prstGeom>
          <a:solidFill>
            <a:schemeClr val="tx1"/>
          </a:solidFill>
          <a:ln w="12700">
            <a:solidFill>
              <a:schemeClr val="tx1"/>
            </a:solidFill>
            <a:miter lim="800000"/>
            <a:headEnd/>
            <a:tailEnd/>
          </a:ln>
        </p:spPr>
        <p:txBody>
          <a:bodyPr wrap="none" anchor="ctr"/>
          <a:lstStyle/>
          <a:p>
            <a:endParaRPr lang="ja-JP" altLang="en-US"/>
          </a:p>
        </p:txBody>
      </p:sp>
      <p:pic>
        <p:nvPicPr>
          <p:cNvPr id="63497" name="Picture 54" descr="smiley-00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5638800"/>
            <a:ext cx="685800" cy="685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63498" name="Text Box 57"/>
          <p:cNvSpPr txBox="1">
            <a:spLocks noChangeArrowheads="1"/>
          </p:cNvSpPr>
          <p:nvPr/>
        </p:nvSpPr>
        <p:spPr bwMode="auto">
          <a:xfrm>
            <a:off x="5638800" y="1676400"/>
            <a:ext cx="97155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latin typeface="Arial" charset="0"/>
              </a:rPr>
              <a:t>Zombies</a:t>
            </a:r>
          </a:p>
          <a:p>
            <a:r>
              <a:rPr lang="en-US" altLang="ja-JP" sz="1600">
                <a:latin typeface="Arial" charset="0"/>
              </a:rPr>
              <a:t>(P2P)</a:t>
            </a:r>
          </a:p>
        </p:txBody>
      </p:sp>
      <p:sp>
        <p:nvSpPr>
          <p:cNvPr id="63499" name="Line 58"/>
          <p:cNvSpPr>
            <a:spLocks noChangeShapeType="1"/>
          </p:cNvSpPr>
          <p:nvPr/>
        </p:nvSpPr>
        <p:spPr bwMode="auto">
          <a:xfrm>
            <a:off x="2057400" y="5486400"/>
            <a:ext cx="685800" cy="0"/>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3500" name="Line 59"/>
          <p:cNvSpPr>
            <a:spLocks noChangeShapeType="1"/>
          </p:cNvSpPr>
          <p:nvPr/>
        </p:nvSpPr>
        <p:spPr bwMode="auto">
          <a:xfrm>
            <a:off x="2057400" y="5715000"/>
            <a:ext cx="685800" cy="0"/>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3501" name="Line 60"/>
          <p:cNvSpPr>
            <a:spLocks noChangeShapeType="1"/>
          </p:cNvSpPr>
          <p:nvPr/>
        </p:nvSpPr>
        <p:spPr bwMode="auto">
          <a:xfrm>
            <a:off x="2057400" y="5943600"/>
            <a:ext cx="685800" cy="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63502" name="Text Box 61"/>
          <p:cNvSpPr txBox="1">
            <a:spLocks noChangeArrowheads="1"/>
          </p:cNvSpPr>
          <p:nvPr/>
        </p:nvSpPr>
        <p:spPr bwMode="auto">
          <a:xfrm>
            <a:off x="2879726" y="5318125"/>
            <a:ext cx="27733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a:r>
              <a:rPr lang="en-US" altLang="ja-JP" sz="1600">
                <a:solidFill>
                  <a:schemeClr val="hlink"/>
                </a:solidFill>
                <a:latin typeface="Arial" charset="0"/>
              </a:rPr>
              <a:t>Peer-to-peer communication</a:t>
            </a:r>
          </a:p>
        </p:txBody>
      </p:sp>
      <p:sp>
        <p:nvSpPr>
          <p:cNvPr id="63503" name="Rectangle 62"/>
          <p:cNvSpPr>
            <a:spLocks noChangeArrowheads="1"/>
          </p:cNvSpPr>
          <p:nvPr/>
        </p:nvSpPr>
        <p:spPr bwMode="auto">
          <a:xfrm>
            <a:off x="2860676" y="5562600"/>
            <a:ext cx="19796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pPr algn="l"/>
            <a:r>
              <a:rPr lang="en-US" altLang="ja-JP" sz="1600">
                <a:solidFill>
                  <a:schemeClr val="accent2"/>
                </a:solidFill>
                <a:latin typeface="Arial" charset="0"/>
              </a:rPr>
              <a:t>Command &amp; control</a:t>
            </a:r>
          </a:p>
        </p:txBody>
      </p:sp>
      <p:sp>
        <p:nvSpPr>
          <p:cNvPr id="63504" name="Rectangle 63"/>
          <p:cNvSpPr>
            <a:spLocks noChangeArrowheads="1"/>
          </p:cNvSpPr>
          <p:nvPr/>
        </p:nvSpPr>
        <p:spPr bwMode="auto">
          <a:xfrm>
            <a:off x="2860675" y="5791200"/>
            <a:ext cx="8509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pPr algn="l"/>
            <a:r>
              <a:rPr lang="en-US" altLang="ja-JP" sz="1600">
                <a:latin typeface="Arial" charset="0"/>
              </a:rPr>
              <a:t>Assault</a:t>
            </a:r>
          </a:p>
        </p:txBody>
      </p:sp>
      <p:sp>
        <p:nvSpPr>
          <p:cNvPr id="63505" name="Text Box 64"/>
          <p:cNvSpPr txBox="1">
            <a:spLocks noChangeArrowheads="1"/>
          </p:cNvSpPr>
          <p:nvPr/>
        </p:nvSpPr>
        <p:spPr bwMode="auto">
          <a:xfrm>
            <a:off x="6858000" y="6096000"/>
            <a:ext cx="7366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a:r>
              <a:rPr lang="en-US" altLang="ja-JP" sz="1600">
                <a:latin typeface="Arial" charset="0"/>
              </a:rPr>
              <a:t>Victim</a:t>
            </a:r>
          </a:p>
        </p:txBody>
      </p:sp>
      <p:pic>
        <p:nvPicPr>
          <p:cNvPr id="63506"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10400" y="2714626"/>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07"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53000" y="2743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08"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53000" y="3781426"/>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09"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10400" y="3781426"/>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10"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19800" y="23622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11"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19800" y="41910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3512" name="Straight Connector 81"/>
          <p:cNvCxnSpPr>
            <a:cxnSpLocks noChangeShapeType="1"/>
          </p:cNvCxnSpPr>
          <p:nvPr/>
        </p:nvCxnSpPr>
        <p:spPr bwMode="auto">
          <a:xfrm rot="5400000">
            <a:off x="5057776" y="3543301"/>
            <a:ext cx="476250" cy="3175"/>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13" name="Straight Connector 83"/>
          <p:cNvCxnSpPr>
            <a:cxnSpLocks noChangeShapeType="1"/>
          </p:cNvCxnSpPr>
          <p:nvPr/>
        </p:nvCxnSpPr>
        <p:spPr bwMode="auto">
          <a:xfrm flipV="1">
            <a:off x="5638800" y="2643188"/>
            <a:ext cx="381000" cy="381000"/>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14" name="Straight Connector 85"/>
          <p:cNvCxnSpPr>
            <a:cxnSpLocks noChangeShapeType="1"/>
          </p:cNvCxnSpPr>
          <p:nvPr/>
        </p:nvCxnSpPr>
        <p:spPr bwMode="auto">
          <a:xfrm>
            <a:off x="6705600" y="2643189"/>
            <a:ext cx="304800" cy="352425"/>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15" name="Straight Connector 87"/>
          <p:cNvCxnSpPr>
            <a:cxnSpLocks noChangeShapeType="1"/>
          </p:cNvCxnSpPr>
          <p:nvPr/>
        </p:nvCxnSpPr>
        <p:spPr bwMode="auto">
          <a:xfrm rot="5400000">
            <a:off x="7101682" y="3528219"/>
            <a:ext cx="504825" cy="1588"/>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16" name="Straight Connector 89"/>
          <p:cNvCxnSpPr>
            <a:cxnSpLocks noChangeShapeType="1"/>
          </p:cNvCxnSpPr>
          <p:nvPr/>
        </p:nvCxnSpPr>
        <p:spPr bwMode="auto">
          <a:xfrm rot="10800000" flipV="1">
            <a:off x="6705600" y="4062414"/>
            <a:ext cx="304800" cy="409575"/>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17" name="Straight Connector 91"/>
          <p:cNvCxnSpPr>
            <a:cxnSpLocks noChangeShapeType="1"/>
          </p:cNvCxnSpPr>
          <p:nvPr/>
        </p:nvCxnSpPr>
        <p:spPr bwMode="auto">
          <a:xfrm rot="10800000">
            <a:off x="5638800" y="4062414"/>
            <a:ext cx="381000" cy="409575"/>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18" name="Straight Connector 95"/>
          <p:cNvCxnSpPr>
            <a:cxnSpLocks noChangeShapeType="1"/>
          </p:cNvCxnSpPr>
          <p:nvPr/>
        </p:nvCxnSpPr>
        <p:spPr bwMode="auto">
          <a:xfrm rot="5400000" flipH="1" flipV="1">
            <a:off x="5400675" y="2819400"/>
            <a:ext cx="857250" cy="1066800"/>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19" name="Straight Connector 97"/>
          <p:cNvCxnSpPr>
            <a:cxnSpLocks noChangeShapeType="1"/>
          </p:cNvCxnSpPr>
          <p:nvPr/>
        </p:nvCxnSpPr>
        <p:spPr bwMode="auto">
          <a:xfrm>
            <a:off x="5638800" y="4062414"/>
            <a:ext cx="1371600" cy="1587"/>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20" name="Straight Connector 99"/>
          <p:cNvCxnSpPr>
            <a:cxnSpLocks noChangeShapeType="1"/>
          </p:cNvCxnSpPr>
          <p:nvPr/>
        </p:nvCxnSpPr>
        <p:spPr bwMode="auto">
          <a:xfrm flipV="1">
            <a:off x="5638800" y="2995614"/>
            <a:ext cx="1371600" cy="28575"/>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21" name="Straight Connector 101"/>
          <p:cNvCxnSpPr>
            <a:cxnSpLocks noChangeShapeType="1"/>
          </p:cNvCxnSpPr>
          <p:nvPr/>
        </p:nvCxnSpPr>
        <p:spPr bwMode="auto">
          <a:xfrm rot="16200000" flipH="1">
            <a:off x="5386388" y="3214688"/>
            <a:ext cx="885825" cy="1066800"/>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22" name="Straight Connector 103"/>
          <p:cNvCxnSpPr>
            <a:cxnSpLocks noChangeShapeType="1"/>
          </p:cNvCxnSpPr>
          <p:nvPr/>
        </p:nvCxnSpPr>
        <p:spPr bwMode="auto">
          <a:xfrm rot="16200000" flipH="1">
            <a:off x="6429375" y="2857500"/>
            <a:ext cx="857250" cy="990600"/>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cxnSp>
        <p:nvCxnSpPr>
          <p:cNvPr id="63523" name="Straight Connector 105"/>
          <p:cNvCxnSpPr>
            <a:cxnSpLocks noChangeShapeType="1"/>
          </p:cNvCxnSpPr>
          <p:nvPr/>
        </p:nvCxnSpPr>
        <p:spPr bwMode="auto">
          <a:xfrm rot="5400000">
            <a:off x="6400800" y="3238500"/>
            <a:ext cx="914400" cy="990600"/>
          </a:xfrm>
          <a:prstGeom prst="line">
            <a:avLst/>
          </a:prstGeom>
          <a:noFill/>
          <a:ln w="12700">
            <a:solidFill>
              <a:srgbClr val="FF6600"/>
            </a:solidFill>
            <a:round/>
            <a:headEnd/>
            <a:tailEnd/>
          </a:ln>
          <a:extLst>
            <a:ext uri="{909E8E84-426E-40dd-AFC4-6F175D3DCCD1}">
              <a14:hiddenFill xmlns="" xmlns:a14="http://schemas.microsoft.com/office/drawing/2010/main">
                <a:noFill/>
              </a14:hiddenFill>
            </a:ext>
          </a:extLst>
        </p:spPr>
      </p:cxnSp>
      <p:pic>
        <p:nvPicPr>
          <p:cNvPr id="63524"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63000" y="17526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525" name="Picture 3" descr="lapto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19400" y="3276601"/>
            <a:ext cx="685800" cy="561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3526" name="AutoShape 21"/>
          <p:cNvCxnSpPr>
            <a:cxnSpLocks noChangeShapeType="1"/>
          </p:cNvCxnSpPr>
          <p:nvPr/>
        </p:nvCxnSpPr>
        <p:spPr bwMode="auto">
          <a:xfrm rot="16200000" flipH="1">
            <a:off x="4007644" y="2078832"/>
            <a:ext cx="633413" cy="1257300"/>
          </a:xfrm>
          <a:prstGeom prst="curvedConnector2">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63527" name="AutoShape 21"/>
          <p:cNvCxnSpPr>
            <a:cxnSpLocks noChangeShapeType="1"/>
          </p:cNvCxnSpPr>
          <p:nvPr/>
        </p:nvCxnSpPr>
        <p:spPr bwMode="auto">
          <a:xfrm rot="10800000" flipV="1">
            <a:off x="7696200" y="2033589"/>
            <a:ext cx="1066800" cy="2028825"/>
          </a:xfrm>
          <a:prstGeom prst="curvedConnector3">
            <a:avLst>
              <a:gd name="adj1" fmla="val 50000"/>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63528" name="AutoShape 21"/>
          <p:cNvCxnSpPr>
            <a:cxnSpLocks noChangeShapeType="1"/>
          </p:cNvCxnSpPr>
          <p:nvPr/>
        </p:nvCxnSpPr>
        <p:spPr bwMode="auto">
          <a:xfrm>
            <a:off x="3505200" y="3557589"/>
            <a:ext cx="1447800" cy="504825"/>
          </a:xfrm>
          <a:prstGeom prst="curvedConnector3">
            <a:avLst>
              <a:gd name="adj1" fmla="val 50000"/>
            </a:avLst>
          </a:prstGeom>
          <a:noFill/>
          <a:ln w="28575">
            <a:solidFill>
              <a:schemeClr val="accent2"/>
            </a:solidFill>
            <a:round/>
            <a:headEnd/>
            <a:tailEnd type="triangle" w="med" len="med"/>
          </a:ln>
          <a:extLst>
            <a:ext uri="{909E8E84-426E-40dd-AFC4-6F175D3DCCD1}">
              <a14:hiddenFill xmlns="" xmlns:a14="http://schemas.microsoft.com/office/drawing/2010/main">
                <a:noFill/>
              </a14:hiddenFill>
            </a:ext>
          </a:extLst>
        </p:spPr>
      </p:cxnSp>
      <p:sp>
        <p:nvSpPr>
          <p:cNvPr id="120" name="Oval 119"/>
          <p:cNvSpPr/>
          <p:nvPr/>
        </p:nvSpPr>
        <p:spPr bwMode="auto">
          <a:xfrm>
            <a:off x="4648200" y="2209800"/>
            <a:ext cx="3352800" cy="2590800"/>
          </a:xfrm>
          <a:prstGeom prst="ellipse">
            <a:avLst/>
          </a:prstGeom>
          <a:solidFill>
            <a:schemeClr val="accent1">
              <a:alpha val="22000"/>
            </a:schemeClr>
          </a:solidFill>
          <a:ln w="12700" cap="flat" cmpd="sng" algn="ctr">
            <a:solidFill>
              <a:schemeClr val="tx1"/>
            </a:solidFill>
            <a:prstDash val="sysDot"/>
            <a:round/>
            <a:headEnd type="none" w="med" len="med"/>
            <a:tailEnd type="none" w="med" len="med"/>
          </a:ln>
          <a:effectLst>
            <a:outerShdw blurRad="50800" dist="38100" dir="2700000" algn="tl" rotWithShape="0">
              <a:srgbClr val="000000">
                <a:alpha val="43000"/>
              </a:srgbClr>
            </a:outerShdw>
          </a:effectLst>
        </p:spPr>
        <p:txBody>
          <a:bodyPr wrap="none" anchor="ctr"/>
          <a:lstStyle/>
          <a:p>
            <a:pPr>
              <a:defRPr/>
            </a:pPr>
            <a:endParaRPr lang="ja-JP" altLang="en-US">
              <a:ea typeface="ＭＳ Ｐゴシック" charset="-128"/>
            </a:endParaRPr>
          </a:p>
        </p:txBody>
      </p:sp>
      <p:sp>
        <p:nvSpPr>
          <p:cNvPr id="63530" name="Text Box 57"/>
          <p:cNvSpPr txBox="1">
            <a:spLocks noChangeArrowheads="1"/>
          </p:cNvSpPr>
          <p:nvPr/>
        </p:nvSpPr>
        <p:spPr bwMode="auto">
          <a:xfrm>
            <a:off x="8763001" y="2362200"/>
            <a:ext cx="10398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latin typeface="Arial" charset="0"/>
              </a:rPr>
              <a:t>Attackers</a:t>
            </a:r>
          </a:p>
        </p:txBody>
      </p:sp>
      <p:sp>
        <p:nvSpPr>
          <p:cNvPr id="63531" name="Text Box 57"/>
          <p:cNvSpPr txBox="1">
            <a:spLocks noChangeArrowheads="1"/>
          </p:cNvSpPr>
          <p:nvPr/>
        </p:nvSpPr>
        <p:spPr bwMode="auto">
          <a:xfrm>
            <a:off x="2362201" y="2133600"/>
            <a:ext cx="10398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latin typeface="Arial" charset="0"/>
              </a:rPr>
              <a:t>Attackers</a:t>
            </a:r>
          </a:p>
        </p:txBody>
      </p:sp>
      <p:sp>
        <p:nvSpPr>
          <p:cNvPr id="63532" name="Text Box 57"/>
          <p:cNvSpPr txBox="1">
            <a:spLocks noChangeArrowheads="1"/>
          </p:cNvSpPr>
          <p:nvPr/>
        </p:nvSpPr>
        <p:spPr bwMode="auto">
          <a:xfrm>
            <a:off x="2286001" y="3962400"/>
            <a:ext cx="10398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latin typeface="Arial" charset="0"/>
              </a:rPr>
              <a:t>Attackers</a:t>
            </a:r>
          </a:p>
        </p:txBody>
      </p:sp>
    </p:spTree>
    <p:extLst>
      <p:ext uri="{BB962C8B-B14F-4D97-AF65-F5344CB8AC3E}">
        <p14:creationId xmlns:p14="http://schemas.microsoft.com/office/powerpoint/2010/main" val="11173596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38375" y="6256338"/>
            <a:ext cx="18859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NZ"/>
          </a:p>
        </p:txBody>
      </p:sp>
      <p:sp>
        <p:nvSpPr>
          <p:cNvPr id="19459" name="Rectangle 3"/>
          <p:cNvSpPr>
            <a:spLocks noChangeArrowheads="1"/>
          </p:cNvSpPr>
          <p:nvPr/>
        </p:nvSpPr>
        <p:spPr bwMode="auto">
          <a:xfrm>
            <a:off x="4638676" y="6256338"/>
            <a:ext cx="291306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n-NZ"/>
          </a:p>
        </p:txBody>
      </p:sp>
      <p:sp>
        <p:nvSpPr>
          <p:cNvPr id="19460" name="Rectangle 4"/>
          <p:cNvSpPr>
            <a:spLocks noGrp="1" noChangeArrowheads="1"/>
          </p:cNvSpPr>
          <p:nvPr>
            <p:ph type="title"/>
          </p:nvPr>
        </p:nvSpPr>
        <p:spPr>
          <a:xfrm>
            <a:off x="1828800" y="1588"/>
            <a:ext cx="7772400" cy="114141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2124" tIns="41061" rIns="82124" bIns="41061" rtlCol="0" anchor="ctr">
            <a:normAutofit/>
          </a:bodyPr>
          <a:lstStyle/>
          <a:p>
            <a:pPr>
              <a:lnSpc>
                <a:spcPct val="90000"/>
              </a:lnSpc>
            </a:pPr>
            <a:r>
              <a:rPr lang="en-US" altLang="en-US"/>
              <a:t>Autonomous System (AS)</a:t>
            </a:r>
          </a:p>
        </p:txBody>
      </p:sp>
      <p:sp>
        <p:nvSpPr>
          <p:cNvPr id="19461" name="Rectangle 5"/>
          <p:cNvSpPr>
            <a:spLocks noGrp="1" noChangeArrowheads="1"/>
          </p:cNvSpPr>
          <p:nvPr>
            <p:ph type="body" idx="1"/>
          </p:nvPr>
        </p:nvSpPr>
        <p:spPr>
          <a:xfrm>
            <a:off x="1520826" y="3208339"/>
            <a:ext cx="9129713" cy="36353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2124" tIns="41061" rIns="82124" bIns="41061" rtlCol="0" anchor="ctr" anchorCtr="1">
            <a:normAutofit/>
          </a:bodyPr>
          <a:lstStyle/>
          <a:p>
            <a:pPr>
              <a:lnSpc>
                <a:spcPct val="95000"/>
              </a:lnSpc>
            </a:pPr>
            <a:r>
              <a:rPr lang="en-US" altLang="en-US" sz="2600"/>
              <a:t>Collection of networks with same policy</a:t>
            </a:r>
          </a:p>
          <a:p>
            <a:pPr>
              <a:lnSpc>
                <a:spcPct val="95000"/>
              </a:lnSpc>
            </a:pPr>
            <a:r>
              <a:rPr lang="en-US" altLang="en-US" sz="2600"/>
              <a:t>Single routing protocol</a:t>
            </a:r>
          </a:p>
          <a:p>
            <a:pPr>
              <a:lnSpc>
                <a:spcPct val="95000"/>
              </a:lnSpc>
            </a:pPr>
            <a:r>
              <a:rPr lang="en-US" altLang="en-US" sz="2600"/>
              <a:t>Usually under single administrative control</a:t>
            </a:r>
          </a:p>
          <a:p>
            <a:pPr>
              <a:lnSpc>
                <a:spcPct val="95000"/>
              </a:lnSpc>
            </a:pPr>
            <a:r>
              <a:rPr lang="en-US" altLang="en-US" sz="2600"/>
              <a:t>IGP to provide internal connectivity</a:t>
            </a:r>
          </a:p>
        </p:txBody>
      </p:sp>
      <p:pic>
        <p:nvPicPr>
          <p:cNvPr id="19462"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2851" y="1457325"/>
            <a:ext cx="40687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463" name="Rectangle 7"/>
          <p:cNvSpPr>
            <a:spLocks noChangeArrowheads="1"/>
          </p:cNvSpPr>
          <p:nvPr/>
        </p:nvSpPr>
        <p:spPr bwMode="auto">
          <a:xfrm>
            <a:off x="5573714" y="1898928"/>
            <a:ext cx="1139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nchorCtr="1">
            <a:spAutoFit/>
          </a:bodyPr>
          <a:lstStyle>
            <a:lvl1pPr defTabSz="1387475">
              <a:defRPr sz="2400">
                <a:solidFill>
                  <a:schemeClr val="tx1"/>
                </a:solidFill>
                <a:latin typeface="Times New Roman" panose="02020603050405020304" pitchFamily="18" charset="0"/>
              </a:defRPr>
            </a:lvl1pPr>
            <a:lvl2pPr marL="565150" defTabSz="1387475">
              <a:defRPr sz="2400">
                <a:solidFill>
                  <a:schemeClr val="tx1"/>
                </a:solidFill>
                <a:latin typeface="Times New Roman" panose="02020603050405020304" pitchFamily="18" charset="0"/>
              </a:defRPr>
            </a:lvl2pPr>
            <a:lvl3pPr marL="1133475" defTabSz="1387475">
              <a:defRPr sz="2400">
                <a:solidFill>
                  <a:schemeClr val="tx1"/>
                </a:solidFill>
                <a:latin typeface="Times New Roman" panose="02020603050405020304" pitchFamily="18" charset="0"/>
              </a:defRPr>
            </a:lvl3pPr>
            <a:lvl4pPr marL="1700213" defTabSz="1387475">
              <a:defRPr sz="2400">
                <a:solidFill>
                  <a:schemeClr val="tx1"/>
                </a:solidFill>
                <a:latin typeface="Times New Roman" panose="02020603050405020304" pitchFamily="18" charset="0"/>
              </a:defRPr>
            </a:lvl4pPr>
            <a:lvl5pPr marL="2265363" defTabSz="1387475">
              <a:defRPr sz="2400">
                <a:solidFill>
                  <a:schemeClr val="tx1"/>
                </a:solidFill>
                <a:latin typeface="Times New Roman" panose="02020603050405020304" pitchFamily="18" charset="0"/>
              </a:defRPr>
            </a:lvl5pPr>
            <a:lvl6pPr marL="2722563" defTabSz="1387475" eaLnBrk="0" fontAlgn="base" hangingPunct="0">
              <a:spcBef>
                <a:spcPct val="0"/>
              </a:spcBef>
              <a:spcAft>
                <a:spcPct val="0"/>
              </a:spcAft>
              <a:defRPr sz="2400">
                <a:solidFill>
                  <a:schemeClr val="tx1"/>
                </a:solidFill>
                <a:latin typeface="Times New Roman" panose="02020603050405020304" pitchFamily="18" charset="0"/>
              </a:defRPr>
            </a:lvl6pPr>
            <a:lvl7pPr marL="3179763" defTabSz="1387475" eaLnBrk="0" fontAlgn="base" hangingPunct="0">
              <a:spcBef>
                <a:spcPct val="0"/>
              </a:spcBef>
              <a:spcAft>
                <a:spcPct val="0"/>
              </a:spcAft>
              <a:defRPr sz="2400">
                <a:solidFill>
                  <a:schemeClr val="tx1"/>
                </a:solidFill>
                <a:latin typeface="Times New Roman" panose="02020603050405020304" pitchFamily="18" charset="0"/>
              </a:defRPr>
            </a:lvl7pPr>
            <a:lvl8pPr marL="3636963" defTabSz="1387475" eaLnBrk="0" fontAlgn="base" hangingPunct="0">
              <a:spcBef>
                <a:spcPct val="0"/>
              </a:spcBef>
              <a:spcAft>
                <a:spcPct val="0"/>
              </a:spcAft>
              <a:defRPr sz="2400">
                <a:solidFill>
                  <a:schemeClr val="tx1"/>
                </a:solidFill>
                <a:latin typeface="Times New Roman" panose="02020603050405020304" pitchFamily="18" charset="0"/>
              </a:defRPr>
            </a:lvl8pPr>
            <a:lvl9pPr marL="4094163" defTabSz="138747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latin typeface="Arial" panose="020B0604020202020204" pitchFamily="34" charset="0"/>
              </a:rPr>
              <a:t>AS 100</a:t>
            </a:r>
          </a:p>
        </p:txBody>
      </p:sp>
      <p:sp>
        <p:nvSpPr>
          <p:cNvPr id="19464" name="Line 8"/>
          <p:cNvSpPr>
            <a:spLocks noChangeShapeType="1"/>
          </p:cNvSpPr>
          <p:nvPr/>
        </p:nvSpPr>
        <p:spPr bwMode="auto">
          <a:xfrm flipV="1">
            <a:off x="4754563" y="2816226"/>
            <a:ext cx="1016000" cy="608013"/>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NZ"/>
          </a:p>
        </p:txBody>
      </p:sp>
      <p:sp>
        <p:nvSpPr>
          <p:cNvPr id="19465" name="Line 9"/>
          <p:cNvSpPr>
            <a:spLocks noChangeShapeType="1"/>
          </p:cNvSpPr>
          <p:nvPr/>
        </p:nvSpPr>
        <p:spPr bwMode="auto">
          <a:xfrm>
            <a:off x="6411913" y="2971800"/>
            <a:ext cx="1098550" cy="387350"/>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NZ"/>
          </a:p>
        </p:txBody>
      </p:sp>
      <p:sp>
        <p:nvSpPr>
          <p:cNvPr id="19466" name="Line 10"/>
          <p:cNvSpPr>
            <a:spLocks noChangeShapeType="1"/>
          </p:cNvSpPr>
          <p:nvPr/>
        </p:nvSpPr>
        <p:spPr bwMode="auto">
          <a:xfrm flipV="1">
            <a:off x="6454775" y="2236789"/>
            <a:ext cx="1092200" cy="288925"/>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NZ"/>
          </a:p>
        </p:txBody>
      </p:sp>
      <p:sp>
        <p:nvSpPr>
          <p:cNvPr id="19467" name="Line 11"/>
          <p:cNvSpPr>
            <a:spLocks noChangeShapeType="1"/>
          </p:cNvSpPr>
          <p:nvPr/>
        </p:nvSpPr>
        <p:spPr bwMode="auto">
          <a:xfrm>
            <a:off x="4603750" y="2098676"/>
            <a:ext cx="1055688" cy="568325"/>
          </a:xfrm>
          <a:prstGeom prst="line">
            <a:avLst/>
          </a:prstGeom>
          <a:noFill/>
          <a:ln w="25400">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NZ"/>
          </a:p>
        </p:txBody>
      </p:sp>
      <p:pic>
        <p:nvPicPr>
          <p:cNvPr id="19468"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3488" y="1865314"/>
            <a:ext cx="11557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469" name="Picture 1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3488" y="3030539"/>
            <a:ext cx="1155700"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470" name="Picture 1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1150" y="2413000"/>
            <a:ext cx="1157288"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471" name="Picture 1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72339" y="3030539"/>
            <a:ext cx="11572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9472" name="Group 16"/>
          <p:cNvGrpSpPr>
            <a:grpSpLocks/>
          </p:cNvGrpSpPr>
          <p:nvPr/>
        </p:nvGrpSpPr>
        <p:grpSpPr bwMode="auto">
          <a:xfrm>
            <a:off x="7273925" y="1833563"/>
            <a:ext cx="1155700" cy="690760"/>
            <a:chOff x="3220" y="1027"/>
            <a:chExt cx="647" cy="387"/>
          </a:xfrm>
        </p:grpSpPr>
        <p:pic>
          <p:nvPicPr>
            <p:cNvPr id="19473" name="Picture 1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0" y="1027"/>
              <a:ext cx="647"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9474" name="Rectangle 18"/>
            <p:cNvSpPr>
              <a:spLocks noChangeArrowheads="1"/>
            </p:cNvSpPr>
            <p:nvPr/>
          </p:nvSpPr>
          <p:spPr bwMode="auto">
            <a:xfrm>
              <a:off x="3538" y="1224"/>
              <a:ext cx="0"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nchor="ctr" anchorCtr="1">
              <a:spAutoFit/>
            </a:bodyPr>
            <a:lstStyle>
              <a:lvl1pPr defTabSz="1387475">
                <a:defRPr sz="2400">
                  <a:solidFill>
                    <a:schemeClr val="tx1"/>
                  </a:solidFill>
                  <a:latin typeface="Times New Roman" panose="02020603050405020304" pitchFamily="18" charset="0"/>
                </a:defRPr>
              </a:lvl1pPr>
              <a:lvl2pPr marL="565150" defTabSz="1387475">
                <a:defRPr sz="2400">
                  <a:solidFill>
                    <a:schemeClr val="tx1"/>
                  </a:solidFill>
                  <a:latin typeface="Times New Roman" panose="02020603050405020304" pitchFamily="18" charset="0"/>
                </a:defRPr>
              </a:lvl2pPr>
              <a:lvl3pPr marL="1133475" defTabSz="1387475">
                <a:defRPr sz="2400">
                  <a:solidFill>
                    <a:schemeClr val="tx1"/>
                  </a:solidFill>
                  <a:latin typeface="Times New Roman" panose="02020603050405020304" pitchFamily="18" charset="0"/>
                </a:defRPr>
              </a:lvl3pPr>
              <a:lvl4pPr marL="1700213" defTabSz="1387475">
                <a:defRPr sz="2400">
                  <a:solidFill>
                    <a:schemeClr val="tx1"/>
                  </a:solidFill>
                  <a:latin typeface="Times New Roman" panose="02020603050405020304" pitchFamily="18" charset="0"/>
                </a:defRPr>
              </a:lvl4pPr>
              <a:lvl5pPr marL="2265363" defTabSz="1387475">
                <a:defRPr sz="2400">
                  <a:solidFill>
                    <a:schemeClr val="tx1"/>
                  </a:solidFill>
                  <a:latin typeface="Times New Roman" panose="02020603050405020304" pitchFamily="18" charset="0"/>
                </a:defRPr>
              </a:lvl5pPr>
              <a:lvl6pPr marL="2722563" defTabSz="1387475" eaLnBrk="0" fontAlgn="base" hangingPunct="0">
                <a:spcBef>
                  <a:spcPct val="0"/>
                </a:spcBef>
                <a:spcAft>
                  <a:spcPct val="0"/>
                </a:spcAft>
                <a:defRPr sz="2400">
                  <a:solidFill>
                    <a:schemeClr val="tx1"/>
                  </a:solidFill>
                  <a:latin typeface="Times New Roman" panose="02020603050405020304" pitchFamily="18" charset="0"/>
                </a:defRPr>
              </a:lvl6pPr>
              <a:lvl7pPr marL="3179763" defTabSz="1387475" eaLnBrk="0" fontAlgn="base" hangingPunct="0">
                <a:spcBef>
                  <a:spcPct val="0"/>
                </a:spcBef>
                <a:spcAft>
                  <a:spcPct val="0"/>
                </a:spcAft>
                <a:defRPr sz="2400">
                  <a:solidFill>
                    <a:schemeClr val="tx1"/>
                  </a:solidFill>
                  <a:latin typeface="Times New Roman" panose="02020603050405020304" pitchFamily="18" charset="0"/>
                </a:defRPr>
              </a:lvl7pPr>
              <a:lvl8pPr marL="3636963" defTabSz="1387475" eaLnBrk="0" fontAlgn="base" hangingPunct="0">
                <a:spcBef>
                  <a:spcPct val="0"/>
                </a:spcBef>
                <a:spcAft>
                  <a:spcPct val="0"/>
                </a:spcAft>
                <a:defRPr sz="2400">
                  <a:solidFill>
                    <a:schemeClr val="tx1"/>
                  </a:solidFill>
                  <a:latin typeface="Times New Roman" panose="02020603050405020304" pitchFamily="18" charset="0"/>
                </a:defRPr>
              </a:lvl8pPr>
              <a:lvl9pPr marL="4094163" defTabSz="138747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n-US" altLang="en-US" sz="2200">
                <a:solidFill>
                  <a:schemeClr val="hlink"/>
                </a:solidFill>
                <a:effectLst>
                  <a:outerShdw blurRad="38100" dist="38100" dir="2700000" algn="tl">
                    <a:srgbClr val="C0C0C0"/>
                  </a:outerShdw>
                </a:effectLst>
                <a:latin typeface="Arial" panose="020B0604020202020204" pitchFamily="34" charset="0"/>
              </a:endParaRPr>
            </a:p>
          </p:txBody>
        </p:sp>
      </p:grpSp>
    </p:spTree>
    <p:extLst>
      <p:ext uri="{BB962C8B-B14F-4D97-AF65-F5344CB8AC3E}">
        <p14:creationId xmlns:p14="http://schemas.microsoft.com/office/powerpoint/2010/main" val="2356664268"/>
      </p:ext>
    </p:extLst>
  </p:cSld>
  <p:clrMapOvr>
    <a:masterClrMapping/>
  </p:clrMapOvr>
  <p:transition spd="slow">
    <p:split orient="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85803"/>
            <a:ext cx="7886700" cy="1325563"/>
          </a:xfrm>
        </p:spPr>
        <p:txBody>
          <a:bodyPr/>
          <a:lstStyle/>
          <a:p>
            <a:r>
              <a:rPr lang="en-US" dirty="0" smtClean="0"/>
              <a:t>We need path validating protocols</a:t>
            </a:r>
            <a:endParaRPr lang="en-US" dirty="0"/>
          </a:p>
        </p:txBody>
      </p:sp>
      <p:sp>
        <p:nvSpPr>
          <p:cNvPr id="4" name="Content Placeholder 3"/>
          <p:cNvSpPr>
            <a:spLocks noGrp="1"/>
          </p:cNvSpPr>
          <p:nvPr>
            <p:ph idx="1"/>
          </p:nvPr>
        </p:nvSpPr>
        <p:spPr/>
        <p:txBody>
          <a:bodyPr>
            <a:normAutofit/>
          </a:bodyPr>
          <a:lstStyle/>
          <a:p>
            <a:r>
              <a:rPr lang="en-US" sz="2400" b="1" dirty="0" err="1"/>
              <a:t>soBGP</a:t>
            </a:r>
            <a:r>
              <a:rPr lang="en-US" sz="2400" b="1" dirty="0"/>
              <a:t>: Secure origin BGP </a:t>
            </a:r>
          </a:p>
          <a:p>
            <a:pPr lvl="1"/>
            <a:r>
              <a:rPr lang="en-US" sz="2000" dirty="0"/>
              <a:t>Origin authentication +</a:t>
            </a:r>
          </a:p>
          <a:p>
            <a:pPr lvl="1"/>
            <a:r>
              <a:rPr lang="en-US" sz="2000" dirty="0"/>
              <a:t>…Trusted database that guarantees that a </a:t>
            </a:r>
            <a:r>
              <a:rPr lang="en-US" sz="2000" b="1" dirty="0"/>
              <a:t>path exists</a:t>
            </a:r>
          </a:p>
          <a:p>
            <a:pPr lvl="1"/>
            <a:r>
              <a:rPr lang="en-US" sz="2000" dirty="0" err="1"/>
              <a:t>ASes</a:t>
            </a:r>
            <a:r>
              <a:rPr lang="en-US" sz="2000" dirty="0"/>
              <a:t> jointly sign + put their connectivity in the DB</a:t>
            </a:r>
          </a:p>
          <a:p>
            <a:pPr lvl="1"/>
            <a:r>
              <a:rPr lang="en-US" sz="2000" dirty="0"/>
              <a:t>Stops </a:t>
            </a:r>
            <a:r>
              <a:rPr lang="en-US" sz="2000" dirty="0" err="1"/>
              <a:t>ASes</a:t>
            </a:r>
            <a:r>
              <a:rPr lang="en-US" sz="2000" dirty="0"/>
              <a:t> from announcing paths with edges that do not exist</a:t>
            </a:r>
          </a:p>
          <a:p>
            <a:pPr lvl="1"/>
            <a:r>
              <a:rPr lang="en-US" sz="2000" dirty="0"/>
              <a:t>What challenges might </a:t>
            </a:r>
            <a:r>
              <a:rPr lang="en-US" sz="2000" dirty="0" err="1"/>
              <a:t>soBGP</a:t>
            </a:r>
            <a:r>
              <a:rPr lang="en-US" sz="2000" dirty="0"/>
              <a:t> face for deployment?</a:t>
            </a:r>
          </a:p>
          <a:p>
            <a:r>
              <a:rPr lang="en-US" sz="2400" b="1" dirty="0"/>
              <a:t>S-BGP: Secure BGP</a:t>
            </a:r>
          </a:p>
          <a:p>
            <a:pPr lvl="1"/>
            <a:r>
              <a:rPr lang="en-US" sz="2000" dirty="0"/>
              <a:t>Each AS on the path cryptographically signs its announcement</a:t>
            </a:r>
          </a:p>
          <a:p>
            <a:pPr lvl="1"/>
            <a:r>
              <a:rPr lang="en-US" sz="2000" dirty="0"/>
              <a:t>Guarantees that each AS on the path made the announcement in the path.</a:t>
            </a:r>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81</a:t>
            </a:fld>
            <a:endParaRPr lang="en-US" dirty="0"/>
          </a:p>
        </p:txBody>
      </p:sp>
    </p:spTree>
    <p:extLst>
      <p:ext uri="{BB962C8B-B14F-4D97-AF65-F5344CB8AC3E}">
        <p14:creationId xmlns:p14="http://schemas.microsoft.com/office/powerpoint/2010/main" val="33714616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noFill/>
        </p:spPr>
        <p:txBody>
          <a:bodyPr vert="horz" lIns="90487" tIns="44450" rIns="90487" bIns="44450" rtlCol="0" anchor="ctr">
            <a:normAutofit/>
          </a:bodyPr>
          <a:lstStyle/>
          <a:p>
            <a:r>
              <a:rPr sz="3600">
                <a:latin typeface="Arial" charset="0"/>
                <a:ea typeface="ＭＳ Ｐゴシック" charset="0"/>
                <a:cs typeface="ＭＳ Ｐゴシック" charset="0"/>
              </a:rPr>
              <a:t>S-BGP design overview</a:t>
            </a:r>
          </a:p>
        </p:txBody>
      </p:sp>
      <p:sp>
        <p:nvSpPr>
          <p:cNvPr id="69634" name="Rectangle 3"/>
          <p:cNvSpPr>
            <a:spLocks noGrp="1" noChangeArrowheads="1"/>
          </p:cNvSpPr>
          <p:nvPr>
            <p:ph idx="1"/>
          </p:nvPr>
        </p:nvSpPr>
        <p:spPr/>
        <p:txBody>
          <a:bodyPr vert="horz" lIns="90487" tIns="44450" rIns="90487" bIns="44450" rtlCol="0">
            <a:normAutofit/>
          </a:bodyPr>
          <a:lstStyle/>
          <a:p>
            <a:r>
              <a:rPr lang="en-US" altLang="ja-JP" sz="2000" dirty="0">
                <a:latin typeface="Arial" charset="0"/>
                <a:ea typeface="ＭＳ Ｐゴシック" charset="0"/>
                <a:cs typeface="ＭＳ Ｐゴシック" charset="0"/>
              </a:rPr>
              <a:t>IPsec: authenticity and integrity of peer-to-peer communication, automated key management</a:t>
            </a:r>
          </a:p>
          <a:p>
            <a:r>
              <a:rPr lang="en-US" altLang="ja-JP" sz="2000" dirty="0">
                <a:latin typeface="Arial" charset="0"/>
                <a:ea typeface="ＭＳ Ｐゴシック" charset="0"/>
                <a:cs typeface="ＭＳ Ｐゴシック" charset="0"/>
              </a:rPr>
              <a:t>Public Key Infrastructures (PKIs): secure identification of BGP speakers and of owners of AS’s and of address blocks</a:t>
            </a:r>
          </a:p>
          <a:p>
            <a:r>
              <a:rPr lang="en-US" altLang="ja-JP" sz="2000" dirty="0">
                <a:latin typeface="Arial" charset="0"/>
                <a:ea typeface="ＭＳ Ｐゴシック" charset="0"/>
                <a:cs typeface="ＭＳ Ｐゴシック" charset="0"/>
              </a:rPr>
              <a:t>Attestations </a:t>
            </a:r>
            <a:r>
              <a:rPr lang="en-US" altLang="ja-JP" sz="2000" dirty="0">
                <a:latin typeface="Arial" charset="0"/>
                <a:ea typeface="ＭＳ Ｐゴシック" charset="0"/>
                <a:cs typeface="ＭＳ Ｐゴシック" charset="0"/>
                <a:sym typeface="Wingdings" charset="0"/>
              </a:rPr>
              <a:t></a:t>
            </a:r>
            <a:r>
              <a:rPr lang="en-US" altLang="ja-JP" sz="2000" dirty="0">
                <a:latin typeface="Arial" charset="0"/>
                <a:ea typeface="ＭＳ Ｐゴシック" charset="0"/>
                <a:cs typeface="ＭＳ Ｐゴシック" charset="0"/>
              </a:rPr>
              <a:t> authorization of the subject (by the issuer) to advertise specified address blocks</a:t>
            </a:r>
          </a:p>
          <a:p>
            <a:r>
              <a:rPr lang="en-US" altLang="ja-JP" sz="2000" dirty="0">
                <a:latin typeface="Arial" charset="0"/>
                <a:ea typeface="ＭＳ Ｐゴシック" charset="0"/>
                <a:cs typeface="ＭＳ Ｐゴシック" charset="0"/>
              </a:rPr>
              <a:t>Validation of UPDATEs based on a new path attribute, using certificates and attestations</a:t>
            </a:r>
          </a:p>
          <a:p>
            <a:r>
              <a:rPr lang="en-US" altLang="ja-JP" sz="2000" dirty="0">
                <a:latin typeface="Arial" charset="0"/>
                <a:ea typeface="ＭＳ Ｐゴシック" charset="0"/>
                <a:cs typeface="ＭＳ Ｐゴシック" charset="0"/>
              </a:rPr>
              <a:t>Distribution of countermeasure data: certificates, CRLs, attestations</a:t>
            </a:r>
          </a:p>
        </p:txBody>
      </p:sp>
      <p:sp>
        <p:nvSpPr>
          <p:cNvPr id="6963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fld id="{1114B197-795C-F84A-A042-F510E502AC92}" type="slidenum">
              <a:rPr lang="en-US" altLang="ja-JP" sz="800">
                <a:latin typeface="Arial" charset="0"/>
                <a:ea typeface="MS PGothic" charset="0"/>
                <a:cs typeface="MS PGothic" charset="0"/>
              </a:rPr>
              <a:pPr/>
              <a:t>82</a:t>
            </a:fld>
            <a:endParaRPr lang="en-US" altLang="ja-JP" sz="800">
              <a:latin typeface="Arial" charset="0"/>
              <a:ea typeface="MS PGothic" charset="0"/>
              <a:cs typeface="MS PGothic" charset="0"/>
            </a:endParaRPr>
          </a:p>
        </p:txBody>
      </p:sp>
    </p:spTree>
    <p:extLst>
      <p:ext uri="{BB962C8B-B14F-4D97-AF65-F5344CB8AC3E}">
        <p14:creationId xmlns:p14="http://schemas.microsoft.com/office/powerpoint/2010/main" val="4128367760"/>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zh-CN" dirty="0" smtClean="0"/>
              <a:t>Wireless Security</a:t>
            </a:r>
            <a:endParaRPr lang="en-NZ" dirty="0"/>
          </a:p>
        </p:txBody>
      </p:sp>
    </p:spTree>
    <p:extLst>
      <p:ext uri="{BB962C8B-B14F-4D97-AF65-F5344CB8AC3E}">
        <p14:creationId xmlns:p14="http://schemas.microsoft.com/office/powerpoint/2010/main" val="34634525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a:latin typeface="Arial" charset="0"/>
                <a:ea typeface="ＭＳ Ｐゴシック" charset="0"/>
                <a:cs typeface="ＭＳ Ｐゴシック" charset="0"/>
              </a:rPr>
              <a:t>This lecture’s agenda</a:t>
            </a:r>
          </a:p>
        </p:txBody>
      </p:sp>
      <p:sp>
        <p:nvSpPr>
          <p:cNvPr id="19459" name="Rectangle 3"/>
          <p:cNvSpPr>
            <a:spLocks noGrp="1" noChangeArrowheads="1"/>
          </p:cNvSpPr>
          <p:nvPr>
            <p:ph idx="1"/>
          </p:nvPr>
        </p:nvSpPr>
        <p:spPr>
          <a:xfrm>
            <a:off x="1981200" y="1100668"/>
            <a:ext cx="8229600" cy="5025496"/>
          </a:xfrm>
        </p:spPr>
        <p:txBody>
          <a:bodyPr/>
          <a:lstStyle/>
          <a:p>
            <a:pPr marL="0" indent="0">
              <a:buNone/>
            </a:pPr>
            <a:r>
              <a:rPr lang="en-US" altLang="ja-JP" sz="2400" dirty="0">
                <a:latin typeface="Arial" charset="0"/>
                <a:ea typeface="ＭＳ Ｐゴシック" charset="0"/>
              </a:rPr>
              <a:t> </a:t>
            </a:r>
          </a:p>
          <a:p>
            <a:pPr>
              <a:lnSpc>
                <a:spcPct val="90000"/>
              </a:lnSpc>
            </a:pPr>
            <a:r>
              <a:rPr lang="en-US" altLang="ja-JP" dirty="0">
                <a:latin typeface="Arial" charset="0"/>
                <a:ea typeface="ＭＳ Ｐゴシック" charset="0"/>
                <a:cs typeface="ＭＳ Ｐゴシック" charset="0"/>
              </a:rPr>
              <a:t>Objective</a:t>
            </a:r>
          </a:p>
          <a:p>
            <a:pPr lvl="1">
              <a:lnSpc>
                <a:spcPct val="90000"/>
              </a:lnSpc>
            </a:pPr>
            <a:r>
              <a:rPr lang="en-US" altLang="ja-JP" dirty="0">
                <a:latin typeface="Arial" charset="0"/>
                <a:ea typeface="ＭＳ Ｐゴシック" charset="0"/>
              </a:rPr>
              <a:t>Understand in more details unique challenges of wireless networks</a:t>
            </a:r>
          </a:p>
          <a:p>
            <a:pPr lvl="2">
              <a:lnSpc>
                <a:spcPct val="90000"/>
              </a:lnSpc>
            </a:pPr>
            <a:r>
              <a:rPr lang="en-US" altLang="ja-JP" dirty="0">
                <a:latin typeface="Arial" charset="0"/>
                <a:ea typeface="ＭＳ Ｐゴシック" charset="0"/>
              </a:rPr>
              <a:t>WLAN </a:t>
            </a:r>
          </a:p>
          <a:p>
            <a:pPr lvl="1">
              <a:lnSpc>
                <a:spcPct val="90000"/>
              </a:lnSpc>
            </a:pPr>
            <a:r>
              <a:rPr lang="en-US" altLang="ja-JP" dirty="0">
                <a:latin typeface="Arial" charset="0"/>
                <a:ea typeface="ＭＳ Ｐゴシック" charset="0"/>
              </a:rPr>
              <a:t>Understand design flaws in supposedly secure protocol</a:t>
            </a:r>
          </a:p>
          <a:p>
            <a:pPr lvl="1">
              <a:lnSpc>
                <a:spcPct val="90000"/>
              </a:lnSpc>
            </a:pPr>
            <a:r>
              <a:rPr lang="en-US" altLang="ja-JP" dirty="0">
                <a:latin typeface="Arial" charset="0"/>
                <a:ea typeface="ＭＳ Ｐゴシック" charset="0"/>
              </a:rPr>
              <a:t>Gain exposure to real threat</a:t>
            </a:r>
          </a:p>
          <a:p>
            <a:pPr lvl="2">
              <a:lnSpc>
                <a:spcPct val="90000"/>
              </a:lnSpc>
            </a:pPr>
            <a:r>
              <a:rPr lang="en-US" altLang="ja-JP" dirty="0">
                <a:latin typeface="Arial" charset="0"/>
                <a:ea typeface="ＭＳ Ｐゴシック" charset="0"/>
              </a:rPr>
              <a:t>Know why you should never use WEP in an environment where security is important</a:t>
            </a:r>
          </a:p>
          <a:p>
            <a:pPr lvl="2">
              <a:lnSpc>
                <a:spcPct val="90000"/>
              </a:lnSpc>
            </a:pPr>
            <a:endParaRPr lang="en-US" altLang="ja-JP" dirty="0">
              <a:latin typeface="Arial" charset="0"/>
              <a:ea typeface="ＭＳ Ｐゴシック" charset="0"/>
            </a:endParaRPr>
          </a:p>
          <a:p>
            <a:pPr lvl="1">
              <a:lnSpc>
                <a:spcPct val="90000"/>
              </a:lnSpc>
            </a:pPr>
            <a:r>
              <a:rPr lang="en-US" altLang="ja-JP" dirty="0">
                <a:latin typeface="Arial" charset="0"/>
                <a:ea typeface="ＭＳ Ｐゴシック" charset="0"/>
              </a:rPr>
              <a:t>Understanding the </a:t>
            </a:r>
            <a:r>
              <a:rPr lang="en-US" altLang="ja-JP" dirty="0" err="1">
                <a:latin typeface="Arial" charset="0"/>
                <a:ea typeface="ＭＳ Ｐゴシック" charset="0"/>
              </a:rPr>
              <a:t>IoT</a:t>
            </a:r>
            <a:r>
              <a:rPr lang="en-US" altLang="ja-JP" dirty="0">
                <a:latin typeface="Arial" charset="0"/>
                <a:ea typeface="ＭＳ Ｐゴシック" charset="0"/>
              </a:rPr>
              <a:t> security challenges</a:t>
            </a:r>
          </a:p>
        </p:txBody>
      </p:sp>
      <p:sp>
        <p:nvSpPr>
          <p:cNvPr id="1946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9DD9F833-A4BF-0C43-9768-81DAD53B6981}" type="slidenum">
              <a:rPr lang="en-US" altLang="ja-JP" sz="800">
                <a:latin typeface="Arial" charset="0"/>
                <a:ea typeface="MS PGothic" charset="0"/>
                <a:cs typeface="MS PGothic" charset="0"/>
              </a:rPr>
              <a:pPr/>
              <a:t>84</a:t>
            </a:fld>
            <a:endParaRPr lang="en-US" altLang="ja-JP" sz="800">
              <a:latin typeface="Arial" charset="0"/>
              <a:ea typeface="MS PGothic" charset="0"/>
              <a:cs typeface="MS PGothic" charset="0"/>
            </a:endParaRPr>
          </a:p>
        </p:txBody>
      </p:sp>
    </p:spTree>
    <p:extLst>
      <p:ext uri="{BB962C8B-B14F-4D97-AF65-F5344CB8AC3E}">
        <p14:creationId xmlns:p14="http://schemas.microsoft.com/office/powerpoint/2010/main" val="42233641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0"/>
          <p:cNvSpPr>
            <a:spLocks noGrp="1" noChangeArrowheads="1"/>
          </p:cNvSpPr>
          <p:nvPr>
            <p:ph type="title"/>
          </p:nvPr>
        </p:nvSpPr>
        <p:spPr/>
        <p:txBody>
          <a:bodyPr>
            <a:normAutofit/>
          </a:bodyPr>
          <a:lstStyle/>
          <a:p>
            <a:r>
              <a:rPr>
                <a:latin typeface="Arial" charset="0"/>
                <a:ea typeface="ＭＳ Ｐゴシック" charset="0"/>
                <a:cs typeface="ＭＳ Ｐゴシック" charset="0"/>
              </a:rPr>
              <a:t>WEP</a:t>
            </a:r>
          </a:p>
        </p:txBody>
      </p:sp>
      <p:sp>
        <p:nvSpPr>
          <p:cNvPr id="2765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608AA540-811B-264D-B1ED-34491756FC5B}" type="slidenum">
              <a:rPr lang="en-US" altLang="ja-JP" sz="800">
                <a:latin typeface="Arial" charset="0"/>
                <a:ea typeface="MS PGothic" charset="0"/>
                <a:cs typeface="MS PGothic" charset="0"/>
              </a:rPr>
              <a:pPr/>
              <a:t>85</a:t>
            </a:fld>
            <a:endParaRPr lang="en-US" altLang="ja-JP" sz="800">
              <a:latin typeface="Arial" charset="0"/>
              <a:ea typeface="MS PGothic" charset="0"/>
              <a:cs typeface="MS PGothic" charset="0"/>
            </a:endParaRPr>
          </a:p>
        </p:txBody>
      </p:sp>
      <p:pic>
        <p:nvPicPr>
          <p:cNvPr id="27655" name="Picture 3" descr="a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29201" y="2743201"/>
            <a:ext cx="1376363" cy="114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6" name="Picture 4" descr="laptop"/>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05000" y="3886200"/>
            <a:ext cx="1219200" cy="998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7" name="Picture 5" descr="pc"/>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610600" y="2514601"/>
            <a:ext cx="1227138" cy="215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8" name="Picture 6" descr="laptop"/>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267200" y="5257800"/>
            <a:ext cx="1219200" cy="998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9" name="Arc 7"/>
          <p:cNvSpPr>
            <a:spLocks/>
          </p:cNvSpPr>
          <p:nvPr/>
        </p:nvSpPr>
        <p:spPr bwMode="auto">
          <a:xfrm flipH="1">
            <a:off x="7848600" y="19050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0" name="Arc 8"/>
          <p:cNvSpPr>
            <a:spLocks/>
          </p:cNvSpPr>
          <p:nvPr/>
        </p:nvSpPr>
        <p:spPr bwMode="auto">
          <a:xfrm flipH="1">
            <a:off x="8001000" y="20574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1" name="Arc 9"/>
          <p:cNvSpPr>
            <a:spLocks/>
          </p:cNvSpPr>
          <p:nvPr/>
        </p:nvSpPr>
        <p:spPr bwMode="auto">
          <a:xfrm flipH="1">
            <a:off x="8153400" y="22098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2" name="Arc 10"/>
          <p:cNvSpPr>
            <a:spLocks/>
          </p:cNvSpPr>
          <p:nvPr/>
        </p:nvSpPr>
        <p:spPr bwMode="auto">
          <a:xfrm flipH="1">
            <a:off x="8305800" y="23622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3" name="Arc 11"/>
          <p:cNvSpPr>
            <a:spLocks/>
          </p:cNvSpPr>
          <p:nvPr/>
        </p:nvSpPr>
        <p:spPr bwMode="auto">
          <a:xfrm>
            <a:off x="6096000" y="24384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4" name="Arc 12"/>
          <p:cNvSpPr>
            <a:spLocks/>
          </p:cNvSpPr>
          <p:nvPr/>
        </p:nvSpPr>
        <p:spPr bwMode="auto">
          <a:xfrm>
            <a:off x="6248400" y="22860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5" name="Arc 13"/>
          <p:cNvSpPr>
            <a:spLocks/>
          </p:cNvSpPr>
          <p:nvPr/>
        </p:nvSpPr>
        <p:spPr bwMode="auto">
          <a:xfrm>
            <a:off x="6400800" y="21336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6" name="Arc 14"/>
          <p:cNvSpPr>
            <a:spLocks/>
          </p:cNvSpPr>
          <p:nvPr/>
        </p:nvSpPr>
        <p:spPr bwMode="auto">
          <a:xfrm>
            <a:off x="6553200" y="19812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7" name="Arc 15"/>
          <p:cNvSpPr>
            <a:spLocks/>
          </p:cNvSpPr>
          <p:nvPr/>
        </p:nvSpPr>
        <p:spPr bwMode="auto">
          <a:xfrm>
            <a:off x="4648200" y="47244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8" name="Arc 16"/>
          <p:cNvSpPr>
            <a:spLocks/>
          </p:cNvSpPr>
          <p:nvPr/>
        </p:nvSpPr>
        <p:spPr bwMode="auto">
          <a:xfrm>
            <a:off x="4800600" y="45720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69" name="Arc 17"/>
          <p:cNvSpPr>
            <a:spLocks/>
          </p:cNvSpPr>
          <p:nvPr/>
        </p:nvSpPr>
        <p:spPr bwMode="auto">
          <a:xfrm>
            <a:off x="4953000" y="44196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70" name="Arc 18"/>
          <p:cNvSpPr>
            <a:spLocks/>
          </p:cNvSpPr>
          <p:nvPr/>
        </p:nvSpPr>
        <p:spPr bwMode="auto">
          <a:xfrm>
            <a:off x="5105400" y="42672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71" name="Arc 19"/>
          <p:cNvSpPr>
            <a:spLocks/>
          </p:cNvSpPr>
          <p:nvPr/>
        </p:nvSpPr>
        <p:spPr bwMode="auto">
          <a:xfrm>
            <a:off x="2362200" y="34290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72" name="Arc 20"/>
          <p:cNvSpPr>
            <a:spLocks/>
          </p:cNvSpPr>
          <p:nvPr/>
        </p:nvSpPr>
        <p:spPr bwMode="auto">
          <a:xfrm>
            <a:off x="2514600" y="32766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73" name="Arc 21"/>
          <p:cNvSpPr>
            <a:spLocks/>
          </p:cNvSpPr>
          <p:nvPr/>
        </p:nvSpPr>
        <p:spPr bwMode="auto">
          <a:xfrm>
            <a:off x="2667000" y="31242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7674" name="Arc 22"/>
          <p:cNvSpPr>
            <a:spLocks/>
          </p:cNvSpPr>
          <p:nvPr/>
        </p:nvSpPr>
        <p:spPr bwMode="auto">
          <a:xfrm>
            <a:off x="2819400" y="2971800"/>
            <a:ext cx="762000" cy="838200"/>
          </a:xfrm>
          <a:custGeom>
            <a:avLst/>
            <a:gdLst>
              <a:gd name="T0" fmla="*/ 0 w 21600"/>
              <a:gd name="T1" fmla="*/ 0 h 21600"/>
              <a:gd name="T2" fmla="*/ 7620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38100">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pic>
        <p:nvPicPr>
          <p:cNvPr id="27675" name="Picture 25" descr="key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839200" y="4800600"/>
            <a:ext cx="9144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76" name="Picture 27" descr="key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334000" y="6096000"/>
            <a:ext cx="9144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77" name="Picture 28" descr="key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286000" y="4953000"/>
            <a:ext cx="9144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78" name="Picture 29" descr="key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943600" y="3810000"/>
            <a:ext cx="914400" cy="48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1" name="Rectangle 31"/>
          <p:cNvSpPr>
            <a:spLocks noGrp="1" noChangeArrowheads="1"/>
          </p:cNvSpPr>
          <p:nvPr>
            <p:ph idx="1"/>
          </p:nvPr>
        </p:nvSpPr>
        <p:spPr>
          <a:xfrm>
            <a:off x="1981200" y="1775192"/>
            <a:ext cx="3886200" cy="4625609"/>
          </a:xfrm>
        </p:spPr>
        <p:txBody>
          <a:bodyPr>
            <a:normAutofit/>
          </a:bodyPr>
          <a:lstStyle/>
          <a:p>
            <a:pPr>
              <a:lnSpc>
                <a:spcPct val="90000"/>
              </a:lnSpc>
            </a:pPr>
            <a:r>
              <a:rPr lang="en-US" altLang="ja-JP" sz="2400" dirty="0">
                <a:latin typeface="Arial" charset="0"/>
                <a:ea typeface="ＭＳ Ｐゴシック" charset="0"/>
                <a:cs typeface="ＭＳ Ｐゴシック" charset="0"/>
              </a:rPr>
              <a:t>Shared key (statically configured master)</a:t>
            </a:r>
          </a:p>
          <a:p>
            <a:pPr>
              <a:lnSpc>
                <a:spcPct val="90000"/>
              </a:lnSpc>
            </a:pPr>
            <a:r>
              <a:rPr lang="en-US" altLang="ja-JP" sz="2400" dirty="0">
                <a:latin typeface="Arial" charset="0"/>
                <a:ea typeface="ＭＳ Ｐゴシック" charset="0"/>
                <a:cs typeface="ＭＳ Ｐゴシック" charset="0"/>
              </a:rPr>
              <a:t>Uses a stream cipher</a:t>
            </a:r>
          </a:p>
        </p:txBody>
      </p:sp>
    </p:spTree>
    <p:extLst>
      <p:ext uri="{BB962C8B-B14F-4D97-AF65-F5344CB8AC3E}">
        <p14:creationId xmlns:p14="http://schemas.microsoft.com/office/powerpoint/2010/main" val="25786223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742" y="-119600"/>
            <a:ext cx="10515600" cy="1325563"/>
          </a:xfrm>
        </p:spPr>
        <p:txBody>
          <a:bodyPr/>
          <a:lstStyle/>
          <a:p>
            <a:r>
              <a:rPr lang="en-US" dirty="0" smtClean="0"/>
              <a:t>Working principle of WEP </a:t>
            </a:r>
            <a:endParaRPr lang="en-NZ" dirty="0"/>
          </a:p>
        </p:txBody>
      </p:sp>
      <p:sp>
        <p:nvSpPr>
          <p:cNvPr id="3" name="Content Placeholder 2"/>
          <p:cNvSpPr>
            <a:spLocks noGrp="1"/>
          </p:cNvSpPr>
          <p:nvPr>
            <p:ph idx="1"/>
          </p:nvPr>
        </p:nvSpPr>
        <p:spPr>
          <a:xfrm>
            <a:off x="1940859" y="1119693"/>
            <a:ext cx="8229600" cy="4525963"/>
          </a:xfrm>
        </p:spPr>
        <p:txBody>
          <a:bodyPr/>
          <a:lstStyle/>
          <a:p>
            <a:r>
              <a:rPr lang="en-US" dirty="0" smtClean="0"/>
              <a:t>Seed = IV+ Key</a:t>
            </a:r>
          </a:p>
          <a:p>
            <a:r>
              <a:rPr lang="en-US" dirty="0" smtClean="0"/>
              <a:t>RC4 takes seed as input and produces </a:t>
            </a:r>
            <a:r>
              <a:rPr lang="en-US" dirty="0" err="1" smtClean="0"/>
              <a:t>KeyStream</a:t>
            </a:r>
            <a:r>
              <a:rPr lang="en-US" dirty="0" smtClean="0"/>
              <a:t> as output </a:t>
            </a:r>
          </a:p>
          <a:p>
            <a:endParaRPr lang="en-US" dirty="0"/>
          </a:p>
          <a:p>
            <a:r>
              <a:rPr lang="en-US" dirty="0" smtClean="0"/>
              <a:t>IV(Initialization Vector) : 24 bits (Fixed)</a:t>
            </a:r>
          </a:p>
          <a:p>
            <a:r>
              <a:rPr lang="en-US" dirty="0" smtClean="0"/>
              <a:t>Key 							 : 40 bit or 104 bit</a:t>
            </a:r>
          </a:p>
          <a:p>
            <a:r>
              <a:rPr lang="en-US" dirty="0" smtClean="0"/>
              <a:t>Seed							 :  IV + Key (64/128bit)</a:t>
            </a:r>
            <a:endParaRPr lang="en-NZ"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86</a:t>
            </a:fld>
            <a:endParaRPr kumimoji="0" lang="en-US"/>
          </a:p>
        </p:txBody>
      </p:sp>
    </p:spTree>
    <p:extLst>
      <p:ext uri="{BB962C8B-B14F-4D97-AF65-F5344CB8AC3E}">
        <p14:creationId xmlns:p14="http://schemas.microsoft.com/office/powerpoint/2010/main" val="31932772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AA957AF-53C0-420B-9C2D-77DB1416566C}" type="slidenum">
              <a:rPr kumimoji="0" lang="en-US" smtClean="0"/>
              <a:pPr/>
              <a:t>87</a:t>
            </a:fld>
            <a:endParaRPr kumimoji="0" lang="en-US"/>
          </a:p>
        </p:txBody>
      </p:sp>
      <p:pic>
        <p:nvPicPr>
          <p:cNvPr id="3" name="Picture 2"/>
          <p:cNvPicPr>
            <a:picLocks noChangeAspect="1"/>
          </p:cNvPicPr>
          <p:nvPr/>
        </p:nvPicPr>
        <p:blipFill>
          <a:blip r:embed="rId2"/>
          <a:stretch>
            <a:fillRect/>
          </a:stretch>
        </p:blipFill>
        <p:spPr>
          <a:xfrm>
            <a:off x="1759927" y="777240"/>
            <a:ext cx="8594806" cy="5349240"/>
          </a:xfrm>
          <a:prstGeom prst="rect">
            <a:avLst/>
          </a:prstGeom>
        </p:spPr>
      </p:pic>
    </p:spTree>
    <p:extLst>
      <p:ext uri="{BB962C8B-B14F-4D97-AF65-F5344CB8AC3E}">
        <p14:creationId xmlns:p14="http://schemas.microsoft.com/office/powerpoint/2010/main" val="13977475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a:latin typeface="Arial" charset="0"/>
                <a:ea typeface="ＭＳ Ｐゴシック" charset="0"/>
                <a:cs typeface="ＭＳ Ｐゴシック" charset="0"/>
              </a:rPr>
              <a:t>WEP encryption</a:t>
            </a:r>
          </a:p>
        </p:txBody>
      </p:sp>
      <p:sp>
        <p:nvSpPr>
          <p:cNvPr id="29702"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C60C195D-3EF0-2448-A294-494E4656029D}" type="slidenum">
              <a:rPr lang="en-US" altLang="ja-JP" sz="800">
                <a:latin typeface="Arial" charset="0"/>
                <a:ea typeface="MS PGothic" charset="0"/>
                <a:cs typeface="MS PGothic" charset="0"/>
              </a:rPr>
              <a:pPr/>
              <a:t>88</a:t>
            </a:fld>
            <a:endParaRPr lang="en-US" altLang="ja-JP" sz="800">
              <a:latin typeface="Arial" charset="0"/>
              <a:ea typeface="MS PGothic" charset="0"/>
              <a:cs typeface="MS PGothic" charset="0"/>
            </a:endParaRPr>
          </a:p>
        </p:txBody>
      </p:sp>
      <p:sp>
        <p:nvSpPr>
          <p:cNvPr id="29699" name="Rectangle 3"/>
          <p:cNvSpPr>
            <a:spLocks noGrp="1" noChangeArrowheads="1"/>
          </p:cNvSpPr>
          <p:nvPr>
            <p:ph type="body" sz="half" idx="4294967295"/>
          </p:nvPr>
        </p:nvSpPr>
        <p:spPr>
          <a:xfrm>
            <a:off x="1524000" y="4470401"/>
            <a:ext cx="8229600" cy="1541463"/>
          </a:xfrm>
        </p:spPr>
        <p:txBody>
          <a:bodyPr/>
          <a:lstStyle/>
          <a:p>
            <a:r>
              <a:rPr lang="en-US" altLang="ja-JP" sz="2400">
                <a:latin typeface="Arial" charset="0"/>
                <a:ea typeface="ＭＳ Ｐゴシック" charset="0"/>
                <a:cs typeface="ＭＳ Ｐゴシック" charset="0"/>
              </a:rPr>
              <a:t>WEP uses the RC4 stream cipher to encrypt a TCP/IP</a:t>
            </a:r>
            <a:br>
              <a:rPr lang="en-US" altLang="ja-JP" sz="2400">
                <a:latin typeface="Arial" charset="0"/>
                <a:ea typeface="ＭＳ Ｐゴシック" charset="0"/>
                <a:cs typeface="ＭＳ Ｐゴシック" charset="0"/>
              </a:rPr>
            </a:br>
            <a:r>
              <a:rPr lang="en-US" altLang="ja-JP" sz="2400">
                <a:latin typeface="Arial" charset="0"/>
                <a:ea typeface="ＭＳ Ｐゴシック" charset="0"/>
                <a:cs typeface="ＭＳ Ｐゴシック" charset="0"/>
              </a:rPr>
              <a:t>packet (</a:t>
            </a:r>
            <a:r>
              <a:rPr lang="en-US" altLang="ja-JP" sz="2400">
                <a:solidFill>
                  <a:schemeClr val="hlink"/>
                </a:solidFill>
                <a:latin typeface="Arial" charset="0"/>
                <a:ea typeface="ＭＳ Ｐゴシック" charset="0"/>
                <a:cs typeface="ＭＳ Ｐゴシック" charset="0"/>
              </a:rPr>
              <a:t>P</a:t>
            </a:r>
            <a:r>
              <a:rPr lang="en-US" altLang="ja-JP" sz="2400">
                <a:latin typeface="Arial" charset="0"/>
                <a:ea typeface="ＭＳ Ｐゴシック" charset="0"/>
                <a:cs typeface="ＭＳ Ｐゴシック" charset="0"/>
              </a:rPr>
              <a:t>) by xor-ing it with keystream (</a:t>
            </a:r>
            <a:r>
              <a:rPr lang="en-US" altLang="ja-JP" sz="2400">
                <a:solidFill>
                  <a:schemeClr val="hlink"/>
                </a:solidFill>
                <a:latin typeface="Arial" charset="0"/>
                <a:ea typeface="ＭＳ Ｐゴシック" charset="0"/>
                <a:cs typeface="ＭＳ Ｐゴシック" charset="0"/>
              </a:rPr>
              <a:t>RC4(K, IV)</a:t>
            </a:r>
            <a:r>
              <a:rPr lang="en-US" altLang="ja-JP" sz="2400">
                <a:latin typeface="Arial" charset="0"/>
                <a:ea typeface="ＭＳ Ｐゴシック" charset="0"/>
                <a:cs typeface="ＭＳ Ｐゴシック" charset="0"/>
              </a:rPr>
              <a:t>)</a:t>
            </a:r>
          </a:p>
          <a:p>
            <a:pPr>
              <a:buFontTx/>
              <a:buNone/>
            </a:pPr>
            <a:endParaRPr lang="ja-JP" altLang="en-US" sz="2400">
              <a:latin typeface="Arial" charset="0"/>
              <a:ea typeface="ＭＳ Ｐゴシック" charset="0"/>
              <a:cs typeface="ＭＳ Ｐゴシック" charset="0"/>
            </a:endParaRPr>
          </a:p>
        </p:txBody>
      </p:sp>
      <p:sp>
        <p:nvSpPr>
          <p:cNvPr id="29703" name="Line 6"/>
          <p:cNvSpPr>
            <a:spLocks noChangeShapeType="1"/>
          </p:cNvSpPr>
          <p:nvPr/>
        </p:nvSpPr>
        <p:spPr bwMode="auto">
          <a:xfrm>
            <a:off x="3352801" y="3435350"/>
            <a:ext cx="5783263"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ja-JP" altLang="en-US"/>
          </a:p>
        </p:txBody>
      </p:sp>
      <p:pic>
        <p:nvPicPr>
          <p:cNvPr id="29704" name="Picture 8" descr="a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291638" y="2901951"/>
            <a:ext cx="1376362" cy="114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5" name="Picture 9" descr="laptop"/>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81200" y="3054350"/>
            <a:ext cx="1219200" cy="998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6" name="Rectangle 13"/>
          <p:cNvSpPr>
            <a:spLocks noChangeArrowheads="1"/>
          </p:cNvSpPr>
          <p:nvPr/>
        </p:nvSpPr>
        <p:spPr bwMode="auto">
          <a:xfrm>
            <a:off x="3571875" y="2676525"/>
            <a:ext cx="838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eaLnBrk="1" hangingPunct="1"/>
            <a:r>
              <a:rPr lang="en-CA" altLang="ja-JP" sz="2000">
                <a:latin typeface="Times New Roman" charset="0"/>
              </a:rPr>
              <a:t>IV</a:t>
            </a:r>
          </a:p>
        </p:txBody>
      </p:sp>
      <p:sp>
        <p:nvSpPr>
          <p:cNvPr id="29707" name="Rectangle 14"/>
          <p:cNvSpPr>
            <a:spLocks noChangeArrowheads="1"/>
          </p:cNvSpPr>
          <p:nvPr/>
        </p:nvSpPr>
        <p:spPr bwMode="auto">
          <a:xfrm>
            <a:off x="7610475" y="2676525"/>
            <a:ext cx="11430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eaLnBrk="1" hangingPunct="1"/>
            <a:r>
              <a:rPr lang="en-CA" altLang="ja-JP" sz="2000">
                <a:latin typeface="Times New Roman" charset="0"/>
              </a:rPr>
              <a:t>CRC-32</a:t>
            </a:r>
          </a:p>
        </p:txBody>
      </p:sp>
      <p:sp>
        <p:nvSpPr>
          <p:cNvPr id="29708" name="Rectangle 15"/>
          <p:cNvSpPr>
            <a:spLocks noChangeArrowheads="1"/>
          </p:cNvSpPr>
          <p:nvPr/>
        </p:nvSpPr>
        <p:spPr bwMode="auto">
          <a:xfrm>
            <a:off x="4410075" y="2676525"/>
            <a:ext cx="457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ja-JP" altLang="en-US"/>
          </a:p>
        </p:txBody>
      </p:sp>
      <p:sp>
        <p:nvSpPr>
          <p:cNvPr id="29709" name="Rectangle 16"/>
          <p:cNvSpPr>
            <a:spLocks noChangeArrowheads="1"/>
          </p:cNvSpPr>
          <p:nvPr/>
        </p:nvSpPr>
        <p:spPr bwMode="auto">
          <a:xfrm>
            <a:off x="7153275" y="2676525"/>
            <a:ext cx="457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ja-JP" altLang="en-US"/>
          </a:p>
        </p:txBody>
      </p:sp>
      <p:sp>
        <p:nvSpPr>
          <p:cNvPr id="29710" name="Rectangle 17"/>
          <p:cNvSpPr>
            <a:spLocks noChangeArrowheads="1"/>
          </p:cNvSpPr>
          <p:nvPr/>
        </p:nvSpPr>
        <p:spPr bwMode="auto">
          <a:xfrm>
            <a:off x="4867275" y="2676525"/>
            <a:ext cx="1752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ja-JP" altLang="en-US"/>
          </a:p>
        </p:txBody>
      </p:sp>
      <p:sp>
        <p:nvSpPr>
          <p:cNvPr id="29711" name="Text Box 18"/>
          <p:cNvSpPr txBox="1">
            <a:spLocks noChangeArrowheads="1"/>
          </p:cNvSpPr>
          <p:nvPr/>
        </p:nvSpPr>
        <p:spPr bwMode="auto">
          <a:xfrm>
            <a:off x="6619875" y="2581276"/>
            <a:ext cx="6921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CA" altLang="ja-JP" sz="4000">
                <a:latin typeface="Times New Roman" charset="0"/>
              </a:rPr>
              <a:t>…</a:t>
            </a:r>
          </a:p>
        </p:txBody>
      </p:sp>
      <p:sp>
        <p:nvSpPr>
          <p:cNvPr id="29712" name="Rectangle 19"/>
          <p:cNvSpPr>
            <a:spLocks noChangeArrowheads="1"/>
          </p:cNvSpPr>
          <p:nvPr/>
        </p:nvSpPr>
        <p:spPr bwMode="auto">
          <a:xfrm>
            <a:off x="4867275" y="2676525"/>
            <a:ext cx="2743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eaLnBrk="1" hangingPunct="1"/>
            <a:r>
              <a:rPr lang="en-CA" altLang="ja-JP" sz="2000">
                <a:latin typeface="Times New Roman" charset="0"/>
              </a:rPr>
              <a:t>Payload</a:t>
            </a:r>
          </a:p>
        </p:txBody>
      </p:sp>
      <p:sp>
        <p:nvSpPr>
          <p:cNvPr id="29713" name="Text Box 20"/>
          <p:cNvSpPr txBox="1">
            <a:spLocks noChangeArrowheads="1"/>
          </p:cNvSpPr>
          <p:nvPr/>
        </p:nvSpPr>
        <p:spPr bwMode="auto">
          <a:xfrm>
            <a:off x="2360613" y="2189164"/>
            <a:ext cx="1439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CA" altLang="ja-JP" sz="2000">
                <a:latin typeface="Times New Roman" charset="0"/>
              </a:rPr>
              <a:t>Key ID byte</a:t>
            </a:r>
          </a:p>
        </p:txBody>
      </p:sp>
      <p:cxnSp>
        <p:nvCxnSpPr>
          <p:cNvPr id="29714" name="AutoShape 21"/>
          <p:cNvCxnSpPr>
            <a:cxnSpLocks noChangeShapeType="1"/>
            <a:stCxn id="29713" idx="3"/>
            <a:endCxn id="29708" idx="0"/>
          </p:cNvCxnSpPr>
          <p:nvPr/>
        </p:nvCxnSpPr>
        <p:spPr bwMode="auto">
          <a:xfrm>
            <a:off x="3800475" y="2387601"/>
            <a:ext cx="838200" cy="288925"/>
          </a:xfrm>
          <a:prstGeom prst="straightConnector1">
            <a:avLst/>
          </a:prstGeom>
          <a:noFill/>
          <a:ln w="25400" cap="sq">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cxnSp>
      <p:sp>
        <p:nvSpPr>
          <p:cNvPr id="29715" name="Rectangle 22"/>
          <p:cNvSpPr>
            <a:spLocks noChangeArrowheads="1"/>
          </p:cNvSpPr>
          <p:nvPr/>
        </p:nvSpPr>
        <p:spPr bwMode="auto">
          <a:xfrm>
            <a:off x="4867275" y="2295525"/>
            <a:ext cx="3886200" cy="914400"/>
          </a:xfrm>
          <a:prstGeom prst="rect">
            <a:avLst/>
          </a:prstGeom>
          <a:noFill/>
          <a:ln w="38100">
            <a:solidFill>
              <a:srgbClr val="FF0000"/>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29716" name="Text Box 23"/>
          <p:cNvSpPr txBox="1">
            <a:spLocks noChangeArrowheads="1"/>
          </p:cNvSpPr>
          <p:nvPr/>
        </p:nvSpPr>
        <p:spPr bwMode="auto">
          <a:xfrm>
            <a:off x="5894388" y="2271714"/>
            <a:ext cx="1714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CA" altLang="ja-JP" sz="2000">
                <a:latin typeface="Times New Roman" charset="0"/>
              </a:rPr>
              <a:t>RC4 encrypted</a:t>
            </a:r>
          </a:p>
        </p:txBody>
      </p:sp>
      <p:sp>
        <p:nvSpPr>
          <p:cNvPr id="29717" name="Line 24"/>
          <p:cNvSpPr>
            <a:spLocks noChangeShapeType="1"/>
          </p:cNvSpPr>
          <p:nvPr/>
        </p:nvSpPr>
        <p:spPr bwMode="auto">
          <a:xfrm flipH="1">
            <a:off x="5019675" y="2447925"/>
            <a:ext cx="838200" cy="0"/>
          </a:xfrm>
          <a:prstGeom prst="line">
            <a:avLst/>
          </a:prstGeom>
          <a:noFill/>
          <a:ln w="28575" cap="sq">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txBody>
          <a:bodyPr wrap="none"/>
          <a:lstStyle/>
          <a:p>
            <a:endParaRPr lang="ja-JP" altLang="en-US"/>
          </a:p>
        </p:txBody>
      </p:sp>
      <p:sp>
        <p:nvSpPr>
          <p:cNvPr id="29718" name="Line 25"/>
          <p:cNvSpPr>
            <a:spLocks noChangeShapeType="1"/>
          </p:cNvSpPr>
          <p:nvPr/>
        </p:nvSpPr>
        <p:spPr bwMode="auto">
          <a:xfrm flipH="1">
            <a:off x="7610475" y="2447925"/>
            <a:ext cx="1143000" cy="0"/>
          </a:xfrm>
          <a:prstGeom prst="line">
            <a:avLst/>
          </a:prstGeom>
          <a:noFill/>
          <a:ln w="28575" cap="sq">
            <a:solidFill>
              <a:schemeClr val="tx1"/>
            </a:solidFill>
            <a:miter lim="800000"/>
            <a:headEnd type="triangle" w="med" len="med"/>
            <a:tailEnd/>
          </a:ln>
          <a:extLst>
            <a:ext uri="{909E8E84-426E-40dd-AFC4-6F175D3DCCD1}">
              <a14:hiddenFill xmlns="" xmlns:a14="http://schemas.microsoft.com/office/drawing/2010/main">
                <a:noFill/>
              </a14:hiddenFill>
            </a:ext>
          </a:extLst>
        </p:spPr>
        <p:txBody>
          <a:bodyPr wrap="none"/>
          <a:lstStyle/>
          <a:p>
            <a:endParaRPr lang="ja-JP" altLang="en-US"/>
          </a:p>
        </p:txBody>
      </p:sp>
      <p:sp>
        <p:nvSpPr>
          <p:cNvPr id="29719" name="Line 26"/>
          <p:cNvSpPr>
            <a:spLocks noChangeShapeType="1"/>
          </p:cNvSpPr>
          <p:nvPr/>
        </p:nvSpPr>
        <p:spPr bwMode="auto">
          <a:xfrm flipV="1">
            <a:off x="7610475" y="1835151"/>
            <a:ext cx="84138" cy="460375"/>
          </a:xfrm>
          <a:prstGeom prst="line">
            <a:avLst/>
          </a:prstGeom>
          <a:noFill/>
          <a:ln w="63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29720" name="Rectangle 27"/>
          <p:cNvSpPr>
            <a:spLocks noChangeArrowheads="1"/>
          </p:cNvSpPr>
          <p:nvPr/>
        </p:nvSpPr>
        <p:spPr bwMode="auto">
          <a:xfrm>
            <a:off x="6856414" y="1447396"/>
            <a:ext cx="172034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p>
            <a:r>
              <a:rPr lang="en-US" altLang="ja-JP" dirty="0">
                <a:solidFill>
                  <a:schemeClr val="hlink"/>
                </a:solidFill>
                <a:latin typeface="Tahoma" charset="0"/>
              </a:rPr>
              <a:t>P </a:t>
            </a:r>
            <a:r>
              <a:rPr lang="en-US" altLang="ja-JP" dirty="0">
                <a:solidFill>
                  <a:schemeClr val="hlink"/>
                </a:solidFill>
                <a:latin typeface="Tahoma" charset="0"/>
                <a:sym typeface="Symbol" charset="0"/>
              </a:rPr>
              <a:t></a:t>
            </a:r>
            <a:r>
              <a:rPr lang="en-US" altLang="ja-JP" dirty="0">
                <a:solidFill>
                  <a:schemeClr val="hlink"/>
                </a:solidFill>
                <a:latin typeface="Tahoma" charset="0"/>
              </a:rPr>
              <a:t> RC4(K, IV)</a:t>
            </a:r>
          </a:p>
        </p:txBody>
      </p:sp>
    </p:spTree>
    <p:extLst>
      <p:ext uri="{BB962C8B-B14F-4D97-AF65-F5344CB8AC3E}">
        <p14:creationId xmlns:p14="http://schemas.microsoft.com/office/powerpoint/2010/main" val="37273057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a:latin typeface="Arial" charset="0"/>
                <a:ea typeface="ＭＳ Ｐゴシック" charset="0"/>
                <a:cs typeface="ＭＳ Ｐゴシック" charset="0"/>
              </a:rPr>
              <a:t>A risk of keystream reuse</a:t>
            </a:r>
          </a:p>
        </p:txBody>
      </p:sp>
      <p:sp>
        <p:nvSpPr>
          <p:cNvPr id="33798"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5965C9F4-5B03-0B4E-A58F-F5E85566AE37}" type="slidenum">
              <a:rPr lang="en-US" altLang="ja-JP" sz="800">
                <a:latin typeface="Arial" charset="0"/>
                <a:ea typeface="MS PGothic" charset="0"/>
                <a:cs typeface="MS PGothic" charset="0"/>
              </a:rPr>
              <a:pPr/>
              <a:t>89</a:t>
            </a:fld>
            <a:endParaRPr lang="en-US" altLang="ja-JP" sz="800">
              <a:latin typeface="Arial" charset="0"/>
              <a:ea typeface="MS PGothic" charset="0"/>
              <a:cs typeface="MS PGothic" charset="0"/>
            </a:endParaRPr>
          </a:p>
        </p:txBody>
      </p:sp>
      <p:sp>
        <p:nvSpPr>
          <p:cNvPr id="33795" name="Rectangle 3"/>
          <p:cNvSpPr>
            <a:spLocks noGrp="1" noChangeArrowheads="1"/>
          </p:cNvSpPr>
          <p:nvPr>
            <p:ph type="body" sz="half" idx="4294967295"/>
          </p:nvPr>
        </p:nvSpPr>
        <p:spPr>
          <a:xfrm>
            <a:off x="1524000" y="4648200"/>
            <a:ext cx="8763000" cy="1600200"/>
          </a:xfrm>
        </p:spPr>
        <p:txBody>
          <a:bodyPr/>
          <a:lstStyle/>
          <a:p>
            <a:r>
              <a:rPr lang="en-US" altLang="ja-JP" sz="2400" dirty="0">
                <a:latin typeface="Arial" charset="0"/>
                <a:ea typeface="ＭＳ Ｐゴシック" charset="0"/>
                <a:cs typeface="ＭＳ Ｐゴシック" charset="0"/>
              </a:rPr>
              <a:t>If IV’s repeat, confidentiality is at risk</a:t>
            </a:r>
          </a:p>
          <a:p>
            <a:pPr lvl="1"/>
            <a:r>
              <a:rPr lang="en-US" altLang="ja-JP" sz="2000" dirty="0">
                <a:latin typeface="Arial" charset="0"/>
                <a:ea typeface="ＭＳ Ｐゴシック" charset="0"/>
              </a:rPr>
              <a:t>If we send two </a:t>
            </a:r>
            <a:r>
              <a:rPr lang="en-US" altLang="ja-JP" sz="2000" dirty="0" err="1">
                <a:latin typeface="Arial" charset="0"/>
                <a:ea typeface="ＭＳ Ｐゴシック" charset="0"/>
              </a:rPr>
              <a:t>ciphertexts</a:t>
            </a:r>
            <a:r>
              <a:rPr lang="en-US" altLang="ja-JP" sz="2000" dirty="0">
                <a:latin typeface="Arial" charset="0"/>
                <a:ea typeface="ＭＳ Ｐゴシック" charset="0"/>
              </a:rPr>
              <a:t> (</a:t>
            </a:r>
            <a:r>
              <a:rPr lang="en-US" altLang="ja-JP" sz="2000" dirty="0">
                <a:solidFill>
                  <a:schemeClr val="hlink"/>
                </a:solidFill>
                <a:latin typeface="Arial" charset="0"/>
                <a:ea typeface="ＭＳ Ｐゴシック" charset="0"/>
              </a:rPr>
              <a:t>C</a:t>
            </a:r>
            <a:r>
              <a:rPr lang="en-US" altLang="ja-JP" sz="2000" dirty="0">
                <a:latin typeface="Arial" charset="0"/>
                <a:ea typeface="ＭＳ Ｐゴシック" charset="0"/>
              </a:rPr>
              <a:t>, </a:t>
            </a:r>
            <a:r>
              <a:rPr lang="en-US" altLang="ja-JP" sz="2000" dirty="0">
                <a:solidFill>
                  <a:schemeClr val="hlink"/>
                </a:solidFill>
                <a:latin typeface="Arial" charset="0"/>
                <a:ea typeface="ＭＳ Ｐゴシック" charset="0"/>
              </a:rPr>
              <a:t>C’</a:t>
            </a:r>
            <a:r>
              <a:rPr lang="en-US" altLang="ja-JP" sz="2000" dirty="0">
                <a:latin typeface="Arial" charset="0"/>
                <a:ea typeface="ＭＳ Ｐゴシック" charset="0"/>
              </a:rPr>
              <a:t>) using the same </a:t>
            </a:r>
            <a:r>
              <a:rPr lang="en-US" altLang="ja-JP" sz="2000" dirty="0">
                <a:solidFill>
                  <a:schemeClr val="hlink"/>
                </a:solidFill>
                <a:latin typeface="Arial" charset="0"/>
                <a:ea typeface="ＭＳ Ｐゴシック" charset="0"/>
              </a:rPr>
              <a:t>IV</a:t>
            </a:r>
            <a:r>
              <a:rPr lang="en-US" altLang="ja-JP" sz="2000" dirty="0">
                <a:latin typeface="Arial" charset="0"/>
                <a:ea typeface="ＭＳ Ｐゴシック" charset="0"/>
              </a:rPr>
              <a:t>, then the </a:t>
            </a:r>
            <a:r>
              <a:rPr lang="en-US" altLang="ja-JP" sz="2000" dirty="0" err="1">
                <a:latin typeface="Arial" charset="0"/>
                <a:ea typeface="ＭＳ Ｐゴシック" charset="0"/>
              </a:rPr>
              <a:t>xor</a:t>
            </a:r>
            <a:r>
              <a:rPr lang="en-US" altLang="ja-JP" sz="2000" dirty="0">
                <a:latin typeface="Arial" charset="0"/>
                <a:ea typeface="ＭＳ Ｐゴシック" charset="0"/>
              </a:rPr>
              <a:t> of plaintexts leaks (</a:t>
            </a:r>
            <a:r>
              <a:rPr lang="en-US" altLang="ja-JP" sz="2000" dirty="0">
                <a:solidFill>
                  <a:schemeClr val="hlink"/>
                </a:solidFill>
                <a:latin typeface="Arial" charset="0"/>
                <a:ea typeface="ＭＳ Ｐゴシック" charset="0"/>
              </a:rPr>
              <a:t>P </a:t>
            </a:r>
            <a:r>
              <a:rPr lang="en-US" altLang="ja-JP" sz="2000" dirty="0">
                <a:solidFill>
                  <a:schemeClr val="hlink"/>
                </a:solidFill>
                <a:latin typeface="Arial" charset="0"/>
                <a:ea typeface="ＭＳ Ｐゴシック" charset="0"/>
                <a:sym typeface="Symbol" charset="0"/>
              </a:rPr>
              <a:t> P’</a:t>
            </a:r>
            <a:r>
              <a:rPr lang="en-US" altLang="ja-JP" sz="2000" dirty="0">
                <a:latin typeface="Arial" charset="0"/>
                <a:ea typeface="ＭＳ Ｐゴシック" charset="0"/>
                <a:sym typeface="Symbol" charset="0"/>
              </a:rPr>
              <a:t> = </a:t>
            </a:r>
            <a:r>
              <a:rPr lang="en-US" altLang="ja-JP" sz="2000" dirty="0">
                <a:solidFill>
                  <a:schemeClr val="hlink"/>
                </a:solidFill>
                <a:latin typeface="Arial" charset="0"/>
                <a:ea typeface="ＭＳ Ｐゴシック" charset="0"/>
              </a:rPr>
              <a:t>C </a:t>
            </a:r>
            <a:r>
              <a:rPr lang="en-US" altLang="ja-JP" sz="2000" dirty="0">
                <a:solidFill>
                  <a:schemeClr val="hlink"/>
                </a:solidFill>
                <a:latin typeface="Arial" charset="0"/>
                <a:ea typeface="ＭＳ Ｐゴシック" charset="0"/>
                <a:sym typeface="Symbol" charset="0"/>
              </a:rPr>
              <a:t> C’</a:t>
            </a:r>
            <a:r>
              <a:rPr lang="en-US" altLang="ja-JP" sz="2000" dirty="0">
                <a:latin typeface="Arial" charset="0"/>
                <a:ea typeface="ＭＳ Ｐゴシック" charset="0"/>
                <a:sym typeface="Symbol" charset="0"/>
              </a:rPr>
              <a:t>), which might reveal both plaintexts</a:t>
            </a:r>
          </a:p>
          <a:p>
            <a:pPr lvl="1"/>
            <a:r>
              <a:rPr lang="en-US" altLang="ja-JP" sz="2000" dirty="0">
                <a:latin typeface="Arial" charset="0"/>
                <a:ea typeface="ＭＳ Ｐゴシック" charset="0"/>
                <a:sym typeface="Symbol" charset="0"/>
              </a:rPr>
              <a:t>If there is redundancy, if we can guess one plaintext, </a:t>
            </a:r>
            <a:r>
              <a:rPr lang="en-US" altLang="ja-JP" sz="2000" dirty="0" err="1">
                <a:latin typeface="Arial" charset="0"/>
                <a:ea typeface="ＭＳ Ｐゴシック" charset="0"/>
                <a:sym typeface="Symbol" charset="0"/>
              </a:rPr>
              <a:t>etc</a:t>
            </a:r>
            <a:r>
              <a:rPr lang="en-US" altLang="ja-JP" sz="2000" dirty="0">
                <a:latin typeface="Arial" charset="0"/>
                <a:ea typeface="ＭＳ Ｐゴシック" charset="0"/>
                <a:sym typeface="Symbol" charset="0"/>
              </a:rPr>
              <a:t>…</a:t>
            </a:r>
            <a:endParaRPr lang="en-US" altLang="ja-JP" sz="1800" dirty="0">
              <a:latin typeface="Arial" charset="0"/>
              <a:ea typeface="ＭＳ Ｐゴシック" charset="0"/>
              <a:sym typeface="Symbol" charset="0"/>
            </a:endParaRPr>
          </a:p>
        </p:txBody>
      </p:sp>
      <p:sp>
        <p:nvSpPr>
          <p:cNvPr id="33799" name="Line 7"/>
          <p:cNvSpPr>
            <a:spLocks noChangeShapeType="1"/>
          </p:cNvSpPr>
          <p:nvPr/>
        </p:nvSpPr>
        <p:spPr bwMode="auto">
          <a:xfrm>
            <a:off x="3810000" y="2895600"/>
            <a:ext cx="52578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ja-JP" altLang="en-US"/>
          </a:p>
        </p:txBody>
      </p:sp>
      <p:sp>
        <p:nvSpPr>
          <p:cNvPr id="33800" name="Text Box 8"/>
          <p:cNvSpPr txBox="1">
            <a:spLocks noChangeArrowheads="1"/>
          </p:cNvSpPr>
          <p:nvPr/>
        </p:nvSpPr>
        <p:spPr bwMode="auto">
          <a:xfrm>
            <a:off x="4672014" y="2438400"/>
            <a:ext cx="30749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US" altLang="ja-JP">
                <a:latin typeface="Tahoma" charset="0"/>
              </a:rPr>
              <a:t>IV,     P </a:t>
            </a:r>
            <a:r>
              <a:rPr lang="en-US" altLang="ja-JP">
                <a:latin typeface="Tahoma" charset="0"/>
                <a:sym typeface="Symbol" charset="0"/>
              </a:rPr>
              <a:t></a:t>
            </a:r>
            <a:r>
              <a:rPr lang="en-US" altLang="ja-JP">
                <a:latin typeface="Tahoma" charset="0"/>
              </a:rPr>
              <a:t> RC4(K, IV)</a:t>
            </a:r>
          </a:p>
        </p:txBody>
      </p:sp>
      <p:sp>
        <p:nvSpPr>
          <p:cNvPr id="33801" name="Line 10"/>
          <p:cNvSpPr>
            <a:spLocks noChangeShapeType="1"/>
          </p:cNvSpPr>
          <p:nvPr/>
        </p:nvSpPr>
        <p:spPr bwMode="auto">
          <a:xfrm>
            <a:off x="3810000" y="3581400"/>
            <a:ext cx="5257800" cy="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ja-JP" altLang="en-US"/>
          </a:p>
        </p:txBody>
      </p:sp>
      <p:sp>
        <p:nvSpPr>
          <p:cNvPr id="33802" name="Text Box 11"/>
          <p:cNvSpPr txBox="1">
            <a:spLocks noChangeArrowheads="1"/>
          </p:cNvSpPr>
          <p:nvPr/>
        </p:nvSpPr>
        <p:spPr bwMode="auto">
          <a:xfrm>
            <a:off x="4672014" y="3124200"/>
            <a:ext cx="31400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US" altLang="ja-JP">
                <a:latin typeface="Tahoma" charset="0"/>
              </a:rPr>
              <a:t>IV,     P’ </a:t>
            </a:r>
            <a:r>
              <a:rPr lang="en-US" altLang="ja-JP">
                <a:latin typeface="Tahoma" charset="0"/>
                <a:sym typeface="Symbol" charset="0"/>
              </a:rPr>
              <a:t></a:t>
            </a:r>
            <a:r>
              <a:rPr lang="en-US" altLang="ja-JP">
                <a:latin typeface="Tahoma" charset="0"/>
              </a:rPr>
              <a:t> RC4(K, IV)</a:t>
            </a:r>
          </a:p>
        </p:txBody>
      </p:sp>
      <p:pic>
        <p:nvPicPr>
          <p:cNvPr id="33803" name="Picture 12" descr="ap"/>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286876" y="2743201"/>
            <a:ext cx="1376363" cy="114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804" name="Picture 13" descr="laptop"/>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81200" y="2895600"/>
            <a:ext cx="1219200" cy="998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2885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lstStyle/>
          <a:p>
            <a:r>
              <a:rPr>
                <a:latin typeface="Arial" charset="0"/>
                <a:ea typeface="ＭＳ Ｐゴシック" charset="0"/>
                <a:cs typeface="ＭＳ Ｐゴシック" charset="0"/>
              </a:rPr>
              <a:t>DDoS challenges</a:t>
            </a:r>
          </a:p>
        </p:txBody>
      </p:sp>
      <p:sp>
        <p:nvSpPr>
          <p:cNvPr id="69635" name="Rectangle 1027"/>
          <p:cNvSpPr>
            <a:spLocks noGrp="1" noChangeArrowheads="1"/>
          </p:cNvSpPr>
          <p:nvPr>
            <p:ph idx="1"/>
          </p:nvPr>
        </p:nvSpPr>
        <p:spPr/>
        <p:txBody>
          <a:bodyPr/>
          <a:lstStyle/>
          <a:p>
            <a:pPr>
              <a:lnSpc>
                <a:spcPct val="90000"/>
              </a:lnSpc>
            </a:pPr>
            <a:r>
              <a:rPr lang="en-US" altLang="ja-JP">
                <a:latin typeface="Arial" charset="0"/>
                <a:ea typeface="ＭＳ Ｐゴシック" charset="0"/>
                <a:cs typeface="ＭＳ Ｐゴシック" charset="0"/>
              </a:rPr>
              <a:t>Higher complexity</a:t>
            </a:r>
          </a:p>
          <a:p>
            <a:pPr>
              <a:lnSpc>
                <a:spcPct val="90000"/>
              </a:lnSpc>
            </a:pPr>
            <a:r>
              <a:rPr lang="en-US" altLang="ja-JP">
                <a:latin typeface="Arial" charset="0"/>
                <a:ea typeface="ＭＳ Ｐゴシック" charset="0"/>
                <a:cs typeface="ＭＳ Ｐゴシック" charset="0"/>
              </a:rPr>
              <a:t>Hard to defend against</a:t>
            </a:r>
          </a:p>
          <a:p>
            <a:pPr>
              <a:lnSpc>
                <a:spcPct val="90000"/>
              </a:lnSpc>
            </a:pPr>
            <a:r>
              <a:rPr lang="en-US" altLang="ja-JP">
                <a:latin typeface="Arial" charset="0"/>
                <a:ea typeface="ＭＳ Ｐゴシック" charset="0"/>
                <a:cs typeface="ＭＳ Ｐゴシック" charset="0"/>
              </a:rPr>
              <a:t>Greater distance from victim to attacker</a:t>
            </a:r>
          </a:p>
          <a:p>
            <a:pPr lvl="1">
              <a:lnSpc>
                <a:spcPct val="90000"/>
              </a:lnSpc>
            </a:pPr>
            <a:r>
              <a:rPr lang="en-US" altLang="ja-JP">
                <a:latin typeface="Arial" charset="0"/>
                <a:ea typeface="ＭＳ Ｐゴシック" charset="0"/>
              </a:rPr>
              <a:t>Hard to trace back</a:t>
            </a:r>
          </a:p>
          <a:p>
            <a:pPr>
              <a:lnSpc>
                <a:spcPct val="90000"/>
              </a:lnSpc>
            </a:pPr>
            <a:r>
              <a:rPr lang="en-US" altLang="ja-JP">
                <a:latin typeface="Arial" charset="0"/>
                <a:ea typeface="ＭＳ Ｐゴシック" charset="0"/>
                <a:cs typeface="ＭＳ Ｐゴシック" charset="0"/>
              </a:rPr>
              <a:t>Offensive capabilities of single attacker multiplied</a:t>
            </a:r>
          </a:p>
          <a:p>
            <a:pPr lvl="1">
              <a:lnSpc>
                <a:spcPct val="90000"/>
              </a:lnSpc>
            </a:pPr>
            <a:r>
              <a:rPr lang="en-US" altLang="ja-JP">
                <a:latin typeface="Arial" charset="0"/>
                <a:ea typeface="ＭＳ Ｐゴシック" charset="0"/>
              </a:rPr>
              <a:t>Can be sized dynamically</a:t>
            </a:r>
          </a:p>
          <a:p>
            <a:pPr>
              <a:lnSpc>
                <a:spcPct val="90000"/>
              </a:lnSpc>
            </a:pPr>
            <a:r>
              <a:rPr lang="en-US" altLang="ja-JP">
                <a:latin typeface="Arial" charset="0"/>
                <a:ea typeface="ＭＳ Ｐゴシック" charset="0"/>
                <a:cs typeface="ＭＳ Ｐゴシック" charset="0"/>
              </a:rPr>
              <a:t>Toolkits make this easy</a:t>
            </a:r>
          </a:p>
        </p:txBody>
      </p:sp>
      <p:sp>
        <p:nvSpPr>
          <p:cNvPr id="6963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CB731576-A800-C54B-B11E-5D0ED1A98E1C}" type="slidenum">
              <a:rPr lang="en-US" altLang="ja-JP" sz="800">
                <a:latin typeface="Arial" charset="0"/>
                <a:ea typeface="MS PGothic" charset="0"/>
                <a:cs typeface="MS PGothic" charset="0"/>
              </a:rPr>
              <a:pPr/>
              <a:t>9</a:t>
            </a:fld>
            <a:endParaRPr lang="en-US" altLang="ja-JP" sz="800">
              <a:latin typeface="Arial" charset="0"/>
              <a:ea typeface="MS PGothic" charset="0"/>
              <a:cs typeface="MS PGothic" charset="0"/>
            </a:endParaRPr>
          </a:p>
        </p:txBody>
      </p:sp>
    </p:spTree>
    <p:extLst>
      <p:ext uri="{BB962C8B-B14F-4D97-AF65-F5344CB8AC3E}">
        <p14:creationId xmlns:p14="http://schemas.microsoft.com/office/powerpoint/2010/main" val="42590442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7"/>
          <p:cNvSpPr>
            <a:spLocks noGrp="1" noChangeArrowheads="1"/>
          </p:cNvSpPr>
          <p:nvPr>
            <p:ph type="title"/>
          </p:nvPr>
        </p:nvSpPr>
        <p:spPr/>
        <p:txBody>
          <a:bodyPr>
            <a:normAutofit/>
          </a:bodyPr>
          <a:lstStyle/>
          <a:p>
            <a:r>
              <a:rPr dirty="0">
                <a:latin typeface="Arial" charset="0"/>
                <a:ea typeface="ＭＳ Ｐゴシック" charset="0"/>
                <a:cs typeface="ＭＳ Ｐゴシック" charset="0"/>
              </a:rPr>
              <a:t>Spoofed </a:t>
            </a:r>
            <a:r>
              <a:rPr dirty="0" smtClean="0">
                <a:latin typeface="Arial" charset="0"/>
                <a:ea typeface="ＭＳ Ｐゴシック" charset="0"/>
                <a:cs typeface="ＭＳ Ｐゴシック" charset="0"/>
              </a:rPr>
              <a:t>packets: </a:t>
            </a:r>
            <a:r>
              <a:rPr dirty="0">
                <a:latin typeface="Arial" charset="0"/>
                <a:ea typeface="ＭＳ Ｐゴシック" charset="0"/>
                <a:cs typeface="ＭＳ Ｐゴシック" charset="0"/>
              </a:rPr>
              <a:t>injection</a:t>
            </a:r>
          </a:p>
        </p:txBody>
      </p:sp>
      <p:sp>
        <p:nvSpPr>
          <p:cNvPr id="3994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75291355-9988-E544-9BAF-A3FFFCE2DCAF}" type="slidenum">
              <a:rPr lang="en-US" altLang="ja-JP" sz="800">
                <a:latin typeface="Arial" charset="0"/>
                <a:ea typeface="MS PGothic" charset="0"/>
                <a:cs typeface="MS PGothic" charset="0"/>
              </a:rPr>
              <a:pPr/>
              <a:t>90</a:t>
            </a:fld>
            <a:endParaRPr lang="en-US" altLang="ja-JP" sz="800">
              <a:latin typeface="Arial" charset="0"/>
              <a:ea typeface="MS PGothic" charset="0"/>
              <a:cs typeface="MS PGothic" charset="0"/>
            </a:endParaRPr>
          </a:p>
        </p:txBody>
      </p:sp>
      <p:sp>
        <p:nvSpPr>
          <p:cNvPr id="39939" name="Rectangle 18"/>
          <p:cNvSpPr>
            <a:spLocks noGrp="1" noChangeArrowheads="1"/>
          </p:cNvSpPr>
          <p:nvPr>
            <p:ph idx="4294967295"/>
          </p:nvPr>
        </p:nvSpPr>
        <p:spPr>
          <a:xfrm>
            <a:off x="1524000" y="3276600"/>
            <a:ext cx="8229600" cy="3124200"/>
          </a:xfrm>
        </p:spPr>
        <p:txBody>
          <a:bodyPr/>
          <a:lstStyle/>
          <a:p>
            <a:r>
              <a:rPr lang="en-US" altLang="ja-JP" sz="2400" dirty="0">
                <a:latin typeface="Arial" charset="0"/>
                <a:ea typeface="ＭＳ Ｐゴシック" charset="0"/>
                <a:cs typeface="ＭＳ Ｐゴシック" charset="0"/>
              </a:rPr>
              <a:t>CRC is </a:t>
            </a:r>
            <a:r>
              <a:rPr lang="en-US" altLang="ja-JP" sz="2400" dirty="0" err="1">
                <a:latin typeface="Arial" charset="0"/>
                <a:ea typeface="ＭＳ Ｐゴシック" charset="0"/>
                <a:cs typeface="ＭＳ Ｐゴシック" charset="0"/>
              </a:rPr>
              <a:t>unkeyed</a:t>
            </a:r>
            <a:endParaRPr lang="en-US" altLang="ja-JP" sz="2400" dirty="0">
              <a:latin typeface="Arial" charset="0"/>
              <a:ea typeface="ＭＳ Ｐゴシック" charset="0"/>
              <a:cs typeface="ＭＳ Ｐゴシック" charset="0"/>
            </a:endParaRPr>
          </a:p>
          <a:p>
            <a:r>
              <a:rPr lang="en-US" altLang="ja-JP" sz="2400" dirty="0">
                <a:latin typeface="Arial" charset="0"/>
                <a:ea typeface="ＭＳ Ｐゴシック" charset="0"/>
                <a:cs typeface="ＭＳ Ｐゴシック" charset="0"/>
              </a:rPr>
              <a:t>If attacker can intercept </a:t>
            </a:r>
            <a:r>
              <a:rPr lang="en-US" altLang="ja-JP" sz="2400" b="1" dirty="0">
                <a:latin typeface="Arial" charset="0"/>
                <a:ea typeface="ＭＳ Ｐゴシック" charset="0"/>
                <a:cs typeface="ＭＳ Ｐゴシック" charset="0"/>
              </a:rPr>
              <a:t>one</a:t>
            </a:r>
            <a:r>
              <a:rPr lang="en-US" altLang="ja-JP" sz="2400" dirty="0">
                <a:latin typeface="Arial" charset="0"/>
                <a:ea typeface="ＭＳ Ｐゴシック" charset="0"/>
                <a:cs typeface="ＭＳ Ｐゴシック" charset="0"/>
              </a:rPr>
              <a:t> value of RC4(</a:t>
            </a:r>
            <a:r>
              <a:rPr lang="en-US" altLang="ja-JP" sz="2400" dirty="0" err="1">
                <a:latin typeface="Arial" charset="0"/>
                <a:ea typeface="ＭＳ Ｐゴシック" charset="0"/>
                <a:cs typeface="ＭＳ Ｐゴシック" charset="0"/>
              </a:rPr>
              <a:t>k,IV</a:t>
            </a:r>
            <a:r>
              <a:rPr lang="en-US" altLang="ja-JP" sz="2400" dirty="0">
                <a:latin typeface="Arial" charset="0"/>
                <a:ea typeface="ＭＳ Ｐゴシック" charset="0"/>
                <a:cs typeface="ＭＳ Ｐゴシック" charset="0"/>
              </a:rPr>
              <a:t>) (through  a plaintext/</a:t>
            </a:r>
            <a:r>
              <a:rPr lang="en-US" altLang="ja-JP" sz="2400" dirty="0" err="1">
                <a:latin typeface="Arial" charset="0"/>
                <a:ea typeface="ＭＳ Ｐゴシック" charset="0"/>
                <a:cs typeface="ＭＳ Ｐゴシック" charset="0"/>
              </a:rPr>
              <a:t>ciphertext</a:t>
            </a:r>
            <a:r>
              <a:rPr lang="en-US" altLang="ja-JP" sz="2400" dirty="0">
                <a:latin typeface="Arial" charset="0"/>
                <a:ea typeface="ＭＳ Ｐゴシック" charset="0"/>
                <a:cs typeface="ＭＳ Ｐゴシック" charset="0"/>
              </a:rPr>
              <a:t> pair, for instance), it is possible to forge a packet</a:t>
            </a:r>
          </a:p>
          <a:p>
            <a:pPr lvl="1"/>
            <a:r>
              <a:rPr lang="en-US" altLang="ja-JP" sz="2000" dirty="0">
                <a:latin typeface="Arial" charset="0"/>
                <a:ea typeface="ＭＳ Ｐゴシック" charset="0"/>
              </a:rPr>
              <a:t>C’ = &lt; M’, CRC(M’) &gt; </a:t>
            </a:r>
            <a:r>
              <a:rPr lang="en-US" altLang="ja-JP" sz="2000" b="1" dirty="0">
                <a:latin typeface="Arial" charset="0"/>
                <a:ea typeface="ＭＳ Ｐゴシック" charset="0"/>
                <a:sym typeface="Symbol" charset="0"/>
              </a:rPr>
              <a:t></a:t>
            </a:r>
            <a:r>
              <a:rPr lang="en-US" altLang="ja-JP" sz="2000" dirty="0">
                <a:latin typeface="Arial" charset="0"/>
                <a:ea typeface="ＭＳ Ｐゴシック" charset="0"/>
              </a:rPr>
              <a:t> RC4(k, IV)</a:t>
            </a:r>
          </a:p>
          <a:p>
            <a:r>
              <a:rPr lang="en-US" altLang="ja-JP" sz="2400" dirty="0">
                <a:latin typeface="Arial" charset="0"/>
                <a:ea typeface="ＭＳ Ｐゴシック" charset="0"/>
                <a:cs typeface="ＭＳ Ｐゴシック" charset="0"/>
              </a:rPr>
              <a:t>It implies reuse of IV, but this is permitted by the protocol</a:t>
            </a:r>
          </a:p>
        </p:txBody>
      </p:sp>
      <p:sp>
        <p:nvSpPr>
          <p:cNvPr id="39943" name="Rectangle 2"/>
          <p:cNvSpPr>
            <a:spLocks noChangeArrowheads="1"/>
          </p:cNvSpPr>
          <p:nvPr/>
        </p:nvSpPr>
        <p:spPr bwMode="auto">
          <a:xfrm>
            <a:off x="3571875" y="2365375"/>
            <a:ext cx="838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eaLnBrk="1" hangingPunct="1"/>
            <a:r>
              <a:rPr lang="en-CA" altLang="ja-JP" sz="2000">
                <a:latin typeface="Times New Roman" charset="0"/>
              </a:rPr>
              <a:t>IV</a:t>
            </a:r>
          </a:p>
        </p:txBody>
      </p:sp>
      <p:sp>
        <p:nvSpPr>
          <p:cNvPr id="39944" name="Rectangle 3"/>
          <p:cNvSpPr>
            <a:spLocks noChangeArrowheads="1"/>
          </p:cNvSpPr>
          <p:nvPr/>
        </p:nvSpPr>
        <p:spPr bwMode="auto">
          <a:xfrm>
            <a:off x="7610475" y="2365375"/>
            <a:ext cx="11430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eaLnBrk="1" hangingPunct="1"/>
            <a:r>
              <a:rPr lang="en-CA" altLang="ja-JP" sz="2000">
                <a:latin typeface="Times New Roman" charset="0"/>
              </a:rPr>
              <a:t>CRC-32</a:t>
            </a:r>
          </a:p>
        </p:txBody>
      </p:sp>
      <p:sp>
        <p:nvSpPr>
          <p:cNvPr id="39945" name="Rectangle 4"/>
          <p:cNvSpPr>
            <a:spLocks noChangeArrowheads="1"/>
          </p:cNvSpPr>
          <p:nvPr/>
        </p:nvSpPr>
        <p:spPr bwMode="auto">
          <a:xfrm>
            <a:off x="4410075" y="2365375"/>
            <a:ext cx="457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ja-JP" altLang="en-US"/>
          </a:p>
        </p:txBody>
      </p:sp>
      <p:sp>
        <p:nvSpPr>
          <p:cNvPr id="39946" name="Rectangle 5"/>
          <p:cNvSpPr>
            <a:spLocks noChangeArrowheads="1"/>
          </p:cNvSpPr>
          <p:nvPr/>
        </p:nvSpPr>
        <p:spPr bwMode="auto">
          <a:xfrm>
            <a:off x="7153275" y="2365375"/>
            <a:ext cx="457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ja-JP" altLang="en-US"/>
          </a:p>
        </p:txBody>
      </p:sp>
      <p:sp>
        <p:nvSpPr>
          <p:cNvPr id="39947" name="Rectangle 6"/>
          <p:cNvSpPr>
            <a:spLocks noChangeArrowheads="1"/>
          </p:cNvSpPr>
          <p:nvPr/>
        </p:nvSpPr>
        <p:spPr bwMode="auto">
          <a:xfrm>
            <a:off x="4867275" y="2365375"/>
            <a:ext cx="1752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ja-JP" altLang="en-US"/>
          </a:p>
        </p:txBody>
      </p:sp>
      <p:sp>
        <p:nvSpPr>
          <p:cNvPr id="39948" name="Text Box 7"/>
          <p:cNvSpPr txBox="1">
            <a:spLocks noChangeArrowheads="1"/>
          </p:cNvSpPr>
          <p:nvPr/>
        </p:nvSpPr>
        <p:spPr bwMode="auto">
          <a:xfrm>
            <a:off x="6619875" y="2270126"/>
            <a:ext cx="69215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CA" altLang="ja-JP" sz="4000">
                <a:latin typeface="Times New Roman" charset="0"/>
              </a:rPr>
              <a:t>…</a:t>
            </a:r>
          </a:p>
        </p:txBody>
      </p:sp>
      <p:sp>
        <p:nvSpPr>
          <p:cNvPr id="39949" name="Rectangle 8"/>
          <p:cNvSpPr>
            <a:spLocks noChangeArrowheads="1"/>
          </p:cNvSpPr>
          <p:nvPr/>
        </p:nvSpPr>
        <p:spPr bwMode="auto">
          <a:xfrm>
            <a:off x="4867275" y="2365375"/>
            <a:ext cx="2743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eaLnBrk="1" hangingPunct="1"/>
            <a:r>
              <a:rPr lang="en-CA" altLang="ja-JP" sz="2000">
                <a:latin typeface="Times New Roman" charset="0"/>
              </a:rPr>
              <a:t>Payload</a:t>
            </a:r>
          </a:p>
        </p:txBody>
      </p:sp>
      <p:sp>
        <p:nvSpPr>
          <p:cNvPr id="39950" name="Text Box 9"/>
          <p:cNvSpPr txBox="1">
            <a:spLocks noChangeArrowheads="1"/>
          </p:cNvSpPr>
          <p:nvPr/>
        </p:nvSpPr>
        <p:spPr bwMode="auto">
          <a:xfrm>
            <a:off x="2360613" y="1878014"/>
            <a:ext cx="1439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CA" altLang="ja-JP" sz="2000">
                <a:latin typeface="Times New Roman" charset="0"/>
              </a:rPr>
              <a:t>Key ID byte</a:t>
            </a:r>
          </a:p>
        </p:txBody>
      </p:sp>
      <p:cxnSp>
        <p:nvCxnSpPr>
          <p:cNvPr id="39951" name="AutoShape 10"/>
          <p:cNvCxnSpPr>
            <a:cxnSpLocks noChangeShapeType="1"/>
            <a:stCxn id="39950" idx="3"/>
            <a:endCxn id="39945" idx="0"/>
          </p:cNvCxnSpPr>
          <p:nvPr/>
        </p:nvCxnSpPr>
        <p:spPr bwMode="auto">
          <a:xfrm>
            <a:off x="3800475" y="2076451"/>
            <a:ext cx="838200" cy="288925"/>
          </a:xfrm>
          <a:prstGeom prst="straightConnector1">
            <a:avLst/>
          </a:prstGeom>
          <a:noFill/>
          <a:ln w="25400" cap="sq">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cxnSp>
      <p:sp>
        <p:nvSpPr>
          <p:cNvPr id="39952" name="Rectangle 11"/>
          <p:cNvSpPr>
            <a:spLocks noChangeArrowheads="1"/>
          </p:cNvSpPr>
          <p:nvPr/>
        </p:nvSpPr>
        <p:spPr bwMode="auto">
          <a:xfrm>
            <a:off x="4867275" y="1984375"/>
            <a:ext cx="3886200" cy="914400"/>
          </a:xfrm>
          <a:prstGeom prst="rect">
            <a:avLst/>
          </a:prstGeom>
          <a:noFill/>
          <a:ln w="38100">
            <a:solidFill>
              <a:srgbClr val="FF0000"/>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a:p>
        </p:txBody>
      </p:sp>
      <p:sp>
        <p:nvSpPr>
          <p:cNvPr id="39953" name="Text Box 12"/>
          <p:cNvSpPr txBox="1">
            <a:spLocks noChangeArrowheads="1"/>
          </p:cNvSpPr>
          <p:nvPr/>
        </p:nvSpPr>
        <p:spPr bwMode="auto">
          <a:xfrm>
            <a:off x="5894388" y="1960564"/>
            <a:ext cx="1714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lgn="l" eaLnBrk="1" hangingPunct="1"/>
            <a:r>
              <a:rPr lang="en-CA" altLang="ja-JP" sz="2000">
                <a:latin typeface="Times New Roman" charset="0"/>
              </a:rPr>
              <a:t>RC4 encrypted</a:t>
            </a:r>
          </a:p>
        </p:txBody>
      </p:sp>
      <p:sp>
        <p:nvSpPr>
          <p:cNvPr id="39954" name="Line 13"/>
          <p:cNvSpPr>
            <a:spLocks noChangeShapeType="1"/>
          </p:cNvSpPr>
          <p:nvPr/>
        </p:nvSpPr>
        <p:spPr bwMode="auto">
          <a:xfrm flipH="1">
            <a:off x="5019675" y="2136775"/>
            <a:ext cx="838200" cy="0"/>
          </a:xfrm>
          <a:prstGeom prst="line">
            <a:avLst/>
          </a:prstGeom>
          <a:noFill/>
          <a:ln w="28575" cap="sq">
            <a:solidFill>
              <a:schemeClr val="tx1"/>
            </a:solidFill>
            <a:miter lim="800000"/>
            <a:headEnd type="none" w="sm" len="sm"/>
            <a:tailEnd type="triangle" w="med" len="med"/>
          </a:ln>
          <a:extLst>
            <a:ext uri="{909E8E84-426E-40dd-AFC4-6F175D3DCCD1}">
              <a14:hiddenFill xmlns="" xmlns:a14="http://schemas.microsoft.com/office/drawing/2010/main">
                <a:noFill/>
              </a14:hiddenFill>
            </a:ext>
          </a:extLst>
        </p:spPr>
        <p:txBody>
          <a:bodyPr wrap="none"/>
          <a:lstStyle/>
          <a:p>
            <a:endParaRPr lang="ja-JP" altLang="en-US"/>
          </a:p>
        </p:txBody>
      </p:sp>
      <p:sp>
        <p:nvSpPr>
          <p:cNvPr id="39955" name="Line 14"/>
          <p:cNvSpPr>
            <a:spLocks noChangeShapeType="1"/>
          </p:cNvSpPr>
          <p:nvPr/>
        </p:nvSpPr>
        <p:spPr bwMode="auto">
          <a:xfrm flipH="1">
            <a:off x="7610475" y="2136775"/>
            <a:ext cx="1143000" cy="0"/>
          </a:xfrm>
          <a:prstGeom prst="line">
            <a:avLst/>
          </a:prstGeom>
          <a:noFill/>
          <a:ln w="28575" cap="sq">
            <a:solidFill>
              <a:schemeClr val="tx1"/>
            </a:solidFill>
            <a:miter lim="800000"/>
            <a:headEnd type="triangle" w="med" len="med"/>
            <a:tailEnd/>
          </a:ln>
          <a:extLst>
            <a:ext uri="{909E8E84-426E-40dd-AFC4-6F175D3DCCD1}">
              <a14:hiddenFill xmlns="" xmlns:a14="http://schemas.microsoft.com/office/drawing/2010/main">
                <a:noFill/>
              </a14:hiddenFill>
            </a:ext>
          </a:extLst>
        </p:spPr>
        <p:txBody>
          <a:bodyPr wrap="none"/>
          <a:lstStyle/>
          <a:p>
            <a:endParaRPr lang="ja-JP" altLang="en-US"/>
          </a:p>
        </p:txBody>
      </p:sp>
      <p:sp>
        <p:nvSpPr>
          <p:cNvPr id="39956" name="Line 15"/>
          <p:cNvSpPr>
            <a:spLocks noChangeShapeType="1"/>
          </p:cNvSpPr>
          <p:nvPr/>
        </p:nvSpPr>
        <p:spPr bwMode="auto">
          <a:xfrm flipH="1" flipV="1">
            <a:off x="8077200" y="2895600"/>
            <a:ext cx="152400" cy="381000"/>
          </a:xfrm>
          <a:prstGeom prst="line">
            <a:avLst/>
          </a:prstGeom>
          <a:noFill/>
          <a:ln w="63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ja-JP" altLang="en-US"/>
          </a:p>
        </p:txBody>
      </p:sp>
      <p:sp>
        <p:nvSpPr>
          <p:cNvPr id="39957" name="Rectangle 16"/>
          <p:cNvSpPr>
            <a:spLocks noChangeArrowheads="1"/>
          </p:cNvSpPr>
          <p:nvPr/>
        </p:nvSpPr>
        <p:spPr bwMode="auto">
          <a:xfrm>
            <a:off x="7543801" y="3320534"/>
            <a:ext cx="172034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p>
            <a:r>
              <a:rPr lang="en-US" altLang="ja-JP">
                <a:solidFill>
                  <a:schemeClr val="hlink"/>
                </a:solidFill>
                <a:latin typeface="Tahoma" charset="0"/>
              </a:rPr>
              <a:t>P </a:t>
            </a:r>
            <a:r>
              <a:rPr lang="en-US" altLang="ja-JP">
                <a:solidFill>
                  <a:schemeClr val="hlink"/>
                </a:solidFill>
                <a:latin typeface="Tahoma" charset="0"/>
                <a:sym typeface="Symbol" charset="0"/>
              </a:rPr>
              <a:t></a:t>
            </a:r>
            <a:r>
              <a:rPr lang="en-US" altLang="ja-JP">
                <a:solidFill>
                  <a:schemeClr val="hlink"/>
                </a:solidFill>
                <a:latin typeface="Tahoma" charset="0"/>
              </a:rPr>
              <a:t> RC4(K, IV)</a:t>
            </a:r>
          </a:p>
        </p:txBody>
      </p:sp>
      <p:sp>
        <p:nvSpPr>
          <p:cNvPr id="39958" name="Text Box 20"/>
          <p:cNvSpPr txBox="1">
            <a:spLocks noChangeArrowheads="1"/>
          </p:cNvSpPr>
          <p:nvPr/>
        </p:nvSpPr>
        <p:spPr bwMode="auto">
          <a:xfrm>
            <a:off x="2222500" y="5897563"/>
            <a:ext cx="7759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nchor="ctr">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i="1">
                <a:solidFill>
                  <a:schemeClr val="hlink"/>
                </a:solidFill>
                <a:latin typeface="Arial" charset="0"/>
              </a:rPr>
              <a:t>Arbitrary injection of packets is possible</a:t>
            </a:r>
          </a:p>
        </p:txBody>
      </p:sp>
    </p:spTree>
    <p:extLst>
      <p:ext uri="{BB962C8B-B14F-4D97-AF65-F5344CB8AC3E}">
        <p14:creationId xmlns:p14="http://schemas.microsoft.com/office/powerpoint/2010/main" val="10766355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a:latin typeface="Arial" charset="0"/>
                <a:ea typeface="ＭＳ Ｐゴシック" charset="0"/>
                <a:cs typeface="ＭＳ Ｐゴシック" charset="0"/>
              </a:rPr>
              <a:t>WEP conclusions</a:t>
            </a:r>
          </a:p>
        </p:txBody>
      </p:sp>
      <p:sp>
        <p:nvSpPr>
          <p:cNvPr id="54275" name="Rectangle 3"/>
          <p:cNvSpPr>
            <a:spLocks noGrp="1" noChangeArrowheads="1"/>
          </p:cNvSpPr>
          <p:nvPr>
            <p:ph idx="1"/>
          </p:nvPr>
        </p:nvSpPr>
        <p:spPr/>
        <p:txBody>
          <a:bodyPr/>
          <a:lstStyle/>
          <a:p>
            <a:pPr>
              <a:lnSpc>
                <a:spcPct val="90000"/>
              </a:lnSpc>
            </a:pPr>
            <a:r>
              <a:rPr lang="en-US" altLang="ja-JP">
                <a:latin typeface="Arial" charset="0"/>
                <a:ea typeface="ＭＳ Ｐゴシック" charset="0"/>
                <a:cs typeface="ＭＳ Ｐゴシック" charset="0"/>
              </a:rPr>
              <a:t>Security architecture does not meet its goals</a:t>
            </a:r>
          </a:p>
          <a:p>
            <a:pPr lvl="1">
              <a:lnSpc>
                <a:spcPct val="90000"/>
              </a:lnSpc>
            </a:pPr>
            <a:r>
              <a:rPr lang="en-US" altLang="ja-JP">
                <a:latin typeface="Arial" charset="0"/>
                <a:ea typeface="ＭＳ Ｐゴシック" charset="0"/>
              </a:rPr>
              <a:t>No confidentiality</a:t>
            </a:r>
          </a:p>
          <a:p>
            <a:pPr lvl="2">
              <a:lnSpc>
                <a:spcPct val="90000"/>
              </a:lnSpc>
            </a:pPr>
            <a:r>
              <a:rPr lang="en-US" altLang="ja-JP">
                <a:latin typeface="Arial" charset="0"/>
                <a:ea typeface="ＭＳ Ｐゴシック" charset="0"/>
              </a:rPr>
              <a:t>Plaintext may be recovered because of IV reuse</a:t>
            </a:r>
          </a:p>
          <a:p>
            <a:pPr lvl="1">
              <a:lnSpc>
                <a:spcPct val="90000"/>
              </a:lnSpc>
            </a:pPr>
            <a:r>
              <a:rPr lang="en-US" altLang="ja-JP">
                <a:latin typeface="Arial" charset="0"/>
                <a:ea typeface="ＭＳ Ｐゴシック" charset="0"/>
              </a:rPr>
              <a:t>No integrity</a:t>
            </a:r>
          </a:p>
          <a:p>
            <a:pPr lvl="2">
              <a:lnSpc>
                <a:spcPct val="90000"/>
              </a:lnSpc>
            </a:pPr>
            <a:r>
              <a:rPr lang="en-US" altLang="ja-JP">
                <a:latin typeface="Arial" charset="0"/>
                <a:ea typeface="ＭＳ Ｐゴシック" charset="0"/>
              </a:rPr>
              <a:t>Arbitrary modification or injection of messages is possible</a:t>
            </a:r>
          </a:p>
          <a:p>
            <a:pPr>
              <a:lnSpc>
                <a:spcPct val="90000"/>
              </a:lnSpc>
            </a:pPr>
            <a:r>
              <a:rPr lang="en-US" altLang="ja-JP">
                <a:latin typeface="Arial" charset="0"/>
                <a:ea typeface="ＭＳ Ｐゴシック" charset="0"/>
                <a:cs typeface="ＭＳ Ｐゴシック" charset="0"/>
              </a:rPr>
              <a:t>And… RC4 actually turns out to not be as secure as previously thought</a:t>
            </a:r>
          </a:p>
          <a:p>
            <a:pPr lvl="1">
              <a:lnSpc>
                <a:spcPct val="90000"/>
              </a:lnSpc>
            </a:pPr>
            <a:r>
              <a:rPr lang="en-US" altLang="ja-JP">
                <a:latin typeface="Arial" charset="0"/>
                <a:ea typeface="ＭＳ Ｐゴシック" charset="0"/>
              </a:rPr>
              <a:t>Software is available so you don’t need any expertise</a:t>
            </a:r>
          </a:p>
          <a:p>
            <a:pPr lvl="1">
              <a:lnSpc>
                <a:spcPct val="90000"/>
              </a:lnSpc>
            </a:pPr>
            <a:r>
              <a:rPr lang="en-US" altLang="ja-JP">
                <a:latin typeface="Arial" charset="0"/>
                <a:ea typeface="ＭＳ Ｐゴシック" charset="0"/>
              </a:rPr>
              <a:t>Now you understand why we don’t use WEP here</a:t>
            </a:r>
          </a:p>
          <a:p>
            <a:pPr>
              <a:lnSpc>
                <a:spcPct val="90000"/>
              </a:lnSpc>
            </a:pPr>
            <a:r>
              <a:rPr lang="en-US" altLang="ja-JP">
                <a:latin typeface="Arial" charset="0"/>
                <a:ea typeface="ＭＳ Ｐゴシック" charset="0"/>
                <a:cs typeface="ＭＳ Ｐゴシック" charset="0"/>
              </a:rPr>
              <a:t>… but many people still do!</a:t>
            </a:r>
          </a:p>
        </p:txBody>
      </p:sp>
      <p:sp>
        <p:nvSpPr>
          <p:cNvPr id="5427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342E446A-CC7E-E142-95D3-BFBC13A94461}" type="slidenum">
              <a:rPr lang="en-US" altLang="ja-JP" sz="800">
                <a:latin typeface="Arial" charset="0"/>
                <a:ea typeface="MS PGothic" charset="0"/>
                <a:cs typeface="MS PGothic" charset="0"/>
              </a:rPr>
              <a:pPr/>
              <a:t>91</a:t>
            </a:fld>
            <a:endParaRPr lang="en-US" altLang="ja-JP" sz="800">
              <a:latin typeface="Arial" charset="0"/>
              <a:ea typeface="MS PGothic" charset="0"/>
              <a:cs typeface="MS PGothic" charset="0"/>
            </a:endParaRPr>
          </a:p>
        </p:txBody>
      </p:sp>
    </p:spTree>
    <p:extLst>
      <p:ext uri="{BB962C8B-B14F-4D97-AF65-F5344CB8AC3E}">
        <p14:creationId xmlns:p14="http://schemas.microsoft.com/office/powerpoint/2010/main" val="2076912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WPA2</a:t>
            </a:r>
            <a:endParaRPr lang="en-NZ" dirty="0"/>
          </a:p>
        </p:txBody>
      </p:sp>
      <p:sp>
        <p:nvSpPr>
          <p:cNvPr id="3" name="Content Placeholder 2"/>
          <p:cNvSpPr>
            <a:spLocks noGrp="1"/>
          </p:cNvSpPr>
          <p:nvPr>
            <p:ph idx="1"/>
          </p:nvPr>
        </p:nvSpPr>
        <p:spPr/>
        <p:txBody>
          <a:bodyPr/>
          <a:lstStyle/>
          <a:p>
            <a:r>
              <a:rPr lang="en-US" dirty="0" smtClean="0"/>
              <a:t>WPA2 certification began in 2004</a:t>
            </a:r>
          </a:p>
          <a:p>
            <a:r>
              <a:rPr lang="en-US" dirty="0" smtClean="0"/>
              <a:t> AES (Advanced Encryption Standard) replaced RC4</a:t>
            </a:r>
          </a:p>
          <a:p>
            <a:r>
              <a:rPr lang="en-US" dirty="0" smtClean="0"/>
              <a:t>CCMP(Counter mode with Cipher block chaining Message authentication code Protocol) replaced TKIP</a:t>
            </a:r>
          </a:p>
          <a:p>
            <a:r>
              <a:rPr lang="en-US" dirty="0" smtClean="0"/>
              <a:t>RADIUS server authentication </a:t>
            </a:r>
            <a:endParaRPr lang="en-NZ"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92</a:t>
            </a:fld>
            <a:endParaRPr kumimoji="0" lang="en-US"/>
          </a:p>
        </p:txBody>
      </p:sp>
      <p:pic>
        <p:nvPicPr>
          <p:cNvPr id="5" name="Picture 4"/>
          <p:cNvPicPr>
            <a:picLocks noChangeAspect="1"/>
          </p:cNvPicPr>
          <p:nvPr/>
        </p:nvPicPr>
        <p:blipFill>
          <a:blip r:embed="rId2"/>
          <a:stretch>
            <a:fillRect/>
          </a:stretch>
        </p:blipFill>
        <p:spPr>
          <a:xfrm>
            <a:off x="2933700" y="5454651"/>
            <a:ext cx="6324600" cy="1343025"/>
          </a:xfrm>
          <a:prstGeom prst="rect">
            <a:avLst/>
          </a:prstGeom>
        </p:spPr>
      </p:pic>
    </p:spTree>
    <p:extLst>
      <p:ext uri="{BB962C8B-B14F-4D97-AF65-F5344CB8AC3E}">
        <p14:creationId xmlns:p14="http://schemas.microsoft.com/office/powerpoint/2010/main" val="5012811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824" y="2503208"/>
            <a:ext cx="10515600" cy="1325563"/>
          </a:xfrm>
        </p:spPr>
        <p:txBody>
          <a:bodyPr/>
          <a:lstStyle/>
          <a:p>
            <a:pPr algn="ctr"/>
            <a:r>
              <a:rPr lang="en-US" altLang="zh-CN" dirty="0" smtClean="0"/>
              <a:t>Network Security Policy</a:t>
            </a:r>
            <a:endParaRPr lang="en-NZ" dirty="0"/>
          </a:p>
        </p:txBody>
      </p:sp>
    </p:spTree>
    <p:extLst>
      <p:ext uri="{BB962C8B-B14F-4D97-AF65-F5344CB8AC3E}">
        <p14:creationId xmlns:p14="http://schemas.microsoft.com/office/powerpoint/2010/main" val="33992828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a:latin typeface="Arial" charset="0"/>
                <a:ea typeface="ＭＳ Ｐゴシック" charset="0"/>
                <a:cs typeface="ＭＳ Ｐゴシック" charset="0"/>
              </a:rPr>
              <a:t>This lecture’s agenda</a:t>
            </a:r>
          </a:p>
        </p:txBody>
      </p:sp>
      <p:sp>
        <p:nvSpPr>
          <p:cNvPr id="19459" name="Rectangle 3"/>
          <p:cNvSpPr>
            <a:spLocks noGrp="1" noChangeArrowheads="1"/>
          </p:cNvSpPr>
          <p:nvPr>
            <p:ph idx="1"/>
          </p:nvPr>
        </p:nvSpPr>
        <p:spPr>
          <a:xfrm>
            <a:off x="1981200" y="1100668"/>
            <a:ext cx="8229600" cy="5025496"/>
          </a:xfrm>
        </p:spPr>
        <p:txBody>
          <a:bodyPr/>
          <a:lstStyle/>
          <a:p>
            <a:pPr marL="0" indent="0">
              <a:buNone/>
            </a:pPr>
            <a:r>
              <a:rPr lang="en-US" altLang="ja-JP" sz="2400" dirty="0">
                <a:latin typeface="Arial" charset="0"/>
                <a:ea typeface="ＭＳ Ｐゴシック" charset="0"/>
              </a:rPr>
              <a:t> </a:t>
            </a:r>
          </a:p>
          <a:p>
            <a:pPr>
              <a:lnSpc>
                <a:spcPct val="90000"/>
              </a:lnSpc>
            </a:pPr>
            <a:r>
              <a:rPr lang="en-US" altLang="ja-JP" dirty="0">
                <a:latin typeface="Arial" charset="0"/>
                <a:ea typeface="ＭＳ Ｐゴシック" charset="0"/>
                <a:cs typeface="ＭＳ Ｐゴシック" charset="0"/>
              </a:rPr>
              <a:t>Objective</a:t>
            </a:r>
          </a:p>
          <a:p>
            <a:pPr lvl="1">
              <a:lnSpc>
                <a:spcPct val="150000"/>
              </a:lnSpc>
            </a:pPr>
            <a:r>
              <a:rPr lang="en-US" altLang="ja-JP" dirty="0">
                <a:latin typeface="Arial" charset="0"/>
                <a:ea typeface="ＭＳ Ｐゴシック" charset="0"/>
                <a:cs typeface="ＭＳ Ｐゴシック" charset="0"/>
              </a:rPr>
              <a:t>Understanding the content of security policy document </a:t>
            </a:r>
          </a:p>
          <a:p>
            <a:pPr lvl="1">
              <a:lnSpc>
                <a:spcPct val="150000"/>
              </a:lnSpc>
            </a:pPr>
            <a:r>
              <a:rPr lang="en-US" altLang="ja-JP" dirty="0">
                <a:latin typeface="Arial" charset="0"/>
                <a:ea typeface="ＭＳ Ｐゴシック" charset="0"/>
                <a:cs typeface="ＭＳ Ｐゴシック" charset="0"/>
              </a:rPr>
              <a:t>Understanding the necessity of security policy  </a:t>
            </a:r>
          </a:p>
          <a:p>
            <a:pPr lvl="1">
              <a:lnSpc>
                <a:spcPct val="150000"/>
              </a:lnSpc>
            </a:pPr>
            <a:r>
              <a:rPr lang="en-US" altLang="ja-JP" dirty="0">
                <a:latin typeface="Arial" charset="0"/>
                <a:ea typeface="ＭＳ Ｐゴシック" charset="0"/>
                <a:cs typeface="ＭＳ Ｐゴシック" charset="0"/>
              </a:rPr>
              <a:t>Understanding the s</a:t>
            </a:r>
            <a:r>
              <a:rPr lang="en-US" dirty="0">
                <a:latin typeface="Arial" charset="0"/>
              </a:rPr>
              <a:t>tructure of a Security Policy</a:t>
            </a:r>
          </a:p>
          <a:p>
            <a:pPr lvl="1">
              <a:lnSpc>
                <a:spcPct val="150000"/>
              </a:lnSpc>
            </a:pPr>
            <a:r>
              <a:rPr lang="en-US" dirty="0"/>
              <a:t>Overview of Roles and Responsibilities</a:t>
            </a:r>
            <a:endParaRPr lang="en-US" dirty="0">
              <a:latin typeface="Arial" charset="0"/>
            </a:endParaRPr>
          </a:p>
          <a:p>
            <a:pPr lvl="1">
              <a:lnSpc>
                <a:spcPct val="90000"/>
              </a:lnSpc>
            </a:pPr>
            <a:endParaRPr lang="en-US" altLang="ja-JP" dirty="0">
              <a:latin typeface="Arial" charset="0"/>
              <a:ea typeface="ＭＳ Ｐゴシック" charset="0"/>
              <a:cs typeface="ＭＳ Ｐゴシック" charset="0"/>
            </a:endParaRPr>
          </a:p>
        </p:txBody>
      </p:sp>
      <p:sp>
        <p:nvSpPr>
          <p:cNvPr id="19462" name="Slide Number Placeholder 5"/>
          <p:cNvSpPr>
            <a:spLocks noGrp="1"/>
          </p:cNvSpPr>
          <p:nvPr>
            <p:ph type="sldNum" sz="quarter" idx="4294967295"/>
          </p:nvPr>
        </p:nvSpPr>
        <p:spPr>
          <a:xfrm>
            <a:off x="10041468" y="6492876"/>
            <a:ext cx="626533"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9DD9F833-A4BF-0C43-9768-81DAD53B6981}" type="slidenum">
              <a:rPr lang="en-US" altLang="ja-JP" sz="800">
                <a:latin typeface="Arial" charset="0"/>
                <a:ea typeface="MS PGothic" charset="0"/>
                <a:cs typeface="MS PGothic" charset="0"/>
              </a:rPr>
              <a:pPr/>
              <a:t>94</a:t>
            </a:fld>
            <a:endParaRPr lang="en-US" altLang="ja-JP" sz="800">
              <a:latin typeface="Arial" charset="0"/>
              <a:ea typeface="MS PGothic" charset="0"/>
              <a:cs typeface="MS PGothic" charset="0"/>
            </a:endParaRPr>
          </a:p>
        </p:txBody>
      </p:sp>
    </p:spTree>
    <p:extLst>
      <p:ext uri="{BB962C8B-B14F-4D97-AF65-F5344CB8AC3E}">
        <p14:creationId xmlns:p14="http://schemas.microsoft.com/office/powerpoint/2010/main" val="25649628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sz="quarter" idx="10"/>
          </p:nvPr>
        </p:nvSpPr>
        <p:spPr>
          <a:xfrm>
            <a:off x="1763713" y="647998"/>
            <a:ext cx="8578850" cy="5661363"/>
          </a:xfrm>
        </p:spPr>
        <p:txBody>
          <a:bodyPr/>
          <a:lstStyle/>
          <a:p>
            <a:r>
              <a:rPr lang="en-US" dirty="0">
                <a:latin typeface="Arial" charset="0"/>
              </a:rPr>
              <a:t>Policy documents are often broken into a hierarchical structure:</a:t>
            </a:r>
          </a:p>
        </p:txBody>
      </p:sp>
      <p:sp>
        <p:nvSpPr>
          <p:cNvPr id="68610" name="Rectangle 2"/>
          <p:cNvSpPr>
            <a:spLocks noGrp="1" noChangeArrowheads="1"/>
          </p:cNvSpPr>
          <p:nvPr>
            <p:ph type="title"/>
          </p:nvPr>
        </p:nvSpPr>
        <p:spPr>
          <a:xfrm>
            <a:off x="1753703" y="38397"/>
            <a:ext cx="8588861" cy="609600"/>
          </a:xfrm>
        </p:spPr>
        <p:txBody>
          <a:bodyPr>
            <a:normAutofit fontScale="90000"/>
          </a:bodyPr>
          <a:lstStyle/>
          <a:p>
            <a:pPr eaLnBrk="1" hangingPunct="1"/>
            <a:r>
              <a:rPr lang="en-US" dirty="0">
                <a:latin typeface="Arial" charset="0"/>
              </a:rPr>
              <a:t>Structure of a Security Policy</a:t>
            </a:r>
          </a:p>
        </p:txBody>
      </p:sp>
      <p:sp>
        <p:nvSpPr>
          <p:cNvPr id="2052111" name="Text Box 15"/>
          <p:cNvSpPr txBox="1">
            <a:spLocks noChangeArrowheads="1"/>
          </p:cNvSpPr>
          <p:nvPr/>
        </p:nvSpPr>
        <p:spPr bwMode="auto">
          <a:xfrm>
            <a:off x="3558862" y="1171977"/>
            <a:ext cx="5306096" cy="1551194"/>
          </a:xfrm>
          <a:prstGeom prst="rect">
            <a:avLst/>
          </a:prstGeom>
          <a:solidFill>
            <a:srgbClr val="FFFF66"/>
          </a:solidFill>
          <a:ln w="9525" algn="ctr">
            <a:solidFill>
              <a:schemeClr val="tx1"/>
            </a:solidFill>
            <a:miter lim="800000"/>
            <a:headEnd/>
            <a:tailEnd/>
          </a:ln>
          <a:effectLst>
            <a:outerShdw dist="35921" dir="2700000" algn="ctr" rotWithShape="0">
              <a:schemeClr val="bg2"/>
            </a:outerShdw>
          </a:effectLst>
        </p:spPr>
        <p:txBody>
          <a:bodyPr wrap="square" lIns="82296" tIns="36576" rIns="82296" bIns="36576" anchorCtr="1">
            <a:spAutoFit/>
          </a:bodyPr>
          <a:lstStyle/>
          <a:p>
            <a:pPr algn="ctr" defTabSz="814388">
              <a:spcBef>
                <a:spcPct val="50000"/>
              </a:spcBef>
              <a:defRPr/>
            </a:pPr>
            <a:r>
              <a:rPr lang="en-US" sz="1600" dirty="0">
                <a:solidFill>
                  <a:srgbClr val="0071A0"/>
                </a:solidFill>
              </a:rPr>
              <a:t>Governing Policy</a:t>
            </a:r>
          </a:p>
          <a:p>
            <a:pPr defTabSz="814388">
              <a:spcBef>
                <a:spcPct val="50000"/>
              </a:spcBef>
              <a:defRPr/>
            </a:pPr>
            <a:r>
              <a:rPr lang="en-US" sz="1600" dirty="0">
                <a:solidFill>
                  <a:srgbClr val="0071A0"/>
                </a:solidFill>
              </a:rPr>
              <a:t>Intended Audience: Managers and technical staff.  </a:t>
            </a:r>
          </a:p>
          <a:p>
            <a:pPr defTabSz="814388">
              <a:spcBef>
                <a:spcPct val="50000"/>
              </a:spcBef>
              <a:defRPr/>
            </a:pPr>
            <a:r>
              <a:rPr lang="en-US" sz="1600" dirty="0">
                <a:solidFill>
                  <a:srgbClr val="0071A0"/>
                </a:solidFill>
              </a:rPr>
              <a:t>The governing policy controls all security-related interactions among business units and supporting departments in the company. </a:t>
            </a:r>
          </a:p>
        </p:txBody>
      </p:sp>
      <p:sp>
        <p:nvSpPr>
          <p:cNvPr id="2052112" name="Text Box 16"/>
          <p:cNvSpPr txBox="1">
            <a:spLocks noChangeArrowheads="1"/>
          </p:cNvSpPr>
          <p:nvPr/>
        </p:nvSpPr>
        <p:spPr bwMode="auto">
          <a:xfrm>
            <a:off x="1753702" y="4071638"/>
            <a:ext cx="4702906" cy="2659190"/>
          </a:xfrm>
          <a:prstGeom prst="rect">
            <a:avLst/>
          </a:prstGeom>
          <a:solidFill>
            <a:srgbClr val="CCECFF"/>
          </a:solidFill>
          <a:ln w="9525" algn="ctr">
            <a:solidFill>
              <a:schemeClr val="tx1"/>
            </a:solidFill>
            <a:miter lim="800000"/>
            <a:headEnd/>
            <a:tailEnd/>
          </a:ln>
          <a:effectLst>
            <a:outerShdw dist="35921" dir="2700000" algn="ctr" rotWithShape="0">
              <a:schemeClr val="bg2"/>
            </a:outerShdw>
          </a:effectLst>
        </p:spPr>
        <p:txBody>
          <a:bodyPr wrap="square" lIns="82296" tIns="36576" rIns="82296" bIns="36576" anchorCtr="1">
            <a:spAutoFit/>
          </a:bodyPr>
          <a:lstStyle/>
          <a:p>
            <a:pPr algn="ctr" defTabSz="814388">
              <a:spcBef>
                <a:spcPct val="50000"/>
              </a:spcBef>
              <a:defRPr/>
            </a:pPr>
            <a:r>
              <a:rPr lang="en-US" sz="1600" dirty="0">
                <a:solidFill>
                  <a:srgbClr val="0071A0"/>
                </a:solidFill>
              </a:rPr>
              <a:t>Technical Policy</a:t>
            </a:r>
          </a:p>
          <a:p>
            <a:pPr defTabSz="814388">
              <a:spcBef>
                <a:spcPct val="50000"/>
              </a:spcBef>
              <a:defRPr/>
            </a:pPr>
            <a:r>
              <a:rPr lang="en-US" sz="1600" dirty="0">
                <a:solidFill>
                  <a:srgbClr val="0071A0"/>
                </a:solidFill>
              </a:rPr>
              <a:t>Intended Audience: Security staff members.</a:t>
            </a:r>
          </a:p>
          <a:p>
            <a:pPr defTabSz="814388">
              <a:spcBef>
                <a:spcPct val="50000"/>
              </a:spcBef>
              <a:defRPr/>
            </a:pPr>
            <a:r>
              <a:rPr lang="en-US" sz="1600" dirty="0">
                <a:solidFill>
                  <a:srgbClr val="0071A0"/>
                </a:solidFill>
              </a:rPr>
              <a:t>These policies are more detailed than the governing policy and are system-specific or issue-specific (e.g., access control and physical security issues are described in a technical policy.)</a:t>
            </a:r>
          </a:p>
          <a:p>
            <a:pPr defTabSz="814388">
              <a:spcBef>
                <a:spcPct val="50000"/>
              </a:spcBef>
              <a:defRPr/>
            </a:pPr>
            <a:r>
              <a:rPr lang="en-US" sz="1600" dirty="0">
                <a:solidFill>
                  <a:srgbClr val="0071A0"/>
                </a:solidFill>
              </a:rPr>
              <a:t>Broken down into technical areas including General, email, remote access, telephony, application usage, network usage, and wireless communication. </a:t>
            </a:r>
          </a:p>
        </p:txBody>
      </p:sp>
      <p:sp>
        <p:nvSpPr>
          <p:cNvPr id="2052113" name="Text Box 17"/>
          <p:cNvSpPr txBox="1">
            <a:spLocks noChangeArrowheads="1"/>
          </p:cNvSpPr>
          <p:nvPr/>
        </p:nvSpPr>
        <p:spPr bwMode="auto">
          <a:xfrm>
            <a:off x="6662595" y="4071639"/>
            <a:ext cx="3902374" cy="1920526"/>
          </a:xfrm>
          <a:prstGeom prst="rect">
            <a:avLst/>
          </a:prstGeom>
          <a:solidFill>
            <a:srgbClr val="CCECFF"/>
          </a:solidFill>
          <a:ln w="9525" algn="ctr">
            <a:solidFill>
              <a:schemeClr val="tx1"/>
            </a:solidFill>
            <a:miter lim="800000"/>
            <a:headEnd/>
            <a:tailEnd/>
          </a:ln>
          <a:effectLst>
            <a:outerShdw dist="35921" dir="2700000" algn="ctr" rotWithShape="0">
              <a:schemeClr val="bg2"/>
            </a:outerShdw>
          </a:effectLst>
        </p:spPr>
        <p:txBody>
          <a:bodyPr wrap="square" lIns="82296" tIns="36576" rIns="82296" bIns="36576" anchorCtr="1">
            <a:spAutoFit/>
          </a:bodyPr>
          <a:lstStyle>
            <a:defPPr>
              <a:defRPr lang="en-US"/>
            </a:defPPr>
            <a:lvl1pPr algn="ctr" defTabSz="814388">
              <a:spcBef>
                <a:spcPct val="50000"/>
              </a:spcBef>
              <a:defRPr sz="1600">
                <a:solidFill>
                  <a:srgbClr val="0071A0"/>
                </a:solidFill>
                <a:ea typeface="+mn-ea"/>
              </a:defRPr>
            </a:lvl1pPr>
          </a:lstStyle>
          <a:p>
            <a:r>
              <a:rPr lang="en-US" dirty="0"/>
              <a:t>End-User Policy</a:t>
            </a:r>
          </a:p>
          <a:p>
            <a:r>
              <a:rPr lang="en-US" dirty="0"/>
              <a:t>Intended Audience: Employees, customers, and any other individual user of the network.</a:t>
            </a:r>
          </a:p>
          <a:p>
            <a:r>
              <a:rPr lang="en-US" dirty="0"/>
              <a:t>Covers all security topics that are important to end users.</a:t>
            </a:r>
          </a:p>
          <a:p>
            <a:r>
              <a:rPr lang="en-US" dirty="0"/>
              <a:t>Policies may overlap with technical policies. </a:t>
            </a:r>
          </a:p>
        </p:txBody>
      </p:sp>
      <p:cxnSp>
        <p:nvCxnSpPr>
          <p:cNvPr id="2052114" name="AutoShape 18"/>
          <p:cNvCxnSpPr>
            <a:cxnSpLocks noChangeShapeType="1"/>
            <a:stCxn id="2052111" idx="2"/>
            <a:endCxn id="2052112" idx="0"/>
          </p:cNvCxnSpPr>
          <p:nvPr/>
        </p:nvCxnSpPr>
        <p:spPr bwMode="auto">
          <a:xfrm rot="5400000">
            <a:off x="4484301" y="2344028"/>
            <a:ext cx="1348467" cy="2106755"/>
          </a:xfrm>
          <a:prstGeom prst="bentConnector3">
            <a:avLst>
              <a:gd name="adj1" fmla="val 50000"/>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2052115" name="AutoShape 19"/>
          <p:cNvCxnSpPr>
            <a:cxnSpLocks noChangeShapeType="1"/>
            <a:stCxn id="2052111" idx="2"/>
            <a:endCxn id="2052113" idx="0"/>
          </p:cNvCxnSpPr>
          <p:nvPr/>
        </p:nvCxnSpPr>
        <p:spPr bwMode="auto">
          <a:xfrm rot="16200000" flipH="1">
            <a:off x="6738612" y="2196469"/>
            <a:ext cx="1348468" cy="2401872"/>
          </a:xfrm>
          <a:prstGeom prst="bentConnector3">
            <a:avLst>
              <a:gd name="adj1" fmla="val 50000"/>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700438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5055" y="0"/>
            <a:ext cx="10515600" cy="1325563"/>
          </a:xfrm>
        </p:spPr>
        <p:txBody>
          <a:bodyPr/>
          <a:lstStyle/>
          <a:p>
            <a:pPr algn="ctr"/>
            <a:r>
              <a:rPr lang="en-US" dirty="0"/>
              <a:t>Security Policy</a:t>
            </a:r>
            <a:endParaRPr lang="en-NZ"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013" y="1178851"/>
            <a:ext cx="7263685" cy="510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1838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60929" y="58027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6000" dirty="0" smtClean="0"/>
              <a:t>Managing Information Security </a:t>
            </a:r>
            <a:endParaRPr lang="en-NZ" sz="6000" dirty="0"/>
          </a:p>
        </p:txBody>
      </p:sp>
      <p:grpSp>
        <p:nvGrpSpPr>
          <p:cNvPr id="3" name="Group 2"/>
          <p:cNvGrpSpPr/>
          <p:nvPr/>
        </p:nvGrpSpPr>
        <p:grpSpPr>
          <a:xfrm>
            <a:off x="1900515" y="1977840"/>
            <a:ext cx="8498541" cy="3626574"/>
            <a:chOff x="1160927" y="1635990"/>
            <a:chExt cx="8498541" cy="3626574"/>
          </a:xfrm>
        </p:grpSpPr>
        <p:sp>
          <p:nvSpPr>
            <p:cNvPr id="4" name="Rectangle 3"/>
            <p:cNvSpPr/>
            <p:nvPr/>
          </p:nvSpPr>
          <p:spPr>
            <a:xfrm>
              <a:off x="1160927" y="3092824"/>
              <a:ext cx="8498541" cy="1084870"/>
            </a:xfrm>
            <a:prstGeom prst="rect">
              <a:avLst/>
            </a:prstGeom>
            <a:scene3d>
              <a:camera prst="isometricOffAxis1Right"/>
              <a:lightRig rig="threePt" dir="t"/>
            </a:scene3d>
            <a:sp3d>
              <a:bevelT w="152400" h="50800" prst="softRound"/>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NZ" sz="2800" dirty="0" smtClean="0"/>
                <a:t>Manage Security</a:t>
              </a:r>
              <a:endParaRPr lang="en-NZ" sz="2800" dirty="0"/>
            </a:p>
          </p:txBody>
        </p:sp>
        <p:grpSp>
          <p:nvGrpSpPr>
            <p:cNvPr id="5" name="Group 4"/>
            <p:cNvGrpSpPr/>
            <p:nvPr/>
          </p:nvGrpSpPr>
          <p:grpSpPr>
            <a:xfrm>
              <a:off x="1160927" y="1635990"/>
              <a:ext cx="8498541" cy="3626574"/>
              <a:chOff x="1160926" y="1635990"/>
              <a:chExt cx="8498541" cy="3626574"/>
            </a:xfrm>
          </p:grpSpPr>
          <p:sp>
            <p:nvSpPr>
              <p:cNvPr id="6" name="Rectangle 5"/>
              <p:cNvSpPr/>
              <p:nvPr/>
            </p:nvSpPr>
            <p:spPr>
              <a:xfrm>
                <a:off x="1429870" y="2465154"/>
                <a:ext cx="2832847" cy="1084870"/>
              </a:xfrm>
              <a:prstGeom prst="rect">
                <a:avLst/>
              </a:prstGeom>
              <a:scene3d>
                <a:camera prst="isometricOffAxis1Right"/>
                <a:lightRig rig="threePt" dir="t"/>
              </a:scene3d>
              <a:sp3d>
                <a:bevelT w="139700" h="139700" prst="divot"/>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NZ" sz="2800" dirty="0" smtClean="0"/>
                  <a:t>Information Protection </a:t>
                </a:r>
                <a:endParaRPr lang="en-NZ" sz="2800" dirty="0"/>
              </a:p>
            </p:txBody>
          </p:sp>
          <p:sp>
            <p:nvSpPr>
              <p:cNvPr id="7" name="Rectangle 6"/>
              <p:cNvSpPr/>
              <p:nvPr/>
            </p:nvSpPr>
            <p:spPr>
              <a:xfrm>
                <a:off x="3993775" y="2007954"/>
                <a:ext cx="2832847" cy="1084870"/>
              </a:xfrm>
              <a:prstGeom prst="rect">
                <a:avLst/>
              </a:prstGeom>
              <a:scene3d>
                <a:camera prst="isometricOffAxis1Right"/>
                <a:lightRig rig="threePt" dir="t"/>
              </a:scene3d>
              <a:sp3d>
                <a:bevelT w="139700" h="139700" prst="divot"/>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NZ" sz="2800" dirty="0" smtClean="0"/>
                  <a:t>Control Access </a:t>
                </a:r>
                <a:endParaRPr lang="en-NZ" sz="2800" dirty="0"/>
              </a:p>
            </p:txBody>
          </p:sp>
          <p:sp>
            <p:nvSpPr>
              <p:cNvPr id="8" name="Rectangle 7"/>
              <p:cNvSpPr/>
              <p:nvPr/>
            </p:nvSpPr>
            <p:spPr>
              <a:xfrm>
                <a:off x="6557680" y="1635990"/>
                <a:ext cx="2832847" cy="1084870"/>
              </a:xfrm>
              <a:prstGeom prst="rect">
                <a:avLst/>
              </a:prstGeom>
              <a:scene3d>
                <a:camera prst="isometricOffAxis1Right"/>
                <a:lightRig rig="threePt" dir="t"/>
              </a:scene3d>
              <a:sp3d>
                <a:bevelT w="139700" h="139700" prst="divot"/>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NZ" sz="2800" dirty="0" smtClean="0"/>
                  <a:t>Administer User </a:t>
                </a:r>
                <a:endParaRPr lang="en-NZ" sz="2800" dirty="0"/>
              </a:p>
            </p:txBody>
          </p:sp>
          <p:sp>
            <p:nvSpPr>
              <p:cNvPr id="9" name="Rectangle 8"/>
              <p:cNvSpPr/>
              <p:nvPr/>
            </p:nvSpPr>
            <p:spPr>
              <a:xfrm>
                <a:off x="1160926" y="4177694"/>
                <a:ext cx="8498541" cy="1084870"/>
              </a:xfrm>
              <a:prstGeom prst="rect">
                <a:avLst/>
              </a:prstGeom>
              <a:scene3d>
                <a:camera prst="isometricOffAxis1Righ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NZ" sz="2800" dirty="0" smtClean="0"/>
                  <a:t>Information Security Policies and </a:t>
                </a:r>
                <a:r>
                  <a:rPr lang="en-NZ" sz="2800" dirty="0" err="1" smtClean="0"/>
                  <a:t>Standars</a:t>
                </a:r>
                <a:endParaRPr lang="en-NZ" sz="2800" dirty="0"/>
              </a:p>
            </p:txBody>
          </p:sp>
        </p:grpSp>
      </p:grpSp>
    </p:spTree>
    <p:extLst>
      <p:ext uri="{BB962C8B-B14F-4D97-AF65-F5344CB8AC3E}">
        <p14:creationId xmlns:p14="http://schemas.microsoft.com/office/powerpoint/2010/main" val="153581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7816" y="876300"/>
            <a:ext cx="9525000" cy="5981700"/>
          </a:xfrm>
          <a:prstGeom prst="rect">
            <a:avLst/>
          </a:prstGeom>
        </p:spPr>
      </p:pic>
      <p:sp>
        <p:nvSpPr>
          <p:cNvPr id="3" name="Rectangle 2"/>
          <p:cNvSpPr/>
          <p:nvPr/>
        </p:nvSpPr>
        <p:spPr>
          <a:xfrm>
            <a:off x="1661684" y="256863"/>
            <a:ext cx="7823424" cy="646331"/>
          </a:xfrm>
          <a:prstGeom prst="rect">
            <a:avLst/>
          </a:prstGeom>
        </p:spPr>
        <p:txBody>
          <a:bodyPr wrap="none">
            <a:spAutoFit/>
          </a:bodyPr>
          <a:lstStyle/>
          <a:p>
            <a:r>
              <a:rPr lang="en-NZ" sz="3600" dirty="0" smtClean="0"/>
              <a:t>Security Policy, Standards and Guidelines</a:t>
            </a:r>
            <a:endParaRPr lang="en-NZ" sz="3600" dirty="0"/>
          </a:p>
        </p:txBody>
      </p:sp>
    </p:spTree>
    <p:extLst>
      <p:ext uri="{BB962C8B-B14F-4D97-AF65-F5344CB8AC3E}">
        <p14:creationId xmlns:p14="http://schemas.microsoft.com/office/powerpoint/2010/main" val="6142033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Elements of Policies</a:t>
            </a:r>
            <a:endParaRPr lang="en-NZ" dirty="0"/>
          </a:p>
        </p:txBody>
      </p:sp>
      <p:sp>
        <p:nvSpPr>
          <p:cNvPr id="3" name="Content Placeholder 2"/>
          <p:cNvSpPr>
            <a:spLocks noGrp="1"/>
          </p:cNvSpPr>
          <p:nvPr>
            <p:ph idx="1"/>
          </p:nvPr>
        </p:nvSpPr>
        <p:spPr/>
        <p:txBody>
          <a:bodyPr>
            <a:normAutofit lnSpcReduction="10000"/>
          </a:bodyPr>
          <a:lstStyle/>
          <a:p>
            <a:r>
              <a:rPr lang="en-NZ" dirty="0" smtClean="0"/>
              <a:t>Set the tone of Management</a:t>
            </a:r>
          </a:p>
          <a:p>
            <a:r>
              <a:rPr lang="en-NZ" dirty="0" smtClean="0"/>
              <a:t>Establish roles and responsibility</a:t>
            </a:r>
          </a:p>
          <a:p>
            <a:r>
              <a:rPr lang="en-NZ" dirty="0" smtClean="0"/>
              <a:t>Define asset classifications </a:t>
            </a:r>
          </a:p>
          <a:p>
            <a:r>
              <a:rPr lang="en-NZ" dirty="0" smtClean="0"/>
              <a:t>Provide direction for decisions </a:t>
            </a:r>
          </a:p>
          <a:p>
            <a:r>
              <a:rPr lang="en-NZ" dirty="0" smtClean="0"/>
              <a:t>Establish the scope of authority</a:t>
            </a:r>
          </a:p>
          <a:p>
            <a:r>
              <a:rPr lang="en-NZ" dirty="0" smtClean="0"/>
              <a:t>Provide a basis for guidelines and procedures</a:t>
            </a:r>
          </a:p>
          <a:p>
            <a:r>
              <a:rPr lang="en-NZ" dirty="0" smtClean="0"/>
              <a:t>Establish accountability</a:t>
            </a:r>
          </a:p>
          <a:p>
            <a:r>
              <a:rPr lang="en-NZ" dirty="0" smtClean="0"/>
              <a:t>Describe appropriate use of asset</a:t>
            </a:r>
          </a:p>
          <a:p>
            <a:r>
              <a:rPr lang="en-NZ" dirty="0" smtClean="0"/>
              <a:t>Establish relationships to legal requirements.</a:t>
            </a:r>
          </a:p>
          <a:p>
            <a:pPr marL="0" indent="0">
              <a:buNone/>
            </a:pPr>
            <a:endParaRPr lang="en-NZ" dirty="0"/>
          </a:p>
        </p:txBody>
      </p:sp>
    </p:spTree>
    <p:extLst>
      <p:ext uri="{BB962C8B-B14F-4D97-AF65-F5344CB8AC3E}">
        <p14:creationId xmlns:p14="http://schemas.microsoft.com/office/powerpoint/2010/main" val="1355963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4540</Words>
  <Application>Microsoft Office PowerPoint</Application>
  <PresentationFormat>Widescreen</PresentationFormat>
  <Paragraphs>846</Paragraphs>
  <Slides>101</Slides>
  <Notes>41</Notes>
  <HiddenSlides>1</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101</vt:i4>
      </vt:variant>
    </vt:vector>
  </HeadingPairs>
  <TitlesOfParts>
    <vt:vector size="121" baseType="lpstr">
      <vt:lpstr>ＭＳ Ｐゴシック</vt:lpstr>
      <vt:lpstr>ＭＳ Ｐゴシック</vt:lpstr>
      <vt:lpstr>宋体</vt:lpstr>
      <vt:lpstr>Arial</vt:lpstr>
      <vt:lpstr>Arial Narrow</vt:lpstr>
      <vt:lpstr>Calibri</vt:lpstr>
      <vt:lpstr>Calibri Light</vt:lpstr>
      <vt:lpstr>Californian FB</vt:lpstr>
      <vt:lpstr>Courier</vt:lpstr>
      <vt:lpstr>Courier New</vt:lpstr>
      <vt:lpstr>Gill Sans MT</vt:lpstr>
      <vt:lpstr>Helvetica</vt:lpstr>
      <vt:lpstr>新細明體</vt:lpstr>
      <vt:lpstr>Symbol</vt:lpstr>
      <vt:lpstr>Tahoma</vt:lpstr>
      <vt:lpstr>Times</vt:lpstr>
      <vt:lpstr>Times New Roman</vt:lpstr>
      <vt:lpstr>Times-Roman</vt:lpstr>
      <vt:lpstr>Wingdings</vt:lpstr>
      <vt:lpstr>Office Theme</vt:lpstr>
      <vt:lpstr>General Revision</vt:lpstr>
      <vt:lpstr>Malware &amp;&amp; DoS/DDoS</vt:lpstr>
      <vt:lpstr>Lecture Objective</vt:lpstr>
      <vt:lpstr>Viruses vs. worms</vt:lpstr>
      <vt:lpstr>Why worry about worms?</vt:lpstr>
      <vt:lpstr>DoS and DDoS</vt:lpstr>
      <vt:lpstr>Typical DDoS setup circa/around 2005</vt:lpstr>
      <vt:lpstr>Modern Botnet setup</vt:lpstr>
      <vt:lpstr>DDoS challenges</vt:lpstr>
      <vt:lpstr>SDN &amp; Net Security</vt:lpstr>
      <vt:lpstr>Why SDN ?</vt:lpstr>
      <vt:lpstr>PowerPoint Presentation</vt:lpstr>
      <vt:lpstr>South-Bound Interface</vt:lpstr>
      <vt:lpstr>OpenFlow Operation</vt:lpstr>
      <vt:lpstr>PowerPoint Presentation</vt:lpstr>
      <vt:lpstr>PowerPoint Presentation</vt:lpstr>
      <vt:lpstr>PowerPoint Presentation</vt:lpstr>
      <vt:lpstr>PowerPoint Presentation</vt:lpstr>
      <vt:lpstr>PowerPoint Presentation</vt:lpstr>
      <vt:lpstr>PowerPoint Presentation</vt:lpstr>
      <vt:lpstr>IDS &amp; IPS</vt:lpstr>
      <vt:lpstr>Goals</vt:lpstr>
      <vt:lpstr>IDS VS. IPS</vt:lpstr>
      <vt:lpstr>PowerPoint Presentation</vt:lpstr>
      <vt:lpstr>side channel Attack</vt:lpstr>
      <vt:lpstr>What is a side channel Attack(SCA)?</vt:lpstr>
      <vt:lpstr>What is a side channel?</vt:lpstr>
      <vt:lpstr>Types of side channels (Crypto)</vt:lpstr>
      <vt:lpstr>Sources of Side channel </vt:lpstr>
      <vt:lpstr>Types of side channels (netsec)</vt:lpstr>
      <vt:lpstr>Firewalls</vt:lpstr>
      <vt:lpstr>Goals </vt:lpstr>
      <vt:lpstr>PowerPoint Presentation</vt:lpstr>
      <vt:lpstr>PowerPoint Presentation</vt:lpstr>
      <vt:lpstr>ACLs</vt:lpstr>
      <vt:lpstr>ACLs Concepts _Key topics</vt:lpstr>
      <vt:lpstr>DNS &amp; DNSSEC</vt:lpstr>
      <vt:lpstr>Goals of this lecture</vt:lpstr>
      <vt:lpstr>DNS vulnerabilities</vt:lpstr>
      <vt:lpstr>DNS cache poisoning</vt:lpstr>
      <vt:lpstr>DNS ID spoofing</vt:lpstr>
      <vt:lpstr>DNS Security Extensions</vt:lpstr>
      <vt:lpstr>Take away slide</vt:lpstr>
      <vt:lpstr>Symmetric and Asymmetric encryption</vt:lpstr>
      <vt:lpstr>PowerPoint Presentation</vt:lpstr>
      <vt:lpstr> Symmetric Cipher Model </vt:lpstr>
      <vt:lpstr>PowerPoint Presentation</vt:lpstr>
      <vt:lpstr>Asymmetric-Key Cryptography</vt:lpstr>
      <vt:lpstr>Public-Key Cryptography</vt:lpstr>
      <vt:lpstr>RSA Key Setup</vt:lpstr>
      <vt:lpstr>RSA Use</vt:lpstr>
      <vt:lpstr>Data integrity algorithms</vt:lpstr>
      <vt:lpstr>Goals of this lecture</vt:lpstr>
      <vt:lpstr>Introduction</vt:lpstr>
      <vt:lpstr>PowerPoint Presentation</vt:lpstr>
      <vt:lpstr>PowerPoint Presentation</vt:lpstr>
      <vt:lpstr>Public key certificates</vt:lpstr>
      <vt:lpstr>Digital Signatures</vt:lpstr>
      <vt:lpstr>Digital Signature Model</vt:lpstr>
      <vt:lpstr>OSI Layer 3 VPN (IPSec)</vt:lpstr>
      <vt:lpstr>PowerPoint Presentation</vt:lpstr>
      <vt:lpstr>Virtual Private Networks (VPN) Basic Architecture </vt:lpstr>
      <vt:lpstr>IPSEC view of data packets</vt:lpstr>
      <vt:lpstr>PowerPoint Presentation</vt:lpstr>
      <vt:lpstr>PowerPoint Presentation</vt:lpstr>
      <vt:lpstr>Authentication Header (AH)</vt:lpstr>
      <vt:lpstr>ESP (Encapsulating Security Payload)</vt:lpstr>
      <vt:lpstr>PowerPoint Presentation</vt:lpstr>
      <vt:lpstr>PowerPoint Presentation</vt:lpstr>
      <vt:lpstr>   IKE (Runs over UDP to destination port 500)   </vt:lpstr>
      <vt:lpstr>OSI Layer 4 Security (SSL &amp; TLS)</vt:lpstr>
      <vt:lpstr>PowerPoint Presentation</vt:lpstr>
      <vt:lpstr>SSL Components</vt:lpstr>
      <vt:lpstr>PowerPoint Presentation</vt:lpstr>
      <vt:lpstr>Transport Layer Security(TLS)</vt:lpstr>
      <vt:lpstr>TLS handshake protocol</vt:lpstr>
      <vt:lpstr>TLS handshake protocol</vt:lpstr>
      <vt:lpstr>Routing Security – BGPSec</vt:lpstr>
      <vt:lpstr>Goals of this lecture</vt:lpstr>
      <vt:lpstr>Autonomous System (AS)</vt:lpstr>
      <vt:lpstr>We need path validating protocols</vt:lpstr>
      <vt:lpstr>S-BGP design overview</vt:lpstr>
      <vt:lpstr>Wireless Security</vt:lpstr>
      <vt:lpstr>This lecture’s agenda</vt:lpstr>
      <vt:lpstr>WEP</vt:lpstr>
      <vt:lpstr>Working principle of WEP </vt:lpstr>
      <vt:lpstr>PowerPoint Presentation</vt:lpstr>
      <vt:lpstr>WEP encryption</vt:lpstr>
      <vt:lpstr>A risk of keystream reuse</vt:lpstr>
      <vt:lpstr>Spoofed packets: injection</vt:lpstr>
      <vt:lpstr>WEP conclusions</vt:lpstr>
      <vt:lpstr>WPA2</vt:lpstr>
      <vt:lpstr>Network Security Policy</vt:lpstr>
      <vt:lpstr>This lecture’s agenda</vt:lpstr>
      <vt:lpstr>Structure of a Security Policy</vt:lpstr>
      <vt:lpstr>Security Policy</vt:lpstr>
      <vt:lpstr>PowerPoint Presentation</vt:lpstr>
      <vt:lpstr>PowerPoint Presentation</vt:lpstr>
      <vt:lpstr>Elements of Policies</vt:lpstr>
      <vt:lpstr>Roles and Responsibilities</vt:lpstr>
      <vt:lpstr>Roles and Responsibilities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Revision</dc:title>
  <dc:creator>Emmy Ndashimye</dc:creator>
  <cp:lastModifiedBy>Dell</cp:lastModifiedBy>
  <cp:revision>26</cp:revision>
  <dcterms:created xsi:type="dcterms:W3CDTF">2019-11-25T17:53:31Z</dcterms:created>
  <dcterms:modified xsi:type="dcterms:W3CDTF">2020-12-08T06:22:05Z</dcterms:modified>
</cp:coreProperties>
</file>