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6" r:id="rId3"/>
    <p:sldId id="281" r:id="rId4"/>
    <p:sldId id="284" r:id="rId5"/>
    <p:sldId id="268" r:id="rId6"/>
    <p:sldId id="292" r:id="rId7"/>
    <p:sldId id="285" r:id="rId8"/>
    <p:sldId id="294" r:id="rId9"/>
    <p:sldId id="289" r:id="rId10"/>
    <p:sldId id="291" r:id="rId11"/>
    <p:sldId id="269" r:id="rId12"/>
    <p:sldId id="295" r:id="rId13"/>
    <p:sldId id="280" r:id="rId14"/>
    <p:sldId id="258" r:id="rId15"/>
    <p:sldId id="279" r:id="rId16"/>
    <p:sldId id="287"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ger Nuyts" initials="R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095" autoAdjust="0"/>
  </p:normalViewPr>
  <p:slideViewPr>
    <p:cSldViewPr snapToGrid="0">
      <p:cViewPr varScale="1">
        <p:scale>
          <a:sx n="74" d="100"/>
          <a:sy n="74" d="100"/>
        </p:scale>
        <p:origin x="642" y="72"/>
      </p:cViewPr>
      <p:guideLst/>
    </p:cSldViewPr>
  </p:slideViewPr>
  <p:outlineViewPr>
    <p:cViewPr>
      <p:scale>
        <a:sx n="33" d="100"/>
        <a:sy n="33" d="100"/>
      </p:scale>
      <p:origin x="0" y="-1732"/>
    </p:cViewPr>
  </p:outlineViewPr>
  <p:notesTextViewPr>
    <p:cViewPr>
      <p:scale>
        <a:sx n="1" d="1"/>
        <a:sy n="1" d="1"/>
      </p:scale>
      <p:origin x="0" y="0"/>
    </p:cViewPr>
  </p:notesTextViewPr>
  <p:notesViewPr>
    <p:cSldViewPr snapToGrid="0">
      <p:cViewPr varScale="1">
        <p:scale>
          <a:sx n="52" d="100"/>
          <a:sy n="52" d="100"/>
        </p:scale>
        <p:origin x="2656"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4C793-385E-4BE7-A6FA-7029E7514B00}"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en-US"/>
        </a:p>
      </dgm:t>
    </dgm:pt>
    <dgm:pt modelId="{81353CE1-88B3-459D-9A65-EC2FDC1ABBE3}">
      <dgm:prSet phldrT="[Text]" custT="1"/>
      <dgm:spPr/>
      <dgm:t>
        <a:bodyPr/>
        <a:lstStyle/>
        <a:p>
          <a:r>
            <a:rPr lang="en-US" sz="1400" dirty="0" smtClean="0"/>
            <a:t>Master Data</a:t>
          </a:r>
          <a:endParaRPr lang="en-US" sz="1400" dirty="0"/>
        </a:p>
      </dgm:t>
    </dgm:pt>
    <dgm:pt modelId="{5C9EDA96-D6CB-465B-B414-10F71990CE87}" type="parTrans" cxnId="{4D53C498-7256-4C61-AE19-A76A1097B14B}">
      <dgm:prSet/>
      <dgm:spPr/>
      <dgm:t>
        <a:bodyPr/>
        <a:lstStyle/>
        <a:p>
          <a:endParaRPr lang="en-US" sz="3600"/>
        </a:p>
      </dgm:t>
    </dgm:pt>
    <dgm:pt modelId="{EA84A89F-E880-44A8-9244-553CDC4FF714}" type="sibTrans" cxnId="{4D53C498-7256-4C61-AE19-A76A1097B14B}">
      <dgm:prSet custT="1"/>
      <dgm:spPr>
        <a:noFill/>
      </dgm:spPr>
      <dgm:t>
        <a:bodyPr/>
        <a:lstStyle/>
        <a:p>
          <a:endParaRPr lang="en-US" sz="1200"/>
        </a:p>
      </dgm:t>
    </dgm:pt>
    <dgm:pt modelId="{2FE3BF89-AECA-4DFA-9F7F-06CF43B074FF}">
      <dgm:prSet custT="1"/>
      <dgm:spPr/>
      <dgm:t>
        <a:bodyPr/>
        <a:lstStyle/>
        <a:p>
          <a:r>
            <a:rPr lang="en-US" sz="1400" dirty="0" smtClean="0"/>
            <a:t>Delivery</a:t>
          </a:r>
        </a:p>
      </dgm:t>
    </dgm:pt>
    <dgm:pt modelId="{5773BF2A-4CE4-42EB-B37E-74B199F4F2CF}" type="parTrans" cxnId="{685B9F8B-0D59-4482-8BD9-236D1DFDC423}">
      <dgm:prSet/>
      <dgm:spPr/>
      <dgm:t>
        <a:bodyPr/>
        <a:lstStyle/>
        <a:p>
          <a:endParaRPr lang="en-US" sz="3600"/>
        </a:p>
      </dgm:t>
    </dgm:pt>
    <dgm:pt modelId="{9AC391D1-A616-4FDE-AAF1-0A67F93A2BB6}" type="sibTrans" cxnId="{685B9F8B-0D59-4482-8BD9-236D1DFDC423}">
      <dgm:prSet custT="1"/>
      <dgm:spPr>
        <a:noFill/>
      </dgm:spPr>
      <dgm:t>
        <a:bodyPr/>
        <a:lstStyle/>
        <a:p>
          <a:endParaRPr lang="en-US" sz="1200"/>
        </a:p>
      </dgm:t>
    </dgm:pt>
    <dgm:pt modelId="{5D775566-5E06-4A3D-9E00-CD709CE8C90A}">
      <dgm:prSet custT="1"/>
      <dgm:spPr/>
      <dgm:t>
        <a:bodyPr/>
        <a:lstStyle/>
        <a:p>
          <a:r>
            <a:rPr lang="en-US" sz="1400" dirty="0" smtClean="0"/>
            <a:t>Contract Management</a:t>
          </a:r>
        </a:p>
      </dgm:t>
    </dgm:pt>
    <dgm:pt modelId="{A5C18196-CDBE-42D4-99D2-93213D5D8A67}" type="parTrans" cxnId="{97BA7367-2404-4785-A26A-872B21A6A515}">
      <dgm:prSet/>
      <dgm:spPr/>
      <dgm:t>
        <a:bodyPr/>
        <a:lstStyle/>
        <a:p>
          <a:endParaRPr lang="en-US" sz="3600"/>
        </a:p>
      </dgm:t>
    </dgm:pt>
    <dgm:pt modelId="{74E9465F-7FA5-46BD-844E-1502F9494750}" type="sibTrans" cxnId="{97BA7367-2404-4785-A26A-872B21A6A515}">
      <dgm:prSet custT="1"/>
      <dgm:spPr>
        <a:noFill/>
      </dgm:spPr>
      <dgm:t>
        <a:bodyPr/>
        <a:lstStyle/>
        <a:p>
          <a:endParaRPr lang="en-US" sz="1200"/>
        </a:p>
      </dgm:t>
    </dgm:pt>
    <dgm:pt modelId="{5174D03D-C212-4E2A-8072-4AA12B1C9DB1}">
      <dgm:prSet custT="1"/>
      <dgm:spPr/>
      <dgm:t>
        <a:bodyPr/>
        <a:lstStyle/>
        <a:p>
          <a:r>
            <a:rPr lang="en-US" sz="1400" dirty="0" smtClean="0"/>
            <a:t>CPQ</a:t>
          </a:r>
        </a:p>
      </dgm:t>
    </dgm:pt>
    <dgm:pt modelId="{367F36A0-A120-4B6B-AD3F-24C61C7C5AB7}" type="parTrans" cxnId="{2930A6A7-A196-48AA-9A70-158D2282DA36}">
      <dgm:prSet/>
      <dgm:spPr/>
      <dgm:t>
        <a:bodyPr/>
        <a:lstStyle/>
        <a:p>
          <a:endParaRPr lang="en-US" sz="3600"/>
        </a:p>
      </dgm:t>
    </dgm:pt>
    <dgm:pt modelId="{448B2E04-208C-43B7-94EF-B7652C250028}" type="sibTrans" cxnId="{2930A6A7-A196-48AA-9A70-158D2282DA36}">
      <dgm:prSet custT="1"/>
      <dgm:spPr>
        <a:noFill/>
      </dgm:spPr>
      <dgm:t>
        <a:bodyPr/>
        <a:lstStyle/>
        <a:p>
          <a:endParaRPr lang="en-US" sz="1200"/>
        </a:p>
      </dgm:t>
    </dgm:pt>
    <dgm:pt modelId="{19289B20-AB1C-4FE0-A81B-D4A7F046E092}">
      <dgm:prSet custT="1"/>
      <dgm:spPr/>
      <dgm:t>
        <a:bodyPr/>
        <a:lstStyle/>
        <a:p>
          <a:r>
            <a:rPr lang="en-US" sz="1400" dirty="0" smtClean="0"/>
            <a:t>MIF Management</a:t>
          </a:r>
        </a:p>
      </dgm:t>
    </dgm:pt>
    <dgm:pt modelId="{3CE66F0A-FB99-44A9-A593-7130F0EDEBEF}" type="parTrans" cxnId="{10A11306-B3E2-4253-8A77-049F9E6D5239}">
      <dgm:prSet/>
      <dgm:spPr/>
      <dgm:t>
        <a:bodyPr/>
        <a:lstStyle/>
        <a:p>
          <a:endParaRPr lang="en-US" sz="3600"/>
        </a:p>
      </dgm:t>
    </dgm:pt>
    <dgm:pt modelId="{8BAE996E-CB51-49DB-A452-6758CCD7D43F}" type="sibTrans" cxnId="{10A11306-B3E2-4253-8A77-049F9E6D5239}">
      <dgm:prSet custT="1"/>
      <dgm:spPr>
        <a:noFill/>
      </dgm:spPr>
      <dgm:t>
        <a:bodyPr/>
        <a:lstStyle/>
        <a:p>
          <a:endParaRPr lang="en-US" sz="1200"/>
        </a:p>
      </dgm:t>
    </dgm:pt>
    <dgm:pt modelId="{87698ADA-71F2-4869-8CF7-127F8D9A8230}">
      <dgm:prSet custT="1"/>
      <dgm:spPr/>
      <dgm:t>
        <a:bodyPr/>
        <a:lstStyle/>
        <a:p>
          <a:r>
            <a:rPr lang="en-US" sz="1400" dirty="0" smtClean="0"/>
            <a:t>Commissioning </a:t>
          </a:r>
        </a:p>
      </dgm:t>
    </dgm:pt>
    <dgm:pt modelId="{0CECF709-7F0D-49D6-AE56-802FB7B07C74}" type="parTrans" cxnId="{02AC25F7-DA00-41CE-852F-B78D9382B112}">
      <dgm:prSet/>
      <dgm:spPr/>
      <dgm:t>
        <a:bodyPr/>
        <a:lstStyle/>
        <a:p>
          <a:endParaRPr lang="en-US" sz="3600"/>
        </a:p>
      </dgm:t>
    </dgm:pt>
    <dgm:pt modelId="{14810835-D6DB-4F7D-BEDE-BCFABAE068B4}" type="sibTrans" cxnId="{02AC25F7-DA00-41CE-852F-B78D9382B112}">
      <dgm:prSet custT="1"/>
      <dgm:spPr>
        <a:noFill/>
      </dgm:spPr>
      <dgm:t>
        <a:bodyPr/>
        <a:lstStyle/>
        <a:p>
          <a:endParaRPr lang="en-US" sz="1200" dirty="0"/>
        </a:p>
      </dgm:t>
    </dgm:pt>
    <dgm:pt modelId="{D45FCC07-6FE5-438F-A35B-4DF57480108C}">
      <dgm:prSet phldrT="[Text]" custT="1"/>
      <dgm:spPr/>
      <dgm:t>
        <a:bodyPr/>
        <a:lstStyle/>
        <a:p>
          <a:r>
            <a:rPr lang="en-US" sz="1400" dirty="0" smtClean="0"/>
            <a:t>Shipping </a:t>
          </a:r>
          <a:endParaRPr lang="en-US" sz="1400" dirty="0"/>
        </a:p>
      </dgm:t>
    </dgm:pt>
    <dgm:pt modelId="{D7B432FC-AD40-4163-A9A2-9F3CB398668B}" type="parTrans" cxnId="{0D58E53D-A987-4057-AE14-F1B41697C15E}">
      <dgm:prSet/>
      <dgm:spPr/>
      <dgm:t>
        <a:bodyPr/>
        <a:lstStyle/>
        <a:p>
          <a:endParaRPr lang="en-US" sz="3600"/>
        </a:p>
      </dgm:t>
    </dgm:pt>
    <dgm:pt modelId="{DBAB07B3-159F-4C8E-AA2C-6325AB1E35DA}" type="sibTrans" cxnId="{0D58E53D-A987-4057-AE14-F1B41697C15E}">
      <dgm:prSet custT="1"/>
      <dgm:spPr>
        <a:noFill/>
      </dgm:spPr>
      <dgm:t>
        <a:bodyPr/>
        <a:lstStyle/>
        <a:p>
          <a:endParaRPr lang="en-US" sz="1200"/>
        </a:p>
      </dgm:t>
    </dgm:pt>
    <dgm:pt modelId="{0B300493-F461-4FAC-93D5-6BAB97C942F9}" type="pres">
      <dgm:prSet presAssocID="{3694C793-385E-4BE7-A6FA-7029E7514B00}" presName="cycle" presStyleCnt="0">
        <dgm:presLayoutVars>
          <dgm:dir/>
          <dgm:resizeHandles val="exact"/>
        </dgm:presLayoutVars>
      </dgm:prSet>
      <dgm:spPr/>
      <dgm:t>
        <a:bodyPr/>
        <a:lstStyle/>
        <a:p>
          <a:endParaRPr lang="en-US"/>
        </a:p>
      </dgm:t>
    </dgm:pt>
    <dgm:pt modelId="{6221887C-AE6B-4D8A-8464-A66DA75D6EAE}" type="pres">
      <dgm:prSet presAssocID="{81353CE1-88B3-459D-9A65-EC2FDC1ABBE3}" presName="node" presStyleLbl="node1" presStyleIdx="0" presStyleCnt="7" custRadScaleRad="102362" custRadScaleInc="47914">
        <dgm:presLayoutVars>
          <dgm:bulletEnabled val="1"/>
        </dgm:presLayoutVars>
      </dgm:prSet>
      <dgm:spPr/>
      <dgm:t>
        <a:bodyPr/>
        <a:lstStyle/>
        <a:p>
          <a:endParaRPr lang="en-US"/>
        </a:p>
      </dgm:t>
    </dgm:pt>
    <dgm:pt modelId="{23A838C0-57D0-40ED-AA54-E3CA1147B4FD}" type="pres">
      <dgm:prSet presAssocID="{EA84A89F-E880-44A8-9244-553CDC4FF714}" presName="sibTrans" presStyleLbl="sibTrans2D1" presStyleIdx="0" presStyleCnt="7" custLinFactNeighborX="18889" custLinFactNeighborY="4800"/>
      <dgm:spPr/>
      <dgm:t>
        <a:bodyPr/>
        <a:lstStyle/>
        <a:p>
          <a:endParaRPr lang="en-US"/>
        </a:p>
      </dgm:t>
    </dgm:pt>
    <dgm:pt modelId="{C3EDD88D-25CE-4D50-BD9C-56CF7842E565}" type="pres">
      <dgm:prSet presAssocID="{EA84A89F-E880-44A8-9244-553CDC4FF714}" presName="connectorText" presStyleLbl="sibTrans2D1" presStyleIdx="0" presStyleCnt="7"/>
      <dgm:spPr/>
      <dgm:t>
        <a:bodyPr/>
        <a:lstStyle/>
        <a:p>
          <a:endParaRPr lang="en-US"/>
        </a:p>
      </dgm:t>
    </dgm:pt>
    <dgm:pt modelId="{EE09EA31-8082-4337-AE96-E21D2FE93578}" type="pres">
      <dgm:prSet presAssocID="{D45FCC07-6FE5-438F-A35B-4DF57480108C}" presName="node" presStyleLbl="node1" presStyleIdx="1" presStyleCnt="7" custRadScaleRad="124932" custRadScaleInc="21250">
        <dgm:presLayoutVars>
          <dgm:bulletEnabled val="1"/>
        </dgm:presLayoutVars>
      </dgm:prSet>
      <dgm:spPr/>
      <dgm:t>
        <a:bodyPr/>
        <a:lstStyle/>
        <a:p>
          <a:endParaRPr lang="en-US"/>
        </a:p>
      </dgm:t>
    </dgm:pt>
    <dgm:pt modelId="{B8A361E5-540F-47F9-AE50-C44942055B55}" type="pres">
      <dgm:prSet presAssocID="{DBAB07B3-159F-4C8E-AA2C-6325AB1E35DA}" presName="sibTrans" presStyleLbl="sibTrans2D1" presStyleIdx="1" presStyleCnt="7"/>
      <dgm:spPr/>
      <dgm:t>
        <a:bodyPr/>
        <a:lstStyle/>
        <a:p>
          <a:endParaRPr lang="en-US"/>
        </a:p>
      </dgm:t>
    </dgm:pt>
    <dgm:pt modelId="{18B081C8-A79C-4C78-B6F9-73534F03F705}" type="pres">
      <dgm:prSet presAssocID="{DBAB07B3-159F-4C8E-AA2C-6325AB1E35DA}" presName="connectorText" presStyleLbl="sibTrans2D1" presStyleIdx="1" presStyleCnt="7"/>
      <dgm:spPr/>
      <dgm:t>
        <a:bodyPr/>
        <a:lstStyle/>
        <a:p>
          <a:endParaRPr lang="en-US"/>
        </a:p>
      </dgm:t>
    </dgm:pt>
    <dgm:pt modelId="{DDB0145F-DB57-4198-9F6D-FE0F0FB59E87}" type="pres">
      <dgm:prSet presAssocID="{2FE3BF89-AECA-4DFA-9F7F-06CF43B074FF}" presName="node" presStyleLbl="node1" presStyleIdx="2" presStyleCnt="7" custRadScaleRad="132504" custRadScaleInc="-13119">
        <dgm:presLayoutVars>
          <dgm:bulletEnabled val="1"/>
        </dgm:presLayoutVars>
      </dgm:prSet>
      <dgm:spPr/>
      <dgm:t>
        <a:bodyPr/>
        <a:lstStyle/>
        <a:p>
          <a:endParaRPr lang="en-US"/>
        </a:p>
      </dgm:t>
    </dgm:pt>
    <dgm:pt modelId="{A4A7DCEE-2C24-4D7F-9A3F-1E6419C2F24D}" type="pres">
      <dgm:prSet presAssocID="{9AC391D1-A616-4FDE-AAF1-0A67F93A2BB6}" presName="sibTrans" presStyleLbl="sibTrans2D1" presStyleIdx="2" presStyleCnt="7"/>
      <dgm:spPr/>
      <dgm:t>
        <a:bodyPr/>
        <a:lstStyle/>
        <a:p>
          <a:endParaRPr lang="en-US"/>
        </a:p>
      </dgm:t>
    </dgm:pt>
    <dgm:pt modelId="{C916A81B-18E3-46A8-AC77-ECD70972A1F5}" type="pres">
      <dgm:prSet presAssocID="{9AC391D1-A616-4FDE-AAF1-0A67F93A2BB6}" presName="connectorText" presStyleLbl="sibTrans2D1" presStyleIdx="2" presStyleCnt="7"/>
      <dgm:spPr/>
      <dgm:t>
        <a:bodyPr/>
        <a:lstStyle/>
        <a:p>
          <a:endParaRPr lang="en-US"/>
        </a:p>
      </dgm:t>
    </dgm:pt>
    <dgm:pt modelId="{DC3B5E8F-8F39-4574-BCBD-36122D8FADA0}" type="pres">
      <dgm:prSet presAssocID="{5D775566-5E06-4A3D-9E00-CD709CE8C90A}" presName="node" presStyleLbl="node1" presStyleIdx="3" presStyleCnt="7" custRadScaleRad="115121" custRadScaleInc="-49452">
        <dgm:presLayoutVars>
          <dgm:bulletEnabled val="1"/>
        </dgm:presLayoutVars>
      </dgm:prSet>
      <dgm:spPr/>
      <dgm:t>
        <a:bodyPr/>
        <a:lstStyle/>
        <a:p>
          <a:endParaRPr lang="en-US"/>
        </a:p>
      </dgm:t>
    </dgm:pt>
    <dgm:pt modelId="{9A0FBEE1-4289-4B8E-82DF-883FDCB76952}" type="pres">
      <dgm:prSet presAssocID="{74E9465F-7FA5-46BD-844E-1502F9494750}" presName="sibTrans" presStyleLbl="sibTrans2D1" presStyleIdx="3" presStyleCnt="7"/>
      <dgm:spPr/>
      <dgm:t>
        <a:bodyPr/>
        <a:lstStyle/>
        <a:p>
          <a:endParaRPr lang="en-US"/>
        </a:p>
      </dgm:t>
    </dgm:pt>
    <dgm:pt modelId="{67AC2AB0-D68B-4949-80B1-972F747A6E9D}" type="pres">
      <dgm:prSet presAssocID="{74E9465F-7FA5-46BD-844E-1502F9494750}" presName="connectorText" presStyleLbl="sibTrans2D1" presStyleIdx="3" presStyleCnt="7"/>
      <dgm:spPr/>
      <dgm:t>
        <a:bodyPr/>
        <a:lstStyle/>
        <a:p>
          <a:endParaRPr lang="en-US"/>
        </a:p>
      </dgm:t>
    </dgm:pt>
    <dgm:pt modelId="{A86C6301-E26E-48B9-9279-CDF01EB92675}" type="pres">
      <dgm:prSet presAssocID="{5174D03D-C212-4E2A-8072-4AA12B1C9DB1}" presName="node" presStyleLbl="node1" presStyleIdx="4" presStyleCnt="7" custRadScaleRad="94834" custRadScaleInc="-29286">
        <dgm:presLayoutVars>
          <dgm:bulletEnabled val="1"/>
        </dgm:presLayoutVars>
      </dgm:prSet>
      <dgm:spPr/>
      <dgm:t>
        <a:bodyPr/>
        <a:lstStyle/>
        <a:p>
          <a:endParaRPr lang="en-US"/>
        </a:p>
      </dgm:t>
    </dgm:pt>
    <dgm:pt modelId="{FEE05BDC-54D7-4521-9FFD-8E8C46FB5F71}" type="pres">
      <dgm:prSet presAssocID="{448B2E04-208C-43B7-94EF-B7652C250028}" presName="sibTrans" presStyleLbl="sibTrans2D1" presStyleIdx="4" presStyleCnt="7"/>
      <dgm:spPr/>
      <dgm:t>
        <a:bodyPr/>
        <a:lstStyle/>
        <a:p>
          <a:endParaRPr lang="en-US"/>
        </a:p>
      </dgm:t>
    </dgm:pt>
    <dgm:pt modelId="{9200F5BA-3BA2-436B-8781-88E4F1325DD7}" type="pres">
      <dgm:prSet presAssocID="{448B2E04-208C-43B7-94EF-B7652C250028}" presName="connectorText" presStyleLbl="sibTrans2D1" presStyleIdx="4" presStyleCnt="7"/>
      <dgm:spPr/>
      <dgm:t>
        <a:bodyPr/>
        <a:lstStyle/>
        <a:p>
          <a:endParaRPr lang="en-US"/>
        </a:p>
      </dgm:t>
    </dgm:pt>
    <dgm:pt modelId="{0940139C-A47F-412D-87FA-105639FB0F5A}" type="pres">
      <dgm:prSet presAssocID="{19289B20-AB1C-4FE0-A81B-D4A7F046E092}" presName="node" presStyleLbl="node1" presStyleIdx="5" presStyleCnt="7" custRadScaleRad="89810" custRadScaleInc="-1487">
        <dgm:presLayoutVars>
          <dgm:bulletEnabled val="1"/>
        </dgm:presLayoutVars>
      </dgm:prSet>
      <dgm:spPr/>
      <dgm:t>
        <a:bodyPr/>
        <a:lstStyle/>
        <a:p>
          <a:endParaRPr lang="en-US"/>
        </a:p>
      </dgm:t>
    </dgm:pt>
    <dgm:pt modelId="{B75D82E5-E867-4A82-B461-0947A2F67627}" type="pres">
      <dgm:prSet presAssocID="{8BAE996E-CB51-49DB-A452-6758CCD7D43F}" presName="sibTrans" presStyleLbl="sibTrans2D1" presStyleIdx="5" presStyleCnt="7"/>
      <dgm:spPr/>
      <dgm:t>
        <a:bodyPr/>
        <a:lstStyle/>
        <a:p>
          <a:endParaRPr lang="en-US"/>
        </a:p>
      </dgm:t>
    </dgm:pt>
    <dgm:pt modelId="{2D0ED1F1-8ADC-4593-9D7C-A1691BB5966B}" type="pres">
      <dgm:prSet presAssocID="{8BAE996E-CB51-49DB-A452-6758CCD7D43F}" presName="connectorText" presStyleLbl="sibTrans2D1" presStyleIdx="5" presStyleCnt="7"/>
      <dgm:spPr/>
      <dgm:t>
        <a:bodyPr/>
        <a:lstStyle/>
        <a:p>
          <a:endParaRPr lang="en-US"/>
        </a:p>
      </dgm:t>
    </dgm:pt>
    <dgm:pt modelId="{BC3274DF-E31E-4C3F-A65D-BB409D4BAD17}" type="pres">
      <dgm:prSet presAssocID="{87698ADA-71F2-4869-8CF7-127F8D9A8230}" presName="node" presStyleLbl="node1" presStyleIdx="6" presStyleCnt="7" custRadScaleRad="91784" custRadScaleInc="36762">
        <dgm:presLayoutVars>
          <dgm:bulletEnabled val="1"/>
        </dgm:presLayoutVars>
      </dgm:prSet>
      <dgm:spPr/>
      <dgm:t>
        <a:bodyPr/>
        <a:lstStyle/>
        <a:p>
          <a:endParaRPr lang="en-US"/>
        </a:p>
      </dgm:t>
    </dgm:pt>
    <dgm:pt modelId="{00B19049-34DA-4624-B7E4-5236F0FAAEEC}" type="pres">
      <dgm:prSet presAssocID="{14810835-D6DB-4F7D-BEDE-BCFABAE068B4}" presName="sibTrans" presStyleLbl="sibTrans2D1" presStyleIdx="6" presStyleCnt="7"/>
      <dgm:spPr/>
      <dgm:t>
        <a:bodyPr/>
        <a:lstStyle/>
        <a:p>
          <a:endParaRPr lang="en-US"/>
        </a:p>
      </dgm:t>
    </dgm:pt>
    <dgm:pt modelId="{40592F45-52E1-49DA-8889-F23382845F92}" type="pres">
      <dgm:prSet presAssocID="{14810835-D6DB-4F7D-BEDE-BCFABAE068B4}" presName="connectorText" presStyleLbl="sibTrans2D1" presStyleIdx="6" presStyleCnt="7"/>
      <dgm:spPr/>
      <dgm:t>
        <a:bodyPr/>
        <a:lstStyle/>
        <a:p>
          <a:endParaRPr lang="en-US"/>
        </a:p>
      </dgm:t>
    </dgm:pt>
  </dgm:ptLst>
  <dgm:cxnLst>
    <dgm:cxn modelId="{AD2DCED8-FC20-4C57-B47D-32EC46F5C69E}" type="presOf" srcId="{8BAE996E-CB51-49DB-A452-6758CCD7D43F}" destId="{B75D82E5-E867-4A82-B461-0947A2F67627}" srcOrd="0" destOrd="0" presId="urn:microsoft.com/office/officeart/2005/8/layout/cycle2"/>
    <dgm:cxn modelId="{A4CD5809-DF43-40D6-965D-0142F7716D43}" type="presOf" srcId="{5D775566-5E06-4A3D-9E00-CD709CE8C90A}" destId="{DC3B5E8F-8F39-4574-BCBD-36122D8FADA0}" srcOrd="0" destOrd="0" presId="urn:microsoft.com/office/officeart/2005/8/layout/cycle2"/>
    <dgm:cxn modelId="{685B9F8B-0D59-4482-8BD9-236D1DFDC423}" srcId="{3694C793-385E-4BE7-A6FA-7029E7514B00}" destId="{2FE3BF89-AECA-4DFA-9F7F-06CF43B074FF}" srcOrd="2" destOrd="0" parTransId="{5773BF2A-4CE4-42EB-B37E-74B199F4F2CF}" sibTransId="{9AC391D1-A616-4FDE-AAF1-0A67F93A2BB6}"/>
    <dgm:cxn modelId="{954C5B03-A813-49AD-8F18-A8D5BAFAC32B}" type="presOf" srcId="{D45FCC07-6FE5-438F-A35B-4DF57480108C}" destId="{EE09EA31-8082-4337-AE96-E21D2FE93578}" srcOrd="0" destOrd="0" presId="urn:microsoft.com/office/officeart/2005/8/layout/cycle2"/>
    <dgm:cxn modelId="{2A632172-AE03-41EB-B495-3ED6E8F7C16D}" type="presOf" srcId="{14810835-D6DB-4F7D-BEDE-BCFABAE068B4}" destId="{00B19049-34DA-4624-B7E4-5236F0FAAEEC}" srcOrd="0" destOrd="0" presId="urn:microsoft.com/office/officeart/2005/8/layout/cycle2"/>
    <dgm:cxn modelId="{AB9027C2-BDD9-45D1-849D-64E2AF5D522C}" type="presOf" srcId="{74E9465F-7FA5-46BD-844E-1502F9494750}" destId="{67AC2AB0-D68B-4949-80B1-972F747A6E9D}" srcOrd="1" destOrd="0" presId="urn:microsoft.com/office/officeart/2005/8/layout/cycle2"/>
    <dgm:cxn modelId="{4D53C498-7256-4C61-AE19-A76A1097B14B}" srcId="{3694C793-385E-4BE7-A6FA-7029E7514B00}" destId="{81353CE1-88B3-459D-9A65-EC2FDC1ABBE3}" srcOrd="0" destOrd="0" parTransId="{5C9EDA96-D6CB-465B-B414-10F71990CE87}" sibTransId="{EA84A89F-E880-44A8-9244-553CDC4FF714}"/>
    <dgm:cxn modelId="{97BA7367-2404-4785-A26A-872B21A6A515}" srcId="{3694C793-385E-4BE7-A6FA-7029E7514B00}" destId="{5D775566-5E06-4A3D-9E00-CD709CE8C90A}" srcOrd="3" destOrd="0" parTransId="{A5C18196-CDBE-42D4-99D2-93213D5D8A67}" sibTransId="{74E9465F-7FA5-46BD-844E-1502F9494750}"/>
    <dgm:cxn modelId="{787C7A0B-D63F-450D-B259-7AB82916A910}" type="presOf" srcId="{DBAB07B3-159F-4C8E-AA2C-6325AB1E35DA}" destId="{B8A361E5-540F-47F9-AE50-C44942055B55}" srcOrd="0" destOrd="0" presId="urn:microsoft.com/office/officeart/2005/8/layout/cycle2"/>
    <dgm:cxn modelId="{3C1FEA17-4825-4E27-A81F-AD099FA3A12D}" type="presOf" srcId="{9AC391D1-A616-4FDE-AAF1-0A67F93A2BB6}" destId="{C916A81B-18E3-46A8-AC77-ECD70972A1F5}" srcOrd="1" destOrd="0" presId="urn:microsoft.com/office/officeart/2005/8/layout/cycle2"/>
    <dgm:cxn modelId="{2930A6A7-A196-48AA-9A70-158D2282DA36}" srcId="{3694C793-385E-4BE7-A6FA-7029E7514B00}" destId="{5174D03D-C212-4E2A-8072-4AA12B1C9DB1}" srcOrd="4" destOrd="0" parTransId="{367F36A0-A120-4B6B-AD3F-24C61C7C5AB7}" sibTransId="{448B2E04-208C-43B7-94EF-B7652C250028}"/>
    <dgm:cxn modelId="{10A11306-B3E2-4253-8A77-049F9E6D5239}" srcId="{3694C793-385E-4BE7-A6FA-7029E7514B00}" destId="{19289B20-AB1C-4FE0-A81B-D4A7F046E092}" srcOrd="5" destOrd="0" parTransId="{3CE66F0A-FB99-44A9-A593-7130F0EDEBEF}" sibTransId="{8BAE996E-CB51-49DB-A452-6758CCD7D43F}"/>
    <dgm:cxn modelId="{94A8E464-F603-47AC-9DAF-C618602274C9}" type="presOf" srcId="{14810835-D6DB-4F7D-BEDE-BCFABAE068B4}" destId="{40592F45-52E1-49DA-8889-F23382845F92}" srcOrd="1" destOrd="0" presId="urn:microsoft.com/office/officeart/2005/8/layout/cycle2"/>
    <dgm:cxn modelId="{484991C6-799B-4DB9-95DE-B8B7C76831A0}" type="presOf" srcId="{8BAE996E-CB51-49DB-A452-6758CCD7D43F}" destId="{2D0ED1F1-8ADC-4593-9D7C-A1691BB5966B}" srcOrd="1" destOrd="0" presId="urn:microsoft.com/office/officeart/2005/8/layout/cycle2"/>
    <dgm:cxn modelId="{D213C803-CBBD-4B19-9F0B-05C4F00D0729}" type="presOf" srcId="{3694C793-385E-4BE7-A6FA-7029E7514B00}" destId="{0B300493-F461-4FAC-93D5-6BAB97C942F9}" srcOrd="0" destOrd="0" presId="urn:microsoft.com/office/officeart/2005/8/layout/cycle2"/>
    <dgm:cxn modelId="{2C9F0D4C-6AF2-4D28-9D5B-7C818E739938}" type="presOf" srcId="{DBAB07B3-159F-4C8E-AA2C-6325AB1E35DA}" destId="{18B081C8-A79C-4C78-B6F9-73534F03F705}" srcOrd="1" destOrd="0" presId="urn:microsoft.com/office/officeart/2005/8/layout/cycle2"/>
    <dgm:cxn modelId="{D055FAC0-57C2-42C7-875F-C850206F577D}" type="presOf" srcId="{87698ADA-71F2-4869-8CF7-127F8D9A8230}" destId="{BC3274DF-E31E-4C3F-A65D-BB409D4BAD17}" srcOrd="0" destOrd="0" presId="urn:microsoft.com/office/officeart/2005/8/layout/cycle2"/>
    <dgm:cxn modelId="{8891138B-DE7F-44A2-A4D6-C68EE81CEC87}" type="presOf" srcId="{19289B20-AB1C-4FE0-A81B-D4A7F046E092}" destId="{0940139C-A47F-412D-87FA-105639FB0F5A}" srcOrd="0" destOrd="0" presId="urn:microsoft.com/office/officeart/2005/8/layout/cycle2"/>
    <dgm:cxn modelId="{BB848B0E-D540-4716-9F4C-1D3F81BEDCD1}" type="presOf" srcId="{9AC391D1-A616-4FDE-AAF1-0A67F93A2BB6}" destId="{A4A7DCEE-2C24-4D7F-9A3F-1E6419C2F24D}" srcOrd="0" destOrd="0" presId="urn:microsoft.com/office/officeart/2005/8/layout/cycle2"/>
    <dgm:cxn modelId="{16FD66EA-4769-470E-8867-4B68B67E5D19}" type="presOf" srcId="{74E9465F-7FA5-46BD-844E-1502F9494750}" destId="{9A0FBEE1-4289-4B8E-82DF-883FDCB76952}" srcOrd="0" destOrd="0" presId="urn:microsoft.com/office/officeart/2005/8/layout/cycle2"/>
    <dgm:cxn modelId="{835F86FF-2436-401D-8C7D-A5535686B9F3}" type="presOf" srcId="{5174D03D-C212-4E2A-8072-4AA12B1C9DB1}" destId="{A86C6301-E26E-48B9-9279-CDF01EB92675}" srcOrd="0" destOrd="0" presId="urn:microsoft.com/office/officeart/2005/8/layout/cycle2"/>
    <dgm:cxn modelId="{02AC25F7-DA00-41CE-852F-B78D9382B112}" srcId="{3694C793-385E-4BE7-A6FA-7029E7514B00}" destId="{87698ADA-71F2-4869-8CF7-127F8D9A8230}" srcOrd="6" destOrd="0" parTransId="{0CECF709-7F0D-49D6-AE56-802FB7B07C74}" sibTransId="{14810835-D6DB-4F7D-BEDE-BCFABAE068B4}"/>
    <dgm:cxn modelId="{A0356CF5-39D3-4A06-8F79-6A50BD7859A6}" type="presOf" srcId="{2FE3BF89-AECA-4DFA-9F7F-06CF43B074FF}" destId="{DDB0145F-DB57-4198-9F6D-FE0F0FB59E87}" srcOrd="0" destOrd="0" presId="urn:microsoft.com/office/officeart/2005/8/layout/cycle2"/>
    <dgm:cxn modelId="{D6614509-34A6-4BCE-8683-40DA91ADFC01}" type="presOf" srcId="{448B2E04-208C-43B7-94EF-B7652C250028}" destId="{9200F5BA-3BA2-436B-8781-88E4F1325DD7}" srcOrd="1" destOrd="0" presId="urn:microsoft.com/office/officeart/2005/8/layout/cycle2"/>
    <dgm:cxn modelId="{D3FBACBF-9870-4F93-9771-B19F10783D61}" type="presOf" srcId="{448B2E04-208C-43B7-94EF-B7652C250028}" destId="{FEE05BDC-54D7-4521-9FFD-8E8C46FB5F71}" srcOrd="0" destOrd="0" presId="urn:microsoft.com/office/officeart/2005/8/layout/cycle2"/>
    <dgm:cxn modelId="{0D58E53D-A987-4057-AE14-F1B41697C15E}" srcId="{3694C793-385E-4BE7-A6FA-7029E7514B00}" destId="{D45FCC07-6FE5-438F-A35B-4DF57480108C}" srcOrd="1" destOrd="0" parTransId="{D7B432FC-AD40-4163-A9A2-9F3CB398668B}" sibTransId="{DBAB07B3-159F-4C8E-AA2C-6325AB1E35DA}"/>
    <dgm:cxn modelId="{13FE509B-CA24-4B94-946F-C83D5C3A9005}" type="presOf" srcId="{EA84A89F-E880-44A8-9244-553CDC4FF714}" destId="{23A838C0-57D0-40ED-AA54-E3CA1147B4FD}" srcOrd="0" destOrd="0" presId="urn:microsoft.com/office/officeart/2005/8/layout/cycle2"/>
    <dgm:cxn modelId="{F02A21DD-2F10-46B3-B5CB-6BF49F65F719}" type="presOf" srcId="{81353CE1-88B3-459D-9A65-EC2FDC1ABBE3}" destId="{6221887C-AE6B-4D8A-8464-A66DA75D6EAE}" srcOrd="0" destOrd="0" presId="urn:microsoft.com/office/officeart/2005/8/layout/cycle2"/>
    <dgm:cxn modelId="{1BF7B53A-22BA-4577-BE6A-5195F69CB3DC}" type="presOf" srcId="{EA84A89F-E880-44A8-9244-553CDC4FF714}" destId="{C3EDD88D-25CE-4D50-BD9C-56CF7842E565}" srcOrd="1" destOrd="0" presId="urn:microsoft.com/office/officeart/2005/8/layout/cycle2"/>
    <dgm:cxn modelId="{77CA9457-8FF7-4F64-8026-FBCCA596FD6A}" type="presParOf" srcId="{0B300493-F461-4FAC-93D5-6BAB97C942F9}" destId="{6221887C-AE6B-4D8A-8464-A66DA75D6EAE}" srcOrd="0" destOrd="0" presId="urn:microsoft.com/office/officeart/2005/8/layout/cycle2"/>
    <dgm:cxn modelId="{6764428F-31C1-4997-96DF-64A525D0E1B4}" type="presParOf" srcId="{0B300493-F461-4FAC-93D5-6BAB97C942F9}" destId="{23A838C0-57D0-40ED-AA54-E3CA1147B4FD}" srcOrd="1" destOrd="0" presId="urn:microsoft.com/office/officeart/2005/8/layout/cycle2"/>
    <dgm:cxn modelId="{4BB35DEB-2797-44DD-8DB9-53F0C26722E1}" type="presParOf" srcId="{23A838C0-57D0-40ED-AA54-E3CA1147B4FD}" destId="{C3EDD88D-25CE-4D50-BD9C-56CF7842E565}" srcOrd="0" destOrd="0" presId="urn:microsoft.com/office/officeart/2005/8/layout/cycle2"/>
    <dgm:cxn modelId="{74F6CF2F-F677-47C5-9A33-D7265CEEC23C}" type="presParOf" srcId="{0B300493-F461-4FAC-93D5-6BAB97C942F9}" destId="{EE09EA31-8082-4337-AE96-E21D2FE93578}" srcOrd="2" destOrd="0" presId="urn:microsoft.com/office/officeart/2005/8/layout/cycle2"/>
    <dgm:cxn modelId="{04377ADC-8621-4F56-8567-903E7847CCF0}" type="presParOf" srcId="{0B300493-F461-4FAC-93D5-6BAB97C942F9}" destId="{B8A361E5-540F-47F9-AE50-C44942055B55}" srcOrd="3" destOrd="0" presId="urn:microsoft.com/office/officeart/2005/8/layout/cycle2"/>
    <dgm:cxn modelId="{BAE74150-8812-49DE-A817-043287A64FAD}" type="presParOf" srcId="{B8A361E5-540F-47F9-AE50-C44942055B55}" destId="{18B081C8-A79C-4C78-B6F9-73534F03F705}" srcOrd="0" destOrd="0" presId="urn:microsoft.com/office/officeart/2005/8/layout/cycle2"/>
    <dgm:cxn modelId="{FD26A7B7-D78B-4C0D-BB1B-BA7FDB025A27}" type="presParOf" srcId="{0B300493-F461-4FAC-93D5-6BAB97C942F9}" destId="{DDB0145F-DB57-4198-9F6D-FE0F0FB59E87}" srcOrd="4" destOrd="0" presId="urn:microsoft.com/office/officeart/2005/8/layout/cycle2"/>
    <dgm:cxn modelId="{2F32B4D5-F6AF-4373-AF1A-1FAAC5819EE6}" type="presParOf" srcId="{0B300493-F461-4FAC-93D5-6BAB97C942F9}" destId="{A4A7DCEE-2C24-4D7F-9A3F-1E6419C2F24D}" srcOrd="5" destOrd="0" presId="urn:microsoft.com/office/officeart/2005/8/layout/cycle2"/>
    <dgm:cxn modelId="{C488AB8E-8513-40C7-A836-637584DB3D21}" type="presParOf" srcId="{A4A7DCEE-2C24-4D7F-9A3F-1E6419C2F24D}" destId="{C916A81B-18E3-46A8-AC77-ECD70972A1F5}" srcOrd="0" destOrd="0" presId="urn:microsoft.com/office/officeart/2005/8/layout/cycle2"/>
    <dgm:cxn modelId="{3921DFBC-F337-4969-BB94-6134BFA0033F}" type="presParOf" srcId="{0B300493-F461-4FAC-93D5-6BAB97C942F9}" destId="{DC3B5E8F-8F39-4574-BCBD-36122D8FADA0}" srcOrd="6" destOrd="0" presId="urn:microsoft.com/office/officeart/2005/8/layout/cycle2"/>
    <dgm:cxn modelId="{7208C47F-F632-4A38-B64F-4CC9C798DD57}" type="presParOf" srcId="{0B300493-F461-4FAC-93D5-6BAB97C942F9}" destId="{9A0FBEE1-4289-4B8E-82DF-883FDCB76952}" srcOrd="7" destOrd="0" presId="urn:microsoft.com/office/officeart/2005/8/layout/cycle2"/>
    <dgm:cxn modelId="{F72F0D79-994F-43BF-8A5A-41DD878FB7ED}" type="presParOf" srcId="{9A0FBEE1-4289-4B8E-82DF-883FDCB76952}" destId="{67AC2AB0-D68B-4949-80B1-972F747A6E9D}" srcOrd="0" destOrd="0" presId="urn:microsoft.com/office/officeart/2005/8/layout/cycle2"/>
    <dgm:cxn modelId="{5A1107A4-AE94-48B6-8E30-0EE75F7B4A37}" type="presParOf" srcId="{0B300493-F461-4FAC-93D5-6BAB97C942F9}" destId="{A86C6301-E26E-48B9-9279-CDF01EB92675}" srcOrd="8" destOrd="0" presId="urn:microsoft.com/office/officeart/2005/8/layout/cycle2"/>
    <dgm:cxn modelId="{E346E548-1A13-4972-ADE7-2E3E33110949}" type="presParOf" srcId="{0B300493-F461-4FAC-93D5-6BAB97C942F9}" destId="{FEE05BDC-54D7-4521-9FFD-8E8C46FB5F71}" srcOrd="9" destOrd="0" presId="urn:microsoft.com/office/officeart/2005/8/layout/cycle2"/>
    <dgm:cxn modelId="{0B9E5BA5-E4BC-4B77-BD97-756AC6AD0726}" type="presParOf" srcId="{FEE05BDC-54D7-4521-9FFD-8E8C46FB5F71}" destId="{9200F5BA-3BA2-436B-8781-88E4F1325DD7}" srcOrd="0" destOrd="0" presId="urn:microsoft.com/office/officeart/2005/8/layout/cycle2"/>
    <dgm:cxn modelId="{BADD25CC-8866-41A8-B710-7618C9614DD8}" type="presParOf" srcId="{0B300493-F461-4FAC-93D5-6BAB97C942F9}" destId="{0940139C-A47F-412D-87FA-105639FB0F5A}" srcOrd="10" destOrd="0" presId="urn:microsoft.com/office/officeart/2005/8/layout/cycle2"/>
    <dgm:cxn modelId="{7EC00117-2921-4D92-945B-8BA8E884C039}" type="presParOf" srcId="{0B300493-F461-4FAC-93D5-6BAB97C942F9}" destId="{B75D82E5-E867-4A82-B461-0947A2F67627}" srcOrd="11" destOrd="0" presId="urn:microsoft.com/office/officeart/2005/8/layout/cycle2"/>
    <dgm:cxn modelId="{7BDC3772-327F-4EA4-923B-F7864D27FEAA}" type="presParOf" srcId="{B75D82E5-E867-4A82-B461-0947A2F67627}" destId="{2D0ED1F1-8ADC-4593-9D7C-A1691BB5966B}" srcOrd="0" destOrd="0" presId="urn:microsoft.com/office/officeart/2005/8/layout/cycle2"/>
    <dgm:cxn modelId="{6E9D44EC-1168-4C8C-BA7B-DE60507152E9}" type="presParOf" srcId="{0B300493-F461-4FAC-93D5-6BAB97C942F9}" destId="{BC3274DF-E31E-4C3F-A65D-BB409D4BAD17}" srcOrd="12" destOrd="0" presId="urn:microsoft.com/office/officeart/2005/8/layout/cycle2"/>
    <dgm:cxn modelId="{D23D639D-53A9-4E59-A409-19D0C6D0BFB0}" type="presParOf" srcId="{0B300493-F461-4FAC-93D5-6BAB97C942F9}" destId="{00B19049-34DA-4624-B7E4-5236F0FAAEEC}" srcOrd="13" destOrd="0" presId="urn:microsoft.com/office/officeart/2005/8/layout/cycle2"/>
    <dgm:cxn modelId="{D1FA2FB7-BD3C-4C3D-82A7-7167F297ADAE}" type="presParOf" srcId="{00B19049-34DA-4624-B7E4-5236F0FAAEEC}" destId="{40592F45-52E1-49DA-8889-F23382845F92}"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7642D4-F03D-4C2A-8281-30D9452C3ADD}"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66763A9-7791-49DA-B3FB-814E483D13B5}">
      <dgm:prSet phldrT="[Text]"/>
      <dgm:spPr/>
      <dgm:t>
        <a:bodyPr/>
        <a:lstStyle/>
        <a:p>
          <a:r>
            <a:rPr lang="en-US" dirty="0" smtClean="0"/>
            <a:t>Auto Launch</a:t>
          </a:r>
          <a:endParaRPr lang="en-US" dirty="0"/>
        </a:p>
      </dgm:t>
    </dgm:pt>
    <dgm:pt modelId="{0DE8DC18-F1D7-413C-8329-003730CBEC9A}" type="parTrans" cxnId="{00B3CAB2-2FDE-4FA3-8A22-D9018363BB3E}">
      <dgm:prSet/>
      <dgm:spPr/>
      <dgm:t>
        <a:bodyPr/>
        <a:lstStyle/>
        <a:p>
          <a:endParaRPr lang="en-US"/>
        </a:p>
      </dgm:t>
    </dgm:pt>
    <dgm:pt modelId="{83B15A3B-2F93-4A93-AD1F-8D3990A3D559}" type="sibTrans" cxnId="{00B3CAB2-2FDE-4FA3-8A22-D9018363BB3E}">
      <dgm:prSet/>
      <dgm:spPr/>
      <dgm:t>
        <a:bodyPr/>
        <a:lstStyle/>
        <a:p>
          <a:endParaRPr lang="en-US"/>
        </a:p>
      </dgm:t>
    </dgm:pt>
    <dgm:pt modelId="{D89CC7C4-D20F-45C7-B503-B9473F6CDD64}">
      <dgm:prSet phldrT="[Text]"/>
      <dgm:spPr/>
      <dgm:t>
        <a:bodyPr/>
        <a:lstStyle/>
        <a:p>
          <a:r>
            <a:rPr lang="en-US" dirty="0" smtClean="0"/>
            <a:t>Data Conversion</a:t>
          </a:r>
          <a:endParaRPr lang="en-US" dirty="0"/>
        </a:p>
      </dgm:t>
    </dgm:pt>
    <dgm:pt modelId="{49180949-7106-4D90-B118-60972F839E3E}" type="parTrans" cxnId="{952F111C-0F43-41D5-9EC6-8A8DFE886B2E}">
      <dgm:prSet/>
      <dgm:spPr/>
      <dgm:t>
        <a:bodyPr/>
        <a:lstStyle/>
        <a:p>
          <a:endParaRPr lang="en-US"/>
        </a:p>
      </dgm:t>
    </dgm:pt>
    <dgm:pt modelId="{D71DBC64-228E-4EDF-9465-7443422A3457}" type="sibTrans" cxnId="{952F111C-0F43-41D5-9EC6-8A8DFE886B2E}">
      <dgm:prSet/>
      <dgm:spPr/>
      <dgm:t>
        <a:bodyPr/>
        <a:lstStyle/>
        <a:p>
          <a:endParaRPr lang="en-US"/>
        </a:p>
      </dgm:t>
    </dgm:pt>
    <dgm:pt modelId="{D880F204-0E9B-4030-A999-D8FBD8244ACC}">
      <dgm:prSet phldrT="[Text]"/>
      <dgm:spPr/>
      <dgm:t>
        <a:bodyPr/>
        <a:lstStyle/>
        <a:p>
          <a:r>
            <a:rPr lang="en-US" dirty="0" smtClean="0"/>
            <a:t>Mass Upload</a:t>
          </a:r>
          <a:endParaRPr lang="en-US" dirty="0"/>
        </a:p>
      </dgm:t>
    </dgm:pt>
    <dgm:pt modelId="{2EA563D0-C6BA-4CD9-BF28-6EB624919E0D}" type="parTrans" cxnId="{BBE7013A-59A4-4AC3-9710-CF81B15F8DD0}">
      <dgm:prSet/>
      <dgm:spPr/>
      <dgm:t>
        <a:bodyPr/>
        <a:lstStyle/>
        <a:p>
          <a:endParaRPr lang="en-US"/>
        </a:p>
      </dgm:t>
    </dgm:pt>
    <dgm:pt modelId="{356AD8DD-BE76-4C5F-9014-066F8EAB7B18}" type="sibTrans" cxnId="{BBE7013A-59A4-4AC3-9710-CF81B15F8DD0}">
      <dgm:prSet/>
      <dgm:spPr/>
      <dgm:t>
        <a:bodyPr/>
        <a:lstStyle/>
        <a:p>
          <a:endParaRPr lang="en-US"/>
        </a:p>
      </dgm:t>
    </dgm:pt>
    <dgm:pt modelId="{916269D6-C36D-402F-AB3B-CC9ADC39C5EB}">
      <dgm:prSet phldrT="[Text]"/>
      <dgm:spPr/>
      <dgm:t>
        <a:bodyPr/>
        <a:lstStyle/>
        <a:p>
          <a:r>
            <a:rPr lang="en-US" dirty="0" smtClean="0"/>
            <a:t>Billing Interface</a:t>
          </a:r>
          <a:endParaRPr lang="en-US" dirty="0"/>
        </a:p>
      </dgm:t>
    </dgm:pt>
    <dgm:pt modelId="{02591534-A09B-4B11-A7FA-28CC5DC24D8F}" type="parTrans" cxnId="{9E2F216C-2298-4F6D-8DAD-4C761EC106A8}">
      <dgm:prSet/>
      <dgm:spPr/>
      <dgm:t>
        <a:bodyPr/>
        <a:lstStyle/>
        <a:p>
          <a:endParaRPr lang="en-US"/>
        </a:p>
      </dgm:t>
    </dgm:pt>
    <dgm:pt modelId="{C004316F-1A9F-4498-8032-2A5A8D9C833E}" type="sibTrans" cxnId="{9E2F216C-2298-4F6D-8DAD-4C761EC106A8}">
      <dgm:prSet/>
      <dgm:spPr/>
      <dgm:t>
        <a:bodyPr/>
        <a:lstStyle/>
        <a:p>
          <a:endParaRPr lang="en-US"/>
        </a:p>
      </dgm:t>
    </dgm:pt>
    <dgm:pt modelId="{D6EEC243-60AB-42FA-9B19-E91A523CE11B}" type="pres">
      <dgm:prSet presAssocID="{2C7642D4-F03D-4C2A-8281-30D9452C3ADD}" presName="diagram" presStyleCnt="0">
        <dgm:presLayoutVars>
          <dgm:dir/>
          <dgm:resizeHandles val="exact"/>
        </dgm:presLayoutVars>
      </dgm:prSet>
      <dgm:spPr/>
      <dgm:t>
        <a:bodyPr/>
        <a:lstStyle/>
        <a:p>
          <a:endParaRPr lang="en-US"/>
        </a:p>
      </dgm:t>
    </dgm:pt>
    <dgm:pt modelId="{9BE4635D-5E26-46F6-9B55-B341DB285A62}" type="pres">
      <dgm:prSet presAssocID="{A66763A9-7791-49DA-B3FB-814E483D13B5}" presName="node" presStyleLbl="node1" presStyleIdx="0" presStyleCnt="4">
        <dgm:presLayoutVars>
          <dgm:bulletEnabled val="1"/>
        </dgm:presLayoutVars>
      </dgm:prSet>
      <dgm:spPr/>
      <dgm:t>
        <a:bodyPr/>
        <a:lstStyle/>
        <a:p>
          <a:endParaRPr lang="en-US"/>
        </a:p>
      </dgm:t>
    </dgm:pt>
    <dgm:pt modelId="{68E61FBD-4DEA-4A14-8894-E3B2E7BBC1CE}" type="pres">
      <dgm:prSet presAssocID="{83B15A3B-2F93-4A93-AD1F-8D3990A3D559}" presName="sibTrans" presStyleCnt="0"/>
      <dgm:spPr/>
    </dgm:pt>
    <dgm:pt modelId="{0ADD951F-B34A-4FDC-A63F-F9EC00746972}" type="pres">
      <dgm:prSet presAssocID="{D89CC7C4-D20F-45C7-B503-B9473F6CDD64}" presName="node" presStyleLbl="node1" presStyleIdx="1" presStyleCnt="4">
        <dgm:presLayoutVars>
          <dgm:bulletEnabled val="1"/>
        </dgm:presLayoutVars>
      </dgm:prSet>
      <dgm:spPr/>
      <dgm:t>
        <a:bodyPr/>
        <a:lstStyle/>
        <a:p>
          <a:endParaRPr lang="en-US"/>
        </a:p>
      </dgm:t>
    </dgm:pt>
    <dgm:pt modelId="{4089385D-F064-4CD7-BDD7-E290E39BB67A}" type="pres">
      <dgm:prSet presAssocID="{D71DBC64-228E-4EDF-9465-7443422A3457}" presName="sibTrans" presStyleCnt="0"/>
      <dgm:spPr/>
    </dgm:pt>
    <dgm:pt modelId="{A0DE7695-3F4A-40CC-AF92-1F0A899CB467}" type="pres">
      <dgm:prSet presAssocID="{D880F204-0E9B-4030-A999-D8FBD8244ACC}" presName="node" presStyleLbl="node1" presStyleIdx="2" presStyleCnt="4">
        <dgm:presLayoutVars>
          <dgm:bulletEnabled val="1"/>
        </dgm:presLayoutVars>
      </dgm:prSet>
      <dgm:spPr/>
      <dgm:t>
        <a:bodyPr/>
        <a:lstStyle/>
        <a:p>
          <a:endParaRPr lang="en-US"/>
        </a:p>
      </dgm:t>
    </dgm:pt>
    <dgm:pt modelId="{733DC8A7-00FB-4DB8-9CC2-50953598BD50}" type="pres">
      <dgm:prSet presAssocID="{356AD8DD-BE76-4C5F-9014-066F8EAB7B18}" presName="sibTrans" presStyleCnt="0"/>
      <dgm:spPr/>
    </dgm:pt>
    <dgm:pt modelId="{0CA4AA52-1A4C-4301-8E21-B7047565A78B}" type="pres">
      <dgm:prSet presAssocID="{916269D6-C36D-402F-AB3B-CC9ADC39C5EB}" presName="node" presStyleLbl="node1" presStyleIdx="3" presStyleCnt="4">
        <dgm:presLayoutVars>
          <dgm:bulletEnabled val="1"/>
        </dgm:presLayoutVars>
      </dgm:prSet>
      <dgm:spPr/>
      <dgm:t>
        <a:bodyPr/>
        <a:lstStyle/>
        <a:p>
          <a:endParaRPr lang="en-US"/>
        </a:p>
      </dgm:t>
    </dgm:pt>
  </dgm:ptLst>
  <dgm:cxnLst>
    <dgm:cxn modelId="{1F94A2CB-1B2F-4C5A-A5B8-384B8FF2B7A4}" type="presOf" srcId="{A66763A9-7791-49DA-B3FB-814E483D13B5}" destId="{9BE4635D-5E26-46F6-9B55-B341DB285A62}" srcOrd="0" destOrd="0" presId="urn:microsoft.com/office/officeart/2005/8/layout/default"/>
    <dgm:cxn modelId="{09A88DF3-2CCB-4B00-B939-02405EDC5A10}" type="presOf" srcId="{2C7642D4-F03D-4C2A-8281-30D9452C3ADD}" destId="{D6EEC243-60AB-42FA-9B19-E91A523CE11B}" srcOrd="0" destOrd="0" presId="urn:microsoft.com/office/officeart/2005/8/layout/default"/>
    <dgm:cxn modelId="{52080D5A-E6F5-443C-805F-F3FB1C254976}" type="presOf" srcId="{D89CC7C4-D20F-45C7-B503-B9473F6CDD64}" destId="{0ADD951F-B34A-4FDC-A63F-F9EC00746972}" srcOrd="0" destOrd="0" presId="urn:microsoft.com/office/officeart/2005/8/layout/default"/>
    <dgm:cxn modelId="{952F111C-0F43-41D5-9EC6-8A8DFE886B2E}" srcId="{2C7642D4-F03D-4C2A-8281-30D9452C3ADD}" destId="{D89CC7C4-D20F-45C7-B503-B9473F6CDD64}" srcOrd="1" destOrd="0" parTransId="{49180949-7106-4D90-B118-60972F839E3E}" sibTransId="{D71DBC64-228E-4EDF-9465-7443422A3457}"/>
    <dgm:cxn modelId="{5E56D24C-3365-424A-95EE-051E7C72D923}" type="presOf" srcId="{916269D6-C36D-402F-AB3B-CC9ADC39C5EB}" destId="{0CA4AA52-1A4C-4301-8E21-B7047565A78B}" srcOrd="0" destOrd="0" presId="urn:microsoft.com/office/officeart/2005/8/layout/default"/>
    <dgm:cxn modelId="{9E2F216C-2298-4F6D-8DAD-4C761EC106A8}" srcId="{2C7642D4-F03D-4C2A-8281-30D9452C3ADD}" destId="{916269D6-C36D-402F-AB3B-CC9ADC39C5EB}" srcOrd="3" destOrd="0" parTransId="{02591534-A09B-4B11-A7FA-28CC5DC24D8F}" sibTransId="{C004316F-1A9F-4498-8032-2A5A8D9C833E}"/>
    <dgm:cxn modelId="{00B3CAB2-2FDE-4FA3-8A22-D9018363BB3E}" srcId="{2C7642D4-F03D-4C2A-8281-30D9452C3ADD}" destId="{A66763A9-7791-49DA-B3FB-814E483D13B5}" srcOrd="0" destOrd="0" parTransId="{0DE8DC18-F1D7-413C-8329-003730CBEC9A}" sibTransId="{83B15A3B-2F93-4A93-AD1F-8D3990A3D559}"/>
    <dgm:cxn modelId="{A8D69268-BA9E-469E-BBDF-3299113C968A}" type="presOf" srcId="{D880F204-0E9B-4030-A999-D8FBD8244ACC}" destId="{A0DE7695-3F4A-40CC-AF92-1F0A899CB467}" srcOrd="0" destOrd="0" presId="urn:microsoft.com/office/officeart/2005/8/layout/default"/>
    <dgm:cxn modelId="{BBE7013A-59A4-4AC3-9710-CF81B15F8DD0}" srcId="{2C7642D4-F03D-4C2A-8281-30D9452C3ADD}" destId="{D880F204-0E9B-4030-A999-D8FBD8244ACC}" srcOrd="2" destOrd="0" parTransId="{2EA563D0-C6BA-4CD9-BF28-6EB624919E0D}" sibTransId="{356AD8DD-BE76-4C5F-9014-066F8EAB7B18}"/>
    <dgm:cxn modelId="{F3DFAECC-59AF-4FB3-A962-C24861006D45}" type="presParOf" srcId="{D6EEC243-60AB-42FA-9B19-E91A523CE11B}" destId="{9BE4635D-5E26-46F6-9B55-B341DB285A62}" srcOrd="0" destOrd="0" presId="urn:microsoft.com/office/officeart/2005/8/layout/default"/>
    <dgm:cxn modelId="{C7768964-01B1-4656-B014-B5BE706CAE4E}" type="presParOf" srcId="{D6EEC243-60AB-42FA-9B19-E91A523CE11B}" destId="{68E61FBD-4DEA-4A14-8894-E3B2E7BBC1CE}" srcOrd="1" destOrd="0" presId="urn:microsoft.com/office/officeart/2005/8/layout/default"/>
    <dgm:cxn modelId="{BB0353EC-614E-42AD-BA21-CEC64E007687}" type="presParOf" srcId="{D6EEC243-60AB-42FA-9B19-E91A523CE11B}" destId="{0ADD951F-B34A-4FDC-A63F-F9EC00746972}" srcOrd="2" destOrd="0" presId="urn:microsoft.com/office/officeart/2005/8/layout/default"/>
    <dgm:cxn modelId="{46183A53-1222-46E8-983F-AA15E45F7C8B}" type="presParOf" srcId="{D6EEC243-60AB-42FA-9B19-E91A523CE11B}" destId="{4089385D-F064-4CD7-BDD7-E290E39BB67A}" srcOrd="3" destOrd="0" presId="urn:microsoft.com/office/officeart/2005/8/layout/default"/>
    <dgm:cxn modelId="{8C5606BC-95A4-4EB8-B427-4155D030EA62}" type="presParOf" srcId="{D6EEC243-60AB-42FA-9B19-E91A523CE11B}" destId="{A0DE7695-3F4A-40CC-AF92-1F0A899CB467}" srcOrd="4" destOrd="0" presId="urn:microsoft.com/office/officeart/2005/8/layout/default"/>
    <dgm:cxn modelId="{1F9398DB-36B0-4E91-9B5A-B6D2F5E560F9}" type="presParOf" srcId="{D6EEC243-60AB-42FA-9B19-E91A523CE11B}" destId="{733DC8A7-00FB-4DB8-9CC2-50953598BD50}" srcOrd="5" destOrd="0" presId="urn:microsoft.com/office/officeart/2005/8/layout/default"/>
    <dgm:cxn modelId="{AA7CA156-362F-47B9-98D9-B9178F1474D8}" type="presParOf" srcId="{D6EEC243-60AB-42FA-9B19-E91A523CE11B}" destId="{0CA4AA52-1A4C-4301-8E21-B7047565A78B}"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B3692D1-6C1D-4105-9B86-E28428FB528C}" type="datetimeFigureOut">
              <a:rPr lang="en-US" smtClean="0"/>
              <a:t>3/14/2017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86D0BDB-73F1-4FB8-95AD-3D11C7316C59}" type="slidenum">
              <a:rPr lang="en-US" smtClean="0"/>
              <a:t>‹#›</a:t>
            </a:fld>
            <a:endParaRPr lang="en-US"/>
          </a:p>
        </p:txBody>
      </p:sp>
    </p:spTree>
    <p:extLst>
      <p:ext uri="{BB962C8B-B14F-4D97-AF65-F5344CB8AC3E}">
        <p14:creationId xmlns:p14="http://schemas.microsoft.com/office/powerpoint/2010/main" val="115681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r>
              <a:rPr lang="en-US" baseline="0" dirty="0" smtClean="0"/>
              <a:t> Slide</a:t>
            </a:r>
          </a:p>
        </p:txBody>
      </p:sp>
      <p:sp>
        <p:nvSpPr>
          <p:cNvPr id="4" name="Slide Number Placeholder 3"/>
          <p:cNvSpPr>
            <a:spLocks noGrp="1"/>
          </p:cNvSpPr>
          <p:nvPr>
            <p:ph type="sldNum" sz="quarter" idx="10"/>
          </p:nvPr>
        </p:nvSpPr>
        <p:spPr/>
        <p:txBody>
          <a:bodyPr/>
          <a:lstStyle/>
          <a:p>
            <a:fld id="{086D0BDB-73F1-4FB8-95AD-3D11C7316C59}" type="slidenum">
              <a:rPr lang="en-US" smtClean="0"/>
              <a:t>1</a:t>
            </a:fld>
            <a:endParaRPr lang="en-US"/>
          </a:p>
        </p:txBody>
      </p:sp>
    </p:spTree>
    <p:extLst>
      <p:ext uri="{BB962C8B-B14F-4D97-AF65-F5344CB8AC3E}">
        <p14:creationId xmlns:p14="http://schemas.microsoft.com/office/powerpoint/2010/main" val="24461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10</a:t>
            </a:fld>
            <a:endParaRPr lang="en-US"/>
          </a:p>
        </p:txBody>
      </p:sp>
    </p:spTree>
    <p:extLst>
      <p:ext uri="{BB962C8B-B14F-4D97-AF65-F5344CB8AC3E}">
        <p14:creationId xmlns:p14="http://schemas.microsoft.com/office/powerpoint/2010/main" val="187995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11</a:t>
            </a:fld>
            <a:endParaRPr lang="en-US"/>
          </a:p>
        </p:txBody>
      </p:sp>
    </p:spTree>
    <p:extLst>
      <p:ext uri="{BB962C8B-B14F-4D97-AF65-F5344CB8AC3E}">
        <p14:creationId xmlns:p14="http://schemas.microsoft.com/office/powerpoint/2010/main" val="298171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2</a:t>
            </a:fld>
            <a:endParaRPr lang="en-US"/>
          </a:p>
        </p:txBody>
      </p:sp>
    </p:spTree>
    <p:extLst>
      <p:ext uri="{BB962C8B-B14F-4D97-AF65-F5344CB8AC3E}">
        <p14:creationId xmlns:p14="http://schemas.microsoft.com/office/powerpoint/2010/main" val="110306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3</a:t>
            </a:fld>
            <a:endParaRPr lang="en-US"/>
          </a:p>
        </p:txBody>
      </p:sp>
    </p:spTree>
    <p:extLst>
      <p:ext uri="{BB962C8B-B14F-4D97-AF65-F5344CB8AC3E}">
        <p14:creationId xmlns:p14="http://schemas.microsoft.com/office/powerpoint/2010/main" val="122427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4</a:t>
            </a:fld>
            <a:endParaRPr lang="en-US"/>
          </a:p>
        </p:txBody>
      </p:sp>
    </p:spTree>
    <p:extLst>
      <p:ext uri="{BB962C8B-B14F-4D97-AF65-F5344CB8AC3E}">
        <p14:creationId xmlns:p14="http://schemas.microsoft.com/office/powerpoint/2010/main" val="387957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5</a:t>
            </a:fld>
            <a:endParaRPr lang="en-US"/>
          </a:p>
        </p:txBody>
      </p:sp>
    </p:spTree>
    <p:extLst>
      <p:ext uri="{BB962C8B-B14F-4D97-AF65-F5344CB8AC3E}">
        <p14:creationId xmlns:p14="http://schemas.microsoft.com/office/powerpoint/2010/main" val="342902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6</a:t>
            </a:fld>
            <a:endParaRPr lang="en-US"/>
          </a:p>
        </p:txBody>
      </p:sp>
    </p:spTree>
    <p:extLst>
      <p:ext uri="{BB962C8B-B14F-4D97-AF65-F5344CB8AC3E}">
        <p14:creationId xmlns:p14="http://schemas.microsoft.com/office/powerpoint/2010/main" val="367188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7</a:t>
            </a:fld>
            <a:endParaRPr lang="en-US"/>
          </a:p>
        </p:txBody>
      </p:sp>
    </p:spTree>
    <p:extLst>
      <p:ext uri="{BB962C8B-B14F-4D97-AF65-F5344CB8AC3E}">
        <p14:creationId xmlns:p14="http://schemas.microsoft.com/office/powerpoint/2010/main" val="284373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8</a:t>
            </a:fld>
            <a:endParaRPr lang="en-US"/>
          </a:p>
        </p:txBody>
      </p:sp>
    </p:spTree>
    <p:extLst>
      <p:ext uri="{BB962C8B-B14F-4D97-AF65-F5344CB8AC3E}">
        <p14:creationId xmlns:p14="http://schemas.microsoft.com/office/powerpoint/2010/main" val="134584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6D0BDB-73F1-4FB8-95AD-3D11C7316C59}" type="slidenum">
              <a:rPr lang="en-US" smtClean="0"/>
              <a:t>9</a:t>
            </a:fld>
            <a:endParaRPr lang="en-US"/>
          </a:p>
        </p:txBody>
      </p:sp>
    </p:spTree>
    <p:extLst>
      <p:ext uri="{BB962C8B-B14F-4D97-AF65-F5344CB8AC3E}">
        <p14:creationId xmlns:p14="http://schemas.microsoft.com/office/powerpoint/2010/main" val="8468375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jpe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oleObject" Target="../embeddings/oleObject2.bin"/><Relationship Id="rId5" Type="http://schemas.openxmlformats.org/officeDocument/2006/relationships/tags" Target="../tags/tag10.xml"/><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image" Target="../media/image4.png"/><Relationship Id="rId14" Type="http://schemas.openxmlformats.org/officeDocument/2006/relationships/image" Target="../media/image7.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1.xml"/><Relationship Id="rId7" Type="http://schemas.openxmlformats.org/officeDocument/2006/relationships/image" Target="../media/image1.emf"/><Relationship Id="rId12" Type="http://schemas.openxmlformats.org/officeDocument/2006/relationships/image" Target="../media/image12.png"/><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hyperlink" Target="http://www.capgemini.com/" TargetMode="External"/><Relationship Id="rId5" Type="http://schemas.openxmlformats.org/officeDocument/2006/relationships/slideMaster" Target="../slideMasters/slideMaster1.xml"/><Relationship Id="rId10" Type="http://schemas.openxmlformats.org/officeDocument/2006/relationships/hyperlink" Target="http://www.capgemini.com/about/how-we-work/rightshorer" TargetMode="External"/><Relationship Id="rId4" Type="http://schemas.openxmlformats.org/officeDocument/2006/relationships/tags" Target="../tags/tag32.xml"/><Relationship Id="rId9" Type="http://schemas.openxmlformats.org/officeDocument/2006/relationships/hyperlink" Target="http://www.capgemini.com/about/how-we-work/the-collaborative-business-experiencet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7.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11" Type="http://schemas.openxmlformats.org/officeDocument/2006/relationships/image" Target="../media/image1.emf"/><Relationship Id="rId5" Type="http://schemas.openxmlformats.org/officeDocument/2006/relationships/tags" Target="../tags/tag16.xml"/><Relationship Id="rId10" Type="http://schemas.openxmlformats.org/officeDocument/2006/relationships/oleObject" Target="../embeddings/oleObject3.bin"/><Relationship Id="rId4" Type="http://schemas.openxmlformats.org/officeDocument/2006/relationships/tags" Target="../tags/tag15.xml"/><Relationship Id="rId9"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0.png"/><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97534" name="Picture 254"/>
          <p:cNvPicPr>
            <a:picLocks noChangeAspect="1" noChangeArrowheads="1"/>
          </p:cNvPicPr>
          <p:nvPr userDrawn="1"/>
        </p:nvPicPr>
        <p:blipFill>
          <a:blip r:embed="rId9" cstate="email"/>
          <a:srcRect/>
          <a:stretch>
            <a:fillRect/>
          </a:stretch>
        </p:blipFill>
        <p:spPr bwMode="auto">
          <a:xfrm>
            <a:off x="10631692" y="1344751"/>
            <a:ext cx="1559169" cy="457200"/>
          </a:xfrm>
          <a:prstGeom prst="rect">
            <a:avLst/>
          </a:prstGeom>
          <a:noFill/>
          <a:ln w="9525">
            <a:noFill/>
            <a:miter lim="800000"/>
            <a:headEnd/>
            <a:tailEnd/>
          </a:ln>
        </p:spPr>
      </p:pic>
      <p:pic>
        <p:nvPicPr>
          <p:cNvPr id="97533" name="Picture 253"/>
          <p:cNvPicPr>
            <a:picLocks noChangeAspect="1" noChangeArrowheads="1"/>
          </p:cNvPicPr>
          <p:nvPr userDrawn="1"/>
        </p:nvPicPr>
        <p:blipFill>
          <a:blip r:embed="rId10" cstate="email"/>
          <a:srcRect/>
          <a:stretch>
            <a:fillRect/>
          </a:stretch>
        </p:blipFill>
        <p:spPr bwMode="auto">
          <a:xfrm>
            <a:off x="2" y="1705277"/>
            <a:ext cx="12191998" cy="5032236"/>
          </a:xfrm>
          <a:prstGeom prst="rect">
            <a:avLst/>
          </a:prstGeom>
          <a:noFill/>
          <a:ln w="9525">
            <a:noFill/>
            <a:miter lim="800000"/>
            <a:headEnd/>
            <a:tailEnd/>
          </a:ln>
        </p:spPr>
      </p:pic>
      <p:graphicFrame>
        <p:nvGraphicFramePr>
          <p:cNvPr id="4" name="Object 3" hidden="1"/>
          <p:cNvGraphicFramePr>
            <a:graphicFrameLocks noChangeAspect="1"/>
          </p:cNvGraphicFramePr>
          <p:nvPr>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20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4795742"/>
            <a:ext cx="12192000" cy="895889"/>
          </a:xfrm>
          <a:solidFill>
            <a:schemeClr val="bg1">
              <a:alpha val="42000"/>
            </a:schemeClr>
          </a:solidFill>
        </p:spPr>
        <p:txBody>
          <a:bodyPr vert="horz" lIns="36000" tIns="36000" rIns="360000" bIns="36000" rtlCol="0" anchor="ctr">
            <a:noAutofit/>
          </a:bodyPr>
          <a:lstStyle>
            <a:lvl1pPr marL="361950" indent="0" algn="l" defTabSz="995690" rtl="0" eaLnBrk="1" latinLnBrk="0" hangingPunct="1">
              <a:spcBef>
                <a:spcPct val="0"/>
              </a:spcBef>
              <a:buNone/>
              <a:defRPr lang="en-US" sz="3600" b="0" kern="1200" dirty="0">
                <a:solidFill>
                  <a:schemeClr val="tx1"/>
                </a:solidFill>
                <a:effectLst>
                  <a:outerShdw blurRad="38100" dist="38100" dir="2700000" algn="tl">
                    <a:srgbClr val="000000">
                      <a:alpha val="43137"/>
                    </a:srgbClr>
                  </a:outerShdw>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0" y="5741043"/>
            <a:ext cx="12192000" cy="543028"/>
          </a:xfrm>
          <a:solidFill>
            <a:schemeClr val="bg1">
              <a:alpha val="42000"/>
            </a:schemeClr>
          </a:solidFill>
        </p:spPr>
        <p:txBody>
          <a:bodyPr vert="horz" lIns="36000" tIns="36000" rIns="360000" bIns="36000" rtlCol="0" anchor="ctr">
            <a:noAutofit/>
          </a:bodyPr>
          <a:lstStyle>
            <a:lvl1pPr marL="361950" indent="0" algn="l" defTabSz="995690" rtl="0" eaLnBrk="1" latinLnBrk="0" hangingPunct="1">
              <a:spcBef>
                <a:spcPts val="0"/>
              </a:spcBef>
              <a:buFontTx/>
              <a:buNone/>
              <a:defRPr lang="fr-FR" sz="2400" b="0" kern="1200" baseline="0" smtClean="0">
                <a:solidFill>
                  <a:schemeClr val="tx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525" y="1"/>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23" name="Rectangle 22"/>
          <p:cNvSpPr/>
          <p:nvPr userDrawn="1">
            <p:custDataLst>
              <p:tags r:id="rId6"/>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a:solidFill>
                <a:prstClr val="white"/>
              </a:solidFill>
            </a:endParaRPr>
          </a:p>
        </p:txBody>
      </p:sp>
      <p:pic>
        <p:nvPicPr>
          <p:cNvPr id="10" name="Image 9" descr="Capgemini_logo.jpg"/>
          <p:cNvPicPr>
            <a:picLocks noChangeAspect="1"/>
          </p:cNvPicPr>
          <p:nvPr userDrawn="1"/>
        </p:nvPicPr>
        <p:blipFill>
          <a:blip r:embed="rId13" cstate="email"/>
          <a:stretch>
            <a:fillRect/>
          </a:stretch>
        </p:blipFill>
        <p:spPr>
          <a:xfrm>
            <a:off x="905464" y="658705"/>
            <a:ext cx="3544617"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4" cstate="email"/>
          <a:srcRect/>
          <a:stretch>
            <a:fillRect/>
          </a:stretch>
        </p:blipFill>
        <p:spPr bwMode="auto">
          <a:xfrm>
            <a:off x="8085891" y="6520699"/>
            <a:ext cx="3544617" cy="229351"/>
          </a:xfrm>
          <a:prstGeom prst="rect">
            <a:avLst/>
          </a:prstGeom>
          <a:noFill/>
        </p:spPr>
      </p:pic>
      <p:pic>
        <p:nvPicPr>
          <p:cNvPr id="15" name="Picture 7" descr="canon_logo_new.jpg"/>
          <p:cNvPicPr>
            <a:picLocks noChangeAspect="1"/>
          </p:cNvPicPr>
          <p:nvPr userDrawn="1"/>
        </p:nvPicPr>
        <p:blipFill>
          <a:blip r:embed="rId15" cstate="email"/>
          <a:stretch>
            <a:fillRect/>
          </a:stretch>
        </p:blipFill>
        <p:spPr bwMode="auto">
          <a:xfrm>
            <a:off x="9722585" y="808353"/>
            <a:ext cx="2215232" cy="386750"/>
          </a:xfrm>
          <a:prstGeom prst="rect">
            <a:avLst/>
          </a:prstGeom>
          <a:noFill/>
          <a:ln>
            <a:noFill/>
          </a:ln>
        </p:spPr>
      </p:pic>
    </p:spTree>
    <p:extLst>
      <p:ext uri="{BB962C8B-B14F-4D97-AF65-F5344CB8AC3E}">
        <p14:creationId xmlns:p14="http://schemas.microsoft.com/office/powerpoint/2010/main" val="354703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2" y="452668"/>
            <a:ext cx="11520089" cy="1160232"/>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336552" y="1600203"/>
            <a:ext cx="11520089" cy="4483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 name="Date Placeholder 9"/>
          <p:cNvSpPr>
            <a:spLocks noGrp="1"/>
          </p:cNvSpPr>
          <p:nvPr>
            <p:ph type="dt" sz="half" idx="10"/>
          </p:nvPr>
        </p:nvSpPr>
        <p:spPr>
          <a:xfrm>
            <a:off x="4673600" y="6432546"/>
            <a:ext cx="2844800" cy="365125"/>
          </a:xfrm>
          <a:prstGeom prst="rect">
            <a:avLst/>
          </a:prstGeom>
        </p:spPr>
        <p:txBody>
          <a:bodyPr/>
          <a:lstStyle/>
          <a:p>
            <a:pPr defTabSz="957756"/>
            <a:fld id="{01F44719-3A9B-4B8F-84C3-FA9B2F4B7764}" type="datetime1">
              <a:rPr lang="en-GB" sz="1900" smtClean="0">
                <a:solidFill>
                  <a:prstClr val="black"/>
                </a:solidFill>
              </a:rPr>
              <a:pPr defTabSz="957756"/>
              <a:t>14/03/2017</a:t>
            </a:fld>
            <a:endParaRPr lang="en-GB" sz="1900" dirty="0">
              <a:solidFill>
                <a:prstClr val="black"/>
              </a:solidFill>
            </a:endParaRPr>
          </a:p>
        </p:txBody>
      </p:sp>
      <p:sp>
        <p:nvSpPr>
          <p:cNvPr id="12" name="Slide Number Placeholder 11"/>
          <p:cNvSpPr>
            <a:spLocks noGrp="1"/>
          </p:cNvSpPr>
          <p:nvPr>
            <p:ph type="sldNum" sz="quarter" idx="12"/>
          </p:nvPr>
        </p:nvSpPr>
        <p:spPr>
          <a:xfrm>
            <a:off x="11890369" y="3338506"/>
            <a:ext cx="301632" cy="280997"/>
          </a:xfrm>
          <a:prstGeom prst="rect">
            <a:avLst/>
          </a:prstGeom>
        </p:spPr>
        <p:txBody>
          <a:bodyPr/>
          <a:lstStyle/>
          <a:p>
            <a:pPr defTabSz="957756"/>
            <a:fld id="{4EF1CEF9-05AB-4E0D-B3C5-A103F37606CF}" type="slidenum">
              <a:rPr lang="en-GB" sz="1900" smtClean="0">
                <a:solidFill>
                  <a:prstClr val="white"/>
                </a:solidFill>
              </a:rPr>
              <a:pPr defTabSz="957756"/>
              <a:t>‹#›</a:t>
            </a:fld>
            <a:endParaRPr lang="en-GB" sz="1900" dirty="0">
              <a:solidFill>
                <a:prstClr val="white"/>
              </a:solidFill>
            </a:endParaRPr>
          </a:p>
        </p:txBody>
      </p:sp>
      <p:sp>
        <p:nvSpPr>
          <p:cNvPr id="7" name="Text Placeholder 4"/>
          <p:cNvSpPr>
            <a:spLocks noGrp="1"/>
          </p:cNvSpPr>
          <p:nvPr>
            <p:ph type="body" sz="quarter" idx="13" hasCustomPrompt="1"/>
          </p:nvPr>
        </p:nvSpPr>
        <p:spPr>
          <a:xfrm>
            <a:off x="10033003" y="186270"/>
            <a:ext cx="1981198" cy="347133"/>
          </a:xfrm>
          <a:prstGeom prst="rect">
            <a:avLst/>
          </a:prstGeom>
        </p:spPr>
        <p:txBody>
          <a:bodyPr/>
          <a:lstStyle>
            <a:lvl1pPr algn="r">
              <a:defRPr sz="758" baseline="0">
                <a:solidFill>
                  <a:schemeClr val="tx1"/>
                </a:solidFill>
              </a:defRPr>
            </a:lvl1pPr>
          </a:lstStyle>
          <a:p>
            <a:pPr lvl="0"/>
            <a:r>
              <a:rPr lang="en-US" dirty="0" smtClean="0"/>
              <a:t>Click to add Security R* Level</a:t>
            </a:r>
            <a:endParaRPr lang="en-GB" dirty="0"/>
          </a:p>
        </p:txBody>
      </p:sp>
      <p:sp>
        <p:nvSpPr>
          <p:cNvPr id="8" name="Text Placeholder 9"/>
          <p:cNvSpPr>
            <a:spLocks noGrp="1"/>
          </p:cNvSpPr>
          <p:nvPr>
            <p:ph type="body" sz="quarter" idx="14" hasCustomPrompt="1"/>
          </p:nvPr>
        </p:nvSpPr>
        <p:spPr>
          <a:xfrm>
            <a:off x="335564" y="6454575"/>
            <a:ext cx="3870121" cy="312547"/>
          </a:xfrm>
          <a:prstGeom prst="rect">
            <a:avLst/>
          </a:prstGeom>
        </p:spPr>
        <p:txBody>
          <a:bodyPr/>
          <a:lstStyle>
            <a:lvl1pPr>
              <a:defRPr sz="758" baseline="0"/>
            </a:lvl1pPr>
          </a:lstStyle>
          <a:p>
            <a:pPr lvl="0"/>
            <a:r>
              <a:rPr lang="en-US" dirty="0" smtClean="0"/>
              <a:t>Click here to add presentation title</a:t>
            </a:r>
          </a:p>
        </p:txBody>
      </p:sp>
    </p:spTree>
    <p:extLst>
      <p:ext uri="{BB962C8B-B14F-4D97-AF65-F5344CB8AC3E}">
        <p14:creationId xmlns:p14="http://schemas.microsoft.com/office/powerpoint/2010/main" val="19939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2"/>
          <a:ext cx="180998" cy="143985"/>
        </p:xfrm>
        <a:graphic>
          <a:graphicData uri="http://schemas.openxmlformats.org/presentationml/2006/ole">
            <mc:AlternateContent xmlns:mc="http://schemas.openxmlformats.org/markup-compatibility/2006">
              <mc:Choice xmlns:v="urn:schemas-microsoft-com:vml" Requires="v">
                <p:oleObj spid="_x0000_s834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6036669" y="6410445"/>
            <a:ext cx="5393333" cy="251430"/>
          </a:xfrm>
          <a:prstGeom prst="rect">
            <a:avLst/>
          </a:prstGeom>
        </p:spPr>
        <p:txBody>
          <a:bodyPr wrap="square" lIns="33059" tIns="33059" rIns="0" bIns="33059" anchor="b" anchorCtr="0">
            <a:spAutoFit/>
          </a:bodyPr>
          <a:lstStyle/>
          <a:p>
            <a:pPr algn="r" defTabSz="957756"/>
            <a:r>
              <a:rPr lang="en-US" sz="600" dirty="0">
                <a:solidFill>
                  <a:prstClr val="white"/>
                </a:solidFill>
                <a:cs typeface="Arial" pitchFamily="34" charset="0"/>
              </a:rPr>
              <a:t>The information contained in this presentation is proprietary.</a:t>
            </a:r>
          </a:p>
          <a:p>
            <a:pPr algn="r" defTabSz="957756">
              <a:defRPr/>
            </a:pPr>
            <a:r>
              <a:rPr lang="en-US" sz="600" dirty="0">
                <a:solidFill>
                  <a:prstClr val="white"/>
                </a:solidFill>
                <a:cs typeface="Arial" pitchFamily="34" charset="0"/>
              </a:rPr>
              <a:t>© 2015 Capgemini. All rights reserved. Rightshore</a:t>
            </a:r>
            <a:r>
              <a:rPr lang="en-US" sz="600" baseline="30000" dirty="0">
                <a:solidFill>
                  <a:prstClr val="white"/>
                </a:solidFill>
                <a:cs typeface="Arial" pitchFamily="34" charset="0"/>
              </a:rPr>
              <a:t>® </a:t>
            </a:r>
            <a:r>
              <a:rPr lang="en-US" sz="600" dirty="0">
                <a:solidFill>
                  <a:prstClr val="white"/>
                </a:solidFill>
                <a:cs typeface="Arial" pitchFamily="34" charset="0"/>
              </a:rPr>
              <a:t>is a trademark belonging to Capgemini.</a:t>
            </a:r>
            <a:endParaRPr lang="en-US" sz="600" kern="0" noProof="1">
              <a:solidFill>
                <a:prstClr val="white"/>
              </a:solidFill>
              <a:cs typeface="Arial" pitchFamily="34" charset="0"/>
            </a:endParaRPr>
          </a:p>
        </p:txBody>
      </p:sp>
      <p:pic>
        <p:nvPicPr>
          <p:cNvPr id="8" name="Image 8" descr="Locations_Map_2013.png"/>
          <p:cNvPicPr>
            <a:picLocks noChangeAspect="1"/>
          </p:cNvPicPr>
          <p:nvPr userDrawn="1"/>
        </p:nvPicPr>
        <p:blipFill>
          <a:blip r:embed="rId8" cstate="email"/>
          <a:stretch>
            <a:fillRect/>
          </a:stretch>
        </p:blipFill>
        <p:spPr>
          <a:xfrm>
            <a:off x="6654756" y="3467596"/>
            <a:ext cx="4795691" cy="1872735"/>
          </a:xfrm>
          <a:prstGeom prst="rect">
            <a:avLst/>
          </a:prstGeom>
        </p:spPr>
      </p:pic>
      <p:sp>
        <p:nvSpPr>
          <p:cNvPr id="11" name="Rectangle 9"/>
          <p:cNvSpPr>
            <a:spLocks noChangeArrowheads="1"/>
          </p:cNvSpPr>
          <p:nvPr userDrawn="1">
            <p:custDataLst>
              <p:tags r:id="rId4"/>
            </p:custDataLst>
          </p:nvPr>
        </p:nvSpPr>
        <p:spPr bwMode="gray">
          <a:xfrm>
            <a:off x="1361339" y="3693226"/>
            <a:ext cx="524288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dirty="0">
                <a:solidFill>
                  <a:prstClr val="white"/>
                </a:solidFill>
                <a:cs typeface="Arial"/>
              </a:rPr>
              <a:t>About Capgemini</a:t>
            </a:r>
            <a:endParaRPr lang="en-US" sz="1000" dirty="0">
              <a:solidFill>
                <a:prstClr val="white"/>
              </a:solidFill>
              <a:cs typeface="Arial" pitchFamily="34" charset="0"/>
            </a:endParaRPr>
          </a:p>
          <a:p>
            <a:pPr algn="just" defTabSz="957756"/>
            <a:endParaRPr lang="en-US" sz="1000" dirty="0">
              <a:solidFill>
                <a:prstClr val="white"/>
              </a:solidFill>
              <a:cs typeface="Arial" pitchFamily="34" charset="0"/>
            </a:endParaRPr>
          </a:p>
          <a:p>
            <a:pPr algn="just" defTabSz="957756">
              <a:spcAft>
                <a:spcPts val="200"/>
              </a:spcAft>
            </a:pPr>
            <a:r>
              <a:rPr lang="en-US" sz="1000" dirty="0">
                <a:solidFill>
                  <a:prstClr val="white"/>
                </a:solidFill>
                <a:cs typeface="Arial" pitchFamily="34" charset="0"/>
              </a:rPr>
              <a:t>With almost 180,000 people in over 40 countries, Capgemini is one of the world's foremost providers of consulting, technology and outsourcing services. The Group reported 2013 global revenues of EUR 10.1 billion.</a:t>
            </a:r>
          </a:p>
          <a:p>
            <a:pPr algn="just" defTabSz="957756">
              <a:spcAft>
                <a:spcPts val="200"/>
              </a:spcAft>
            </a:pPr>
            <a:r>
              <a:rPr lang="en-US" sz="1000" dirty="0">
                <a:solidFill>
                  <a:prstClr val="white"/>
                </a:solidFil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a:t>
            </a:r>
            <a:r>
              <a:rPr lang="en-US" sz="1000" dirty="0">
                <a:solidFill>
                  <a:prstClr val="white"/>
                </a:solidFill>
                <a:cs typeface="Arial" pitchFamily="34" charset="0"/>
                <a:hlinkClick r:id="rId9"/>
              </a:rPr>
              <a:t>Collaborative Business Experience</a:t>
            </a:r>
            <a:r>
              <a:rPr lang="en-US" sz="1000" baseline="30000" dirty="0">
                <a:solidFill>
                  <a:prstClr val="white"/>
                </a:solidFill>
                <a:cs typeface="Arial" pitchFamily="34" charset="0"/>
                <a:hlinkClick r:id="rId9"/>
              </a:rPr>
              <a:t>TM</a:t>
            </a:r>
            <a:r>
              <a:rPr lang="en-US" sz="1000" dirty="0">
                <a:solidFill>
                  <a:prstClr val="white"/>
                </a:solidFill>
                <a:cs typeface="Arial" pitchFamily="34" charset="0"/>
              </a:rPr>
              <a:t>, and draws on </a:t>
            </a:r>
            <a:r>
              <a:rPr lang="en-US" sz="1000" dirty="0">
                <a:solidFill>
                  <a:prstClr val="white"/>
                </a:solidFill>
                <a:cs typeface="Arial" pitchFamily="34" charset="0"/>
                <a:hlinkClick r:id="rId10"/>
              </a:rPr>
              <a:t>Rightshore</a:t>
            </a:r>
            <a:r>
              <a:rPr lang="en-US" sz="1000" baseline="30000" dirty="0">
                <a:solidFill>
                  <a:prstClr val="white"/>
                </a:solidFill>
                <a:cs typeface="Arial" pitchFamily="34" charset="0"/>
                <a:hlinkClick r:id="rId10"/>
              </a:rPr>
              <a:t>®</a:t>
            </a:r>
            <a:r>
              <a:rPr lang="en-US" sz="1000" dirty="0">
                <a:solidFill>
                  <a:prstClr val="white"/>
                </a:solidFill>
                <a:cs typeface="Arial" pitchFamily="34" charset="0"/>
              </a:rPr>
              <a:t>, its worldwide delivery model.</a:t>
            </a:r>
          </a:p>
          <a:p>
            <a:pPr algn="just" defTabSz="957756"/>
            <a:endParaRPr lang="en-US" sz="1000" dirty="0">
              <a:solidFill>
                <a:prstClr val="white"/>
              </a:solidFill>
              <a:cs typeface="Arial" pitchFamily="34" charset="0"/>
            </a:endParaRPr>
          </a:p>
          <a:p>
            <a:pPr algn="just" defTabSz="957756"/>
            <a:r>
              <a:rPr lang="en-US" sz="1000" dirty="0">
                <a:solidFill>
                  <a:prstClr val="white"/>
                </a:solidFill>
                <a:cs typeface="Arial" pitchFamily="34" charset="0"/>
              </a:rPr>
              <a:t>Learn more about us at </a:t>
            </a:r>
            <a:r>
              <a:rPr lang="en-US" sz="1000" u="sng" dirty="0">
                <a:solidFill>
                  <a:prstClr val="white"/>
                </a:solidFill>
                <a:cs typeface="Arial" pitchFamily="34" charset="0"/>
                <a:hlinkClick r:id="rId11"/>
              </a:rPr>
              <a:t>www.capgemini.com</a:t>
            </a:r>
            <a:r>
              <a:rPr lang="en-US" sz="1000" dirty="0">
                <a:solidFill>
                  <a:prstClr val="white"/>
                </a:solidFill>
                <a:cs typeface="Arial" pitchFamily="34" charset="0"/>
              </a:rPr>
              <a:t> </a:t>
            </a:r>
          </a:p>
          <a:p>
            <a:pPr algn="just" defTabSz="957756"/>
            <a:r>
              <a:rPr lang="en-US" sz="1000" dirty="0">
                <a:solidFill>
                  <a:prstClr val="white"/>
                </a:solidFill>
                <a:cs typeface="Arial" pitchFamily="34" charset="0"/>
              </a:rPr>
              <a:t> </a:t>
            </a:r>
          </a:p>
          <a:p>
            <a:pPr algn="just" defTabSz="957756">
              <a:spcAft>
                <a:spcPts val="200"/>
              </a:spcAft>
            </a:pPr>
            <a:r>
              <a:rPr lang="en-US" sz="1000" i="1" dirty="0">
                <a:solidFill>
                  <a:prstClr val="white"/>
                </a:solidFill>
                <a:cs typeface="Arial" pitchFamily="34" charset="0"/>
              </a:rPr>
              <a:t>Rightshore</a:t>
            </a:r>
            <a:r>
              <a:rPr lang="en-US" sz="1000" i="1" baseline="30000" dirty="0">
                <a:solidFill>
                  <a:prstClr val="white"/>
                </a:solidFill>
                <a:cs typeface="Arial" pitchFamily="34" charset="0"/>
              </a:rPr>
              <a:t>®</a:t>
            </a:r>
            <a:r>
              <a:rPr lang="en-US" sz="1000" i="1" dirty="0">
                <a:solidFill>
                  <a:prstClr val="white"/>
                </a:solidFill>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1002398" y="3458687"/>
            <a:ext cx="708923" cy="576000"/>
          </a:xfrm>
          <a:prstGeom prst="rect">
            <a:avLst/>
          </a:prstGeom>
        </p:spPr>
      </p:pic>
    </p:spTree>
    <p:extLst>
      <p:ext uri="{BB962C8B-B14F-4D97-AF65-F5344CB8AC3E}">
        <p14:creationId xmlns:p14="http://schemas.microsoft.com/office/powerpoint/2010/main" val="2344217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Click to edit Master title style</a:t>
            </a:r>
            <a:endParaRPr lang="en-US"/>
          </a:p>
        </p:txBody>
      </p:sp>
      <p:sp>
        <p:nvSpPr>
          <p:cNvPr id="3" name="Content Placeholder 2"/>
          <p:cNvSpPr>
            <a:spLocks noGrp="1"/>
          </p:cNvSpPr>
          <p:nvPr>
            <p:ph idx="1"/>
          </p:nvPr>
        </p:nvSpPr>
        <p:spPr/>
        <p:txBody>
          <a:bodyPr/>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350DF9E-13AE-334A-8DC6-02CA949186F2}" type="datetimeFigureOut">
              <a:rPr lang="en-US" smtClean="0"/>
              <a:t>3/14/2017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E29CC8D-DD6E-8041-A218-D6C8327E6601}" type="slidenum">
              <a:rPr lang="en-US" smtClean="0"/>
              <a:t>‹#›</a:t>
            </a:fld>
            <a:endParaRPr lang="en-US"/>
          </a:p>
        </p:txBody>
      </p:sp>
    </p:spTree>
    <p:extLst>
      <p:ext uri="{BB962C8B-B14F-4D97-AF65-F5344CB8AC3E}">
        <p14:creationId xmlns:p14="http://schemas.microsoft.com/office/powerpoint/2010/main" val="240055482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nl-BE"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350DF9E-13AE-334A-8DC6-02CA949186F2}" type="datetimeFigureOut">
              <a:rPr lang="en-US" smtClean="0"/>
              <a:t>3/14/2017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E29CC8D-DD6E-8041-A218-D6C8327E6601}" type="slidenum">
              <a:rPr lang="en-US" smtClean="0"/>
              <a:t>‹#›</a:t>
            </a:fld>
            <a:endParaRPr lang="en-US"/>
          </a:p>
        </p:txBody>
      </p:sp>
    </p:spTree>
    <p:extLst>
      <p:ext uri="{BB962C8B-B14F-4D97-AF65-F5344CB8AC3E}">
        <p14:creationId xmlns:p14="http://schemas.microsoft.com/office/powerpoint/2010/main" val="110113689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cstate="email"/>
          <a:stretch>
            <a:fillRect/>
          </a:stretch>
        </p:blipFill>
        <p:spPr>
          <a:xfrm>
            <a:off x="0" y="0"/>
            <a:ext cx="12192000" cy="6600998"/>
          </a:xfrm>
          <a:prstGeom prst="rect">
            <a:avLst/>
          </a:prstGeom>
        </p:spPr>
      </p:pic>
      <p:sp>
        <p:nvSpPr>
          <p:cNvPr id="18" name="Rectangle 17"/>
          <p:cNvSpPr/>
          <p:nvPr userDrawn="1">
            <p:custDataLst>
              <p:tags r:id="rId2"/>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a:solidFill>
                <a:prstClr val="white"/>
              </a:solidFill>
            </a:endParaRPr>
          </a:p>
        </p:txBody>
      </p:sp>
      <p:sp>
        <p:nvSpPr>
          <p:cNvPr id="17" name="Rectangle 7"/>
          <p:cNvSpPr/>
          <p:nvPr userDrawn="1">
            <p:custDataLst>
              <p:tags r:id="rId3"/>
            </p:custDataLst>
          </p:nvPr>
        </p:nvSpPr>
        <p:spPr bwMode="auto">
          <a:xfrm>
            <a:off x="2" y="1"/>
            <a:ext cx="1219239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pic>
        <p:nvPicPr>
          <p:cNvPr id="11" name="Image 10" descr="Capgemini_logo.jpg"/>
          <p:cNvPicPr>
            <a:picLocks noChangeAspect="1"/>
          </p:cNvPicPr>
          <p:nvPr userDrawn="1"/>
        </p:nvPicPr>
        <p:blipFill>
          <a:blip r:embed="rId9" cstate="email"/>
          <a:stretch>
            <a:fillRect/>
          </a:stretch>
        </p:blipFill>
        <p:spPr>
          <a:xfrm>
            <a:off x="905464" y="658705"/>
            <a:ext cx="3544617"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22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2" cstate="email"/>
          <a:srcRect/>
          <a:stretch>
            <a:fillRect/>
          </a:stretch>
        </p:blipFill>
        <p:spPr bwMode="auto">
          <a:xfrm>
            <a:off x="8085891" y="6520699"/>
            <a:ext cx="3544617" cy="229351"/>
          </a:xfrm>
          <a:prstGeom prst="rect">
            <a:avLst/>
          </a:prstGeom>
          <a:noFill/>
        </p:spPr>
      </p:pic>
      <p:sp>
        <p:nvSpPr>
          <p:cNvPr id="2" name="Title 1"/>
          <p:cNvSpPr>
            <a:spLocks noGrp="1"/>
          </p:cNvSpPr>
          <p:nvPr>
            <p:ph type="ctrTitle" hasCustomPrompt="1"/>
            <p:custDataLst>
              <p:tags r:id="rId6"/>
            </p:custDataLst>
          </p:nvPr>
        </p:nvSpPr>
        <p:spPr>
          <a:xfrm>
            <a:off x="-1" y="4037612"/>
            <a:ext cx="12190048" cy="1098157"/>
          </a:xfrm>
        </p:spPr>
        <p:txBody>
          <a:bodyPr lIns="720000" tIns="33059" rIns="33059" bIns="33059" anchor="t"/>
          <a:lstStyle>
            <a:lvl1pPr marL="0" indent="0" algn="l">
              <a:defRPr sz="3300" b="0">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2" y="5145571"/>
            <a:ext cx="6071514"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7879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12192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2400" dirty="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2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4"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12190047" cy="5522026"/>
          </a:xfrm>
          <a:prstGeom prst="rect">
            <a:avLst/>
          </a:prstGeom>
        </p:spPr>
      </p:pic>
      <p:sp>
        <p:nvSpPr>
          <p:cNvPr id="6" name="Espace réservé du contenu 5"/>
          <p:cNvSpPr>
            <a:spLocks noGrp="1"/>
          </p:cNvSpPr>
          <p:nvPr>
            <p:ph sz="quarter" idx="10" hasCustomPrompt="1"/>
            <p:custDataLst>
              <p:tags r:id="rId5"/>
            </p:custDataLst>
          </p:nvPr>
        </p:nvSpPr>
        <p:spPr>
          <a:xfrm>
            <a:off x="3522404" y="1442607"/>
            <a:ext cx="5466304" cy="3533155"/>
          </a:xfrm>
        </p:spPr>
        <p:txBody>
          <a:bodyPr/>
          <a:lstStyle>
            <a:lvl1pPr>
              <a:defRPr/>
            </a:lvl1pPr>
            <a:lvl2pPr>
              <a:buFont typeface="Arial" pitchFamily="34" charset="0"/>
              <a:buChar char="•"/>
              <a:defRPr/>
            </a:lvl2pPr>
          </a:lstStyle>
          <a:p>
            <a:pPr lvl="0"/>
            <a:r>
              <a:rPr lang="en-US" noProof="0" dirty="0"/>
              <a:t>Click to edit Master text style</a:t>
            </a:r>
          </a:p>
        </p:txBody>
      </p:sp>
    </p:spTree>
    <p:extLst>
      <p:ext uri="{BB962C8B-B14F-4D97-AF65-F5344CB8AC3E}">
        <p14:creationId xmlns:p14="http://schemas.microsoft.com/office/powerpoint/2010/main" val="44119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8" cy="143985"/>
        </p:xfrm>
        <a:graphic>
          <a:graphicData uri="http://schemas.openxmlformats.org/presentationml/2006/ole">
            <mc:AlternateContent xmlns:mc="http://schemas.openxmlformats.org/markup-compatibility/2006">
              <mc:Choice xmlns:v="urn:schemas-microsoft-com:vml" Requires="v">
                <p:oleObj spid="_x0000_s52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8"/>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304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11"/>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11"/>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88214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29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31761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3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pic>
        <p:nvPicPr>
          <p:cNvPr id="176165" name="Picture 37"/>
          <p:cNvPicPr>
            <a:picLocks noChangeAspect="1" noChangeArrowheads="1"/>
          </p:cNvPicPr>
          <p:nvPr userDrawn="1"/>
        </p:nvPicPr>
        <p:blipFill>
          <a:blip r:embed="rId7" cstate="email"/>
          <a:srcRect/>
          <a:stretch>
            <a:fillRect/>
          </a:stretch>
        </p:blipFill>
        <p:spPr bwMode="auto">
          <a:xfrm>
            <a:off x="5342279" y="1559861"/>
            <a:ext cx="6829973" cy="4337773"/>
          </a:xfrm>
          <a:prstGeom prst="rect">
            <a:avLst/>
          </a:prstGeom>
          <a:noFill/>
          <a:ln w="9525">
            <a:noFill/>
            <a:miter lim="800000"/>
            <a:headEnd/>
            <a:tailEnd/>
          </a:ln>
        </p:spPr>
      </p:pic>
    </p:spTree>
    <p:extLst>
      <p:ext uri="{BB962C8B-B14F-4D97-AF65-F5344CB8AC3E}">
        <p14:creationId xmlns:p14="http://schemas.microsoft.com/office/powerpoint/2010/main" val="278173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 name="Date Placeholder 9"/>
          <p:cNvSpPr>
            <a:spLocks noGrp="1"/>
          </p:cNvSpPr>
          <p:nvPr>
            <p:ph type="dt" sz="half" idx="10"/>
          </p:nvPr>
        </p:nvSpPr>
        <p:spPr>
          <a:xfrm>
            <a:off x="4673600" y="6432545"/>
            <a:ext cx="2844800" cy="365125"/>
          </a:xfrm>
          <a:prstGeom prst="rect">
            <a:avLst/>
          </a:prstGeom>
        </p:spPr>
        <p:txBody>
          <a:bodyPr/>
          <a:lstStyle/>
          <a:p>
            <a:pPr defTabSz="957756"/>
            <a:fld id="{01F44719-3A9B-4B8F-84C3-FA9B2F4B7764}" type="datetime1">
              <a:rPr lang="en-GB" sz="1900" smtClean="0">
                <a:solidFill>
                  <a:prstClr val="black"/>
                </a:solidFill>
              </a:rPr>
              <a:pPr defTabSz="957756"/>
              <a:t>14/03/2017</a:t>
            </a:fld>
            <a:endParaRPr lang="en-GB" sz="1900" dirty="0">
              <a:solidFill>
                <a:prstClr val="black"/>
              </a:solidFill>
            </a:endParaRPr>
          </a:p>
        </p:txBody>
      </p:sp>
      <p:sp>
        <p:nvSpPr>
          <p:cNvPr id="12" name="Slide Number Placeholder 11"/>
          <p:cNvSpPr>
            <a:spLocks noGrp="1"/>
          </p:cNvSpPr>
          <p:nvPr>
            <p:ph type="sldNum" sz="quarter" idx="12"/>
          </p:nvPr>
        </p:nvSpPr>
        <p:spPr>
          <a:xfrm>
            <a:off x="11890369" y="3338505"/>
            <a:ext cx="301632" cy="280997"/>
          </a:xfrm>
          <a:prstGeom prst="rect">
            <a:avLst/>
          </a:prstGeom>
        </p:spPr>
        <p:txBody>
          <a:bodyPr/>
          <a:lstStyle/>
          <a:p>
            <a:pPr defTabSz="957756"/>
            <a:fld id="{4EF1CEF9-05AB-4E0D-B3C5-A103F37606CF}" type="slidenum">
              <a:rPr lang="en-GB" sz="1900" smtClean="0">
                <a:solidFill>
                  <a:prstClr val="white"/>
                </a:solidFill>
              </a:rPr>
              <a:pPr defTabSz="957756"/>
              <a:t>‹#›</a:t>
            </a:fld>
            <a:endParaRPr lang="en-GB" sz="1900" dirty="0">
              <a:solidFill>
                <a:prstClr val="white"/>
              </a:solidFill>
            </a:endParaRPr>
          </a:p>
        </p:txBody>
      </p:sp>
      <p:sp>
        <p:nvSpPr>
          <p:cNvPr id="7" name="Text Placeholder 4"/>
          <p:cNvSpPr>
            <a:spLocks noGrp="1"/>
          </p:cNvSpPr>
          <p:nvPr>
            <p:ph type="body" sz="quarter" idx="13" hasCustomPrompt="1"/>
          </p:nvPr>
        </p:nvSpPr>
        <p:spPr>
          <a:xfrm>
            <a:off x="10033003" y="186270"/>
            <a:ext cx="1981198" cy="347133"/>
          </a:xfrm>
        </p:spPr>
        <p:txBody>
          <a:bodyPr/>
          <a:lstStyle>
            <a:lvl1pPr algn="r">
              <a:defRPr sz="758" baseline="0">
                <a:solidFill>
                  <a:schemeClr val="tx1"/>
                </a:solidFill>
              </a:defRPr>
            </a:lvl1pPr>
          </a:lstStyle>
          <a:p>
            <a:pPr lvl="0"/>
            <a:r>
              <a:rPr lang="en-US" dirty="0" smtClean="0"/>
              <a:t>Click to add Security R* Level</a:t>
            </a:r>
            <a:endParaRPr lang="en-GB" dirty="0"/>
          </a:p>
        </p:txBody>
      </p:sp>
      <p:sp>
        <p:nvSpPr>
          <p:cNvPr id="8" name="Text Placeholder 9"/>
          <p:cNvSpPr>
            <a:spLocks noGrp="1"/>
          </p:cNvSpPr>
          <p:nvPr>
            <p:ph type="body" sz="quarter" idx="14" hasCustomPrompt="1"/>
          </p:nvPr>
        </p:nvSpPr>
        <p:spPr>
          <a:xfrm>
            <a:off x="335564" y="6454575"/>
            <a:ext cx="3870121" cy="312547"/>
          </a:xfrm>
        </p:spPr>
        <p:txBody>
          <a:bodyPr/>
          <a:lstStyle>
            <a:lvl1pPr>
              <a:defRPr sz="758" baseline="0"/>
            </a:lvl1pPr>
          </a:lstStyle>
          <a:p>
            <a:pPr lvl="0"/>
            <a:r>
              <a:rPr lang="en-US" dirty="0" smtClean="0"/>
              <a:t>Click here to add presentation title</a:t>
            </a:r>
          </a:p>
        </p:txBody>
      </p:sp>
    </p:spTree>
    <p:extLst>
      <p:ext uri="{BB962C8B-B14F-4D97-AF65-F5344CB8AC3E}">
        <p14:creationId xmlns:p14="http://schemas.microsoft.com/office/powerpoint/2010/main" val="2367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552" y="452668"/>
            <a:ext cx="11520089" cy="1160232"/>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336552" y="1600203"/>
            <a:ext cx="11520089" cy="4483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 name="Date Placeholder 9"/>
          <p:cNvSpPr>
            <a:spLocks noGrp="1"/>
          </p:cNvSpPr>
          <p:nvPr>
            <p:ph type="dt" sz="half" idx="10"/>
          </p:nvPr>
        </p:nvSpPr>
        <p:spPr>
          <a:xfrm>
            <a:off x="4673600" y="6432546"/>
            <a:ext cx="2844800" cy="365125"/>
          </a:xfrm>
          <a:prstGeom prst="rect">
            <a:avLst/>
          </a:prstGeom>
        </p:spPr>
        <p:txBody>
          <a:bodyPr/>
          <a:lstStyle/>
          <a:p>
            <a:pPr defTabSz="957756"/>
            <a:fld id="{01F44719-3A9B-4B8F-84C3-FA9B2F4B7764}" type="datetime1">
              <a:rPr lang="en-GB" sz="1900" smtClean="0">
                <a:solidFill>
                  <a:prstClr val="black"/>
                </a:solidFill>
              </a:rPr>
              <a:pPr defTabSz="957756"/>
              <a:t>14/03/2017</a:t>
            </a:fld>
            <a:endParaRPr lang="en-GB" sz="1900" dirty="0">
              <a:solidFill>
                <a:prstClr val="black"/>
              </a:solidFill>
            </a:endParaRPr>
          </a:p>
        </p:txBody>
      </p:sp>
      <p:sp>
        <p:nvSpPr>
          <p:cNvPr id="12" name="Slide Number Placeholder 11"/>
          <p:cNvSpPr>
            <a:spLocks noGrp="1"/>
          </p:cNvSpPr>
          <p:nvPr>
            <p:ph type="sldNum" sz="quarter" idx="12"/>
          </p:nvPr>
        </p:nvSpPr>
        <p:spPr>
          <a:xfrm>
            <a:off x="11890369" y="3338506"/>
            <a:ext cx="301632" cy="280997"/>
          </a:xfrm>
          <a:prstGeom prst="rect">
            <a:avLst/>
          </a:prstGeom>
        </p:spPr>
        <p:txBody>
          <a:bodyPr/>
          <a:lstStyle/>
          <a:p>
            <a:pPr defTabSz="957756"/>
            <a:fld id="{4EF1CEF9-05AB-4E0D-B3C5-A103F37606CF}" type="slidenum">
              <a:rPr lang="en-GB" sz="1900" smtClean="0">
                <a:solidFill>
                  <a:prstClr val="white"/>
                </a:solidFill>
              </a:rPr>
              <a:pPr defTabSz="957756"/>
              <a:t>‹#›</a:t>
            </a:fld>
            <a:endParaRPr lang="en-GB" sz="1900" dirty="0">
              <a:solidFill>
                <a:prstClr val="white"/>
              </a:solidFill>
            </a:endParaRPr>
          </a:p>
        </p:txBody>
      </p:sp>
      <p:sp>
        <p:nvSpPr>
          <p:cNvPr id="7" name="Text Placeholder 4"/>
          <p:cNvSpPr>
            <a:spLocks noGrp="1"/>
          </p:cNvSpPr>
          <p:nvPr>
            <p:ph type="body" sz="quarter" idx="13" hasCustomPrompt="1"/>
          </p:nvPr>
        </p:nvSpPr>
        <p:spPr>
          <a:xfrm>
            <a:off x="10033003" y="186270"/>
            <a:ext cx="1981198" cy="347133"/>
          </a:xfrm>
          <a:prstGeom prst="rect">
            <a:avLst/>
          </a:prstGeom>
        </p:spPr>
        <p:txBody>
          <a:bodyPr/>
          <a:lstStyle>
            <a:lvl1pPr algn="r">
              <a:defRPr sz="758" baseline="0">
                <a:solidFill>
                  <a:schemeClr val="tx1"/>
                </a:solidFill>
              </a:defRPr>
            </a:lvl1pPr>
          </a:lstStyle>
          <a:p>
            <a:pPr lvl="0"/>
            <a:r>
              <a:rPr lang="en-US" dirty="0" smtClean="0"/>
              <a:t>Click to add Security R* Level</a:t>
            </a:r>
            <a:endParaRPr lang="en-GB" dirty="0"/>
          </a:p>
        </p:txBody>
      </p:sp>
      <p:sp>
        <p:nvSpPr>
          <p:cNvPr id="8" name="Text Placeholder 9"/>
          <p:cNvSpPr>
            <a:spLocks noGrp="1"/>
          </p:cNvSpPr>
          <p:nvPr>
            <p:ph type="body" sz="quarter" idx="14" hasCustomPrompt="1"/>
          </p:nvPr>
        </p:nvSpPr>
        <p:spPr>
          <a:xfrm>
            <a:off x="335564" y="6454575"/>
            <a:ext cx="3870121" cy="312547"/>
          </a:xfrm>
          <a:prstGeom prst="rect">
            <a:avLst/>
          </a:prstGeom>
        </p:spPr>
        <p:txBody>
          <a:bodyPr/>
          <a:lstStyle>
            <a:lvl1pPr>
              <a:defRPr sz="758" baseline="0"/>
            </a:lvl1pPr>
          </a:lstStyle>
          <a:p>
            <a:pPr lvl="0"/>
            <a:r>
              <a:rPr lang="en-US" dirty="0" smtClean="0"/>
              <a:t>Click here to add presentation title</a:t>
            </a:r>
          </a:p>
        </p:txBody>
      </p:sp>
    </p:spTree>
    <p:extLst>
      <p:ext uri="{BB962C8B-B14F-4D97-AF65-F5344CB8AC3E}">
        <p14:creationId xmlns:p14="http://schemas.microsoft.com/office/powerpoint/2010/main" val="40708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79"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3" y="1"/>
            <a:ext cx="12191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8"/>
            </p:custDataLst>
          </p:nvPr>
        </p:nvSpPr>
        <p:spPr>
          <a:xfrm>
            <a:off x="398023"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9"/>
            </p:custDataLst>
          </p:nvPr>
        </p:nvSpPr>
        <p:spPr>
          <a:xfrm>
            <a:off x="11788137"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9F958F"/>
                </a:solidFill>
              </a:rPr>
              <a:pPr algn="ctr" defTabSz="957756"/>
              <a:t>‹#›</a:t>
            </a:fld>
            <a:endParaRPr lang="en-US" sz="700" dirty="0">
              <a:solidFill>
                <a:srgbClr val="9F958F"/>
              </a:solidFill>
            </a:endParaRPr>
          </a:p>
        </p:txBody>
      </p:sp>
      <p:sp>
        <p:nvSpPr>
          <p:cNvPr id="9" name="Freeform 4"/>
          <p:cNvSpPr>
            <a:spLocks/>
          </p:cNvSpPr>
          <p:nvPr>
            <p:custDataLst>
              <p:tags r:id="rId20"/>
            </p:custDataLst>
          </p:nvPr>
        </p:nvSpPr>
        <p:spPr bwMode="auto">
          <a:xfrm>
            <a:off x="4"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cxnSp>
        <p:nvCxnSpPr>
          <p:cNvPr id="15" name="Straight Connector 5"/>
          <p:cNvCxnSpPr/>
          <p:nvPr>
            <p:custDataLst>
              <p:tags r:id="rId21"/>
            </p:custDataLst>
          </p:nvPr>
        </p:nvCxnSpPr>
        <p:spPr>
          <a:xfrm flipH="1">
            <a:off x="4"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email"/>
          <a:stretch>
            <a:fillRect/>
          </a:stretch>
        </p:blipFill>
        <p:spPr>
          <a:xfrm>
            <a:off x="145458" y="6419980"/>
            <a:ext cx="1772308" cy="343023"/>
          </a:xfrm>
          <a:prstGeom prst="rect">
            <a:avLst/>
          </a:prstGeom>
        </p:spPr>
      </p:pic>
      <p:pic>
        <p:nvPicPr>
          <p:cNvPr id="16" name="Picture 4" descr="http://2.bp.blogspot.com/-2EhwheMnP8Y/Tm4-tdJO_MI/AAAAAAAAAPM/JA6CGOfBAPs/s1600/canon_logo.png"/>
          <p:cNvPicPr>
            <a:picLocks noChangeAspect="1" noChangeArrowheads="1"/>
          </p:cNvPicPr>
          <p:nvPr userDrawn="1"/>
        </p:nvPicPr>
        <p:blipFill>
          <a:blip r:embed="rId25" cstate="email"/>
          <a:srcRect/>
          <a:stretch>
            <a:fillRect/>
          </a:stretch>
        </p:blipFill>
        <p:spPr bwMode="auto">
          <a:xfrm>
            <a:off x="2024719" y="6490318"/>
            <a:ext cx="1125417" cy="217185"/>
          </a:xfrm>
          <a:prstGeom prst="rect">
            <a:avLst/>
          </a:prstGeom>
          <a:noFill/>
        </p:spPr>
      </p:pic>
    </p:spTree>
    <p:extLst>
      <p:ext uri="{BB962C8B-B14F-4D97-AF65-F5344CB8AC3E}">
        <p14:creationId xmlns:p14="http://schemas.microsoft.com/office/powerpoint/2010/main" val="204266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marL="0" indent="0" algn="l" defTabSz="914342" rtl="0" eaLnBrk="1" latinLnBrk="0" hangingPunct="1">
        <a:lnSpc>
          <a:spcPct val="85000"/>
        </a:lnSpc>
        <a:spcBef>
          <a:spcPct val="0"/>
        </a:spcBef>
        <a:buNone/>
        <a:defRPr sz="2200" b="0" kern="1200">
          <a:solidFill>
            <a:schemeClr val="tx1"/>
          </a:solidFill>
          <a:latin typeface="Arial"/>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Arial"/>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Arial"/>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Arial"/>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Arial"/>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5499830"/>
            <a:ext cx="12192000" cy="895889"/>
          </a:xfrm>
        </p:spPr>
        <p:txBody>
          <a:bodyPr/>
          <a:lstStyle/>
          <a:p>
            <a:r>
              <a:rPr lang="en-US" sz="4800" dirty="0" smtClean="0"/>
              <a:t>PearlChain</a:t>
            </a:r>
            <a:endParaRPr lang="en-US" sz="4800" dirty="0"/>
          </a:p>
        </p:txBody>
      </p:sp>
    </p:spTree>
    <p:extLst>
      <p:ext uri="{BB962C8B-B14F-4D97-AF65-F5344CB8AC3E}">
        <p14:creationId xmlns:p14="http://schemas.microsoft.com/office/powerpoint/2010/main" val="924680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Integration w.r.t PearlChain</a:t>
            </a:r>
            <a:endParaRPr lang="en-US" sz="2400" dirty="0"/>
          </a:p>
        </p:txBody>
      </p:sp>
      <p:pic>
        <p:nvPicPr>
          <p:cNvPr id="5" name="Picture 4"/>
          <p:cNvPicPr>
            <a:picLocks noChangeAspect="1"/>
          </p:cNvPicPr>
          <p:nvPr/>
        </p:nvPicPr>
        <p:blipFill>
          <a:blip r:embed="rId3"/>
          <a:stretch>
            <a:fillRect/>
          </a:stretch>
        </p:blipFill>
        <p:spPr>
          <a:xfrm>
            <a:off x="5643154" y="1441614"/>
            <a:ext cx="6011923" cy="2999207"/>
          </a:xfrm>
          <a:prstGeom prst="rect">
            <a:avLst/>
          </a:prstGeom>
        </p:spPr>
      </p:pic>
      <p:pic>
        <p:nvPicPr>
          <p:cNvPr id="6" name="Picture 5"/>
          <p:cNvPicPr>
            <a:picLocks noChangeAspect="1"/>
          </p:cNvPicPr>
          <p:nvPr/>
        </p:nvPicPr>
        <p:blipFill>
          <a:blip r:embed="rId4"/>
          <a:stretch>
            <a:fillRect/>
          </a:stretch>
        </p:blipFill>
        <p:spPr>
          <a:xfrm>
            <a:off x="2385945" y="4562741"/>
            <a:ext cx="6514418" cy="1624978"/>
          </a:xfrm>
          <a:prstGeom prst="rect">
            <a:avLst/>
          </a:prstGeom>
        </p:spPr>
      </p:pic>
      <p:pic>
        <p:nvPicPr>
          <p:cNvPr id="7" name="Picture 6"/>
          <p:cNvPicPr>
            <a:picLocks noChangeAspect="1"/>
          </p:cNvPicPr>
          <p:nvPr/>
        </p:nvPicPr>
        <p:blipFill>
          <a:blip r:embed="rId5"/>
          <a:stretch>
            <a:fillRect/>
          </a:stretch>
        </p:blipFill>
        <p:spPr>
          <a:xfrm>
            <a:off x="150260" y="1441614"/>
            <a:ext cx="5492894" cy="3019522"/>
          </a:xfrm>
          <a:prstGeom prst="rect">
            <a:avLst/>
          </a:prstGeom>
        </p:spPr>
      </p:pic>
    </p:spTree>
    <p:extLst>
      <p:ext uri="{BB962C8B-B14F-4D97-AF65-F5344CB8AC3E}">
        <p14:creationId xmlns:p14="http://schemas.microsoft.com/office/powerpoint/2010/main" val="1338449092"/>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Pros and Cons of </a:t>
            </a:r>
            <a:r>
              <a:rPr lang="en-US" sz="2400" dirty="0" err="1" smtClean="0"/>
              <a:t>PearlChain</a:t>
            </a:r>
            <a:endParaRPr lang="en-US" sz="2400" dirty="0"/>
          </a:p>
        </p:txBody>
      </p:sp>
      <p:sp>
        <p:nvSpPr>
          <p:cNvPr id="3" name="Content Placeholder 2"/>
          <p:cNvSpPr>
            <a:spLocks noGrp="1"/>
          </p:cNvSpPr>
          <p:nvPr>
            <p:ph idx="1"/>
          </p:nvPr>
        </p:nvSpPr>
        <p:spPr>
          <a:xfrm>
            <a:off x="101601" y="1494768"/>
            <a:ext cx="12090400" cy="4643751"/>
          </a:xfrm>
        </p:spPr>
        <p:txBody>
          <a:bodyPr/>
          <a:lstStyle/>
          <a:p>
            <a:pPr marL="0" indent="0">
              <a:buNone/>
            </a:pPr>
            <a:endParaRPr lang="en-US" sz="1800" dirty="0" smtClean="0">
              <a:latin typeface="Calibri" panose="020F0502020204030204" pitchFamily="34" charset="0"/>
            </a:endParaRPr>
          </a:p>
          <a:p>
            <a:endParaRPr lang="en-US" sz="1800" dirty="0">
              <a:latin typeface="Calibri" panose="020F0502020204030204" pitchFamily="34" charset="0"/>
            </a:endParaRPr>
          </a:p>
          <a:p>
            <a:endParaRPr lang="en-US" sz="1800" dirty="0" smtClean="0">
              <a:latin typeface="Calibri" panose="020F0502020204030204" pitchFamily="34" charset="0"/>
            </a:endParaRPr>
          </a:p>
          <a:p>
            <a:endParaRPr lang="en-US" sz="1800" dirty="0">
              <a:latin typeface="Calibri" panose="020F0502020204030204" pitchFamily="34" charset="0"/>
            </a:endParaRPr>
          </a:p>
          <a:p>
            <a:endParaRPr lang="en-US" sz="1800" dirty="0" smtClean="0">
              <a:latin typeface="Calibri" panose="020F0502020204030204" pitchFamily="34" charset="0"/>
            </a:endParaRPr>
          </a:p>
          <a:p>
            <a:pPr marL="0" indent="0">
              <a:buNone/>
            </a:pPr>
            <a:endParaRPr lang="en-US" sz="1800" dirty="0" smtClean="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85605556"/>
              </p:ext>
            </p:extLst>
          </p:nvPr>
        </p:nvGraphicFramePr>
        <p:xfrm>
          <a:off x="101601" y="1494768"/>
          <a:ext cx="11827932" cy="4575832"/>
        </p:xfrm>
        <a:graphic>
          <a:graphicData uri="http://schemas.openxmlformats.org/drawingml/2006/table">
            <a:tbl>
              <a:tblPr firstRow="1" bandRow="1">
                <a:tableStyleId>{5C22544A-7EE6-4342-B048-85BDC9FD1C3A}</a:tableStyleId>
              </a:tblPr>
              <a:tblGrid>
                <a:gridCol w="3597880"/>
                <a:gridCol w="8230052"/>
              </a:tblGrid>
              <a:tr h="563179">
                <a:tc>
                  <a:txBody>
                    <a:bodyPr/>
                    <a:lstStyle/>
                    <a:p>
                      <a:pPr algn="ctr"/>
                      <a:r>
                        <a:rPr lang="en-US" sz="2400" b="1" dirty="0" smtClean="0"/>
                        <a:t>Pros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c>
                  <a:txBody>
                    <a:bodyPr/>
                    <a:lstStyle/>
                    <a:p>
                      <a:pPr algn="ctr"/>
                      <a:r>
                        <a:rPr lang="en-US" sz="2400" b="1" dirty="0" smtClean="0"/>
                        <a:t>Cons</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r>
              <a:tr h="4012653">
                <a:tc>
                  <a:txBody>
                    <a:bodyPr/>
                    <a:lstStyle/>
                    <a:p>
                      <a:pPr marL="171450" indent="-171450">
                        <a:buFont typeface="Arial" panose="020B0604020202020204" pitchFamily="34" charset="0"/>
                        <a:buChar char="•"/>
                      </a:pPr>
                      <a:r>
                        <a:rPr lang="en-US" sz="1400" kern="1200" dirty="0" smtClean="0">
                          <a:solidFill>
                            <a:schemeClr val="dk1"/>
                          </a:solidFill>
                          <a:latin typeface="+mn-lt"/>
                          <a:ea typeface="+mn-ea"/>
                          <a:cs typeface="+mn-cs"/>
                        </a:rPr>
                        <a:t>Enhanced User Interface &amp; Experience for end user</a:t>
                      </a:r>
                    </a:p>
                    <a:p>
                      <a:pPr marL="171450" marR="0" lvl="0" indent="-171450" algn="l" defTabSz="9143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smtClean="0">
                          <a:solidFill>
                            <a:schemeClr val="dk1"/>
                          </a:solidFill>
                          <a:latin typeface="+mn-lt"/>
                          <a:ea typeface="+mn-ea"/>
                          <a:cs typeface="+mn-cs"/>
                        </a:rPr>
                        <a:t>Real time meter and invoices calculations is available</a:t>
                      </a:r>
                    </a:p>
                    <a:p>
                      <a:pPr marL="171450" indent="-171450">
                        <a:buFont typeface="Arial" panose="020B0604020202020204" pitchFamily="34" charset="0"/>
                        <a:buChar char="•"/>
                      </a:pPr>
                      <a:r>
                        <a:rPr lang="en-US" sz="1400" kern="1200" dirty="0" smtClean="0">
                          <a:solidFill>
                            <a:schemeClr val="dk1"/>
                          </a:solidFill>
                          <a:latin typeface="+mn-lt"/>
                          <a:ea typeface="+mn-ea"/>
                          <a:cs typeface="+mn-cs"/>
                        </a:rPr>
                        <a:t>Customizable Invoice Template are available</a:t>
                      </a:r>
                    </a:p>
                    <a:p>
                      <a:pPr marL="171450" indent="-171450">
                        <a:buFont typeface="Arial" panose="020B0604020202020204" pitchFamily="34" charset="0"/>
                        <a:buChar char="•"/>
                      </a:pPr>
                      <a:r>
                        <a:rPr lang="en-US" sz="1400" kern="1200" dirty="0" smtClean="0">
                          <a:solidFill>
                            <a:schemeClr val="dk1"/>
                          </a:solidFill>
                          <a:latin typeface="+mn-lt"/>
                          <a:ea typeface="+mn-ea"/>
                          <a:cs typeface="+mn-cs"/>
                        </a:rPr>
                        <a:t>Additional</a:t>
                      </a:r>
                      <a:r>
                        <a:rPr lang="en-US" sz="1400" kern="1200" baseline="0" dirty="0" smtClean="0">
                          <a:solidFill>
                            <a:schemeClr val="dk1"/>
                          </a:solidFill>
                          <a:latin typeface="+mn-lt"/>
                          <a:ea typeface="+mn-ea"/>
                          <a:cs typeface="+mn-cs"/>
                        </a:rPr>
                        <a:t> feature related to CPQ real time progression and Contract billing and monitoring will improve the business handling.</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US" sz="1400" dirty="0" smtClean="0">
                          <a:latin typeface="+mn-lt"/>
                        </a:rPr>
                        <a:t>PearlChain is still in the core product development mode. </a:t>
                      </a:r>
                    </a:p>
                    <a:p>
                      <a:pPr marL="171450" indent="-171450">
                        <a:buFont typeface="Arial" panose="020B0604020202020204" pitchFamily="34" charset="0"/>
                        <a:buChar char="•"/>
                      </a:pPr>
                      <a:r>
                        <a:rPr lang="en-US" sz="1400" dirty="0" smtClean="0">
                          <a:latin typeface="+mn-lt"/>
                        </a:rPr>
                        <a:t>PearlChain has a very thick Modelling layer and thin database layer. All functionalities can be build using Shape-IT modelling tool which makes it difficult sometimes to draw a boundary b/w Vanilla and Custom.</a:t>
                      </a:r>
                    </a:p>
                    <a:p>
                      <a:pPr marL="171450" indent="-171450">
                        <a:buFont typeface="Arial" panose="020B0604020202020204" pitchFamily="34" charset="0"/>
                        <a:buChar char="•"/>
                      </a:pPr>
                      <a:r>
                        <a:rPr lang="en-US" sz="1400" dirty="0" smtClean="0">
                          <a:latin typeface="+mn-lt"/>
                        </a:rPr>
                        <a:t>Customer screen is not available for user to check the customer data i.e. Reports need to be fetched</a:t>
                      </a:r>
                    </a:p>
                    <a:p>
                      <a:pPr marL="171450" indent="-171450">
                        <a:buFont typeface="Arial" panose="020B0604020202020204" pitchFamily="34" charset="0"/>
                        <a:buChar char="•"/>
                      </a:pPr>
                      <a:r>
                        <a:rPr lang="en-US" sz="1400" dirty="0" smtClean="0">
                          <a:latin typeface="+mn-lt"/>
                        </a:rPr>
                        <a:t>Processing time is high e.g. 200ms to fetch 1 average size contract</a:t>
                      </a:r>
                    </a:p>
                    <a:p>
                      <a:pPr marL="171450" indent="-171450">
                        <a:buFont typeface="Arial" panose="020B0604020202020204" pitchFamily="34" charset="0"/>
                        <a:buChar char="•"/>
                      </a:pPr>
                      <a:r>
                        <a:rPr lang="en-US" sz="1400" dirty="0" smtClean="0">
                          <a:latin typeface="+mn-lt"/>
                        </a:rPr>
                        <a:t>Nested table are used in DB, this would</a:t>
                      </a:r>
                      <a:r>
                        <a:rPr lang="en-US" sz="1400" baseline="0" dirty="0" smtClean="0">
                          <a:latin typeface="+mn-lt"/>
                        </a:rPr>
                        <a:t> result in complex code development and difficult to debug and might impact the performance for few processes.</a:t>
                      </a:r>
                      <a:endParaRPr lang="en-US" sz="1400" dirty="0" smtClean="0">
                        <a:latin typeface="+mn-lt"/>
                      </a:endParaRPr>
                    </a:p>
                    <a:p>
                      <a:pPr marL="171450" indent="-171450">
                        <a:buFont typeface="Arial" panose="020B0604020202020204" pitchFamily="34" charset="0"/>
                        <a:buChar char="•"/>
                      </a:pPr>
                      <a:r>
                        <a:rPr lang="en-US" sz="1400" dirty="0" smtClean="0">
                          <a:latin typeface="+mn-lt"/>
                        </a:rPr>
                        <a:t>Auto Launch is custom workflow designed for Canon</a:t>
                      </a:r>
                    </a:p>
                    <a:p>
                      <a:pPr marL="171450" indent="-171450">
                        <a:buFont typeface="Arial" panose="020B0604020202020204" pitchFamily="34" charset="0"/>
                        <a:buChar char="•"/>
                      </a:pPr>
                      <a:r>
                        <a:rPr lang="en-US" sz="1400" dirty="0" smtClean="0">
                          <a:latin typeface="+mn-lt"/>
                        </a:rPr>
                        <a:t>Integration of multiple Databases and workflows is prone to error while data is transferred within system</a:t>
                      </a:r>
                    </a:p>
                    <a:p>
                      <a:pPr marL="171450" indent="-171450">
                        <a:buFont typeface="Arial" panose="020B0604020202020204" pitchFamily="34" charset="0"/>
                        <a:buChar char="•"/>
                      </a:pPr>
                      <a:r>
                        <a:rPr lang="en-US" sz="1400" dirty="0" smtClean="0">
                          <a:latin typeface="+mn-lt"/>
                        </a:rPr>
                        <a:t>Data Model is different compared</a:t>
                      </a:r>
                      <a:r>
                        <a:rPr lang="en-US" sz="1400" baseline="0" dirty="0" smtClean="0">
                          <a:latin typeface="+mn-lt"/>
                        </a:rPr>
                        <a:t> to existing system and hence a very complex </a:t>
                      </a:r>
                      <a:r>
                        <a:rPr lang="en-US" sz="1400" dirty="0" smtClean="0">
                          <a:latin typeface="+mn-lt"/>
                        </a:rPr>
                        <a:t>logic resides in code base</a:t>
                      </a:r>
                    </a:p>
                    <a:p>
                      <a:pPr marL="171450" indent="-171450">
                        <a:buFont typeface="Arial" panose="020B0604020202020204" pitchFamily="34" charset="0"/>
                        <a:buChar char="•"/>
                      </a:pPr>
                      <a:r>
                        <a:rPr lang="en-US" sz="1400" dirty="0" smtClean="0">
                          <a:latin typeface="+mn-lt"/>
                        </a:rPr>
                        <a:t>Multiple integration stage points makes the system error prone, speculated contracts to get affected – 1000 to1200 per month</a:t>
                      </a:r>
                    </a:p>
                    <a:p>
                      <a:pPr marL="171450" indent="-171450">
                        <a:buFont typeface="Arial" panose="020B0604020202020204" pitchFamily="34" charset="0"/>
                        <a:buChar char="•"/>
                      </a:pPr>
                      <a:r>
                        <a:rPr lang="en-US" sz="1400" dirty="0" smtClean="0">
                          <a:latin typeface="+mn-lt"/>
                        </a:rPr>
                        <a:t>PearlChain has some risk for Supportability because of lack of Standard product documentation. Supporting PearlChain requires special skill set of Modelling and Java coding which is presently only with PearlChain modelers and their consultants.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8147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522404" y="2142067"/>
            <a:ext cx="5466304" cy="2833695"/>
          </a:xfrm>
        </p:spPr>
        <p:txBody>
          <a:bodyPr/>
          <a:lstStyle/>
          <a:p>
            <a:pPr marL="0" indent="0" algn="ctr">
              <a:buNone/>
            </a:pPr>
            <a:endParaRPr lang="en-US" sz="6000" dirty="0" smtClean="0"/>
          </a:p>
          <a:p>
            <a:pPr marL="0" indent="0" algn="ctr">
              <a:buNone/>
            </a:pPr>
            <a:r>
              <a:rPr lang="en-US" sz="6000" dirty="0" smtClean="0"/>
              <a:t>Thank You</a:t>
            </a:r>
            <a:endParaRPr lang="en-US" sz="6000" dirty="0"/>
          </a:p>
        </p:txBody>
      </p:sp>
    </p:spTree>
    <p:extLst>
      <p:ext uri="{BB962C8B-B14F-4D97-AF65-F5344CB8AC3E}">
        <p14:creationId xmlns:p14="http://schemas.microsoft.com/office/powerpoint/2010/main" val="311165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9711" y="3222994"/>
            <a:ext cx="10363200" cy="1362075"/>
          </a:xfrm>
        </p:spPr>
        <p:txBody>
          <a:bodyPr/>
          <a:lstStyle/>
          <a:p>
            <a:r>
              <a:rPr lang="en-US" dirty="0" smtClean="0"/>
              <a:t>AppendiX</a:t>
            </a:r>
            <a:endParaRPr lang="en-US" dirty="0"/>
          </a:p>
        </p:txBody>
      </p:sp>
    </p:spTree>
    <p:extLst>
      <p:ext uri="{BB962C8B-B14F-4D97-AF65-F5344CB8AC3E}">
        <p14:creationId xmlns:p14="http://schemas.microsoft.com/office/powerpoint/2010/main" val="4269630527"/>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bwMode="auto">
          <a:xfrm>
            <a:off x="2793227" y="1230488"/>
            <a:ext cx="6328195" cy="4930101"/>
          </a:xfrm>
          <a:prstGeom prst="cube">
            <a:avLst>
              <a:gd name="adj" fmla="val 1067"/>
            </a:avLst>
          </a:prstGeom>
          <a:solidFill>
            <a:srgbClr val="FF6600"/>
          </a:solidFill>
          <a:ln w="9525">
            <a:solidFill>
              <a:srgbClr val="F9F9F9"/>
            </a:solidFill>
            <a:round/>
            <a:headEnd/>
            <a:tailEnd/>
          </a:ln>
          <a:effectLst>
            <a:outerShdw blurRad="63500" dist="23000" dir="5400000" rotWithShape="0">
              <a:srgbClr val="000000">
                <a:alpha val="34998"/>
              </a:srgbClr>
            </a:outerShdw>
          </a:effectLst>
        </p:spPr>
        <p:txBody>
          <a:bodyPr vert="vert270" lIns="91438" tIns="45720" rIns="91438" bIns="45720" anchor="t" anchorCtr="0"/>
          <a:lstStyle/>
          <a:p>
            <a:pPr algn="ctr"/>
            <a:r>
              <a:rPr lang="en-US" sz="1600" b="1" dirty="0">
                <a:ln w="1905"/>
                <a:solidFill>
                  <a:schemeClr val="bg1"/>
                </a:solidFill>
                <a:latin typeface="Calibri"/>
                <a:cs typeface="Calibri"/>
              </a:rPr>
              <a:t>Core Components/Infrastructure</a:t>
            </a:r>
          </a:p>
          <a:p>
            <a:pPr algn="ctr"/>
            <a:r>
              <a:rPr lang="en-US" sz="1200" b="1" dirty="0">
                <a:ln w="1905"/>
                <a:solidFill>
                  <a:schemeClr val="bg1"/>
                </a:solidFill>
                <a:latin typeface="Calibri"/>
                <a:cs typeface="Calibri"/>
              </a:rPr>
              <a:t>Security, interfacing, document </a:t>
            </a:r>
            <a:r>
              <a:rPr lang="en-US" sz="1200" b="1" dirty="0" err="1">
                <a:ln w="1905"/>
                <a:solidFill>
                  <a:schemeClr val="bg1"/>
                </a:solidFill>
                <a:latin typeface="Calibri"/>
                <a:cs typeface="Calibri"/>
              </a:rPr>
              <a:t>mgt</a:t>
            </a:r>
            <a:r>
              <a:rPr lang="en-US" sz="1200" b="1" dirty="0">
                <a:ln w="1905"/>
                <a:solidFill>
                  <a:schemeClr val="bg1"/>
                </a:solidFill>
                <a:latin typeface="Calibri"/>
                <a:cs typeface="Calibri"/>
              </a:rPr>
              <a:t>, workflow, EDI core, </a:t>
            </a:r>
            <a:br>
              <a:rPr lang="en-US" sz="1200" b="1" dirty="0">
                <a:ln w="1905"/>
                <a:solidFill>
                  <a:schemeClr val="bg1"/>
                </a:solidFill>
                <a:latin typeface="Calibri"/>
                <a:cs typeface="Calibri"/>
              </a:rPr>
            </a:br>
            <a:r>
              <a:rPr lang="en-US" sz="1200" b="1" dirty="0">
                <a:ln w="1905"/>
                <a:solidFill>
                  <a:schemeClr val="bg1"/>
                </a:solidFill>
                <a:latin typeface="Calibri"/>
                <a:cs typeface="Calibri"/>
              </a:rPr>
              <a:t>notifications, excel import, standard texts, localizations</a:t>
            </a:r>
          </a:p>
        </p:txBody>
      </p:sp>
      <p:sp>
        <p:nvSpPr>
          <p:cNvPr id="6" name="Cube 5"/>
          <p:cNvSpPr/>
          <p:nvPr/>
        </p:nvSpPr>
        <p:spPr bwMode="auto">
          <a:xfrm>
            <a:off x="3655398" y="1308460"/>
            <a:ext cx="5602508" cy="4708114"/>
          </a:xfrm>
          <a:prstGeom prst="cube">
            <a:avLst>
              <a:gd name="adj" fmla="val 990"/>
            </a:avLst>
          </a:prstGeom>
          <a:gradFill rotWithShape="1">
            <a:gsLst>
              <a:gs pos="0">
                <a:schemeClr val="accent1">
                  <a:lumMod val="60000"/>
                  <a:lumOff val="40000"/>
                </a:schemeClr>
              </a:gs>
              <a:gs pos="80000">
                <a:schemeClr val="accent1">
                  <a:lumMod val="40000"/>
                  <a:lumOff val="60000"/>
                </a:schemeClr>
              </a:gs>
              <a:gs pos="100000">
                <a:schemeClr val="accent1">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vert="vert270" lIns="91438" tIns="45720" rIns="91438" bIns="45720" anchor="t" anchorCtr="0"/>
          <a:lstStyle/>
          <a:p>
            <a:pPr algn="ctr"/>
            <a:r>
              <a:rPr lang="en-US" sz="16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Master Data through Mapping </a:t>
            </a:r>
          </a:p>
          <a:p>
            <a:pPr algn="ctr"/>
            <a:r>
              <a:rPr lang="en-US" sz="12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Partner, product, BOM, BOW, equipment, resource </a:t>
            </a:r>
          </a:p>
          <a:p>
            <a:pPr algn="ctr"/>
            <a:r>
              <a:rPr lang="en-US" sz="12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(employee, machine), warehouse, locations, calendars</a:t>
            </a:r>
          </a:p>
        </p:txBody>
      </p:sp>
      <p:grpSp>
        <p:nvGrpSpPr>
          <p:cNvPr id="45" name="Group 44"/>
          <p:cNvGrpSpPr/>
          <p:nvPr/>
        </p:nvGrpSpPr>
        <p:grpSpPr>
          <a:xfrm>
            <a:off x="4517910" y="1389424"/>
            <a:ext cx="4882272" cy="4483134"/>
            <a:chOff x="2357540" y="409620"/>
            <a:chExt cx="6498139" cy="5827692"/>
          </a:xfrm>
        </p:grpSpPr>
        <p:sp>
          <p:nvSpPr>
            <p:cNvPr id="8" name="Cube 7"/>
            <p:cNvSpPr/>
            <p:nvPr/>
          </p:nvSpPr>
          <p:spPr bwMode="auto">
            <a:xfrm>
              <a:off x="2357540" y="409620"/>
              <a:ext cx="6498139" cy="5827692"/>
            </a:xfrm>
            <a:prstGeom prst="cube">
              <a:avLst>
                <a:gd name="adj" fmla="val 483"/>
              </a:avLst>
            </a:prstGeom>
            <a:solidFill>
              <a:schemeClr val="accent1"/>
            </a:solidFill>
            <a:ln w="9525">
              <a:solidFill>
                <a:srgbClr val="F9F9F9"/>
              </a:solidFill>
              <a:round/>
              <a:headEnd/>
              <a:tailEnd/>
            </a:ln>
            <a:effectLst>
              <a:outerShdw blurRad="63500" dist="23000" dir="5400000" rotWithShape="0">
                <a:srgbClr val="000000">
                  <a:alpha val="34998"/>
                </a:srgbClr>
              </a:outerShdw>
            </a:effectLst>
          </p:spPr>
          <p:txBody>
            <a:bodyPr vert="vert270" lIns="91438" tIns="45720" rIns="91438" bIns="45720" anchor="t" anchorCtr="0"/>
            <a:lstStyle/>
            <a:p>
              <a:pPr algn="ctr"/>
              <a:r>
                <a:rPr lang="en-US" sz="1600" b="1" dirty="0">
                  <a:ln w="1905"/>
                  <a:solidFill>
                    <a:srgbClr val="FFFFFF"/>
                  </a:solidFill>
                  <a:latin typeface="Calibri"/>
                  <a:cs typeface="Calibri"/>
                </a:rPr>
                <a:t>Functional Components</a:t>
              </a:r>
            </a:p>
          </p:txBody>
        </p:sp>
        <p:sp>
          <p:nvSpPr>
            <p:cNvPr id="9" name="Cube 8"/>
            <p:cNvSpPr/>
            <p:nvPr/>
          </p:nvSpPr>
          <p:spPr bwMode="auto">
            <a:xfrm>
              <a:off x="3550208" y="470134"/>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Finance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Finance</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Accounting</a:t>
              </a:r>
            </a:p>
          </p:txBody>
        </p:sp>
        <p:sp>
          <p:nvSpPr>
            <p:cNvPr id="10" name="Cube 9"/>
            <p:cNvSpPr/>
            <p:nvPr/>
          </p:nvSpPr>
          <p:spPr bwMode="auto">
            <a:xfrm>
              <a:off x="3550208" y="726008"/>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CPQ –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Autolaunch</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Configure – Price - Quote</a:t>
              </a:r>
            </a:p>
          </p:txBody>
        </p:sp>
        <p:sp>
          <p:nvSpPr>
            <p:cNvPr id="11" name="Cube 10"/>
            <p:cNvSpPr/>
            <p:nvPr/>
          </p:nvSpPr>
          <p:spPr bwMode="auto">
            <a:xfrm>
              <a:off x="3550208" y="972625"/>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Orders/Contract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Sales, Purchase, Service, Maintenance </a:t>
              </a:r>
            </a:p>
          </p:txBody>
        </p:sp>
        <p:sp>
          <p:nvSpPr>
            <p:cNvPr id="12" name="Cube 11"/>
            <p:cNvSpPr/>
            <p:nvPr/>
          </p:nvSpPr>
          <p:spPr bwMode="auto">
            <a:xfrm>
              <a:off x="3550208" y="1217319"/>
              <a:ext cx="5052849" cy="348907"/>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Procurement                  Contracts, Purchase </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requisitions, Orders, Receipts, invoice</a:t>
              </a:r>
              <a:b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b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matching</a:t>
              </a:r>
            </a:p>
          </p:txBody>
        </p:sp>
        <p:sp>
          <p:nvSpPr>
            <p:cNvPr id="13" name="Cube 12"/>
            <p:cNvSpPr/>
            <p:nvPr/>
          </p:nvSpPr>
          <p:spPr bwMode="auto">
            <a:xfrm>
              <a:off x="3550208" y="1566227"/>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Cost control, cash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Activity based costing, cash resource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a:t>
              </a:r>
            </a:p>
          </p:txBody>
        </p:sp>
        <p:sp>
          <p:nvSpPr>
            <p:cNvPr id="14" name="Cube 13"/>
            <p:cNvSpPr/>
            <p:nvPr/>
          </p:nvSpPr>
          <p:spPr bwMode="auto">
            <a:xfrm>
              <a:off x="3550208" y="1821390"/>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Customer Projects	Offers, projects, claims </a:t>
              </a:r>
            </a:p>
          </p:txBody>
        </p:sp>
        <p:sp>
          <p:nvSpPr>
            <p:cNvPr id="15" name="Cube 14"/>
            <p:cNvSpPr/>
            <p:nvPr/>
          </p:nvSpPr>
          <p:spPr bwMode="auto">
            <a:xfrm>
              <a:off x="3550208" y="2076552"/>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Recurring billing		Billing,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meterread</a:t>
              </a:r>
              <a:endPar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endParaRPr>
            </a:p>
          </p:txBody>
        </p:sp>
        <p:sp>
          <p:nvSpPr>
            <p:cNvPr id="16" name="Cube 15"/>
            <p:cNvSpPr/>
            <p:nvPr/>
          </p:nvSpPr>
          <p:spPr bwMode="auto">
            <a:xfrm>
              <a:off x="3550208" y="2331715"/>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CRM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Lead</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opportunities, SLM</a:t>
              </a:r>
            </a:p>
          </p:txBody>
        </p:sp>
        <p:sp>
          <p:nvSpPr>
            <p:cNvPr id="17" name="Cube 16"/>
            <p:cNvSpPr/>
            <p:nvPr/>
          </p:nvSpPr>
          <p:spPr bwMode="auto">
            <a:xfrm>
              <a:off x="3550208" y="2586879"/>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Business Monitoring/KPI’s	Trading Dashboard, KPI steering</a:t>
              </a:r>
            </a:p>
          </p:txBody>
        </p:sp>
        <p:sp>
          <p:nvSpPr>
            <p:cNvPr id="20" name="Cube 19"/>
            <p:cNvSpPr/>
            <p:nvPr/>
          </p:nvSpPr>
          <p:spPr bwMode="auto">
            <a:xfrm>
              <a:off x="3550208" y="2851301"/>
              <a:ext cx="5052849" cy="244693"/>
            </a:xfrm>
            <a:prstGeom prst="cube">
              <a:avLst>
                <a:gd name="adj" fmla="val 0"/>
              </a:avLst>
            </a:prstGeom>
            <a:gradFill rotWithShape="1">
              <a:gsLst>
                <a:gs pos="0">
                  <a:schemeClr val="tx2">
                    <a:lumMod val="60000"/>
                    <a:lumOff val="40000"/>
                  </a:schemeClr>
                </a:gs>
                <a:gs pos="80000">
                  <a:schemeClr val="accent1">
                    <a:lumMod val="20000"/>
                    <a:lumOff val="80000"/>
                  </a:schemeClr>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Human Resources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HR)          Wage </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calculation, expenses, capability management</a:t>
              </a:r>
            </a:p>
          </p:txBody>
        </p:sp>
      </p:grpSp>
      <p:grpSp>
        <p:nvGrpSpPr>
          <p:cNvPr id="44" name="Group 43"/>
          <p:cNvGrpSpPr/>
          <p:nvPr/>
        </p:nvGrpSpPr>
        <p:grpSpPr>
          <a:xfrm>
            <a:off x="4973850" y="3451772"/>
            <a:ext cx="4336115" cy="2271507"/>
            <a:chOff x="2809200" y="3033670"/>
            <a:chExt cx="5771222" cy="2952766"/>
          </a:xfrm>
        </p:grpSpPr>
        <p:sp>
          <p:nvSpPr>
            <p:cNvPr id="19" name="Cube 18"/>
            <p:cNvSpPr/>
            <p:nvPr/>
          </p:nvSpPr>
          <p:spPr bwMode="auto">
            <a:xfrm>
              <a:off x="2809200" y="3033670"/>
              <a:ext cx="5771222" cy="2952766"/>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vert="vert270" lIns="91438" tIns="45720" rIns="91438" bIns="45720" anchor="t" anchorCtr="0"/>
            <a:lstStyle/>
            <a:p>
              <a:pPr algn="ctr"/>
              <a:r>
                <a:rPr lang="en-US" sz="16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Value Chain Automation</a:t>
              </a:r>
            </a:p>
          </p:txBody>
        </p:sp>
        <p:sp>
          <p:nvSpPr>
            <p:cNvPr id="21" name="Cube 20"/>
            <p:cNvSpPr/>
            <p:nvPr/>
          </p:nvSpPr>
          <p:spPr bwMode="auto">
            <a:xfrm>
              <a:off x="3457653" y="3068657"/>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Integral Planning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                      MRP</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CRP, Purchase Planning, dynamic dispatching</a:t>
              </a:r>
            </a:p>
          </p:txBody>
        </p:sp>
        <p:sp>
          <p:nvSpPr>
            <p:cNvPr id="22" name="Cube 21"/>
            <p:cNvSpPr/>
            <p:nvPr/>
          </p:nvSpPr>
          <p:spPr bwMode="auto">
            <a:xfrm>
              <a:off x="3457653" y="3331099"/>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Track &amp; Trace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        Tracking</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Quality control Coverage, Body passages, alerting</a:t>
              </a:r>
            </a:p>
          </p:txBody>
        </p:sp>
        <p:sp>
          <p:nvSpPr>
            <p:cNvPr id="23" name="Cube 22"/>
            <p:cNvSpPr/>
            <p:nvPr/>
          </p:nvSpPr>
          <p:spPr bwMode="auto">
            <a:xfrm>
              <a:off x="3457653" y="3593125"/>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Warehousing	                      Inventory</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Picking, Stock corrections,  reorder stock</a:t>
              </a:r>
            </a:p>
          </p:txBody>
        </p:sp>
        <p:sp>
          <p:nvSpPr>
            <p:cNvPr id="24" name="Cube 23"/>
            <p:cNvSpPr/>
            <p:nvPr/>
          </p:nvSpPr>
          <p:spPr bwMode="auto">
            <a:xfrm>
              <a:off x="3457653" y="3830486"/>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Projects		</a:t>
              </a:r>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Projects</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Activities</a:t>
              </a:r>
            </a:p>
          </p:txBody>
        </p:sp>
        <p:sp>
          <p:nvSpPr>
            <p:cNvPr id="25" name="Rectangle 24"/>
            <p:cNvSpPr/>
            <p:nvPr/>
          </p:nvSpPr>
          <p:spPr>
            <a:xfrm rot="16200000">
              <a:off x="1933243" y="4409686"/>
              <a:ext cx="2628113" cy="319314"/>
            </a:xfrm>
            <a:prstGeom prst="rect">
              <a:avLst/>
            </a:prstGeom>
          </p:spPr>
          <p:txBody>
            <a:bodyPr wrap="none">
              <a:spAutoFit/>
            </a:bodyPr>
            <a:lstStyle/>
            <a:p>
              <a:pPr algn="ctr"/>
              <a:r>
                <a:rPr lang="en-US" sz="12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Available and Capable to Promise</a:t>
              </a:r>
            </a:p>
          </p:txBody>
        </p:sp>
        <p:sp>
          <p:nvSpPr>
            <p:cNvPr id="26" name="Cube 25"/>
            <p:cNvSpPr/>
            <p:nvPr/>
          </p:nvSpPr>
          <p:spPr bwMode="auto">
            <a:xfrm>
              <a:off x="3457653" y="4077814"/>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Logistical Planning	Planning of inbound/outbound logistics</a:t>
              </a:r>
            </a:p>
          </p:txBody>
        </p:sp>
        <p:sp>
          <p:nvSpPr>
            <p:cNvPr id="27" name="Cube 26"/>
            <p:cNvSpPr/>
            <p:nvPr/>
          </p:nvSpPr>
          <p:spPr bwMode="auto">
            <a:xfrm>
              <a:off x="3457653" y="4315175"/>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Collaboration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Negotation</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cross-organization planning</a:t>
              </a:r>
            </a:p>
          </p:txBody>
        </p:sp>
        <p:sp>
          <p:nvSpPr>
            <p:cNvPr id="28" name="Cube 27"/>
            <p:cNvSpPr/>
            <p:nvPr/>
          </p:nvSpPr>
          <p:spPr bwMode="auto">
            <a:xfrm>
              <a:off x="3457653" y="4569343"/>
              <a:ext cx="5052849" cy="244693"/>
            </a:xfrm>
            <a:prstGeom prst="cube">
              <a:avLst>
                <a:gd name="adj" fmla="val 0"/>
              </a:avLst>
            </a:prstGeom>
            <a:gradFill rotWithShape="1">
              <a:gsLst>
                <a:gs pos="0">
                  <a:srgbClr val="FF7500"/>
                </a:gs>
                <a:gs pos="80000">
                  <a:schemeClr val="accent6">
                    <a:lumMod val="40000"/>
                    <a:lumOff val="60000"/>
                  </a:schemeClr>
                </a:gs>
                <a:gs pos="100000">
                  <a:schemeClr val="accent6">
                    <a:lumMod val="20000"/>
                    <a:lumOff val="80000"/>
                  </a:schemeClr>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smtClean="0">
                  <a:ln w="1905"/>
                  <a:solidFill>
                    <a:schemeClr val="tx1">
                      <a:lumMod val="50000"/>
                      <a:lumOff val="50000"/>
                    </a:schemeClr>
                  </a:solidFill>
                  <a:effectLst>
                    <a:innerShdw blurRad="69850" dist="43180" dir="5400000">
                      <a:srgbClr val="000000">
                        <a:alpha val="65000"/>
                      </a:srgbClr>
                    </a:innerShdw>
                  </a:effectLst>
                  <a:latin typeface="Calibri"/>
                  <a:cs typeface="Calibri"/>
                </a:rPr>
                <a:t>Service	          (Field</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service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work request and orders, service parts</a:t>
              </a:r>
            </a:p>
          </p:txBody>
        </p:sp>
      </p:grpSp>
      <p:grpSp>
        <p:nvGrpSpPr>
          <p:cNvPr id="29" name="Group 28"/>
          <p:cNvGrpSpPr/>
          <p:nvPr/>
        </p:nvGrpSpPr>
        <p:grpSpPr>
          <a:xfrm>
            <a:off x="5515829" y="4867197"/>
            <a:ext cx="3796376" cy="873015"/>
            <a:chOff x="3457653" y="4851590"/>
            <a:chExt cx="5052849" cy="1134846"/>
          </a:xfrm>
        </p:grpSpPr>
        <p:sp>
          <p:nvSpPr>
            <p:cNvPr id="30" name="Cube 29"/>
            <p:cNvSpPr/>
            <p:nvPr/>
          </p:nvSpPr>
          <p:spPr bwMode="auto">
            <a:xfrm>
              <a:off x="3457653" y="4851590"/>
              <a:ext cx="5052849" cy="1134846"/>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vert="vert270" lIns="91438" tIns="45720" rIns="91438" bIns="45720" anchor="t" anchorCtr="0"/>
            <a:lstStyle/>
            <a:p>
              <a:pPr algn="ctr"/>
              <a:r>
                <a:rPr lang="en-US" sz="1600" b="1" dirty="0">
                  <a:ln w="1905"/>
                  <a:solidFill>
                    <a:schemeClr val="tx1">
                      <a:lumMod val="50000"/>
                      <a:lumOff val="50000"/>
                    </a:schemeClr>
                  </a:solidFill>
                  <a:effectLst>
                    <a:innerShdw blurRad="69850" dist="43180" dir="5400000">
                      <a:srgbClr val="000000">
                        <a:alpha val="65000"/>
                      </a:srgbClr>
                    </a:innerShdw>
                  </a:effectLst>
                  <a:latin typeface="Calibri"/>
                  <a:cs typeface="Calibri"/>
                </a:rPr>
                <a:t>Fulfillment</a:t>
              </a:r>
            </a:p>
          </p:txBody>
        </p:sp>
        <p:sp>
          <p:nvSpPr>
            <p:cNvPr id="31" name="Cube 30"/>
            <p:cNvSpPr/>
            <p:nvPr/>
          </p:nvSpPr>
          <p:spPr bwMode="auto">
            <a:xfrm>
              <a:off x="3911569" y="497765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S&amp;OP</a:t>
              </a:r>
            </a:p>
          </p:txBody>
        </p:sp>
        <p:sp>
          <p:nvSpPr>
            <p:cNvPr id="32" name="Cube 31"/>
            <p:cNvSpPr/>
            <p:nvPr/>
          </p:nvSpPr>
          <p:spPr bwMode="auto">
            <a:xfrm>
              <a:off x="3911569" y="521501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Finite Capacity</a:t>
              </a:r>
            </a:p>
          </p:txBody>
        </p:sp>
        <p:sp>
          <p:nvSpPr>
            <p:cNvPr id="33" name="Cube 32"/>
            <p:cNvSpPr/>
            <p:nvPr/>
          </p:nvSpPr>
          <p:spPr bwMode="auto">
            <a:xfrm>
              <a:off x="3911569" y="5452373"/>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Shopfloor</a:t>
              </a:r>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 Control</a:t>
              </a:r>
            </a:p>
          </p:txBody>
        </p:sp>
        <p:sp>
          <p:nvSpPr>
            <p:cNvPr id="34" name="Cube 33"/>
            <p:cNvSpPr/>
            <p:nvPr/>
          </p:nvSpPr>
          <p:spPr bwMode="auto">
            <a:xfrm>
              <a:off x="6981728" y="497765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Capability Matching</a:t>
              </a:r>
            </a:p>
          </p:txBody>
        </p:sp>
        <p:sp>
          <p:nvSpPr>
            <p:cNvPr id="35" name="Cube 34"/>
            <p:cNvSpPr/>
            <p:nvPr/>
          </p:nvSpPr>
          <p:spPr bwMode="auto">
            <a:xfrm>
              <a:off x="6981728" y="521501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Resource Planning</a:t>
              </a:r>
            </a:p>
          </p:txBody>
        </p:sp>
        <p:sp>
          <p:nvSpPr>
            <p:cNvPr id="36" name="Cube 35"/>
            <p:cNvSpPr/>
            <p:nvPr/>
          </p:nvSpPr>
          <p:spPr bwMode="auto">
            <a:xfrm>
              <a:off x="6981728" y="5452373"/>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Scheduling</a:t>
              </a:r>
            </a:p>
          </p:txBody>
        </p:sp>
        <p:sp>
          <p:nvSpPr>
            <p:cNvPr id="37" name="Cube 36"/>
            <p:cNvSpPr/>
            <p:nvPr/>
          </p:nvSpPr>
          <p:spPr bwMode="auto">
            <a:xfrm>
              <a:off x="3911569" y="5689734"/>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Crew Planning</a:t>
              </a:r>
            </a:p>
          </p:txBody>
        </p:sp>
        <p:sp>
          <p:nvSpPr>
            <p:cNvPr id="38" name="Cube 37"/>
            <p:cNvSpPr/>
            <p:nvPr/>
          </p:nvSpPr>
          <p:spPr bwMode="auto">
            <a:xfrm>
              <a:off x="5443487" y="497765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Operations</a:t>
              </a:r>
            </a:p>
          </p:txBody>
        </p:sp>
        <p:sp>
          <p:nvSpPr>
            <p:cNvPr id="39" name="Cube 38"/>
            <p:cNvSpPr/>
            <p:nvPr/>
          </p:nvSpPr>
          <p:spPr bwMode="auto">
            <a:xfrm>
              <a:off x="5443487" y="5215011"/>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Spare Parts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endPar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endParaRPr>
            </a:p>
          </p:txBody>
        </p:sp>
        <p:sp>
          <p:nvSpPr>
            <p:cNvPr id="40" name="Cube 39"/>
            <p:cNvSpPr/>
            <p:nvPr/>
          </p:nvSpPr>
          <p:spPr bwMode="auto">
            <a:xfrm>
              <a:off x="5443487" y="5452373"/>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Crew Wages</a:t>
              </a:r>
            </a:p>
          </p:txBody>
        </p:sp>
        <p:sp>
          <p:nvSpPr>
            <p:cNvPr id="41" name="Cube 40"/>
            <p:cNvSpPr/>
            <p:nvPr/>
          </p:nvSpPr>
          <p:spPr bwMode="auto">
            <a:xfrm>
              <a:off x="5443487" y="5689734"/>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Fleet Service </a:t>
              </a:r>
              <a:r>
                <a:rPr lang="en-US" sz="1000" dirty="0" err="1">
                  <a:ln w="1905"/>
                  <a:solidFill>
                    <a:schemeClr val="tx1">
                      <a:lumMod val="50000"/>
                      <a:lumOff val="50000"/>
                    </a:schemeClr>
                  </a:solidFill>
                  <a:effectLst>
                    <a:innerShdw blurRad="69850" dist="43180" dir="5400000">
                      <a:srgbClr val="000000">
                        <a:alpha val="65000"/>
                      </a:srgbClr>
                    </a:innerShdw>
                  </a:effectLst>
                  <a:latin typeface="Calibri"/>
                  <a:cs typeface="Calibri"/>
                </a:rPr>
                <a:t>Mgt</a:t>
              </a:r>
              <a:endPar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endParaRPr>
            </a:p>
          </p:txBody>
        </p:sp>
        <p:sp>
          <p:nvSpPr>
            <p:cNvPr id="42" name="Cube 41"/>
            <p:cNvSpPr/>
            <p:nvPr/>
          </p:nvSpPr>
          <p:spPr bwMode="auto">
            <a:xfrm>
              <a:off x="6981728" y="5689734"/>
              <a:ext cx="1458854" cy="207668"/>
            </a:xfrm>
            <a:prstGeom prst="cube">
              <a:avLst>
                <a:gd name="adj" fmla="val 0"/>
              </a:avLst>
            </a:prstGeom>
            <a:gradFill rotWithShape="1">
              <a:gsLst>
                <a:gs pos="0">
                  <a:srgbClr val="FFDE0E"/>
                </a:gs>
                <a:gs pos="60000">
                  <a:srgbClr val="FFE67D"/>
                </a:gs>
                <a:gs pos="100000">
                  <a:srgbClr val="F8F8F8"/>
                </a:gs>
              </a:gsLst>
              <a:lin ang="16200000"/>
            </a:gradFill>
            <a:ln w="9525">
              <a:solidFill>
                <a:srgbClr val="F9F9F9"/>
              </a:solidFill>
              <a:round/>
              <a:headEnd/>
              <a:tailEnd/>
            </a:ln>
            <a:effectLst>
              <a:outerShdw blurRad="63500" dist="23000" dir="5400000" rotWithShape="0">
                <a:srgbClr val="000000">
                  <a:alpha val="34998"/>
                </a:srgbClr>
              </a:outerShdw>
            </a:effectLst>
          </p:spPr>
          <p:txBody>
            <a:bodyPr lIns="91438" tIns="45720" rIns="91438" bIns="45720" anchor="ctr" anchorCtr="0"/>
            <a:lstStyle/>
            <a:p>
              <a:r>
                <a:rPr lang="en-US" sz="1000" dirty="0">
                  <a:ln w="1905"/>
                  <a:solidFill>
                    <a:schemeClr val="tx1">
                      <a:lumMod val="50000"/>
                      <a:lumOff val="50000"/>
                    </a:schemeClr>
                  </a:solidFill>
                  <a:effectLst>
                    <a:innerShdw blurRad="69850" dist="43180" dir="5400000">
                      <a:srgbClr val="000000">
                        <a:alpha val="65000"/>
                      </a:srgbClr>
                    </a:innerShdw>
                  </a:effectLst>
                  <a:latin typeface="Calibri"/>
                  <a:cs typeface="Calibri"/>
                </a:rPr>
                <a:t>Entitlements</a:t>
              </a:r>
            </a:p>
          </p:txBody>
        </p:sp>
      </p:grpSp>
      <p:sp>
        <p:nvSpPr>
          <p:cNvPr id="43" name="Title 4"/>
          <p:cNvSpPr>
            <a:spLocks noGrp="1"/>
          </p:cNvSpPr>
          <p:nvPr>
            <p:ph type="title"/>
          </p:nvPr>
        </p:nvSpPr>
        <p:spPr>
          <a:xfrm>
            <a:off x="0" y="-59109"/>
            <a:ext cx="8229600" cy="1143000"/>
          </a:xfrm>
        </p:spPr>
        <p:txBody>
          <a:bodyPr/>
          <a:lstStyle/>
          <a:p>
            <a:r>
              <a:rPr lang="en-US" sz="2400" b="0" dirty="0" smtClean="0"/>
              <a:t>PearlChain – Components</a:t>
            </a:r>
            <a:endParaRPr lang="en-US" sz="2400" b="0" dirty="0"/>
          </a:p>
        </p:txBody>
      </p:sp>
    </p:spTree>
    <p:extLst>
      <p:ext uri="{BB962C8B-B14F-4D97-AF65-F5344CB8AC3E}">
        <p14:creationId xmlns:p14="http://schemas.microsoft.com/office/powerpoint/2010/main" val="26546052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3559752" y="5523796"/>
            <a:ext cx="8603968" cy="1319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6" name="Rectangle 25"/>
          <p:cNvSpPr/>
          <p:nvPr/>
        </p:nvSpPr>
        <p:spPr>
          <a:xfrm>
            <a:off x="3538325" y="482798"/>
            <a:ext cx="8634427" cy="1319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a:t>Campaign to Cash (Direct) </a:t>
            </a:r>
            <a:r>
              <a:rPr lang="en-US" dirty="0">
                <a:sym typeface="Wingdings" pitchFamily="2" charset="2"/>
              </a:rPr>
              <a:t> ICT</a:t>
            </a:r>
            <a:r>
              <a:rPr lang="en-US" dirty="0"/>
              <a:t> </a:t>
            </a:r>
            <a:r>
              <a:rPr lang="en-US" dirty="0" smtClean="0"/>
              <a:t/>
            </a:r>
            <a:br>
              <a:rPr lang="en-US" dirty="0" smtClean="0"/>
            </a:br>
            <a:endParaRPr lang="en-US" dirty="0"/>
          </a:p>
        </p:txBody>
      </p:sp>
      <p:sp>
        <p:nvSpPr>
          <p:cNvPr id="188" name="Slide Number Placeholder 5"/>
          <p:cNvSpPr txBox="1">
            <a:spLocks/>
          </p:cNvSpPr>
          <p:nvPr/>
        </p:nvSpPr>
        <p:spPr>
          <a:xfrm>
            <a:off x="9286775" y="63436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B6404F-5DD9-2F49-B2FC-FCA8735AC552}" type="slidenum">
              <a:rPr lang="en-US" smtClean="0">
                <a:solidFill>
                  <a:prstClr val="black">
                    <a:tint val="75000"/>
                  </a:prstClr>
                </a:solidFill>
                <a:latin typeface="Calibri"/>
              </a:rPr>
              <a:pPr/>
              <a:t>15</a:t>
            </a:fld>
            <a:endParaRPr lang="en-US" dirty="0">
              <a:solidFill>
                <a:prstClr val="black">
                  <a:tint val="75000"/>
                </a:prstClr>
              </a:solidFill>
              <a:latin typeface="Calibri"/>
            </a:endParaRPr>
          </a:p>
        </p:txBody>
      </p:sp>
      <p:sp>
        <p:nvSpPr>
          <p:cNvPr id="189" name="Tijdelijke aanduiding voor inhoud 6"/>
          <p:cNvSpPr txBox="1">
            <a:spLocks/>
          </p:cNvSpPr>
          <p:nvPr/>
        </p:nvSpPr>
        <p:spPr>
          <a:xfrm>
            <a:off x="7865963" y="1358900"/>
            <a:ext cx="4011612" cy="41910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rgbClr val="140000"/>
                </a:solidFill>
                <a:latin typeface="+mn-lt"/>
                <a:ea typeface="+mn-ea"/>
                <a:cs typeface="+mn-cs"/>
              </a:defRPr>
            </a:lvl1pPr>
            <a:lvl2pPr marL="800100" indent="-342900" algn="l" defTabSz="457200" rtl="0" eaLnBrk="1" latinLnBrk="0" hangingPunct="1">
              <a:spcBef>
                <a:spcPct val="20000"/>
              </a:spcBef>
              <a:buClr>
                <a:srgbClr val="FA821E"/>
              </a:buClr>
              <a:buFont typeface="Arial"/>
              <a:buChar char="•"/>
              <a:defRPr sz="2000" kern="1200">
                <a:solidFill>
                  <a:srgbClr val="140000"/>
                </a:solidFill>
                <a:latin typeface="+mn-lt"/>
                <a:ea typeface="+mn-ea"/>
                <a:cs typeface="+mn-cs"/>
              </a:defRPr>
            </a:lvl2pPr>
            <a:lvl3pPr marL="1143000" indent="-228600" algn="l" defTabSz="457200" rtl="0" eaLnBrk="1" latinLnBrk="0" hangingPunct="1">
              <a:spcBef>
                <a:spcPct val="20000"/>
              </a:spcBef>
              <a:buClr>
                <a:srgbClr val="FA821E"/>
              </a:buClr>
              <a:buFont typeface="Arial"/>
              <a:buChar char="•"/>
              <a:defRPr sz="1800" kern="1200">
                <a:solidFill>
                  <a:srgbClr val="140000"/>
                </a:solidFill>
                <a:latin typeface="+mn-lt"/>
                <a:ea typeface="+mn-ea"/>
                <a:cs typeface="+mn-cs"/>
              </a:defRPr>
            </a:lvl3pPr>
            <a:lvl4pPr marL="1600200" indent="-228600" algn="l" defTabSz="457200" rtl="0" eaLnBrk="1" latinLnBrk="0" hangingPunct="1">
              <a:spcBef>
                <a:spcPct val="20000"/>
              </a:spcBef>
              <a:buClr>
                <a:srgbClr val="FA821E"/>
              </a:buClr>
              <a:buFont typeface="Arial"/>
              <a:buChar char="•"/>
              <a:defRPr sz="1600" kern="1200">
                <a:solidFill>
                  <a:srgbClr val="140000"/>
                </a:solidFill>
                <a:latin typeface="+mn-lt"/>
                <a:ea typeface="+mn-ea"/>
                <a:cs typeface="+mn-cs"/>
              </a:defRPr>
            </a:lvl4pPr>
            <a:lvl5pPr marL="2057400" indent="-228600" algn="l" defTabSz="457200" rtl="0" eaLnBrk="1" latinLnBrk="0" hangingPunct="1">
              <a:spcBef>
                <a:spcPct val="20000"/>
              </a:spcBef>
              <a:buClr>
                <a:srgbClr val="FA821E"/>
              </a:buClr>
              <a:buFont typeface="Arial"/>
              <a:buChar char="•"/>
              <a:defRPr sz="1600" kern="1200">
                <a:solidFill>
                  <a:srgbClr val="14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ct val="20000"/>
              </a:spcBef>
              <a:spcAft>
                <a:spcPts val="0"/>
              </a:spcAft>
              <a:buClr>
                <a:srgbClr val="F79646">
                  <a:lumMod val="75000"/>
                </a:srgbClr>
              </a:buClr>
              <a:buSzTx/>
              <a:buFont typeface="Arial" pitchFamily="34" charset="0"/>
              <a:buChar char="•"/>
              <a:tabLst/>
              <a:defRPr/>
            </a:pPr>
            <a:endParaRPr kumimoji="0" lang="en-US" sz="2400" b="0" i="0" u="none" strike="noStrike" kern="1200" cap="none" spc="0" normalizeH="0" baseline="0" noProof="0" smtClean="0">
              <a:ln>
                <a:noFill/>
              </a:ln>
              <a:solidFill>
                <a:srgbClr val="666666"/>
              </a:solidFill>
              <a:effectLst/>
              <a:uLnTx/>
              <a:uFillTx/>
              <a:latin typeface="DendaNewLight"/>
              <a:ea typeface="ＭＳ Ｐゴシック" pitchFamily="34" charset="-128"/>
              <a:cs typeface="DendaNewLight"/>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140000"/>
              </a:solidFill>
              <a:effectLst/>
              <a:uLnTx/>
              <a:uFillTx/>
              <a:latin typeface="Calibri"/>
              <a:ea typeface="+mn-ea"/>
              <a:cs typeface="+mn-cs"/>
            </a:endParaRPr>
          </a:p>
        </p:txBody>
      </p:sp>
      <p:sp>
        <p:nvSpPr>
          <p:cNvPr id="191" name="Rounded Rectangle 15"/>
          <p:cNvSpPr/>
          <p:nvPr/>
        </p:nvSpPr>
        <p:spPr>
          <a:xfrm>
            <a:off x="3599822" y="6204394"/>
            <a:ext cx="7990919" cy="371991"/>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Arial"/>
              </a:rPr>
              <a:t>OBIEE/EPM</a:t>
            </a:r>
          </a:p>
        </p:txBody>
      </p:sp>
      <p:cxnSp>
        <p:nvCxnSpPr>
          <p:cNvPr id="192" name="Straight Arrow Connector 171"/>
          <p:cNvCxnSpPr/>
          <p:nvPr/>
        </p:nvCxnSpPr>
        <p:spPr>
          <a:xfrm>
            <a:off x="7662479" y="4407434"/>
            <a:ext cx="0" cy="1814007"/>
          </a:xfrm>
          <a:prstGeom prst="straightConnector1">
            <a:avLst/>
          </a:prstGeom>
          <a:noFill/>
          <a:ln w="25400" cap="flat" cmpd="sng" algn="ctr">
            <a:solidFill>
              <a:srgbClr val="4F81BD"/>
            </a:solidFill>
            <a:prstDash val="sysDot"/>
            <a:tailEnd type="arrow"/>
          </a:ln>
          <a:effectLst>
            <a:outerShdw blurRad="40000" dist="20000" dir="5400000" rotWithShape="0">
              <a:srgbClr val="000000">
                <a:alpha val="38000"/>
              </a:srgbClr>
            </a:outerShdw>
          </a:effectLst>
        </p:spPr>
      </p:cxnSp>
      <p:cxnSp>
        <p:nvCxnSpPr>
          <p:cNvPr id="193" name="Straight Arrow Connector 107"/>
          <p:cNvCxnSpPr/>
          <p:nvPr/>
        </p:nvCxnSpPr>
        <p:spPr>
          <a:xfrm>
            <a:off x="6474784" y="4407434"/>
            <a:ext cx="0" cy="1814007"/>
          </a:xfrm>
          <a:prstGeom prst="straightConnector1">
            <a:avLst/>
          </a:prstGeom>
          <a:noFill/>
          <a:ln w="25400" cap="flat" cmpd="sng" algn="ctr">
            <a:solidFill>
              <a:srgbClr val="4F81BD"/>
            </a:solidFill>
            <a:prstDash val="sysDot"/>
            <a:tailEnd type="arrow"/>
          </a:ln>
          <a:effectLst>
            <a:outerShdw blurRad="40000" dist="20000" dir="5400000" rotWithShape="0">
              <a:srgbClr val="000000">
                <a:alpha val="38000"/>
              </a:srgbClr>
            </a:outerShdw>
          </a:effectLst>
        </p:spPr>
      </p:cxnSp>
      <p:cxnSp>
        <p:nvCxnSpPr>
          <p:cNvPr id="194" name="Straight Arrow Connector 104"/>
          <p:cNvCxnSpPr/>
          <p:nvPr/>
        </p:nvCxnSpPr>
        <p:spPr>
          <a:xfrm>
            <a:off x="8837407" y="4380601"/>
            <a:ext cx="0" cy="1814007"/>
          </a:xfrm>
          <a:prstGeom prst="straightConnector1">
            <a:avLst/>
          </a:prstGeom>
          <a:noFill/>
          <a:ln w="25400" cap="flat" cmpd="sng" algn="ctr">
            <a:solidFill>
              <a:srgbClr val="4F81BD"/>
            </a:solidFill>
            <a:prstDash val="sysDot"/>
            <a:tailEnd type="arrow"/>
          </a:ln>
          <a:effectLst>
            <a:outerShdw blurRad="40000" dist="20000" dir="5400000" rotWithShape="0">
              <a:srgbClr val="000000">
                <a:alpha val="38000"/>
              </a:srgbClr>
            </a:outerShdw>
          </a:effectLst>
        </p:spPr>
      </p:cxnSp>
      <p:sp>
        <p:nvSpPr>
          <p:cNvPr id="195" name="Rounded Rectangle 5"/>
          <p:cNvSpPr/>
          <p:nvPr/>
        </p:nvSpPr>
        <p:spPr>
          <a:xfrm>
            <a:off x="5110437" y="4692953"/>
            <a:ext cx="4695993" cy="945871"/>
          </a:xfrm>
          <a:prstGeom prst="roundRect">
            <a:avLst/>
          </a:prstGeom>
          <a:solidFill>
            <a:srgbClr val="FF0000">
              <a:alpha val="13000"/>
            </a:srgbClr>
          </a:solidFill>
          <a:ln w="28575" cap="flat" cmpd="sng" algn="ctr">
            <a:solidFill>
              <a:srgbClr val="FF0000"/>
            </a:solidFill>
            <a:prstDash val="sysDash"/>
          </a:ln>
          <a:effectLst>
            <a:outerShdw blurRad="82550" dist="12700" dir="5400000" sx="101000" sy="101000" algn="tl" rotWithShape="0">
              <a:srgbClr val="000000">
                <a:alpha val="35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196" name="Rounded Rectangle 165"/>
          <p:cNvSpPr/>
          <p:nvPr/>
        </p:nvSpPr>
        <p:spPr>
          <a:xfrm>
            <a:off x="6658495" y="625684"/>
            <a:ext cx="748800" cy="496685"/>
          </a:xfrm>
          <a:prstGeom prst="roundRect">
            <a:avLst>
              <a:gd name="adj" fmla="val 0"/>
            </a:avLst>
          </a:prstGeom>
          <a:solidFill>
            <a:srgbClr val="FDEADA"/>
          </a:solidFill>
          <a:ln w="9525" cap="flat" cmpd="sng" algn="ctr">
            <a:solidFill>
              <a:sysClr val="window" lastClr="FFFFFF">
                <a:lumMod val="50000"/>
              </a:sysClr>
            </a:solidFill>
            <a:prstDash val="solid"/>
          </a:ln>
          <a:effectLst/>
        </p:spPr>
        <p:txBody>
          <a:bodyPr lIns="68552" tIns="34276" rIns="68552" bIns="342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E46C0A"/>
                </a:solidFill>
                <a:effectLst/>
                <a:uLnTx/>
                <a:uFillTx/>
                <a:latin typeface="DendaNewLight"/>
                <a:ea typeface="+mn-ea"/>
                <a:cs typeface="+mn-cs"/>
              </a:rPr>
              <a:t>Prepare Order</a:t>
            </a:r>
          </a:p>
        </p:txBody>
      </p:sp>
      <p:sp>
        <p:nvSpPr>
          <p:cNvPr id="197" name="Rounded Rectangle 25"/>
          <p:cNvSpPr/>
          <p:nvPr/>
        </p:nvSpPr>
        <p:spPr>
          <a:xfrm>
            <a:off x="8252789" y="4945247"/>
            <a:ext cx="920244" cy="577483"/>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a:ea typeface="+mn-ea"/>
                <a:cs typeface="Arial"/>
              </a:rPr>
              <a:t/>
            </a:r>
            <a:br>
              <a:rPr kumimoji="0" lang="en-US" sz="1000" b="1" i="0" u="none" strike="noStrike" kern="0" cap="none" spc="0" normalizeH="0" baseline="0" noProof="0" dirty="0">
                <a:ln>
                  <a:noFill/>
                </a:ln>
                <a:solidFill>
                  <a:prstClr val="white"/>
                </a:solidFill>
                <a:effectLst/>
                <a:uLnTx/>
                <a:uFillTx/>
                <a:latin typeface="Calibri"/>
                <a:ea typeface="+mn-ea"/>
                <a:cs typeface="Arial"/>
              </a:rPr>
            </a:br>
            <a:r>
              <a:rPr kumimoji="0" lang="en-US" sz="800" b="1" i="0" u="none" strike="noStrike" kern="0" cap="none" spc="0" normalizeH="0" baseline="0" noProof="0" dirty="0">
                <a:ln>
                  <a:noFill/>
                </a:ln>
                <a:solidFill>
                  <a:prstClr val="white"/>
                </a:solidFill>
                <a:effectLst/>
                <a:uLnTx/>
                <a:uFillTx/>
                <a:latin typeface="Calibri"/>
                <a:ea typeface="+mn-ea"/>
                <a:cs typeface="Arial"/>
              </a:rPr>
              <a:t>Service</a:t>
            </a: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dirty="0">
                <a:ln>
                  <a:noFill/>
                </a:ln>
                <a:solidFill>
                  <a:prstClr val="white"/>
                </a:solidFill>
                <a:effectLst/>
                <a:uLnTx/>
                <a:uFillTx/>
                <a:latin typeface="Calibri"/>
                <a:ea typeface="+mn-ea"/>
                <a:cs typeface="Arial"/>
              </a:rPr>
              <a:t>Siebel</a:t>
            </a:r>
          </a:p>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a:ea typeface="+mn-ea"/>
              <a:cs typeface="Arial"/>
            </a:endParaRPr>
          </a:p>
        </p:txBody>
      </p:sp>
      <p:sp>
        <p:nvSpPr>
          <p:cNvPr id="198" name="Rounded Rectangle 49"/>
          <p:cNvSpPr/>
          <p:nvPr/>
        </p:nvSpPr>
        <p:spPr>
          <a:xfrm>
            <a:off x="3559752" y="625684"/>
            <a:ext cx="748800" cy="496685"/>
          </a:xfrm>
          <a:prstGeom prst="roundRect">
            <a:avLst>
              <a:gd name="adj" fmla="val 0"/>
            </a:avLst>
          </a:prstGeom>
          <a:solidFill>
            <a:sysClr val="window" lastClr="FFFFFF"/>
          </a:solidFill>
          <a:ln w="9525" cap="flat" cmpd="sng" algn="ctr">
            <a:solidFill>
              <a:sysClr val="window" lastClr="FFFFFF">
                <a:lumMod val="50000"/>
              </a:sysClr>
            </a:solidFill>
            <a:prstDash val="solid"/>
          </a:ln>
          <a:effectLst/>
        </p:spPr>
        <p:txBody>
          <a:bodyPr lIns="26989" tIns="0" rIns="26989"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4F81BD"/>
                </a:solidFill>
                <a:effectLst/>
                <a:uLnTx/>
                <a:uFillTx/>
                <a:latin typeface="DendaNewLight"/>
                <a:ea typeface="+mn-ea"/>
                <a:cs typeface="+mn-cs"/>
              </a:rPr>
              <a:t>Demand &amp; Lead Generation</a:t>
            </a:r>
          </a:p>
        </p:txBody>
      </p:sp>
      <p:sp>
        <p:nvSpPr>
          <p:cNvPr id="199" name="Rounded Rectangle 50"/>
          <p:cNvSpPr/>
          <p:nvPr/>
        </p:nvSpPr>
        <p:spPr>
          <a:xfrm>
            <a:off x="4329978" y="625684"/>
            <a:ext cx="748800" cy="496685"/>
          </a:xfrm>
          <a:prstGeom prst="roundRect">
            <a:avLst>
              <a:gd name="adj" fmla="val 0"/>
            </a:avLst>
          </a:prstGeom>
          <a:solidFill>
            <a:sysClr val="window" lastClr="FFFFFF"/>
          </a:solidFill>
          <a:ln w="9525" cap="flat" cmpd="sng" algn="ctr">
            <a:solidFill>
              <a:sysClr val="window" lastClr="FFFFFF">
                <a:lumMod val="50000"/>
              </a:sysClr>
            </a:solidFill>
            <a:prstDash val="solid"/>
          </a:ln>
          <a:effectLst/>
        </p:spPr>
        <p:txBody>
          <a:bodyPr lIns="26989" tIns="0" rIns="26989"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4F81BD"/>
                </a:solidFill>
                <a:effectLst/>
                <a:uLnTx/>
                <a:uFillTx/>
                <a:latin typeface="DendaNewLight"/>
                <a:ea typeface="+mn-ea"/>
                <a:cs typeface="+mn-cs"/>
              </a:rPr>
              <a:t>Qualification</a:t>
            </a:r>
          </a:p>
        </p:txBody>
      </p:sp>
      <p:sp>
        <p:nvSpPr>
          <p:cNvPr id="200" name="Rounded Rectangle 51"/>
          <p:cNvSpPr/>
          <p:nvPr/>
        </p:nvSpPr>
        <p:spPr>
          <a:xfrm>
            <a:off x="5110437" y="625684"/>
            <a:ext cx="748800" cy="496685"/>
          </a:xfrm>
          <a:prstGeom prst="roundRect">
            <a:avLst>
              <a:gd name="adj" fmla="val 0"/>
            </a:avLst>
          </a:prstGeom>
          <a:solidFill>
            <a:srgbClr val="F79646">
              <a:lumMod val="20000"/>
              <a:lumOff val="80000"/>
            </a:srgbClr>
          </a:solidFill>
          <a:ln w="9525" cap="flat" cmpd="sng" algn="ctr">
            <a:solidFill>
              <a:sysClr val="window" lastClr="FFFFFF">
                <a:lumMod val="50000"/>
              </a:sysClr>
            </a:solidFill>
            <a:prstDash val="solid"/>
          </a:ln>
          <a:effectLst/>
        </p:spPr>
        <p:txBody>
          <a:bodyPr lIns="68552" tIns="34276" rIns="68552" bIns="342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E46C0A"/>
                </a:solidFill>
                <a:effectLst/>
                <a:uLnTx/>
                <a:uFillTx/>
                <a:latin typeface="DendaNewLight"/>
                <a:ea typeface="+mn-ea"/>
                <a:cs typeface="+mn-cs"/>
              </a:rPr>
              <a:t>Proposing</a:t>
            </a:r>
          </a:p>
        </p:txBody>
      </p:sp>
      <p:sp>
        <p:nvSpPr>
          <p:cNvPr id="201" name="Rounded Rectangle 52"/>
          <p:cNvSpPr/>
          <p:nvPr/>
        </p:nvSpPr>
        <p:spPr>
          <a:xfrm>
            <a:off x="5880663" y="625684"/>
            <a:ext cx="748800" cy="496685"/>
          </a:xfrm>
          <a:prstGeom prst="roundRect">
            <a:avLst>
              <a:gd name="adj" fmla="val 0"/>
            </a:avLst>
          </a:prstGeom>
          <a:solidFill>
            <a:srgbClr val="FDEADA"/>
          </a:solidFill>
          <a:ln w="9525" cap="flat" cmpd="sng" algn="ctr">
            <a:solidFill>
              <a:sysClr val="window" lastClr="FFFFFF">
                <a:lumMod val="50000"/>
              </a:sysClr>
            </a:solidFill>
            <a:prstDash val="solid"/>
          </a:ln>
          <a:effectLst/>
        </p:spPr>
        <p:txBody>
          <a:bodyPr lIns="68552" tIns="34276" rIns="68552" bIns="342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E46C0A"/>
                </a:solidFill>
                <a:effectLst/>
                <a:uLnTx/>
                <a:uFillTx/>
                <a:latin typeface="DendaNewLight"/>
                <a:ea typeface="+mn-ea"/>
                <a:cs typeface="+mn-cs"/>
              </a:rPr>
              <a:t>Negotiate &amp; Close</a:t>
            </a:r>
          </a:p>
        </p:txBody>
      </p:sp>
      <p:sp>
        <p:nvSpPr>
          <p:cNvPr id="202" name="Rounded Rectangle 54"/>
          <p:cNvSpPr/>
          <p:nvPr/>
        </p:nvSpPr>
        <p:spPr>
          <a:xfrm>
            <a:off x="7431348" y="625684"/>
            <a:ext cx="748800" cy="496685"/>
          </a:xfrm>
          <a:prstGeom prst="roundRect">
            <a:avLst>
              <a:gd name="adj" fmla="val 0"/>
            </a:avLst>
          </a:prstGeom>
          <a:solidFill>
            <a:sysClr val="window" lastClr="FFFFFF"/>
          </a:solidFill>
          <a:ln w="9525" cap="flat" cmpd="sng" algn="ctr">
            <a:solidFill>
              <a:sysClr val="window" lastClr="FFFFFF">
                <a:lumMod val="50000"/>
              </a:sysClr>
            </a:solidFill>
            <a:prstDash val="solid"/>
          </a:ln>
          <a:effectLst/>
        </p:spPr>
        <p:txBody>
          <a:bodyPr lIns="26989" tIns="0" rIns="26989"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FF0000"/>
                </a:solidFill>
                <a:effectLst/>
                <a:uLnTx/>
                <a:uFillTx/>
                <a:latin typeface="DendaNewLight"/>
                <a:ea typeface="+mn-ea"/>
                <a:cs typeface="+mn-cs"/>
              </a:rPr>
              <a:t>Process &amp; Execute Order</a:t>
            </a:r>
          </a:p>
        </p:txBody>
      </p:sp>
      <p:sp>
        <p:nvSpPr>
          <p:cNvPr id="203" name="Rounded Rectangle 55"/>
          <p:cNvSpPr/>
          <p:nvPr/>
        </p:nvSpPr>
        <p:spPr>
          <a:xfrm>
            <a:off x="8395297" y="524543"/>
            <a:ext cx="1485076" cy="496685"/>
          </a:xfrm>
          <a:prstGeom prst="roundRect">
            <a:avLst>
              <a:gd name="adj" fmla="val 0"/>
            </a:avLst>
          </a:prstGeom>
          <a:solidFill>
            <a:srgbClr val="FDEADA"/>
          </a:solidFill>
          <a:ln w="9525" cap="flat" cmpd="sng" algn="ctr">
            <a:solidFill>
              <a:sysClr val="window" lastClr="FFFFFF">
                <a:lumMod val="50000"/>
              </a:sysClr>
            </a:solidFill>
            <a:prstDash val="solid"/>
          </a:ln>
          <a:effectLst/>
        </p:spPr>
        <p:txBody>
          <a:bodyPr lIns="68552" tIns="34276" rIns="68552" bIns="34276"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E46C0A"/>
                </a:solidFill>
                <a:effectLst/>
                <a:uLnTx/>
                <a:uFillTx/>
                <a:latin typeface="DendaNewLight"/>
                <a:ea typeface="+mn-ea"/>
                <a:cs typeface="+mn-cs"/>
              </a:rPr>
              <a:t>Manage Contract</a:t>
            </a:r>
          </a:p>
        </p:txBody>
      </p:sp>
      <p:sp>
        <p:nvSpPr>
          <p:cNvPr id="204" name="Rounded Rectangle 56"/>
          <p:cNvSpPr/>
          <p:nvPr/>
        </p:nvSpPr>
        <p:spPr>
          <a:xfrm>
            <a:off x="10127412" y="625684"/>
            <a:ext cx="748800" cy="496685"/>
          </a:xfrm>
          <a:prstGeom prst="roundRect">
            <a:avLst>
              <a:gd name="adj" fmla="val 0"/>
            </a:avLst>
          </a:prstGeom>
          <a:solidFill>
            <a:sysClr val="window" lastClr="FFFFFF"/>
          </a:solidFill>
          <a:ln w="9525" cap="flat" cmpd="sng" algn="ctr">
            <a:solidFill>
              <a:sysClr val="window" lastClr="FFFFFF">
                <a:lumMod val="50000"/>
              </a:sysClr>
            </a:solidFill>
            <a:prstDash val="solid"/>
          </a:ln>
          <a:effectLst/>
        </p:spPr>
        <p:txBody>
          <a:bodyPr lIns="26989" tIns="0" rIns="26989"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FF0000"/>
                </a:solidFill>
                <a:effectLst/>
                <a:uLnTx/>
                <a:uFillTx/>
                <a:latin typeface="DendaNewLight"/>
                <a:ea typeface="+mn-ea"/>
                <a:cs typeface="+mn-cs"/>
              </a:rPr>
              <a:t>Invoicing</a:t>
            </a:r>
          </a:p>
        </p:txBody>
      </p:sp>
      <p:sp>
        <p:nvSpPr>
          <p:cNvPr id="205" name="Rounded Rectangle 57"/>
          <p:cNvSpPr/>
          <p:nvPr/>
        </p:nvSpPr>
        <p:spPr>
          <a:xfrm>
            <a:off x="10897638" y="625684"/>
            <a:ext cx="748800" cy="496685"/>
          </a:xfrm>
          <a:prstGeom prst="roundRect">
            <a:avLst>
              <a:gd name="adj" fmla="val 0"/>
            </a:avLst>
          </a:prstGeom>
          <a:solidFill>
            <a:sysClr val="window" lastClr="FFFFFF"/>
          </a:solidFill>
          <a:ln w="9525" cap="flat" cmpd="sng" algn="ctr">
            <a:solidFill>
              <a:sysClr val="window" lastClr="FFFFFF">
                <a:lumMod val="50000"/>
              </a:sysClr>
            </a:solidFill>
            <a:prstDash val="solid"/>
          </a:ln>
          <a:effectLst/>
        </p:spPr>
        <p:txBody>
          <a:bodyPr lIns="26989" tIns="0" rIns="26989"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700" b="1" i="0" u="none" strike="noStrike" kern="0" cap="none" spc="0" normalizeH="0" baseline="0" noProof="0" dirty="0">
                <a:ln>
                  <a:noFill/>
                </a:ln>
                <a:solidFill>
                  <a:srgbClr val="FF0000"/>
                </a:solidFill>
                <a:effectLst/>
                <a:uLnTx/>
                <a:uFillTx/>
                <a:latin typeface="DendaNewLight"/>
                <a:ea typeface="+mn-ea"/>
                <a:cs typeface="+mn-cs"/>
              </a:rPr>
              <a:t>Collection</a:t>
            </a:r>
          </a:p>
        </p:txBody>
      </p:sp>
      <p:cxnSp>
        <p:nvCxnSpPr>
          <p:cNvPr id="206" name="Straight Connector 58"/>
          <p:cNvCxnSpPr/>
          <p:nvPr/>
        </p:nvCxnSpPr>
        <p:spPr>
          <a:xfrm flipV="1">
            <a:off x="3587856" y="1122363"/>
            <a:ext cx="0" cy="215951"/>
          </a:xfrm>
          <a:prstGeom prst="line">
            <a:avLst/>
          </a:prstGeom>
          <a:noFill/>
          <a:ln w="19050" cap="flat" cmpd="sng" algn="ctr">
            <a:solidFill>
              <a:sysClr val="windowText" lastClr="000000"/>
            </a:solidFill>
            <a:prstDash val="solid"/>
            <a:tailEnd type="oval" w="lg" len="lg"/>
          </a:ln>
          <a:effectLst/>
        </p:spPr>
      </p:cxnSp>
      <p:cxnSp>
        <p:nvCxnSpPr>
          <p:cNvPr id="207" name="Straight Connector 59"/>
          <p:cNvCxnSpPr/>
          <p:nvPr/>
        </p:nvCxnSpPr>
        <p:spPr>
          <a:xfrm flipV="1">
            <a:off x="7426556" y="1122363"/>
            <a:ext cx="0" cy="215951"/>
          </a:xfrm>
          <a:prstGeom prst="line">
            <a:avLst/>
          </a:prstGeom>
          <a:noFill/>
          <a:ln w="19050" cap="flat" cmpd="sng" algn="ctr">
            <a:solidFill>
              <a:sysClr val="windowText" lastClr="000000"/>
            </a:solidFill>
            <a:prstDash val="solid"/>
            <a:tailEnd type="oval" w="lg" len="lg"/>
          </a:ln>
          <a:effectLst/>
        </p:spPr>
      </p:cxnSp>
      <p:cxnSp>
        <p:nvCxnSpPr>
          <p:cNvPr id="208" name="Straight Connector 60"/>
          <p:cNvCxnSpPr/>
          <p:nvPr/>
        </p:nvCxnSpPr>
        <p:spPr>
          <a:xfrm flipV="1">
            <a:off x="10863752" y="1122363"/>
            <a:ext cx="0" cy="215951"/>
          </a:xfrm>
          <a:prstGeom prst="line">
            <a:avLst/>
          </a:prstGeom>
          <a:noFill/>
          <a:ln w="19050" cap="flat" cmpd="sng" algn="ctr">
            <a:solidFill>
              <a:sysClr val="windowText" lastClr="000000"/>
            </a:solidFill>
            <a:prstDash val="solid"/>
            <a:tailEnd type="oval" w="lg" len="lg"/>
          </a:ln>
          <a:effectLst/>
        </p:spPr>
      </p:cxnSp>
      <p:cxnSp>
        <p:nvCxnSpPr>
          <p:cNvPr id="209" name="Straight Connector 61"/>
          <p:cNvCxnSpPr/>
          <p:nvPr/>
        </p:nvCxnSpPr>
        <p:spPr>
          <a:xfrm flipV="1">
            <a:off x="11644212" y="1122363"/>
            <a:ext cx="0" cy="215951"/>
          </a:xfrm>
          <a:prstGeom prst="line">
            <a:avLst/>
          </a:prstGeom>
          <a:noFill/>
          <a:ln w="19050" cap="flat" cmpd="sng" algn="ctr">
            <a:solidFill>
              <a:sysClr val="windowText" lastClr="000000"/>
            </a:solidFill>
            <a:prstDash val="solid"/>
            <a:tailEnd type="oval" w="lg" len="lg"/>
          </a:ln>
          <a:effectLst/>
        </p:spPr>
      </p:cxnSp>
      <p:cxnSp>
        <p:nvCxnSpPr>
          <p:cNvPr id="210" name="Straight Connector 62"/>
          <p:cNvCxnSpPr/>
          <p:nvPr/>
        </p:nvCxnSpPr>
        <p:spPr>
          <a:xfrm flipV="1">
            <a:off x="4349456" y="1122363"/>
            <a:ext cx="0" cy="215951"/>
          </a:xfrm>
          <a:prstGeom prst="line">
            <a:avLst/>
          </a:prstGeom>
          <a:noFill/>
          <a:ln w="19050" cap="flat" cmpd="sng" algn="ctr">
            <a:solidFill>
              <a:sysClr val="windowText" lastClr="000000"/>
            </a:solidFill>
            <a:prstDash val="solid"/>
            <a:tailEnd type="oval" w="lg" len="lg"/>
          </a:ln>
          <a:effectLst/>
        </p:spPr>
      </p:cxnSp>
      <p:cxnSp>
        <p:nvCxnSpPr>
          <p:cNvPr id="211" name="Straight Connector 63"/>
          <p:cNvCxnSpPr/>
          <p:nvPr/>
        </p:nvCxnSpPr>
        <p:spPr>
          <a:xfrm flipV="1">
            <a:off x="5111056" y="1122363"/>
            <a:ext cx="0" cy="215951"/>
          </a:xfrm>
          <a:prstGeom prst="line">
            <a:avLst/>
          </a:prstGeom>
          <a:noFill/>
          <a:ln w="19050" cap="flat" cmpd="sng" algn="ctr">
            <a:solidFill>
              <a:sysClr val="windowText" lastClr="000000"/>
            </a:solidFill>
            <a:prstDash val="solid"/>
            <a:tailEnd type="oval" w="lg" len="lg"/>
          </a:ln>
          <a:effectLst/>
        </p:spPr>
      </p:cxnSp>
      <p:cxnSp>
        <p:nvCxnSpPr>
          <p:cNvPr id="212" name="Straight Connector 64"/>
          <p:cNvCxnSpPr/>
          <p:nvPr/>
        </p:nvCxnSpPr>
        <p:spPr>
          <a:xfrm flipV="1">
            <a:off x="5882889" y="1122363"/>
            <a:ext cx="0" cy="215951"/>
          </a:xfrm>
          <a:prstGeom prst="line">
            <a:avLst/>
          </a:prstGeom>
          <a:noFill/>
          <a:ln w="19050" cap="flat" cmpd="sng" algn="ctr">
            <a:solidFill>
              <a:sysClr val="windowText" lastClr="000000"/>
            </a:solidFill>
            <a:prstDash val="solid"/>
            <a:tailEnd type="oval" w="lg" len="lg"/>
          </a:ln>
          <a:effectLst/>
        </p:spPr>
      </p:cxnSp>
      <p:cxnSp>
        <p:nvCxnSpPr>
          <p:cNvPr id="213" name="Straight Connector 65"/>
          <p:cNvCxnSpPr/>
          <p:nvPr/>
        </p:nvCxnSpPr>
        <p:spPr>
          <a:xfrm flipV="1">
            <a:off x="6634256" y="1122363"/>
            <a:ext cx="0" cy="215951"/>
          </a:xfrm>
          <a:prstGeom prst="line">
            <a:avLst/>
          </a:prstGeom>
          <a:noFill/>
          <a:ln w="19050" cap="flat" cmpd="sng" algn="ctr">
            <a:solidFill>
              <a:sysClr val="windowText" lastClr="000000"/>
            </a:solidFill>
            <a:prstDash val="solid"/>
            <a:tailEnd type="oval" w="lg" len="lg"/>
          </a:ln>
          <a:effectLst/>
        </p:spPr>
      </p:cxnSp>
      <p:sp>
        <p:nvSpPr>
          <p:cNvPr id="214" name="TextBox 66"/>
          <p:cNvSpPr txBox="1"/>
          <p:nvPr/>
        </p:nvSpPr>
        <p:spPr>
          <a:xfrm>
            <a:off x="3358591" y="1338314"/>
            <a:ext cx="537202"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Business Objectives</a:t>
            </a:r>
          </a:p>
        </p:txBody>
      </p:sp>
      <p:sp>
        <p:nvSpPr>
          <p:cNvPr id="215" name="TextBox 67"/>
          <p:cNvSpPr txBox="1"/>
          <p:nvPr/>
        </p:nvSpPr>
        <p:spPr>
          <a:xfrm>
            <a:off x="4118555" y="1338320"/>
            <a:ext cx="459059" cy="377671"/>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Sales accepted lead</a:t>
            </a:r>
          </a:p>
        </p:txBody>
      </p:sp>
      <p:sp>
        <p:nvSpPr>
          <p:cNvPr id="216" name="TextBox 68"/>
          <p:cNvSpPr txBox="1"/>
          <p:nvPr/>
        </p:nvSpPr>
        <p:spPr>
          <a:xfrm>
            <a:off x="4804335" y="1338314"/>
            <a:ext cx="624166"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Qualified opportunity</a:t>
            </a:r>
          </a:p>
        </p:txBody>
      </p:sp>
      <p:sp>
        <p:nvSpPr>
          <p:cNvPr id="217" name="TextBox 69"/>
          <p:cNvSpPr txBox="1"/>
          <p:nvPr/>
        </p:nvSpPr>
        <p:spPr>
          <a:xfrm>
            <a:off x="5653884" y="1338326"/>
            <a:ext cx="455412" cy="485392"/>
          </a:xfrm>
          <a:prstGeom prst="rect">
            <a:avLst/>
          </a:prstGeom>
          <a:noFill/>
        </p:spPr>
        <p:txBody>
          <a:bodyPr wrap="square" lIns="0" tIns="26989" rIns="0" bIns="26989" rtlCol="0">
            <a:spAutoFit/>
          </a:bodyPr>
          <a:lstStyle/>
          <a:p>
            <a:pPr algn="ctr" defTabSz="457200"/>
            <a:r>
              <a:rPr lang="en-US" sz="700" b="1" i="1" dirty="0">
                <a:solidFill>
                  <a:prstClr val="black">
                    <a:lumMod val="65000"/>
                    <a:lumOff val="35000"/>
                  </a:prstClr>
                </a:solidFill>
                <a:latin typeface="DendaNewLight"/>
              </a:rPr>
              <a:t>Initial consent of the proposal</a:t>
            </a:r>
          </a:p>
        </p:txBody>
      </p:sp>
      <p:sp>
        <p:nvSpPr>
          <p:cNvPr id="218" name="TextBox 70"/>
          <p:cNvSpPr txBox="1"/>
          <p:nvPr/>
        </p:nvSpPr>
        <p:spPr>
          <a:xfrm>
            <a:off x="6422152" y="1338314"/>
            <a:ext cx="455026"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Signed contract</a:t>
            </a:r>
          </a:p>
        </p:txBody>
      </p:sp>
      <p:sp>
        <p:nvSpPr>
          <p:cNvPr id="219" name="TextBox 71"/>
          <p:cNvSpPr txBox="1"/>
          <p:nvPr/>
        </p:nvSpPr>
        <p:spPr>
          <a:xfrm>
            <a:off x="7199133" y="1338314"/>
            <a:ext cx="463347"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Prepared order</a:t>
            </a:r>
          </a:p>
        </p:txBody>
      </p:sp>
      <p:cxnSp>
        <p:nvCxnSpPr>
          <p:cNvPr id="220" name="Straight Connector 72"/>
          <p:cNvCxnSpPr/>
          <p:nvPr/>
        </p:nvCxnSpPr>
        <p:spPr>
          <a:xfrm flipV="1">
            <a:off x="9055519" y="1026651"/>
            <a:ext cx="0" cy="215951"/>
          </a:xfrm>
          <a:prstGeom prst="line">
            <a:avLst/>
          </a:prstGeom>
          <a:noFill/>
          <a:ln w="19050" cap="flat" cmpd="sng" algn="ctr">
            <a:solidFill>
              <a:sysClr val="windowText" lastClr="000000"/>
            </a:solidFill>
            <a:prstDash val="solid"/>
            <a:tailEnd type="oval" w="lg" len="lg"/>
          </a:ln>
          <a:effectLst/>
        </p:spPr>
      </p:cxnSp>
      <p:sp>
        <p:nvSpPr>
          <p:cNvPr id="221" name="TextBox 74"/>
          <p:cNvSpPr txBox="1"/>
          <p:nvPr/>
        </p:nvSpPr>
        <p:spPr>
          <a:xfrm>
            <a:off x="10653271" y="1338314"/>
            <a:ext cx="435782"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Accurate invoice</a:t>
            </a:r>
          </a:p>
        </p:txBody>
      </p:sp>
      <p:sp>
        <p:nvSpPr>
          <p:cNvPr id="222" name="TextBox 75"/>
          <p:cNvSpPr txBox="1"/>
          <p:nvPr/>
        </p:nvSpPr>
        <p:spPr>
          <a:xfrm>
            <a:off x="11417878" y="1338325"/>
            <a:ext cx="444250" cy="377671"/>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Payment received in full</a:t>
            </a:r>
          </a:p>
        </p:txBody>
      </p:sp>
      <p:sp>
        <p:nvSpPr>
          <p:cNvPr id="224" name="Rounded Rectangle 148"/>
          <p:cNvSpPr/>
          <p:nvPr/>
        </p:nvSpPr>
        <p:spPr>
          <a:xfrm>
            <a:off x="5880664" y="4933385"/>
            <a:ext cx="906067" cy="589344"/>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700" b="1" i="1" u="none" strike="noStrike" kern="0" cap="none" spc="0" normalizeH="0" baseline="0" noProof="0" dirty="0">
                <a:ln>
                  <a:noFill/>
                </a:ln>
                <a:solidFill>
                  <a:prstClr val="white"/>
                </a:solidFill>
                <a:effectLst/>
                <a:uLnTx/>
                <a:uFillTx/>
                <a:latin typeface="Calibri"/>
                <a:ea typeface="+mn-ea"/>
                <a:cs typeface="Arial"/>
              </a:rPr>
              <a:t>Professional Services</a:t>
            </a: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700" b="1" i="1" u="none" strike="noStrike" kern="0" cap="none" spc="0" normalizeH="0" baseline="0" noProof="0" dirty="0">
                <a:ln>
                  <a:noFill/>
                </a:ln>
                <a:solidFill>
                  <a:prstClr val="white"/>
                </a:solidFill>
                <a:effectLst/>
                <a:uLnTx/>
                <a:uFillTx/>
                <a:latin typeface="Calibri"/>
                <a:ea typeface="+mn-ea"/>
                <a:cs typeface="Arial"/>
              </a:rPr>
              <a:t>Oracle Projects</a:t>
            </a: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500" b="1" i="1" u="none" strike="noStrike" kern="0" cap="none" spc="0" normalizeH="0" baseline="0" noProof="0" dirty="0">
                <a:ln>
                  <a:noFill/>
                </a:ln>
                <a:solidFill>
                  <a:prstClr val="white"/>
                </a:solidFill>
                <a:effectLst/>
                <a:uLnTx/>
                <a:uFillTx/>
                <a:latin typeface="Calibri"/>
                <a:ea typeface="+mn-ea"/>
                <a:cs typeface="Arial"/>
              </a:rPr>
              <a:t>Oracle R12</a:t>
            </a:r>
            <a:endParaRPr kumimoji="0" lang="en-US" sz="2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1" u="none" strike="noStrike" kern="0" cap="none" spc="0" normalizeH="0" baseline="0" noProof="0" dirty="0">
              <a:ln>
                <a:noFill/>
              </a:ln>
              <a:solidFill>
                <a:prstClr val="white"/>
              </a:solidFill>
              <a:effectLst/>
              <a:uLnTx/>
              <a:uFillTx/>
              <a:latin typeface="Calibri"/>
              <a:ea typeface="+mn-ea"/>
              <a:cs typeface="Arial"/>
            </a:endParaRPr>
          </a:p>
        </p:txBody>
      </p:sp>
      <p:cxnSp>
        <p:nvCxnSpPr>
          <p:cNvPr id="225" name="Straight Arrow Connector 272"/>
          <p:cNvCxnSpPr>
            <a:stCxn id="277" idx="2"/>
          </p:cNvCxnSpPr>
          <p:nvPr/>
        </p:nvCxnSpPr>
        <p:spPr>
          <a:xfrm>
            <a:off x="11027044" y="5500797"/>
            <a:ext cx="0" cy="720644"/>
          </a:xfrm>
          <a:prstGeom prst="straightConnector1">
            <a:avLst/>
          </a:prstGeom>
          <a:noFill/>
          <a:ln w="25400" cap="flat" cmpd="sng" algn="ctr">
            <a:solidFill>
              <a:srgbClr val="4F81BD"/>
            </a:solidFill>
            <a:prstDash val="sysDot"/>
            <a:tailEnd type="arrow"/>
          </a:ln>
          <a:effectLst>
            <a:outerShdw blurRad="40000" dist="20000" dir="5400000" rotWithShape="0">
              <a:srgbClr val="000000">
                <a:alpha val="38000"/>
              </a:srgbClr>
            </a:outerShdw>
          </a:effectLst>
        </p:spPr>
      </p:cxnSp>
      <p:sp>
        <p:nvSpPr>
          <p:cNvPr id="226" name="Rounded Rectangle 313"/>
          <p:cNvSpPr/>
          <p:nvPr/>
        </p:nvSpPr>
        <p:spPr>
          <a:xfrm>
            <a:off x="1906485" y="2351513"/>
            <a:ext cx="1436462" cy="25082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68562" tIns="34281" rIns="68562"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Arial Narrow"/>
                <a:ea typeface="+mn-ea"/>
                <a:cs typeface="Arial Narrow"/>
              </a:rPr>
              <a:t>Portal</a:t>
            </a:r>
            <a:endParaRPr kumimoji="0" lang="nl-NL" sz="8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27" name="Rounded Rectangle 12"/>
          <p:cNvSpPr/>
          <p:nvPr/>
        </p:nvSpPr>
        <p:spPr>
          <a:xfrm>
            <a:off x="7067751" y="4933385"/>
            <a:ext cx="926296" cy="589344"/>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a:ea typeface="+mn-ea"/>
                <a:cs typeface="Arial"/>
              </a:rPr>
              <a:t>Logistics</a:t>
            </a: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a:ea typeface="+mn-ea"/>
                <a:cs typeface="Arial"/>
              </a:rPr>
              <a:t>OM</a:t>
            </a:r>
            <a:br>
              <a:rPr kumimoji="0" lang="en-US" sz="800" b="1" i="0" u="none" strike="noStrike" kern="0" cap="none" spc="0" normalizeH="0" baseline="0" noProof="0" dirty="0">
                <a:ln>
                  <a:noFill/>
                </a:ln>
                <a:solidFill>
                  <a:prstClr val="white"/>
                </a:solidFill>
                <a:effectLst/>
                <a:uLnTx/>
                <a:uFillTx/>
                <a:latin typeface="Calibri"/>
                <a:ea typeface="+mn-ea"/>
                <a:cs typeface="Arial"/>
              </a:rPr>
            </a:br>
            <a:r>
              <a:rPr kumimoji="0" lang="en-US" sz="500" b="1" i="1" u="none" strike="noStrike" kern="0" cap="none" spc="0" normalizeH="0" baseline="0" noProof="0" dirty="0">
                <a:ln>
                  <a:noFill/>
                </a:ln>
                <a:solidFill>
                  <a:prstClr val="white"/>
                </a:solidFill>
                <a:effectLst/>
                <a:uLnTx/>
                <a:uFillTx/>
                <a:latin typeface="Calibri"/>
                <a:ea typeface="+mn-ea"/>
                <a:cs typeface="Arial"/>
              </a:rPr>
              <a:t>Oracle R12</a:t>
            </a:r>
          </a:p>
        </p:txBody>
      </p:sp>
      <p:sp>
        <p:nvSpPr>
          <p:cNvPr id="228" name="Rounded Rectangle 13"/>
          <p:cNvSpPr/>
          <p:nvPr/>
        </p:nvSpPr>
        <p:spPr>
          <a:xfrm>
            <a:off x="5092440" y="1968586"/>
            <a:ext cx="4713990" cy="2412015"/>
          </a:xfrm>
          <a:prstGeom prst="roundRect">
            <a:avLst>
              <a:gd name="adj" fmla="val 3626"/>
            </a:avLst>
          </a:prstGeom>
          <a:solidFill>
            <a:srgbClr val="F79646">
              <a:alpha val="13000"/>
            </a:srgbClr>
          </a:solidFill>
          <a:ln w="28575" cap="flat" cmpd="sng" algn="ctr">
            <a:solidFill>
              <a:srgbClr val="F79646">
                <a:lumMod val="75000"/>
              </a:srgbClr>
            </a:solidFill>
            <a:prstDash val="sysDash"/>
          </a:ln>
          <a:effectLst>
            <a:outerShdw blurRad="82550" dist="12700" dir="5400000" sx="101000" sy="101000" algn="tl" rotWithShape="0">
              <a:srgbClr val="000000">
                <a:alpha val="35000"/>
              </a:srgbClr>
            </a:outerShdw>
          </a:effectLst>
        </p:spPr>
        <p:txBody>
          <a:bodyPr lIns="0" tIns="34281" rIns="0"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0" u="none" strike="noStrike" kern="0" cap="none" spc="0" normalizeH="0" baseline="0" noProof="0">
              <a:ln>
                <a:noFill/>
              </a:ln>
              <a:solidFill>
                <a:prstClr val="white"/>
              </a:solidFill>
              <a:effectLst/>
              <a:uLnTx/>
              <a:uFillTx/>
              <a:latin typeface="Arial Narrow"/>
              <a:ea typeface="+mn-ea"/>
              <a:cs typeface="Arial Narrow"/>
            </a:endParaRPr>
          </a:p>
        </p:txBody>
      </p:sp>
      <p:pic>
        <p:nvPicPr>
          <p:cNvPr id="229" name="Picture 1"/>
          <p:cNvPicPr>
            <a:picLocks noChangeAspect="1" noChangeArrowheads="1"/>
          </p:cNvPicPr>
          <p:nvPr/>
        </p:nvPicPr>
        <p:blipFill>
          <a:blip r:embed="rId2">
            <a:lum/>
            <a:alphaModFix amt="80000"/>
          </a:blip>
          <a:srcRect/>
          <a:stretch>
            <a:fillRect/>
          </a:stretch>
        </p:blipFill>
        <p:spPr bwMode="auto">
          <a:xfrm>
            <a:off x="9610715" y="1698246"/>
            <a:ext cx="855516" cy="515713"/>
          </a:xfrm>
          <a:prstGeom prst="rect">
            <a:avLst/>
          </a:prstGeom>
          <a:noFill/>
          <a:ln w="9525">
            <a:noFill/>
            <a:miter lim="800000"/>
            <a:headEnd/>
            <a:tailEnd/>
          </a:ln>
          <a:effectLst>
            <a:outerShdw blurRad="152400" dist="38100" dir="4140000" sx="87000" sy="87000" algn="bl" rotWithShape="0">
              <a:prstClr val="black">
                <a:alpha val="32000"/>
              </a:prstClr>
            </a:outerShdw>
          </a:effectLst>
        </p:spPr>
      </p:pic>
      <p:sp>
        <p:nvSpPr>
          <p:cNvPr id="230" name="Rounded Rectangle 9"/>
          <p:cNvSpPr/>
          <p:nvPr/>
        </p:nvSpPr>
        <p:spPr>
          <a:xfrm>
            <a:off x="5193134" y="2076742"/>
            <a:ext cx="1933183" cy="2166343"/>
          </a:xfrm>
          <a:prstGeom prst="roundRect">
            <a:avLst>
              <a:gd name="adj" fmla="val 12554"/>
            </a:avLst>
          </a:prstGeom>
          <a:gradFill flip="none" rotWithShape="1">
            <a:gsLst>
              <a:gs pos="0">
                <a:srgbClr val="1F497D">
                  <a:lumMod val="20000"/>
                  <a:lumOff val="80000"/>
                </a:srgbClr>
              </a:gs>
              <a:gs pos="100000">
                <a:srgbClr val="1F497D"/>
              </a:gs>
            </a:gsLst>
            <a:lin ang="0" scaled="1"/>
            <a:tileRect/>
          </a:gra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0" tIns="34281" rIns="0" bIns="34281" anchor="t" anchorCtr="0"/>
          <a:lstStyle/>
          <a:p>
            <a:pPr marL="0" marR="0" lvl="0" indent="0" algn="ctr" defTabSz="342809" eaLnBrk="1" fontAlgn="auto" latinLnBrk="0" hangingPunct="1">
              <a:lnSpc>
                <a:spcPct val="5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79646">
                    <a:lumMod val="20000"/>
                    <a:lumOff val="80000"/>
                  </a:srgbClr>
                </a:solidFill>
                <a:effectLst/>
                <a:uLnTx/>
                <a:uFillTx/>
                <a:latin typeface="Arial Narrow"/>
                <a:ea typeface="+mn-ea"/>
                <a:cs typeface="Arial Narrow"/>
              </a:rPr>
              <a:t>CPQ</a:t>
            </a:r>
            <a:endParaRPr kumimoji="0" lang="en-US" sz="700" b="1" i="0" u="none" strike="noStrike" kern="0" cap="none" spc="0" normalizeH="0" baseline="0" noProof="0" dirty="0">
              <a:ln>
                <a:noFill/>
              </a:ln>
              <a:solidFill>
                <a:srgbClr val="F79646">
                  <a:lumMod val="20000"/>
                  <a:lumOff val="80000"/>
                </a:srgbClr>
              </a:solidFill>
              <a:effectLst/>
              <a:uLnTx/>
              <a:uFillTx/>
              <a:latin typeface="Arial Narrow"/>
              <a:ea typeface="+mn-ea"/>
              <a:cs typeface="Arial Narrow"/>
            </a:endParaRPr>
          </a:p>
        </p:txBody>
      </p:sp>
      <p:sp>
        <p:nvSpPr>
          <p:cNvPr id="231" name="Rounded Rectangle 110"/>
          <p:cNvSpPr/>
          <p:nvPr/>
        </p:nvSpPr>
        <p:spPr>
          <a:xfrm>
            <a:off x="5303797" y="2884143"/>
            <a:ext cx="407644" cy="467572"/>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Configure</a:t>
            </a:r>
            <a:endParaRPr kumimoji="0" lang="nl-NL" sz="700" b="1" i="0" u="none" strike="noStrike" kern="0" cap="none" spc="0" normalizeH="0" baseline="0" noProof="0" dirty="0">
              <a:ln>
                <a:noFill/>
              </a:ln>
              <a:solidFill>
                <a:srgbClr val="FDEADA"/>
              </a:solidFill>
              <a:effectLst/>
              <a:uLnTx/>
              <a:uFillTx/>
              <a:latin typeface="Arial Narrow"/>
              <a:ea typeface="+mn-ea"/>
              <a:cs typeface="Arial Narrow"/>
            </a:endParaRPr>
          </a:p>
        </p:txBody>
      </p:sp>
      <p:sp>
        <p:nvSpPr>
          <p:cNvPr id="232" name="Rounded Rectangle 142"/>
          <p:cNvSpPr/>
          <p:nvPr/>
        </p:nvSpPr>
        <p:spPr>
          <a:xfrm>
            <a:off x="5724820" y="2879385"/>
            <a:ext cx="285700" cy="47232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Price</a:t>
            </a:r>
            <a:endParaRPr kumimoji="0" lang="nl-NL" sz="700" b="1" i="0" u="none" strike="noStrike" kern="0" cap="none" spc="0" normalizeH="0" baseline="0" noProof="0" dirty="0">
              <a:ln>
                <a:noFill/>
              </a:ln>
              <a:solidFill>
                <a:srgbClr val="FDEADA"/>
              </a:solidFill>
              <a:effectLst/>
              <a:uLnTx/>
              <a:uFillTx/>
              <a:latin typeface="Arial Narrow"/>
              <a:ea typeface="+mn-ea"/>
              <a:cs typeface="Arial Narrow"/>
            </a:endParaRPr>
          </a:p>
        </p:txBody>
      </p:sp>
      <p:sp>
        <p:nvSpPr>
          <p:cNvPr id="233" name="Rounded Rectangle 143"/>
          <p:cNvSpPr/>
          <p:nvPr/>
        </p:nvSpPr>
        <p:spPr>
          <a:xfrm>
            <a:off x="6029116" y="2884141"/>
            <a:ext cx="318572" cy="470747"/>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Quote</a:t>
            </a:r>
            <a:endParaRPr kumimoji="0" lang="nl-NL" sz="700" b="1" i="0" u="none" strike="noStrike" kern="0" cap="none" spc="0" normalizeH="0" baseline="0" noProof="0" dirty="0">
              <a:ln>
                <a:noFill/>
              </a:ln>
              <a:solidFill>
                <a:srgbClr val="FDEADA"/>
              </a:solidFill>
              <a:effectLst/>
              <a:uLnTx/>
              <a:uFillTx/>
              <a:latin typeface="Arial Narrow"/>
              <a:ea typeface="+mn-ea"/>
              <a:cs typeface="Arial Narrow"/>
            </a:endParaRPr>
          </a:p>
        </p:txBody>
      </p:sp>
      <p:sp>
        <p:nvSpPr>
          <p:cNvPr id="234" name="Rounded Rectangle 144"/>
          <p:cNvSpPr/>
          <p:nvPr/>
        </p:nvSpPr>
        <p:spPr>
          <a:xfrm>
            <a:off x="5307699" y="2560553"/>
            <a:ext cx="1733308" cy="256947"/>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Frame </a:t>
            </a:r>
            <a:r>
              <a:rPr kumimoji="0" lang="en-US" sz="700" b="1" i="0" u="none" strike="noStrike" kern="0" cap="none" spc="0" normalizeH="0" baseline="0" noProof="0" dirty="0" smtClean="0">
                <a:ln>
                  <a:noFill/>
                </a:ln>
                <a:solidFill>
                  <a:srgbClr val="FDEADA"/>
                </a:solidFill>
                <a:effectLst/>
                <a:uLnTx/>
                <a:uFillTx/>
                <a:latin typeface="Arial Narrow"/>
                <a:ea typeface="+mn-ea"/>
                <a:cs typeface="Arial Narrow"/>
              </a:rPr>
              <a:t>Work Contracts</a:t>
            </a:r>
            <a:endParaRPr kumimoji="0" lang="nl-NL" sz="700" b="1" i="0" u="none" strike="noStrike" kern="0" cap="none" spc="0" normalizeH="0" baseline="0" noProof="0" dirty="0">
              <a:ln>
                <a:noFill/>
              </a:ln>
              <a:solidFill>
                <a:srgbClr val="FDEADA"/>
              </a:solidFill>
              <a:effectLst/>
              <a:uLnTx/>
              <a:uFillTx/>
              <a:latin typeface="Arial Narrow"/>
              <a:ea typeface="+mn-ea"/>
              <a:cs typeface="Arial Narrow"/>
            </a:endParaRPr>
          </a:p>
        </p:txBody>
      </p:sp>
      <p:sp>
        <p:nvSpPr>
          <p:cNvPr id="235" name="Rounded Rectangle 145"/>
          <p:cNvSpPr/>
          <p:nvPr/>
        </p:nvSpPr>
        <p:spPr>
          <a:xfrm>
            <a:off x="5300566" y="3906838"/>
            <a:ext cx="1740440" cy="209295"/>
          </a:xfrm>
          <a:prstGeom prst="roundRect">
            <a:avLst/>
          </a:prstGeom>
          <a:gradFill flip="none" rotWithShape="1">
            <a:gsLst>
              <a:gs pos="0">
                <a:srgbClr val="4F81BD">
                  <a:tint val="100000"/>
                  <a:shade val="100000"/>
                  <a:satMod val="130000"/>
                  <a:alpha val="39000"/>
                </a:srgbClr>
              </a:gs>
              <a:gs pos="100000">
                <a:srgbClr val="4F81BD">
                  <a:tint val="50000"/>
                  <a:shade val="100000"/>
                  <a:satMod val="350000"/>
                  <a:alpha val="39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Advanced Pricing Rules</a:t>
            </a:r>
            <a:endParaRPr kumimoji="0" lang="nl-NL" sz="7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36" name="Rounded Rectangle 149"/>
          <p:cNvSpPr/>
          <p:nvPr/>
        </p:nvSpPr>
        <p:spPr>
          <a:xfrm>
            <a:off x="6722256" y="2879386"/>
            <a:ext cx="326263" cy="475671"/>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Enrich</a:t>
            </a:r>
          </a:p>
        </p:txBody>
      </p:sp>
      <p:sp>
        <p:nvSpPr>
          <p:cNvPr id="237" name="Rounded Rectangle 87"/>
          <p:cNvSpPr/>
          <p:nvPr/>
        </p:nvSpPr>
        <p:spPr>
          <a:xfrm>
            <a:off x="5307699" y="3416897"/>
            <a:ext cx="1736875" cy="204543"/>
          </a:xfrm>
          <a:prstGeom prst="roundRect">
            <a:avLst/>
          </a:prstGeom>
          <a:gradFill flip="none" rotWithShape="1">
            <a:gsLst>
              <a:gs pos="0">
                <a:srgbClr val="4F81BD">
                  <a:tint val="100000"/>
                  <a:shade val="100000"/>
                  <a:satMod val="130000"/>
                  <a:alpha val="39000"/>
                </a:srgbClr>
              </a:gs>
              <a:gs pos="100000">
                <a:srgbClr val="4F81BD">
                  <a:tint val="50000"/>
                  <a:shade val="100000"/>
                  <a:satMod val="350000"/>
                  <a:alpha val="39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prstClr val="white"/>
                </a:solidFill>
                <a:effectLst/>
                <a:uLnTx/>
                <a:uFillTx/>
                <a:latin typeface="Arial Narrow"/>
                <a:ea typeface="+mn-ea"/>
                <a:cs typeface="Arial Narrow"/>
              </a:rPr>
              <a:t>Product Rules</a:t>
            </a:r>
            <a:endParaRPr kumimoji="0" lang="en-US" sz="7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38" name="Rounded Rectangle 234"/>
          <p:cNvSpPr/>
          <p:nvPr/>
        </p:nvSpPr>
        <p:spPr>
          <a:xfrm>
            <a:off x="5304133" y="3669003"/>
            <a:ext cx="1744007" cy="199792"/>
          </a:xfrm>
          <a:prstGeom prst="roundRect">
            <a:avLst/>
          </a:prstGeom>
          <a:gradFill flip="none" rotWithShape="1">
            <a:gsLst>
              <a:gs pos="0">
                <a:srgbClr val="4F81BD">
                  <a:tint val="100000"/>
                  <a:shade val="100000"/>
                  <a:satMod val="130000"/>
                  <a:alpha val="39000"/>
                </a:srgbClr>
              </a:gs>
              <a:gs pos="100000">
                <a:srgbClr val="4F81BD">
                  <a:tint val="50000"/>
                  <a:shade val="100000"/>
                  <a:satMod val="350000"/>
                  <a:alpha val="39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Entitlements Rules</a:t>
            </a:r>
            <a:endParaRPr kumimoji="0" lang="nl-NL" sz="7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39" name="Rounded Rectangle 166"/>
          <p:cNvSpPr/>
          <p:nvPr/>
        </p:nvSpPr>
        <p:spPr>
          <a:xfrm>
            <a:off x="5304133" y="2332364"/>
            <a:ext cx="1736999" cy="167117"/>
          </a:xfrm>
          <a:prstGeom prst="roundRect">
            <a:avLst/>
          </a:prstGeom>
          <a:gradFill flip="none" rotWithShape="1">
            <a:gsLst>
              <a:gs pos="0">
                <a:srgbClr val="4F81BD">
                  <a:tint val="100000"/>
                  <a:shade val="100000"/>
                  <a:satMod val="130000"/>
                  <a:alpha val="50000"/>
                </a:srgbClr>
              </a:gs>
              <a:gs pos="100000">
                <a:srgbClr val="4F81BD">
                  <a:tint val="50000"/>
                  <a:shade val="100000"/>
                  <a:satMod val="350000"/>
                  <a:alpha val="50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Workflow Authorization Control       </a:t>
            </a:r>
            <a:endParaRPr kumimoji="0" lang="nl-NL" sz="7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40" name="Rounded Rectangle 127"/>
          <p:cNvSpPr/>
          <p:nvPr/>
        </p:nvSpPr>
        <p:spPr>
          <a:xfrm>
            <a:off x="6365059" y="2879386"/>
            <a:ext cx="340774" cy="48044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Sign Accept</a:t>
            </a:r>
          </a:p>
        </p:txBody>
      </p:sp>
      <p:sp>
        <p:nvSpPr>
          <p:cNvPr id="242" name="Rounded Rectangle 8"/>
          <p:cNvSpPr/>
          <p:nvPr/>
        </p:nvSpPr>
        <p:spPr>
          <a:xfrm>
            <a:off x="1906484" y="2672287"/>
            <a:ext cx="1436462" cy="1260473"/>
          </a:xfrm>
          <a:prstGeom prst="roundRect">
            <a:avLst/>
          </a:prstGeom>
          <a:solidFill>
            <a:srgbClr val="1F497D">
              <a:lumMod val="20000"/>
              <a:lumOff val="8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1F497D"/>
                </a:solidFill>
                <a:effectLst/>
                <a:uLnTx/>
                <a:uFillTx/>
                <a:latin typeface="Arial Narrow"/>
                <a:ea typeface="+mn-ea"/>
                <a:cs typeface="Arial Narrow"/>
              </a:rPr>
              <a:t>sales</a:t>
            </a:r>
            <a:r>
              <a:rPr kumimoji="0" lang="en-US" b="1" i="1" u="none" strike="noStrike" kern="0" cap="none" spc="0" normalizeH="0" baseline="0" noProof="0" dirty="0">
                <a:ln>
                  <a:noFill/>
                </a:ln>
                <a:solidFill>
                  <a:srgbClr val="1F497D"/>
                </a:solidFill>
                <a:effectLst/>
                <a:uLnTx/>
                <a:uFillTx/>
                <a:latin typeface="Arial Narrow"/>
                <a:ea typeface="+mn-ea"/>
                <a:cs typeface="Arial Narrow"/>
              </a:rPr>
              <a:t>f</a:t>
            </a:r>
            <a:r>
              <a:rPr kumimoji="0" lang="en-US" sz="1100" b="1" i="0" u="none" strike="noStrike" kern="0" cap="none" spc="0" normalizeH="0" baseline="0" noProof="0" dirty="0">
                <a:ln>
                  <a:noFill/>
                </a:ln>
                <a:solidFill>
                  <a:srgbClr val="1F497D"/>
                </a:solidFill>
                <a:effectLst/>
                <a:uLnTx/>
                <a:uFillTx/>
                <a:latin typeface="Arial Narrow"/>
                <a:ea typeface="+mn-ea"/>
                <a:cs typeface="Arial Narrow"/>
              </a:rPr>
              <a:t>orce</a:t>
            </a:r>
          </a:p>
        </p:txBody>
      </p:sp>
      <p:pic>
        <p:nvPicPr>
          <p:cNvPr id="243" name="Picture 168" descr="salesforce-com-logo.jpg"/>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892568" y="3412868"/>
            <a:ext cx="713749" cy="512268"/>
          </a:xfrm>
          <a:prstGeom prst="rect">
            <a:avLst/>
          </a:prstGeom>
          <a:noFill/>
          <a:ln>
            <a:noFill/>
          </a:ln>
        </p:spPr>
      </p:pic>
      <p:cxnSp>
        <p:nvCxnSpPr>
          <p:cNvPr id="244" name="Elbow Connector 179"/>
          <p:cNvCxnSpPr/>
          <p:nvPr/>
        </p:nvCxnSpPr>
        <p:spPr>
          <a:xfrm>
            <a:off x="3356325" y="3140461"/>
            <a:ext cx="1947472" cy="3121"/>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45" name="Elbow Connector 315"/>
          <p:cNvCxnSpPr>
            <a:stCxn id="226" idx="3"/>
            <a:endCxn id="234" idx="1"/>
          </p:cNvCxnSpPr>
          <p:nvPr/>
        </p:nvCxnSpPr>
        <p:spPr>
          <a:xfrm>
            <a:off x="3342947" y="2476926"/>
            <a:ext cx="1964752" cy="212101"/>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246" name="Elbow Connector 223"/>
          <p:cNvCxnSpPr>
            <a:stCxn id="230" idx="3"/>
            <a:endCxn id="263" idx="1"/>
          </p:cNvCxnSpPr>
          <p:nvPr/>
        </p:nvCxnSpPr>
        <p:spPr>
          <a:xfrm>
            <a:off x="7126316" y="3159914"/>
            <a:ext cx="238088" cy="1"/>
          </a:xfrm>
          <a:prstGeom prst="bentConnector3">
            <a:avLst>
              <a:gd name="adj1" fmla="val 50000"/>
            </a:avLst>
          </a:prstGeom>
          <a:noFill/>
          <a:ln w="25400" cap="flat" cmpd="sng" algn="ctr">
            <a:solidFill>
              <a:srgbClr val="E46C0A"/>
            </a:solidFill>
            <a:prstDash val="solid"/>
            <a:headEnd type="arrow"/>
            <a:tailEnd type="arrow"/>
          </a:ln>
          <a:effectLst>
            <a:outerShdw blurRad="40000" dist="20000" dir="5400000" rotWithShape="0">
              <a:srgbClr val="000000">
                <a:alpha val="38000"/>
              </a:srgbClr>
            </a:outerShdw>
          </a:effectLst>
        </p:spPr>
      </p:cxnSp>
      <p:sp>
        <p:nvSpPr>
          <p:cNvPr id="247" name="Rounded Rectangle 10"/>
          <p:cNvSpPr/>
          <p:nvPr/>
        </p:nvSpPr>
        <p:spPr>
          <a:xfrm>
            <a:off x="7896891" y="2076742"/>
            <a:ext cx="1810226" cy="2166343"/>
          </a:xfrm>
          <a:prstGeom prst="roundRect">
            <a:avLst/>
          </a:prstGeom>
          <a:gradFill flip="none" rotWithShape="1">
            <a:gsLst>
              <a:gs pos="0">
                <a:srgbClr val="1F497D">
                  <a:lumMod val="20000"/>
                  <a:lumOff val="80000"/>
                </a:srgbClr>
              </a:gs>
              <a:gs pos="100000">
                <a:srgbClr val="1F497D"/>
              </a:gs>
            </a:gsLst>
            <a:lin ang="0" scaled="1"/>
            <a:tileRect/>
          </a:gra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0" tIns="34281" rIns="0" bIns="34281" anchor="t" anchorCtr="0"/>
          <a:lstStyle/>
          <a:p>
            <a:pPr marL="0" marR="0" lvl="0" indent="0" algn="ctr" defTabSz="342809" eaLnBrk="1" fontAlgn="auto" latinLnBrk="0" hangingPunct="1">
              <a:lnSpc>
                <a:spcPct val="5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DEADA"/>
                </a:solidFill>
                <a:effectLst/>
                <a:uLnTx/>
                <a:uFillTx/>
                <a:latin typeface="Arial Narrow"/>
                <a:ea typeface="+mn-ea"/>
                <a:cs typeface="Arial Narrow"/>
              </a:rPr>
              <a:t>Contract Management &amp; Billing</a:t>
            </a:r>
          </a:p>
        </p:txBody>
      </p:sp>
      <p:sp>
        <p:nvSpPr>
          <p:cNvPr id="248" name="TextBox 73"/>
          <p:cNvSpPr txBox="1"/>
          <p:nvPr/>
        </p:nvSpPr>
        <p:spPr>
          <a:xfrm>
            <a:off x="8768551" y="1242602"/>
            <a:ext cx="574625" cy="269949"/>
          </a:xfrm>
          <a:prstGeom prst="rect">
            <a:avLst/>
          </a:prstGeom>
          <a:noFill/>
        </p:spPr>
        <p:txBody>
          <a:bodyPr wrap="square" lIns="0" tIns="26989" rIns="0" bIns="26989" rtlCol="0">
            <a:spAutoFit/>
          </a:bodyPr>
          <a:lstStyle/>
          <a:p>
            <a:pPr algn="ctr" defTabSz="457200"/>
            <a:r>
              <a:rPr lang="en-GB" sz="700" b="1" i="1" dirty="0">
                <a:solidFill>
                  <a:prstClr val="black">
                    <a:lumMod val="65000"/>
                    <a:lumOff val="35000"/>
                  </a:prstClr>
                </a:solidFill>
                <a:latin typeface="DendaNewLight"/>
              </a:rPr>
              <a:t>Customer acceptance</a:t>
            </a:r>
          </a:p>
        </p:txBody>
      </p:sp>
      <p:sp>
        <p:nvSpPr>
          <p:cNvPr id="249" name="Rounded Rectangle 147"/>
          <p:cNvSpPr/>
          <p:nvPr/>
        </p:nvSpPr>
        <p:spPr>
          <a:xfrm>
            <a:off x="8043961" y="3497263"/>
            <a:ext cx="535574" cy="635311"/>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Create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I-Base</a:t>
            </a:r>
          </a:p>
        </p:txBody>
      </p:sp>
      <p:sp>
        <p:nvSpPr>
          <p:cNvPr id="250" name="Rounded Rectangle 146"/>
          <p:cNvSpPr/>
          <p:nvPr/>
        </p:nvSpPr>
        <p:spPr>
          <a:xfrm>
            <a:off x="8027486" y="2884144"/>
            <a:ext cx="552048" cy="532753"/>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Create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Contract </a:t>
            </a:r>
          </a:p>
        </p:txBody>
      </p:sp>
      <p:sp>
        <p:nvSpPr>
          <p:cNvPr id="251" name="Rounded Rectangle 190"/>
          <p:cNvSpPr/>
          <p:nvPr/>
        </p:nvSpPr>
        <p:spPr>
          <a:xfrm>
            <a:off x="8620478" y="2335359"/>
            <a:ext cx="415369" cy="406864"/>
          </a:xfrm>
          <a:prstGeom prst="roundRect">
            <a:avLst/>
          </a:prstGeom>
          <a:gradFill flip="none" rotWithShape="1">
            <a:gsLst>
              <a:gs pos="0">
                <a:srgbClr val="4F81BD">
                  <a:tint val="100000"/>
                  <a:shade val="100000"/>
                  <a:satMod val="130000"/>
                  <a:alpha val="42000"/>
                </a:srgbClr>
              </a:gs>
              <a:gs pos="100000">
                <a:srgbClr val="4F81BD">
                  <a:tint val="50000"/>
                  <a:shade val="100000"/>
                  <a:satMod val="350000"/>
                  <a:alpha val="42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Activate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Contract</a:t>
            </a:r>
          </a:p>
        </p:txBody>
      </p:sp>
      <p:sp>
        <p:nvSpPr>
          <p:cNvPr id="252" name="Rounded Rectangle 191"/>
          <p:cNvSpPr/>
          <p:nvPr/>
        </p:nvSpPr>
        <p:spPr>
          <a:xfrm>
            <a:off x="9091658" y="3362421"/>
            <a:ext cx="486549" cy="77354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FDEADA"/>
                </a:solidFill>
                <a:effectLst/>
                <a:uLnTx/>
                <a:uFillTx/>
                <a:latin typeface="Arial Narrow"/>
                <a:ea typeface="+mn-ea"/>
                <a:cs typeface="Arial Narrow"/>
              </a:rPr>
              <a:t>Manage Contract</a:t>
            </a:r>
            <a:endParaRPr kumimoji="0" lang="en-US" sz="700" b="1" i="0" u="none" strike="noStrike" kern="0" cap="none" spc="0" normalizeH="0" baseline="0" noProof="0" dirty="0">
              <a:ln>
                <a:noFill/>
              </a:ln>
              <a:solidFill>
                <a:srgbClr val="FDEADA"/>
              </a:solidFill>
              <a:effectLst/>
              <a:uLnTx/>
              <a:uFillTx/>
              <a:latin typeface="Arial Narrow"/>
              <a:ea typeface="+mn-ea"/>
              <a:cs typeface="Arial Narrow"/>
            </a:endParaRPr>
          </a:p>
        </p:txBody>
      </p:sp>
      <p:sp>
        <p:nvSpPr>
          <p:cNvPr id="253" name="Rounded Rectangle 195"/>
          <p:cNvSpPr/>
          <p:nvPr/>
        </p:nvSpPr>
        <p:spPr>
          <a:xfrm>
            <a:off x="8622697" y="3669002"/>
            <a:ext cx="415369" cy="466965"/>
          </a:xfrm>
          <a:prstGeom prst="roundRect">
            <a:avLst/>
          </a:prstGeom>
          <a:gradFill flip="none" rotWithShape="1">
            <a:gsLst>
              <a:gs pos="0">
                <a:srgbClr val="4F81BD">
                  <a:tint val="100000"/>
                  <a:shade val="100000"/>
                  <a:satMod val="130000"/>
                  <a:alpha val="42000"/>
                </a:srgbClr>
              </a:gs>
              <a:gs pos="100000">
                <a:srgbClr val="4F81BD">
                  <a:tint val="50000"/>
                  <a:shade val="100000"/>
                  <a:satMod val="350000"/>
                  <a:alpha val="42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Activate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 I-Base</a:t>
            </a:r>
          </a:p>
        </p:txBody>
      </p:sp>
      <p:sp>
        <p:nvSpPr>
          <p:cNvPr id="254" name="Rounded Rectangle 202"/>
          <p:cNvSpPr/>
          <p:nvPr/>
        </p:nvSpPr>
        <p:spPr>
          <a:xfrm>
            <a:off x="9088728" y="2351514"/>
            <a:ext cx="489479" cy="959661"/>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Contract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FDEADA"/>
                </a:solidFill>
                <a:effectLst/>
                <a:uLnTx/>
                <a:uFillTx/>
                <a:latin typeface="Arial Narrow"/>
                <a:ea typeface="+mn-ea"/>
                <a:cs typeface="Arial Narrow"/>
              </a:rPr>
              <a:t>Billing</a:t>
            </a:r>
          </a:p>
        </p:txBody>
      </p:sp>
      <p:sp>
        <p:nvSpPr>
          <p:cNvPr id="255" name="Rounded Rectangle 208"/>
          <p:cNvSpPr/>
          <p:nvPr/>
        </p:nvSpPr>
        <p:spPr>
          <a:xfrm>
            <a:off x="8622697" y="2817501"/>
            <a:ext cx="415369" cy="803937"/>
          </a:xfrm>
          <a:prstGeom prst="roundRect">
            <a:avLst/>
          </a:prstGeom>
          <a:gradFill flip="none" rotWithShape="1">
            <a:gsLst>
              <a:gs pos="0">
                <a:srgbClr val="4F81BD">
                  <a:tint val="100000"/>
                  <a:shade val="100000"/>
                  <a:satMod val="130000"/>
                  <a:alpha val="42000"/>
                </a:srgbClr>
              </a:gs>
              <a:gs pos="100000">
                <a:srgbClr val="4F81BD">
                  <a:tint val="50000"/>
                  <a:shade val="100000"/>
                  <a:satMod val="350000"/>
                  <a:alpha val="42000"/>
                </a:srgbClr>
              </a:gs>
            </a:gsLst>
            <a:lin ang="16200000" scaled="0"/>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Customer Accept</a:t>
            </a:r>
            <a:endParaRPr kumimoji="0" lang="nl-NL" sz="700" b="1" i="0" u="none" strike="noStrike" kern="0" cap="none" spc="0" normalizeH="0" baseline="0" noProof="0" dirty="0">
              <a:ln>
                <a:noFill/>
              </a:ln>
              <a:solidFill>
                <a:prstClr val="white"/>
              </a:solidFill>
              <a:effectLst/>
              <a:uLnTx/>
              <a:uFillTx/>
              <a:latin typeface="Arial Narrow"/>
              <a:ea typeface="+mn-ea"/>
              <a:cs typeface="Arial Narrow"/>
            </a:endParaRPr>
          </a:p>
        </p:txBody>
      </p:sp>
      <p:sp>
        <p:nvSpPr>
          <p:cNvPr id="256" name="Rounded Rectangle 237"/>
          <p:cNvSpPr/>
          <p:nvPr/>
        </p:nvSpPr>
        <p:spPr>
          <a:xfrm>
            <a:off x="8034077" y="2324102"/>
            <a:ext cx="545458" cy="493399"/>
          </a:xfrm>
          <a:prstGeom prst="roundRect">
            <a:avLst>
              <a:gd name="adj" fmla="val 12355"/>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Arial Narrow"/>
                <a:ea typeface="+mn-ea"/>
                <a:cs typeface="Arial Narrow"/>
              </a:rPr>
              <a:t>Products &amp; Services Order</a:t>
            </a:r>
          </a:p>
        </p:txBody>
      </p:sp>
      <p:cxnSp>
        <p:nvCxnSpPr>
          <p:cNvPr id="257" name="Elbow Connector 246"/>
          <p:cNvCxnSpPr>
            <a:stCxn id="263" idx="3"/>
            <a:endCxn id="249" idx="1"/>
          </p:cNvCxnSpPr>
          <p:nvPr/>
        </p:nvCxnSpPr>
        <p:spPr>
          <a:xfrm>
            <a:off x="7745881" y="3159915"/>
            <a:ext cx="298080" cy="655004"/>
          </a:xfrm>
          <a:prstGeom prst="bentConnector3">
            <a:avLst>
              <a:gd name="adj1" fmla="val 50000"/>
            </a:avLst>
          </a:prstGeom>
          <a:noFill/>
          <a:ln w="25400" cap="flat" cmpd="sng" algn="ctr">
            <a:solidFill>
              <a:srgbClr val="E46C0A"/>
            </a:solidFill>
            <a:prstDash val="solid"/>
            <a:tailEnd type="arrow"/>
          </a:ln>
          <a:effectLst>
            <a:outerShdw blurRad="40000" dist="20000" dir="5400000" rotWithShape="0">
              <a:srgbClr val="000000">
                <a:alpha val="38000"/>
              </a:srgbClr>
            </a:outerShdw>
          </a:effectLst>
        </p:spPr>
      </p:cxnSp>
      <p:cxnSp>
        <p:nvCxnSpPr>
          <p:cNvPr id="258" name="Elbow Connector 196"/>
          <p:cNvCxnSpPr>
            <a:stCxn id="263" idx="3"/>
            <a:endCxn id="256" idx="1"/>
          </p:cNvCxnSpPr>
          <p:nvPr/>
        </p:nvCxnSpPr>
        <p:spPr>
          <a:xfrm flipV="1">
            <a:off x="7745881" y="2570802"/>
            <a:ext cx="288196" cy="589113"/>
          </a:xfrm>
          <a:prstGeom prst="bentConnector3">
            <a:avLst>
              <a:gd name="adj1" fmla="val 50000"/>
            </a:avLst>
          </a:prstGeom>
          <a:noFill/>
          <a:ln w="25400" cap="flat" cmpd="sng" algn="ctr">
            <a:solidFill>
              <a:srgbClr val="E46C0A"/>
            </a:solidFill>
            <a:prstDash val="solid"/>
            <a:tailEnd type="arrow"/>
          </a:ln>
          <a:effectLst>
            <a:outerShdw blurRad="40000" dist="20000" dir="5400000" rotWithShape="0">
              <a:srgbClr val="000000">
                <a:alpha val="38000"/>
              </a:srgbClr>
            </a:outerShdw>
          </a:effectLst>
        </p:spPr>
      </p:cxnSp>
      <p:cxnSp>
        <p:nvCxnSpPr>
          <p:cNvPr id="259" name="Elbow Connector 251"/>
          <p:cNvCxnSpPr>
            <a:stCxn id="263" idx="3"/>
            <a:endCxn id="250" idx="1"/>
          </p:cNvCxnSpPr>
          <p:nvPr/>
        </p:nvCxnSpPr>
        <p:spPr>
          <a:xfrm flipV="1">
            <a:off x="7745882" y="3150520"/>
            <a:ext cx="281605" cy="9395"/>
          </a:xfrm>
          <a:prstGeom prst="bentConnector3">
            <a:avLst>
              <a:gd name="adj1" fmla="val 50000"/>
            </a:avLst>
          </a:prstGeom>
          <a:noFill/>
          <a:ln w="25400" cap="flat" cmpd="sng" algn="ctr">
            <a:solidFill>
              <a:srgbClr val="E46C0A"/>
            </a:solidFill>
            <a:prstDash val="solid"/>
            <a:headEnd type="arrow"/>
            <a:tailEnd type="arrow"/>
          </a:ln>
          <a:effectLst>
            <a:outerShdw blurRad="40000" dist="20000" dir="5400000" rotWithShape="0">
              <a:srgbClr val="000000">
                <a:alpha val="38000"/>
              </a:srgbClr>
            </a:outerShdw>
          </a:effectLst>
        </p:spPr>
      </p:cxnSp>
      <p:cxnSp>
        <p:nvCxnSpPr>
          <p:cNvPr id="260" name="Elbow Connector 98"/>
          <p:cNvCxnSpPr/>
          <p:nvPr/>
        </p:nvCxnSpPr>
        <p:spPr>
          <a:xfrm rot="16200000" flipH="1">
            <a:off x="7309612" y="4458042"/>
            <a:ext cx="469815" cy="1"/>
          </a:xfrm>
          <a:prstGeom prst="bentConnector3">
            <a:avLst>
              <a:gd name="adj1" fmla="val 50000"/>
            </a:avLst>
          </a:prstGeom>
          <a:noFill/>
          <a:ln w="25400" cap="flat" cmpd="sng" algn="ctr">
            <a:solidFill>
              <a:srgbClr val="E46C0A"/>
            </a:solidFill>
            <a:prstDash val="solid"/>
            <a:headEnd type="arrow"/>
            <a:tailEnd type="arrow"/>
          </a:ln>
          <a:effectLst>
            <a:outerShdw blurRad="40000" dist="20000" dir="5400000" rotWithShape="0">
              <a:srgbClr val="000000">
                <a:alpha val="38000"/>
              </a:srgbClr>
            </a:outerShdw>
          </a:effectLst>
        </p:spPr>
      </p:cxnSp>
      <p:cxnSp>
        <p:nvCxnSpPr>
          <p:cNvPr id="261" name="Straight Arrow Connector 101"/>
          <p:cNvCxnSpPr>
            <a:stCxn id="195" idx="3"/>
          </p:cNvCxnSpPr>
          <p:nvPr/>
        </p:nvCxnSpPr>
        <p:spPr>
          <a:xfrm>
            <a:off x="9806430" y="5165888"/>
            <a:ext cx="620281" cy="0"/>
          </a:xfrm>
          <a:prstGeom prst="straightConnector1">
            <a:avLst/>
          </a:prstGeom>
          <a:noFill/>
          <a:ln w="25400" cap="flat" cmpd="sng" algn="ctr">
            <a:solidFill>
              <a:srgbClr val="C80026"/>
            </a:solidFill>
            <a:prstDash val="solid"/>
            <a:tailEnd type="arrow"/>
          </a:ln>
          <a:effectLst>
            <a:outerShdw blurRad="40000" dist="20000" dir="5400000" rotWithShape="0">
              <a:srgbClr val="000000">
                <a:alpha val="38000"/>
              </a:srgbClr>
            </a:outerShdw>
          </a:effectLst>
        </p:spPr>
      </p:cxnSp>
      <p:sp>
        <p:nvSpPr>
          <p:cNvPr id="262" name="TextBox 21"/>
          <p:cNvSpPr txBox="1"/>
          <p:nvPr/>
        </p:nvSpPr>
        <p:spPr>
          <a:xfrm>
            <a:off x="5225163" y="4668529"/>
            <a:ext cx="825867" cy="200055"/>
          </a:xfrm>
          <a:prstGeom prst="rect">
            <a:avLst/>
          </a:prstGeom>
          <a:noFill/>
        </p:spPr>
        <p:txBody>
          <a:bodyPr wrap="none" rtlCol="0">
            <a:spAutoFit/>
          </a:bodyPr>
          <a:lstStyle/>
          <a:p>
            <a:pPr defTabSz="457200"/>
            <a:r>
              <a:rPr lang="en-US" sz="700" b="1" i="1" dirty="0">
                <a:solidFill>
                  <a:prstClr val="white"/>
                </a:solidFill>
                <a:latin typeface="Calibri"/>
              </a:rPr>
              <a:t>Order Fulfillment</a:t>
            </a:r>
          </a:p>
        </p:txBody>
      </p:sp>
      <p:sp>
        <p:nvSpPr>
          <p:cNvPr id="263" name="Rounded Rectangle 209"/>
          <p:cNvSpPr/>
          <p:nvPr/>
        </p:nvSpPr>
        <p:spPr>
          <a:xfrm>
            <a:off x="7364405" y="2076745"/>
            <a:ext cx="381477" cy="2166340"/>
          </a:xfrm>
          <a:prstGeom prst="roundRect">
            <a:avLst/>
          </a:prstGeom>
          <a:gradFill flip="none" rotWithShape="1">
            <a:gsLst>
              <a:gs pos="0">
                <a:srgbClr val="F79646">
                  <a:tint val="100000"/>
                  <a:shade val="100000"/>
                  <a:satMod val="130000"/>
                  <a:alpha val="56000"/>
                </a:srgbClr>
              </a:gs>
              <a:gs pos="100000">
                <a:srgbClr val="F79646">
                  <a:tint val="50000"/>
                  <a:shade val="100000"/>
                  <a:satMod val="350000"/>
                  <a:alpha val="56000"/>
                </a:srgbClr>
              </a:gs>
            </a:gsLst>
            <a:lin ang="16200000" scaled="0"/>
            <a:tileRect/>
          </a:gradFill>
          <a:ln w="9525" cap="flat" cmpd="sng" algn="ctr">
            <a:solidFill>
              <a:srgbClr val="F79646">
                <a:lumMod val="75000"/>
              </a:srgbClr>
            </a:solidFill>
            <a:prstDash val="solid"/>
          </a:ln>
          <a:effectLst>
            <a:outerShdw blurRad="40000" dist="23000" dir="5400000" rotWithShape="0">
              <a:srgbClr val="000000">
                <a:alpha val="35000"/>
              </a:srgbClr>
            </a:outerShdw>
          </a:effectLst>
        </p:spPr>
        <p:txBody>
          <a:bodyPr lIns="0" tIns="34281" rIns="0" bIns="34281"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79646">
                    <a:lumMod val="75000"/>
                  </a:srgbClr>
                </a:solidFill>
                <a:effectLst/>
                <a:uLnTx/>
                <a:uFillTx/>
                <a:latin typeface="Arial Narrow"/>
                <a:ea typeface="+mn-ea"/>
                <a:cs typeface="Arial Narrow"/>
              </a:rPr>
              <a:t>Auto Launch </a:t>
            </a:r>
            <a:r>
              <a:rPr kumimoji="0" lang="en-US" sz="800" b="1" i="0" u="none" strike="noStrike" kern="0" cap="none" spc="0" normalizeH="0" baseline="0" noProof="0" dirty="0">
                <a:ln>
                  <a:noFill/>
                </a:ln>
                <a:solidFill>
                  <a:srgbClr val="F79646">
                    <a:lumMod val="75000"/>
                  </a:srgbClr>
                </a:solidFill>
                <a:effectLst/>
                <a:uLnTx/>
                <a:uFillTx/>
                <a:latin typeface="Arial Narrow"/>
                <a:ea typeface="+mn-ea"/>
                <a:cs typeface="Arial Narrow"/>
              </a:rPr>
              <a:t>Cockpit</a:t>
            </a:r>
            <a:endParaRPr kumimoji="0" lang="en-US" sz="900" b="1" i="0" u="none" strike="noStrike" kern="0" cap="none" spc="0" normalizeH="0" baseline="0" noProof="0" dirty="0">
              <a:ln>
                <a:noFill/>
              </a:ln>
              <a:solidFill>
                <a:srgbClr val="F79646">
                  <a:lumMod val="75000"/>
                </a:srgbClr>
              </a:solidFill>
              <a:effectLst/>
              <a:uLnTx/>
              <a:uFillTx/>
              <a:latin typeface="Arial Narrow"/>
              <a:ea typeface="+mn-ea"/>
              <a:cs typeface="Arial Narrow"/>
            </a:endParaRPr>
          </a:p>
        </p:txBody>
      </p:sp>
      <p:grpSp>
        <p:nvGrpSpPr>
          <p:cNvPr id="264" name="Groep 25"/>
          <p:cNvGrpSpPr>
            <a:grpSpLocks/>
          </p:cNvGrpSpPr>
          <p:nvPr/>
        </p:nvGrpSpPr>
        <p:grpSpPr bwMode="auto">
          <a:xfrm>
            <a:off x="7397289" y="3795086"/>
            <a:ext cx="325947" cy="321047"/>
            <a:chOff x="1331640" y="332656"/>
            <a:chExt cx="6120000" cy="6120000"/>
          </a:xfrm>
        </p:grpSpPr>
        <p:grpSp>
          <p:nvGrpSpPr>
            <p:cNvPr id="265" name="Groep 23"/>
            <p:cNvGrpSpPr>
              <a:grpSpLocks/>
            </p:cNvGrpSpPr>
            <p:nvPr/>
          </p:nvGrpSpPr>
          <p:grpSpPr bwMode="auto">
            <a:xfrm>
              <a:off x="1511638" y="512656"/>
              <a:ext cx="5759992" cy="5760000"/>
              <a:chOff x="1610913" y="534588"/>
              <a:chExt cx="5782848" cy="5774092"/>
            </a:xfrm>
          </p:grpSpPr>
          <p:sp>
            <p:nvSpPr>
              <p:cNvPr id="267" name="Draaiende pijl 523"/>
              <p:cNvSpPr/>
              <p:nvPr/>
            </p:nvSpPr>
            <p:spPr bwMode="auto">
              <a:xfrm rot="20029756">
                <a:off x="1616392" y="539783"/>
                <a:ext cx="5771896" cy="5772533"/>
              </a:xfrm>
              <a:prstGeom prst="circularArrow">
                <a:avLst>
                  <a:gd name="adj1" fmla="val 12500"/>
                  <a:gd name="adj2" fmla="val 1142319"/>
                  <a:gd name="adj3" fmla="val 20457681"/>
                  <a:gd name="adj4" fmla="val 14680918"/>
                  <a:gd name="adj5" fmla="val 12500"/>
                </a:avLst>
              </a:prstGeom>
              <a:solidFill>
                <a:srgbClr val="FF6600"/>
              </a:solidFill>
              <a:ln w="9525" cap="flat" cmpd="sng" algn="ctr">
                <a:solidFill>
                  <a:srgbClr val="E85412"/>
                </a:solidFill>
                <a:prstDash val="solid"/>
                <a:round/>
                <a:headEnd type="none" w="med" len="med"/>
                <a:tailEnd type="none" w="med" len="med"/>
              </a:ln>
              <a:effectLst/>
            </p:spPr>
            <p:txBody>
              <a:bodyPr wrap="none" lIns="0" rIns="0" anchor="ctr"/>
              <a:lstStyle/>
              <a:p>
                <a:pPr defTabSz="457200">
                  <a:defRPr/>
                </a:pPr>
                <a:endParaRPr lang="nl-BE" sz="500" b="1">
                  <a:solidFill>
                    <a:prstClr val="black"/>
                  </a:solidFill>
                  <a:latin typeface="Calibri"/>
                  <a:ea typeface="Arial" charset="0"/>
                  <a:sym typeface="Gill Sans" pitchFamily="1" charset="0"/>
                </a:endParaRPr>
              </a:p>
            </p:txBody>
          </p:sp>
          <p:sp>
            <p:nvSpPr>
              <p:cNvPr id="268" name="Draaiende pijl 524"/>
              <p:cNvSpPr/>
              <p:nvPr/>
            </p:nvSpPr>
            <p:spPr bwMode="auto">
              <a:xfrm rot="5585241">
                <a:off x="1602775" y="535694"/>
                <a:ext cx="5772527" cy="5763032"/>
              </a:xfrm>
              <a:prstGeom prst="circularArrow">
                <a:avLst>
                  <a:gd name="adj1" fmla="val 12500"/>
                  <a:gd name="adj2" fmla="val 1142319"/>
                  <a:gd name="adj3" fmla="val 20457681"/>
                  <a:gd name="adj4" fmla="val 14680918"/>
                  <a:gd name="adj5" fmla="val 12500"/>
                </a:avLst>
              </a:prstGeom>
              <a:solidFill>
                <a:srgbClr val="FF6600"/>
              </a:solidFill>
              <a:ln w="9525" cap="flat" cmpd="sng" algn="ctr">
                <a:solidFill>
                  <a:srgbClr val="E85412"/>
                </a:solidFill>
                <a:prstDash val="solid"/>
                <a:round/>
                <a:headEnd type="none" w="med" len="med"/>
                <a:tailEnd type="none" w="med" len="med"/>
              </a:ln>
              <a:effectLst/>
            </p:spPr>
            <p:txBody>
              <a:bodyPr wrap="none" lIns="0" rIns="0" anchor="ctr"/>
              <a:lstStyle/>
              <a:p>
                <a:pPr defTabSz="457200">
                  <a:defRPr/>
                </a:pPr>
                <a:endParaRPr lang="nl-BE" sz="500" b="1">
                  <a:solidFill>
                    <a:prstClr val="black"/>
                  </a:solidFill>
                  <a:latin typeface="Calibri"/>
                  <a:ea typeface="Arial" charset="0"/>
                  <a:sym typeface="Gill Sans" pitchFamily="1" charset="0"/>
                </a:endParaRPr>
              </a:p>
            </p:txBody>
          </p:sp>
          <p:sp>
            <p:nvSpPr>
              <p:cNvPr id="269" name="Draaiende pijl 525"/>
              <p:cNvSpPr/>
              <p:nvPr/>
            </p:nvSpPr>
            <p:spPr bwMode="auto">
              <a:xfrm rot="12841887">
                <a:off x="1634124" y="539783"/>
                <a:ext cx="5763032" cy="5772533"/>
              </a:xfrm>
              <a:prstGeom prst="circularArrow">
                <a:avLst>
                  <a:gd name="adj1" fmla="val 12500"/>
                  <a:gd name="adj2" fmla="val 1142319"/>
                  <a:gd name="adj3" fmla="val 20457681"/>
                  <a:gd name="adj4" fmla="val 14680918"/>
                  <a:gd name="adj5" fmla="val 12500"/>
                </a:avLst>
              </a:prstGeom>
              <a:solidFill>
                <a:srgbClr val="FF6600"/>
              </a:solidFill>
              <a:ln w="9525" cap="flat" cmpd="sng" algn="ctr">
                <a:solidFill>
                  <a:srgbClr val="E85412"/>
                </a:solidFill>
                <a:prstDash val="solid"/>
                <a:round/>
                <a:headEnd type="none" w="med" len="med"/>
                <a:tailEnd type="none" w="med" len="med"/>
              </a:ln>
              <a:effectLst/>
            </p:spPr>
            <p:txBody>
              <a:bodyPr wrap="none" lIns="0" rIns="0" anchor="ctr"/>
              <a:lstStyle/>
              <a:p>
                <a:pPr defTabSz="457200">
                  <a:defRPr/>
                </a:pPr>
                <a:endParaRPr lang="nl-BE" sz="500" b="1">
                  <a:solidFill>
                    <a:prstClr val="black"/>
                  </a:solidFill>
                  <a:latin typeface="Calibri"/>
                  <a:ea typeface="Arial" charset="0"/>
                  <a:sym typeface="Gill Sans" pitchFamily="1" charset="0"/>
                </a:endParaRPr>
              </a:p>
            </p:txBody>
          </p:sp>
        </p:grpSp>
        <p:sp>
          <p:nvSpPr>
            <p:cNvPr id="266" name="Ovaal 707"/>
            <p:cNvSpPr>
              <a:spLocks noChangeArrowheads="1"/>
            </p:cNvSpPr>
            <p:nvPr/>
          </p:nvSpPr>
          <p:spPr bwMode="auto">
            <a:xfrm>
              <a:off x="1331640" y="332656"/>
              <a:ext cx="6120000" cy="6120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lIns="0" rIns="0" anchor="ctr"/>
            <a:lstStyle/>
            <a:p>
              <a:pPr defTabSz="457200">
                <a:defRPr/>
              </a:pPr>
              <a:endParaRPr lang="nl-BE" sz="500" b="1">
                <a:solidFill>
                  <a:prstClr val="black"/>
                </a:solidFill>
                <a:latin typeface="Calibri"/>
              </a:endParaRPr>
            </a:p>
          </p:txBody>
        </p:sp>
      </p:grpSp>
      <p:cxnSp>
        <p:nvCxnSpPr>
          <p:cNvPr id="270" name="Straight Connector 33"/>
          <p:cNvCxnSpPr/>
          <p:nvPr/>
        </p:nvCxnSpPr>
        <p:spPr>
          <a:xfrm>
            <a:off x="8408960" y="236645"/>
            <a:ext cx="0" cy="318903"/>
          </a:xfrm>
          <a:prstGeom prst="line">
            <a:avLst/>
          </a:prstGeom>
          <a:noFill/>
          <a:ln w="19050" cap="flat" cmpd="sng" algn="ctr">
            <a:solidFill>
              <a:sysClr val="windowText" lastClr="000000"/>
            </a:solidFill>
            <a:prstDash val="solid"/>
            <a:tailEnd type="oval" w="lg" len="lg"/>
          </a:ln>
          <a:effectLst/>
        </p:spPr>
      </p:cxnSp>
      <p:cxnSp>
        <p:nvCxnSpPr>
          <p:cNvPr id="271" name="Straight Connector 36"/>
          <p:cNvCxnSpPr/>
          <p:nvPr/>
        </p:nvCxnSpPr>
        <p:spPr>
          <a:xfrm>
            <a:off x="9869449" y="236645"/>
            <a:ext cx="0" cy="318903"/>
          </a:xfrm>
          <a:prstGeom prst="line">
            <a:avLst/>
          </a:prstGeom>
          <a:noFill/>
          <a:ln w="19050" cap="flat" cmpd="sng" algn="ctr">
            <a:solidFill>
              <a:sysClr val="windowText" lastClr="000000"/>
            </a:solidFill>
            <a:prstDash val="solid"/>
            <a:tailEnd type="oval" w="lg" len="lg"/>
          </a:ln>
          <a:effectLst/>
        </p:spPr>
      </p:cxnSp>
      <p:sp>
        <p:nvSpPr>
          <p:cNvPr id="272" name="TextBox 37"/>
          <p:cNvSpPr txBox="1"/>
          <p:nvPr/>
        </p:nvSpPr>
        <p:spPr>
          <a:xfrm>
            <a:off x="7748708" y="165345"/>
            <a:ext cx="612000" cy="288147"/>
          </a:xfrm>
          <a:prstGeom prst="rect">
            <a:avLst/>
          </a:prstGeom>
          <a:noFill/>
        </p:spPr>
        <p:txBody>
          <a:bodyPr wrap="square" lIns="0" tIns="36000" rIns="0" bIns="36000" rtlCol="0">
            <a:spAutoFit/>
          </a:bodyPr>
          <a:lstStyle/>
          <a:p>
            <a:pPr algn="r" defTabSz="457200"/>
            <a:r>
              <a:rPr lang="en-GB" sz="700" b="1" i="1" dirty="0">
                <a:solidFill>
                  <a:prstClr val="black"/>
                </a:solidFill>
                <a:latin typeface="Calibri"/>
              </a:rPr>
              <a:t>Start  of</a:t>
            </a:r>
          </a:p>
          <a:p>
            <a:pPr algn="r" defTabSz="457200"/>
            <a:r>
              <a:rPr lang="en-GB" sz="700" b="1" i="1" dirty="0">
                <a:solidFill>
                  <a:prstClr val="black"/>
                </a:solidFill>
                <a:latin typeface="Calibri"/>
              </a:rPr>
              <a:t>contract</a:t>
            </a:r>
          </a:p>
        </p:txBody>
      </p:sp>
      <p:sp>
        <p:nvSpPr>
          <p:cNvPr id="273" name="TextBox 38"/>
          <p:cNvSpPr txBox="1"/>
          <p:nvPr/>
        </p:nvSpPr>
        <p:spPr>
          <a:xfrm>
            <a:off x="9904333" y="165345"/>
            <a:ext cx="612000" cy="288147"/>
          </a:xfrm>
          <a:prstGeom prst="rect">
            <a:avLst/>
          </a:prstGeom>
          <a:noFill/>
        </p:spPr>
        <p:txBody>
          <a:bodyPr wrap="square" lIns="0" tIns="36000" rIns="0" bIns="36000" rtlCol="0">
            <a:spAutoFit/>
          </a:bodyPr>
          <a:lstStyle/>
          <a:p>
            <a:pPr defTabSz="457200"/>
            <a:r>
              <a:rPr lang="en-GB" sz="700" b="1" i="1" dirty="0">
                <a:solidFill>
                  <a:prstClr val="black"/>
                </a:solidFill>
                <a:latin typeface="Calibri"/>
              </a:rPr>
              <a:t>End of </a:t>
            </a:r>
          </a:p>
          <a:p>
            <a:pPr defTabSz="457200"/>
            <a:r>
              <a:rPr lang="en-GB" sz="700" b="1" i="1" dirty="0">
                <a:solidFill>
                  <a:prstClr val="black"/>
                </a:solidFill>
                <a:latin typeface="Calibri"/>
              </a:rPr>
              <a:t>contract</a:t>
            </a:r>
          </a:p>
        </p:txBody>
      </p:sp>
      <p:sp>
        <p:nvSpPr>
          <p:cNvPr id="274" name="Rounded Rectangle 139"/>
          <p:cNvSpPr/>
          <p:nvPr/>
        </p:nvSpPr>
        <p:spPr>
          <a:xfrm>
            <a:off x="1906485" y="4945247"/>
            <a:ext cx="1436462" cy="589344"/>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err="1">
                <a:ln>
                  <a:noFill/>
                </a:ln>
                <a:solidFill>
                  <a:prstClr val="white"/>
                </a:solidFill>
                <a:effectLst/>
                <a:uLnTx/>
                <a:uFillTx/>
                <a:latin typeface="Calibri"/>
                <a:ea typeface="+mn-ea"/>
                <a:cs typeface="Arial"/>
              </a:rPr>
              <a:t>Steelwedge</a:t>
            </a:r>
            <a:endParaRPr kumimoji="0" lang="en-US" sz="8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a:ea typeface="+mn-ea"/>
                <a:cs typeface="Arial"/>
              </a:rPr>
              <a:t>ICON</a:t>
            </a:r>
            <a:endParaRPr kumimoji="0" lang="en-US" sz="500" b="1" i="1" u="none" strike="noStrike" kern="0" cap="none" spc="0" normalizeH="0" baseline="0" noProof="0" dirty="0">
              <a:ln>
                <a:noFill/>
              </a:ln>
              <a:solidFill>
                <a:prstClr val="white"/>
              </a:solidFill>
              <a:effectLst/>
              <a:uLnTx/>
              <a:uFillTx/>
              <a:latin typeface="Calibri"/>
              <a:ea typeface="+mn-ea"/>
              <a:cs typeface="Arial"/>
            </a:endParaRPr>
          </a:p>
        </p:txBody>
      </p:sp>
      <p:cxnSp>
        <p:nvCxnSpPr>
          <p:cNvPr id="275" name="Elbow Connector 150"/>
          <p:cNvCxnSpPr>
            <a:stCxn id="274" idx="2"/>
            <a:endCxn id="227" idx="2"/>
          </p:cNvCxnSpPr>
          <p:nvPr/>
        </p:nvCxnSpPr>
        <p:spPr>
          <a:xfrm rot="5400000" flipH="1" flipV="1">
            <a:off x="5071876" y="3075568"/>
            <a:ext cx="11862" cy="4906183"/>
          </a:xfrm>
          <a:prstGeom prst="bentConnector3">
            <a:avLst>
              <a:gd name="adj1" fmla="val -1927162"/>
            </a:avLst>
          </a:prstGeom>
          <a:noFill/>
          <a:ln w="25400" cap="flat" cmpd="sng" algn="ctr">
            <a:solidFill>
              <a:srgbClr val="C0504D"/>
            </a:solidFill>
            <a:prstDash val="dash"/>
            <a:headEnd type="none"/>
            <a:tailEnd type="arrow"/>
          </a:ln>
          <a:effectLst>
            <a:outerShdw blurRad="40000" dist="20000" dir="5400000" rotWithShape="0">
              <a:srgbClr val="000000">
                <a:alpha val="38000"/>
              </a:srgbClr>
            </a:outerShdw>
          </a:effectLst>
        </p:spPr>
      </p:cxnSp>
      <p:cxnSp>
        <p:nvCxnSpPr>
          <p:cNvPr id="276" name="Elbow Connector 134"/>
          <p:cNvCxnSpPr>
            <a:stCxn id="242" idx="2"/>
            <a:endCxn id="274" idx="0"/>
          </p:cNvCxnSpPr>
          <p:nvPr/>
        </p:nvCxnSpPr>
        <p:spPr>
          <a:xfrm rot="16200000" flipH="1">
            <a:off x="2118472" y="4439002"/>
            <a:ext cx="1012487" cy="1"/>
          </a:xfrm>
          <a:prstGeom prst="bentConnector3">
            <a:avLst>
              <a:gd name="adj1" fmla="val 50000"/>
            </a:avLst>
          </a:prstGeom>
          <a:noFill/>
          <a:ln w="25400" cap="flat" cmpd="sng" algn="ctr">
            <a:solidFill>
              <a:srgbClr val="4F81BD"/>
            </a:solidFill>
            <a:prstDash val="dash"/>
            <a:headEnd type="none"/>
            <a:tailEnd type="arrow"/>
          </a:ln>
          <a:effectLst>
            <a:outerShdw blurRad="40000" dist="20000" dir="5400000" rotWithShape="0">
              <a:srgbClr val="000000">
                <a:alpha val="38000"/>
              </a:srgbClr>
            </a:outerShdw>
          </a:effectLst>
        </p:spPr>
      </p:cxnSp>
      <p:sp>
        <p:nvSpPr>
          <p:cNvPr id="277" name="Rounded Rectangle 32"/>
          <p:cNvSpPr/>
          <p:nvPr/>
        </p:nvSpPr>
        <p:spPr>
          <a:xfrm>
            <a:off x="10426710" y="2076742"/>
            <a:ext cx="1200668" cy="3424055"/>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a:ea typeface="+mn-ea"/>
                <a:cs typeface="Arial"/>
              </a:rPr>
              <a:t>Finance</a:t>
            </a:r>
            <a:br>
              <a:rPr kumimoji="0" lang="en-US" sz="1000" b="1" i="0" u="none" strike="noStrike" kern="0" cap="none" spc="0" normalizeH="0" baseline="0" noProof="0" dirty="0">
                <a:ln>
                  <a:noFill/>
                </a:ln>
                <a:solidFill>
                  <a:prstClr val="white"/>
                </a:solidFill>
                <a:effectLst/>
                <a:uLnTx/>
                <a:uFillTx/>
                <a:latin typeface="Calibri"/>
                <a:ea typeface="+mn-ea"/>
                <a:cs typeface="Arial"/>
              </a:rPr>
            </a:br>
            <a:r>
              <a:rPr kumimoji="0" lang="en-US" sz="400" b="1" i="0" u="none" strike="noStrike" kern="0" cap="none" spc="0" normalizeH="0" baseline="0" noProof="0" dirty="0">
                <a:ln>
                  <a:noFill/>
                </a:ln>
                <a:solidFill>
                  <a:prstClr val="white"/>
                </a:solidFill>
                <a:effectLst/>
                <a:uLnTx/>
                <a:uFillTx/>
                <a:latin typeface="Calibri"/>
                <a:ea typeface="+mn-ea"/>
                <a:cs typeface="Arial"/>
              </a:rPr>
              <a:t>Oracle R12</a:t>
            </a:r>
          </a:p>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900" b="1" i="1" u="none" strike="noStrike" kern="0" cap="none" spc="0" normalizeH="0" baseline="0" noProof="0" dirty="0">
              <a:ln>
                <a:noFill/>
              </a:ln>
              <a:solidFill>
                <a:prstClr val="white"/>
              </a:solidFill>
              <a:effectLst/>
              <a:uLnTx/>
              <a:uFillTx/>
              <a:latin typeface="Calibri"/>
              <a:ea typeface="+mn-ea"/>
              <a:cs typeface="Arial"/>
            </a:endParaRPr>
          </a:p>
        </p:txBody>
      </p:sp>
      <p:cxnSp>
        <p:nvCxnSpPr>
          <p:cNvPr id="278" name="Straight Arrow Connector 111"/>
          <p:cNvCxnSpPr/>
          <p:nvPr/>
        </p:nvCxnSpPr>
        <p:spPr>
          <a:xfrm>
            <a:off x="9578206" y="3026699"/>
            <a:ext cx="850368" cy="0"/>
          </a:xfrm>
          <a:prstGeom prst="straightConnector1">
            <a:avLst/>
          </a:prstGeom>
          <a:noFill/>
          <a:ln w="25400" cap="flat" cmpd="sng" algn="ctr">
            <a:solidFill>
              <a:srgbClr val="E46C0A"/>
            </a:solidFill>
            <a:prstDash val="solid"/>
            <a:tailEnd type="arrow"/>
          </a:ln>
          <a:effectLst>
            <a:outerShdw blurRad="40000" dist="20000" dir="5400000" rotWithShape="0">
              <a:srgbClr val="000000">
                <a:alpha val="38000"/>
              </a:srgbClr>
            </a:outerShdw>
          </a:effectLst>
        </p:spPr>
      </p:cxnSp>
      <p:sp>
        <p:nvSpPr>
          <p:cNvPr id="279" name="Rounded Rectangle 217"/>
          <p:cNvSpPr/>
          <p:nvPr/>
        </p:nvSpPr>
        <p:spPr>
          <a:xfrm rot="16200000">
            <a:off x="9506855" y="3915269"/>
            <a:ext cx="1591293" cy="485596"/>
          </a:xfrm>
          <a:prstGeom prst="roundRect">
            <a:avLst/>
          </a:prstGeom>
          <a:solidFill>
            <a:srgbClr val="FF0000">
              <a:alpha val="6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a:ea typeface="+mn-ea"/>
                <a:cs typeface="Arial"/>
              </a:rPr>
              <a:t>Accounting Hub</a:t>
            </a:r>
            <a:endParaRPr kumimoji="0" lang="nl-NL" sz="900" b="1" i="0" u="none" strike="noStrike" kern="0" cap="none" spc="0" normalizeH="0" baseline="0" noProof="0" dirty="0">
              <a:ln>
                <a:noFill/>
              </a:ln>
              <a:solidFill>
                <a:prstClr val="white"/>
              </a:solidFill>
              <a:effectLst/>
              <a:uLnTx/>
              <a:uFillTx/>
              <a:latin typeface="Calibri"/>
              <a:ea typeface="+mn-ea"/>
              <a:cs typeface="Arial"/>
            </a:endParaRPr>
          </a:p>
        </p:txBody>
      </p:sp>
      <p:sp>
        <p:nvSpPr>
          <p:cNvPr id="111" name="Rounded Rectangle 148"/>
          <p:cNvSpPr/>
          <p:nvPr/>
        </p:nvSpPr>
        <p:spPr>
          <a:xfrm>
            <a:off x="2750114" y="4012635"/>
            <a:ext cx="906067" cy="372179"/>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lang="en-US" sz="700" b="1" i="1" kern="0" dirty="0" smtClean="0">
                <a:solidFill>
                  <a:prstClr val="white"/>
                </a:solidFill>
                <a:latin typeface="Calibri"/>
                <a:cs typeface="Arial"/>
              </a:rPr>
              <a:t>MDM</a:t>
            </a:r>
            <a:endParaRPr lang="en-US" sz="700" b="1" i="1" kern="0" dirty="0">
              <a:solidFill>
                <a:prstClr val="white"/>
              </a:solidFill>
              <a:latin typeface="Calibri"/>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500" b="1" i="1" u="none" strike="noStrike" kern="0" cap="none" spc="0" normalizeH="0" baseline="0" noProof="0" dirty="0" smtClean="0">
                <a:ln>
                  <a:noFill/>
                </a:ln>
                <a:solidFill>
                  <a:prstClr val="white"/>
                </a:solidFill>
                <a:effectLst/>
                <a:uLnTx/>
                <a:uFillTx/>
                <a:latin typeface="Calibri"/>
                <a:ea typeface="+mn-ea"/>
                <a:cs typeface="Arial"/>
              </a:rPr>
              <a:t>Oracle </a:t>
            </a:r>
            <a:r>
              <a:rPr kumimoji="0" lang="en-US" sz="500" b="1" i="1" u="none" strike="noStrike" kern="0" cap="none" spc="0" normalizeH="0" baseline="0" noProof="0" dirty="0">
                <a:ln>
                  <a:noFill/>
                </a:ln>
                <a:solidFill>
                  <a:prstClr val="white"/>
                </a:solidFill>
                <a:effectLst/>
                <a:uLnTx/>
                <a:uFillTx/>
                <a:latin typeface="Calibri"/>
                <a:ea typeface="+mn-ea"/>
                <a:cs typeface="Arial"/>
              </a:rPr>
              <a:t>R12</a:t>
            </a:r>
            <a:endParaRPr kumimoji="0" lang="en-US" sz="2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1" u="none" strike="noStrike" kern="0" cap="none" spc="0" normalizeH="0" baseline="0" noProof="0" dirty="0">
              <a:ln>
                <a:noFill/>
              </a:ln>
              <a:solidFill>
                <a:prstClr val="white"/>
              </a:solidFill>
              <a:effectLst/>
              <a:uLnTx/>
              <a:uFillTx/>
              <a:latin typeface="Calibri"/>
              <a:ea typeface="+mn-ea"/>
              <a:cs typeface="Arial"/>
            </a:endParaRPr>
          </a:p>
        </p:txBody>
      </p:sp>
      <p:sp>
        <p:nvSpPr>
          <p:cNvPr id="112" name="Rounded Rectangle 148"/>
          <p:cNvSpPr/>
          <p:nvPr/>
        </p:nvSpPr>
        <p:spPr>
          <a:xfrm>
            <a:off x="2737414" y="4514285"/>
            <a:ext cx="906067" cy="372179"/>
          </a:xfrm>
          <a:prstGeom prst="roundRect">
            <a:avLst/>
          </a:prstGeom>
          <a:solidFill>
            <a:srgbClr val="FF0000">
              <a:alpha val="87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lang="en-US" sz="700" b="1" i="1" kern="0" dirty="0" smtClean="0">
                <a:solidFill>
                  <a:prstClr val="white"/>
                </a:solidFill>
                <a:latin typeface="Calibri"/>
                <a:cs typeface="Arial"/>
              </a:rPr>
              <a:t>Pricing</a:t>
            </a:r>
            <a:endParaRPr lang="en-US" sz="700" b="1" i="1" kern="0" dirty="0">
              <a:solidFill>
                <a:prstClr val="white"/>
              </a:solidFill>
              <a:latin typeface="Calibri"/>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500" b="1" i="1" u="none" strike="noStrike" kern="0" cap="none" spc="0" normalizeH="0" baseline="0" noProof="0" dirty="0" smtClean="0">
                <a:ln>
                  <a:noFill/>
                </a:ln>
                <a:solidFill>
                  <a:prstClr val="white"/>
                </a:solidFill>
                <a:effectLst/>
                <a:uLnTx/>
                <a:uFillTx/>
                <a:latin typeface="Calibri"/>
                <a:ea typeface="+mn-ea"/>
                <a:cs typeface="Arial"/>
              </a:rPr>
              <a:t>Oracle </a:t>
            </a:r>
            <a:r>
              <a:rPr kumimoji="0" lang="en-US" sz="500" b="1" i="1" u="none" strike="noStrike" kern="0" cap="none" spc="0" normalizeH="0" baseline="0" noProof="0" dirty="0">
                <a:ln>
                  <a:noFill/>
                </a:ln>
                <a:solidFill>
                  <a:prstClr val="white"/>
                </a:solidFill>
                <a:effectLst/>
                <a:uLnTx/>
                <a:uFillTx/>
                <a:latin typeface="Calibri"/>
                <a:ea typeface="+mn-ea"/>
                <a:cs typeface="Arial"/>
              </a:rPr>
              <a:t>R12</a:t>
            </a:r>
            <a:endParaRPr kumimoji="0" lang="en-US" sz="200" b="1" i="0" u="none" strike="noStrike" kern="0" cap="none" spc="0" normalizeH="0" baseline="0" noProof="0" dirty="0">
              <a:ln>
                <a:noFill/>
              </a:ln>
              <a:solidFill>
                <a:prstClr val="white"/>
              </a:solidFill>
              <a:effectLst/>
              <a:uLnTx/>
              <a:uFillTx/>
              <a:latin typeface="Calibri"/>
              <a:ea typeface="+mn-ea"/>
              <a:cs typeface="Arial"/>
            </a:endParaRPr>
          </a:p>
          <a:p>
            <a:pPr marL="0" marR="0" lvl="0" indent="0" algn="ctr" defTabSz="342809" eaLnBrk="1" fontAlgn="auto" latinLnBrk="0" hangingPunct="1">
              <a:lnSpc>
                <a:spcPct val="100000"/>
              </a:lnSpc>
              <a:spcBef>
                <a:spcPts val="0"/>
              </a:spcBef>
              <a:spcAft>
                <a:spcPts val="0"/>
              </a:spcAft>
              <a:buClrTx/>
              <a:buSzTx/>
              <a:buFontTx/>
              <a:buNone/>
              <a:tabLst/>
              <a:defRPr/>
            </a:pPr>
            <a:endParaRPr kumimoji="0" lang="en-US" sz="700" b="1" i="1" u="none" strike="noStrike" kern="0" cap="none" spc="0" normalizeH="0" baseline="0" noProof="0" dirty="0">
              <a:ln>
                <a:noFill/>
              </a:ln>
              <a:solidFill>
                <a:prstClr val="white"/>
              </a:solidFill>
              <a:effectLst/>
              <a:uLnTx/>
              <a:uFillTx/>
              <a:latin typeface="Calibri"/>
              <a:ea typeface="+mn-ea"/>
              <a:cs typeface="Arial"/>
            </a:endParaRPr>
          </a:p>
        </p:txBody>
      </p:sp>
      <p:cxnSp>
        <p:nvCxnSpPr>
          <p:cNvPr id="113" name="Elbow Connector 179"/>
          <p:cNvCxnSpPr>
            <a:stCxn id="111" idx="3"/>
          </p:cNvCxnSpPr>
          <p:nvPr/>
        </p:nvCxnSpPr>
        <p:spPr>
          <a:xfrm flipV="1">
            <a:off x="3656181" y="3955379"/>
            <a:ext cx="1416872" cy="243346"/>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16" name="Elbow Connector 179"/>
          <p:cNvCxnSpPr>
            <a:stCxn id="112" idx="3"/>
          </p:cNvCxnSpPr>
          <p:nvPr/>
        </p:nvCxnSpPr>
        <p:spPr>
          <a:xfrm flipV="1">
            <a:off x="3643481" y="4285709"/>
            <a:ext cx="1420743" cy="414666"/>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00" name="Rounded Rectangle 8"/>
          <p:cNvSpPr/>
          <p:nvPr/>
        </p:nvSpPr>
        <p:spPr>
          <a:xfrm>
            <a:off x="60671" y="1446505"/>
            <a:ext cx="894166" cy="377213"/>
          </a:xfrm>
          <a:prstGeom prst="roundRect">
            <a:avLst/>
          </a:prstGeom>
          <a:solidFill>
            <a:srgbClr val="1F497D">
              <a:lumMod val="20000"/>
              <a:lumOff val="8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solidFill>
                <a:effectLst/>
                <a:uLnTx/>
                <a:uFillTx/>
                <a:latin typeface="Arial Narrow"/>
                <a:ea typeface="+mn-ea"/>
                <a:cs typeface="Arial Narrow"/>
              </a:rPr>
              <a:t>Eloqua</a:t>
            </a:r>
            <a:endParaRPr kumimoji="0" lang="en-US" sz="1100" b="1" i="0" u="none" strike="noStrike" kern="0" cap="none" spc="0" normalizeH="0" baseline="0" noProof="0" dirty="0">
              <a:ln>
                <a:noFill/>
              </a:ln>
              <a:solidFill>
                <a:srgbClr val="1F497D"/>
              </a:solidFill>
              <a:effectLst/>
              <a:uLnTx/>
              <a:uFillTx/>
              <a:latin typeface="Arial Narrow"/>
              <a:ea typeface="+mn-ea"/>
              <a:cs typeface="Arial Narrow"/>
            </a:endParaRPr>
          </a:p>
        </p:txBody>
      </p:sp>
      <p:sp>
        <p:nvSpPr>
          <p:cNvPr id="101" name="Rounded Rectangle 8"/>
          <p:cNvSpPr/>
          <p:nvPr/>
        </p:nvSpPr>
        <p:spPr>
          <a:xfrm>
            <a:off x="60670" y="1968586"/>
            <a:ext cx="894167" cy="377213"/>
          </a:xfrm>
          <a:prstGeom prst="roundRect">
            <a:avLst/>
          </a:prstGeom>
          <a:solidFill>
            <a:srgbClr val="1F497D">
              <a:lumMod val="20000"/>
              <a:lumOff val="8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solidFill>
                <a:effectLst/>
                <a:uLnTx/>
                <a:uFillTx/>
                <a:latin typeface="Arial Narrow"/>
                <a:ea typeface="+mn-ea"/>
                <a:cs typeface="Arial Narrow"/>
              </a:rPr>
              <a:t>Excel</a:t>
            </a:r>
          </a:p>
        </p:txBody>
      </p:sp>
      <p:sp>
        <p:nvSpPr>
          <p:cNvPr id="102" name="Rounded Rectangle 8"/>
          <p:cNvSpPr/>
          <p:nvPr/>
        </p:nvSpPr>
        <p:spPr>
          <a:xfrm>
            <a:off x="60671" y="2454131"/>
            <a:ext cx="894166" cy="377213"/>
          </a:xfrm>
          <a:prstGeom prst="roundRect">
            <a:avLst/>
          </a:prstGeom>
          <a:solidFill>
            <a:srgbClr val="1F497D">
              <a:lumMod val="20000"/>
              <a:lumOff val="8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solidFill>
                <a:effectLst/>
                <a:uLnTx/>
                <a:uFillTx/>
                <a:latin typeface="Arial Narrow"/>
                <a:ea typeface="+mn-ea"/>
                <a:cs typeface="Arial Narrow"/>
              </a:rPr>
              <a:t>Siebel FS/HH</a:t>
            </a:r>
          </a:p>
        </p:txBody>
      </p:sp>
      <p:sp>
        <p:nvSpPr>
          <p:cNvPr id="103" name="Rounded Rectangle 8"/>
          <p:cNvSpPr/>
          <p:nvPr/>
        </p:nvSpPr>
        <p:spPr>
          <a:xfrm>
            <a:off x="66423" y="2933962"/>
            <a:ext cx="888414" cy="563301"/>
          </a:xfrm>
          <a:prstGeom prst="roundRect">
            <a:avLst/>
          </a:prstGeom>
          <a:solidFill>
            <a:srgbClr val="1F497D">
              <a:lumMod val="20000"/>
              <a:lumOff val="8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68562" tIns="34281" rIns="68562" bIns="34281" anchor="ctr"/>
          <a:lstStyle/>
          <a:p>
            <a:pPr marL="0" marR="0" lvl="0" indent="0" algn="ctr" defTabSz="34280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1F497D"/>
                </a:solidFill>
                <a:effectLst/>
                <a:uLnTx/>
                <a:uFillTx/>
                <a:latin typeface="Arial Narrow"/>
                <a:ea typeface="+mn-ea"/>
                <a:cs typeface="Arial Narrow"/>
              </a:rPr>
              <a:t>Web to Lead Forms</a:t>
            </a:r>
          </a:p>
        </p:txBody>
      </p:sp>
      <p:cxnSp>
        <p:nvCxnSpPr>
          <p:cNvPr id="104" name="Elbow Connector 179"/>
          <p:cNvCxnSpPr>
            <a:stCxn id="100" idx="3"/>
            <a:endCxn id="242" idx="1"/>
          </p:cNvCxnSpPr>
          <p:nvPr/>
        </p:nvCxnSpPr>
        <p:spPr>
          <a:xfrm>
            <a:off x="954837" y="1635112"/>
            <a:ext cx="951647" cy="1667412"/>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07" name="Elbow Connector 179"/>
          <p:cNvCxnSpPr>
            <a:stCxn id="101" idx="3"/>
            <a:endCxn id="242" idx="1"/>
          </p:cNvCxnSpPr>
          <p:nvPr/>
        </p:nvCxnSpPr>
        <p:spPr>
          <a:xfrm>
            <a:off x="954837" y="2157193"/>
            <a:ext cx="951647" cy="1145331"/>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10" name="Elbow Connector 179"/>
          <p:cNvCxnSpPr>
            <a:stCxn id="102" idx="3"/>
            <a:endCxn id="242" idx="1"/>
          </p:cNvCxnSpPr>
          <p:nvPr/>
        </p:nvCxnSpPr>
        <p:spPr>
          <a:xfrm>
            <a:off x="954837" y="2642738"/>
            <a:ext cx="951647" cy="659786"/>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14" name="Elbow Connector 179"/>
          <p:cNvCxnSpPr>
            <a:stCxn id="103" idx="3"/>
            <a:endCxn id="242" idx="1"/>
          </p:cNvCxnSpPr>
          <p:nvPr/>
        </p:nvCxnSpPr>
        <p:spPr>
          <a:xfrm>
            <a:off x="954837" y="3215613"/>
            <a:ext cx="951647" cy="86911"/>
          </a:xfrm>
          <a:prstGeom prst="bentConnector3">
            <a:avLst>
              <a:gd name="adj1" fmla="val 50000"/>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574110005"/>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dissolve">
                                      <p:cBhvr>
                                        <p:cTn id="7" dur="5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dissolve">
                                      <p:cBhvr>
                                        <p:cTn id="12" dur="500"/>
                                        <p:tgtEl>
                                          <p:spTgt spid="2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dissolve">
                                      <p:cBhvr>
                                        <p:cTn id="15" dur="500"/>
                                        <p:tgtEl>
                                          <p:spTgt spid="23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8"/>
                                        </p:tgtEl>
                                        <p:attrNameLst>
                                          <p:attrName>style.visibility</p:attrName>
                                        </p:attrNameLst>
                                      </p:cBhvr>
                                      <p:to>
                                        <p:strVal val="visible"/>
                                      </p:to>
                                    </p:set>
                                    <p:animEffect transition="in" filter="dissolve">
                                      <p:cBhvr>
                                        <p:cTn id="18" dur="500"/>
                                        <p:tgtEl>
                                          <p:spTgt spid="238"/>
                                        </p:tgtEl>
                                      </p:cBhvr>
                                    </p:animEffect>
                                  </p:childTnLst>
                                </p:cTn>
                              </p:par>
                            </p:childTnLst>
                          </p:cTn>
                        </p:par>
                        <p:par>
                          <p:cTn id="19" fill="hold">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dissolve">
                                      <p:cBhvr>
                                        <p:cTn id="22" dur="500"/>
                                        <p:tgtEl>
                                          <p:spTgt spid="231"/>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232"/>
                                        </p:tgtEl>
                                        <p:attrNameLst>
                                          <p:attrName>style.visibility</p:attrName>
                                        </p:attrNameLst>
                                      </p:cBhvr>
                                      <p:to>
                                        <p:strVal val="visible"/>
                                      </p:to>
                                    </p:set>
                                    <p:animEffect transition="in" filter="dissolve">
                                      <p:cBhvr>
                                        <p:cTn id="26" dur="500"/>
                                        <p:tgtEl>
                                          <p:spTgt spid="232"/>
                                        </p:tgtEl>
                                      </p:cBhvr>
                                    </p:animEffect>
                                  </p:childTnLst>
                                </p:cTn>
                              </p:par>
                            </p:childTnLst>
                          </p:cTn>
                        </p:par>
                        <p:par>
                          <p:cTn id="27" fill="hold">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233"/>
                                        </p:tgtEl>
                                        <p:attrNameLst>
                                          <p:attrName>style.visibility</p:attrName>
                                        </p:attrNameLst>
                                      </p:cBhvr>
                                      <p:to>
                                        <p:strVal val="visible"/>
                                      </p:to>
                                    </p:set>
                                    <p:animEffect transition="in" filter="dissolve">
                                      <p:cBhvr>
                                        <p:cTn id="30" dur="500"/>
                                        <p:tgtEl>
                                          <p:spTgt spid="23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40"/>
                                        </p:tgtEl>
                                        <p:attrNameLst>
                                          <p:attrName>style.visibility</p:attrName>
                                        </p:attrNameLst>
                                      </p:cBhvr>
                                      <p:to>
                                        <p:strVal val="visible"/>
                                      </p:to>
                                    </p:set>
                                    <p:animEffect transition="in" filter="dissolve">
                                      <p:cBhvr>
                                        <p:cTn id="35" dur="500"/>
                                        <p:tgtEl>
                                          <p:spTgt spid="240"/>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236"/>
                                        </p:tgtEl>
                                        <p:attrNameLst>
                                          <p:attrName>style.visibility</p:attrName>
                                        </p:attrNameLst>
                                      </p:cBhvr>
                                      <p:to>
                                        <p:strVal val="visible"/>
                                      </p:to>
                                    </p:set>
                                    <p:animEffect transition="in" filter="dissolve">
                                      <p:cBhvr>
                                        <p:cTn id="39" dur="500"/>
                                        <p:tgtEl>
                                          <p:spTgt spid="2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76"/>
                                        </p:tgtEl>
                                        <p:attrNameLst>
                                          <p:attrName>style.visibility</p:attrName>
                                        </p:attrNameLst>
                                      </p:cBhvr>
                                      <p:to>
                                        <p:strVal val="visible"/>
                                      </p:to>
                                    </p:set>
                                    <p:animEffect transition="in" filter="dissolve">
                                      <p:cBhvr>
                                        <p:cTn id="44" dur="500"/>
                                        <p:tgtEl>
                                          <p:spTgt spid="27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4"/>
                                        </p:tgtEl>
                                        <p:attrNameLst>
                                          <p:attrName>style.visibility</p:attrName>
                                        </p:attrNameLst>
                                      </p:cBhvr>
                                      <p:to>
                                        <p:strVal val="visible"/>
                                      </p:to>
                                    </p:set>
                                    <p:animEffect transition="in" filter="dissolve">
                                      <p:cBhvr>
                                        <p:cTn id="47" dur="500"/>
                                        <p:tgtEl>
                                          <p:spTgt spid="27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9"/>
                                        </p:tgtEl>
                                        <p:attrNameLst>
                                          <p:attrName>style.visibility</p:attrName>
                                        </p:attrNameLst>
                                      </p:cBhvr>
                                      <p:to>
                                        <p:strVal val="visible"/>
                                      </p:to>
                                    </p:set>
                                    <p:animEffect transition="in" filter="dissolve">
                                      <p:cBhvr>
                                        <p:cTn id="52" dur="500"/>
                                        <p:tgtEl>
                                          <p:spTgt spid="23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4"/>
                                        </p:tgtEl>
                                        <p:attrNameLst>
                                          <p:attrName>style.visibility</p:attrName>
                                        </p:attrNameLst>
                                      </p:cBhvr>
                                      <p:to>
                                        <p:strVal val="visible"/>
                                      </p:to>
                                    </p:set>
                                    <p:animEffect transition="in" filter="dissolve">
                                      <p:cBhvr>
                                        <p:cTn id="57" dur="500"/>
                                        <p:tgtEl>
                                          <p:spTgt spid="234"/>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226"/>
                                        </p:tgtEl>
                                        <p:attrNameLst>
                                          <p:attrName>style.visibility</p:attrName>
                                        </p:attrNameLst>
                                      </p:cBhvr>
                                      <p:to>
                                        <p:strVal val="visible"/>
                                      </p:to>
                                    </p:set>
                                    <p:animEffect transition="in" filter="dissolve">
                                      <p:cBhvr>
                                        <p:cTn id="61" dur="500"/>
                                        <p:tgtEl>
                                          <p:spTgt spid="226"/>
                                        </p:tgtEl>
                                      </p:cBhvr>
                                    </p:animEffect>
                                  </p:childTnLst>
                                </p:cTn>
                              </p:par>
                              <p:par>
                                <p:cTn id="62" presetID="9" presetClass="entr" presetSubtype="0" fill="hold" nodeType="withEffect">
                                  <p:stCondLst>
                                    <p:cond delay="0"/>
                                  </p:stCondLst>
                                  <p:childTnLst>
                                    <p:set>
                                      <p:cBhvr>
                                        <p:cTn id="63" dur="1" fill="hold">
                                          <p:stCondLst>
                                            <p:cond delay="0"/>
                                          </p:stCondLst>
                                        </p:cTn>
                                        <p:tgtEl>
                                          <p:spTgt spid="245"/>
                                        </p:tgtEl>
                                        <p:attrNameLst>
                                          <p:attrName>style.visibility</p:attrName>
                                        </p:attrNameLst>
                                      </p:cBhvr>
                                      <p:to>
                                        <p:strVal val="visible"/>
                                      </p:to>
                                    </p:set>
                                    <p:animEffect transition="in" filter="dissolve">
                                      <p:cBhvr>
                                        <p:cTn id="64" dur="500"/>
                                        <p:tgtEl>
                                          <p:spTgt spid="24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3"/>
                                        </p:tgtEl>
                                        <p:attrNameLst>
                                          <p:attrName>style.visibility</p:attrName>
                                        </p:attrNameLst>
                                      </p:cBhvr>
                                      <p:to>
                                        <p:strVal val="visible"/>
                                      </p:to>
                                    </p:set>
                                    <p:animEffect transition="in" filter="dissolve">
                                      <p:cBhvr>
                                        <p:cTn id="69" dur="500"/>
                                        <p:tgtEl>
                                          <p:spTgt spid="263"/>
                                        </p:tgtEl>
                                      </p:cBhvr>
                                    </p:animEffect>
                                  </p:childTnLst>
                                </p:cTn>
                              </p:par>
                              <p:par>
                                <p:cTn id="70" presetID="9" presetClass="entr" presetSubtype="0" fill="hold" nodeType="withEffect">
                                  <p:stCondLst>
                                    <p:cond delay="0"/>
                                  </p:stCondLst>
                                  <p:childTnLst>
                                    <p:set>
                                      <p:cBhvr>
                                        <p:cTn id="71" dur="1" fill="hold">
                                          <p:stCondLst>
                                            <p:cond delay="0"/>
                                          </p:stCondLst>
                                        </p:cTn>
                                        <p:tgtEl>
                                          <p:spTgt spid="264"/>
                                        </p:tgtEl>
                                        <p:attrNameLst>
                                          <p:attrName>style.visibility</p:attrName>
                                        </p:attrNameLst>
                                      </p:cBhvr>
                                      <p:to>
                                        <p:strVal val="visible"/>
                                      </p:to>
                                    </p:set>
                                    <p:animEffect transition="in" filter="dissolve">
                                      <p:cBhvr>
                                        <p:cTn id="72" dur="500"/>
                                        <p:tgtEl>
                                          <p:spTgt spid="26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47"/>
                                        </p:tgtEl>
                                        <p:attrNameLst>
                                          <p:attrName>style.visibility</p:attrName>
                                        </p:attrNameLst>
                                      </p:cBhvr>
                                      <p:to>
                                        <p:strVal val="visible"/>
                                      </p:to>
                                    </p:set>
                                    <p:animEffect transition="in" filter="dissolve">
                                      <p:cBhvr>
                                        <p:cTn id="77" dur="500"/>
                                        <p:tgtEl>
                                          <p:spTgt spid="24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46"/>
                                        </p:tgtEl>
                                        <p:attrNameLst>
                                          <p:attrName>style.visibility</p:attrName>
                                        </p:attrNameLst>
                                      </p:cBhvr>
                                      <p:to>
                                        <p:strVal val="visible"/>
                                      </p:to>
                                    </p:set>
                                    <p:animEffect transition="in" filter="dissolve">
                                      <p:cBhvr>
                                        <p:cTn id="82" dur="500"/>
                                        <p:tgtEl>
                                          <p:spTgt spid="246"/>
                                        </p:tgtEl>
                                      </p:cBhvr>
                                    </p:animEffect>
                                  </p:childTnLst>
                                </p:cTn>
                              </p:par>
                            </p:childTnLst>
                          </p:cTn>
                        </p:par>
                        <p:par>
                          <p:cTn id="83" fill="hold">
                            <p:stCondLst>
                              <p:cond delay="500"/>
                            </p:stCondLst>
                            <p:childTnLst>
                              <p:par>
                                <p:cTn id="84" presetID="9" presetClass="entr" presetSubtype="0" fill="hold" nodeType="afterEffect">
                                  <p:stCondLst>
                                    <p:cond delay="0"/>
                                  </p:stCondLst>
                                  <p:childTnLst>
                                    <p:set>
                                      <p:cBhvr>
                                        <p:cTn id="85" dur="1" fill="hold">
                                          <p:stCondLst>
                                            <p:cond delay="0"/>
                                          </p:stCondLst>
                                        </p:cTn>
                                        <p:tgtEl>
                                          <p:spTgt spid="258"/>
                                        </p:tgtEl>
                                        <p:attrNameLst>
                                          <p:attrName>style.visibility</p:attrName>
                                        </p:attrNameLst>
                                      </p:cBhvr>
                                      <p:to>
                                        <p:strVal val="visible"/>
                                      </p:to>
                                    </p:set>
                                    <p:animEffect transition="in" filter="dissolve">
                                      <p:cBhvr>
                                        <p:cTn id="86" dur="500"/>
                                        <p:tgtEl>
                                          <p:spTgt spid="25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dissolve">
                                      <p:cBhvr>
                                        <p:cTn id="89" dur="500"/>
                                        <p:tgtEl>
                                          <p:spTgt spid="256"/>
                                        </p:tgtEl>
                                      </p:cBhvr>
                                    </p:animEffect>
                                  </p:childTnLst>
                                </p:cTn>
                              </p:par>
                            </p:childTnLst>
                          </p:cTn>
                        </p:par>
                        <p:par>
                          <p:cTn id="90" fill="hold">
                            <p:stCondLst>
                              <p:cond delay="1000"/>
                            </p:stCondLst>
                            <p:childTnLst>
                              <p:par>
                                <p:cTn id="91" presetID="9" presetClass="entr" presetSubtype="0" fill="hold" nodeType="afterEffect">
                                  <p:stCondLst>
                                    <p:cond delay="0"/>
                                  </p:stCondLst>
                                  <p:childTnLst>
                                    <p:set>
                                      <p:cBhvr>
                                        <p:cTn id="92" dur="1" fill="hold">
                                          <p:stCondLst>
                                            <p:cond delay="0"/>
                                          </p:stCondLst>
                                        </p:cTn>
                                        <p:tgtEl>
                                          <p:spTgt spid="257"/>
                                        </p:tgtEl>
                                        <p:attrNameLst>
                                          <p:attrName>style.visibility</p:attrName>
                                        </p:attrNameLst>
                                      </p:cBhvr>
                                      <p:to>
                                        <p:strVal val="visible"/>
                                      </p:to>
                                    </p:set>
                                    <p:animEffect transition="in" filter="dissolve">
                                      <p:cBhvr>
                                        <p:cTn id="93" dur="500"/>
                                        <p:tgtEl>
                                          <p:spTgt spid="25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49"/>
                                        </p:tgtEl>
                                        <p:attrNameLst>
                                          <p:attrName>style.visibility</p:attrName>
                                        </p:attrNameLst>
                                      </p:cBhvr>
                                      <p:to>
                                        <p:strVal val="visible"/>
                                      </p:to>
                                    </p:set>
                                    <p:animEffect transition="in" filter="dissolve">
                                      <p:cBhvr>
                                        <p:cTn id="96" dur="500"/>
                                        <p:tgtEl>
                                          <p:spTgt spid="24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227"/>
                                        </p:tgtEl>
                                        <p:attrNameLst>
                                          <p:attrName>style.visibility</p:attrName>
                                        </p:attrNameLst>
                                      </p:cBhvr>
                                      <p:to>
                                        <p:strVal val="visible"/>
                                      </p:to>
                                    </p:set>
                                    <p:animEffect transition="in" filter="dissolve">
                                      <p:cBhvr>
                                        <p:cTn id="99" dur="500"/>
                                        <p:tgtEl>
                                          <p:spTgt spid="22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197"/>
                                        </p:tgtEl>
                                        <p:attrNameLst>
                                          <p:attrName>style.visibility</p:attrName>
                                        </p:attrNameLst>
                                      </p:cBhvr>
                                      <p:to>
                                        <p:strVal val="visible"/>
                                      </p:to>
                                    </p:set>
                                    <p:animEffect transition="in" filter="dissolve">
                                      <p:cBhvr>
                                        <p:cTn id="102" dur="500"/>
                                        <p:tgtEl>
                                          <p:spTgt spid="197"/>
                                        </p:tgtEl>
                                      </p:cBhvr>
                                    </p:animEffect>
                                  </p:childTnLst>
                                </p:cTn>
                              </p:par>
                            </p:childTnLst>
                          </p:cTn>
                        </p:par>
                        <p:par>
                          <p:cTn id="103" fill="hold">
                            <p:stCondLst>
                              <p:cond delay="1500"/>
                            </p:stCondLst>
                            <p:childTnLst>
                              <p:par>
                                <p:cTn id="104" presetID="9" presetClass="entr" presetSubtype="0" fill="hold" nodeType="afterEffect">
                                  <p:stCondLst>
                                    <p:cond delay="0"/>
                                  </p:stCondLst>
                                  <p:childTnLst>
                                    <p:set>
                                      <p:cBhvr>
                                        <p:cTn id="105" dur="1" fill="hold">
                                          <p:stCondLst>
                                            <p:cond delay="0"/>
                                          </p:stCondLst>
                                        </p:cTn>
                                        <p:tgtEl>
                                          <p:spTgt spid="259"/>
                                        </p:tgtEl>
                                        <p:attrNameLst>
                                          <p:attrName>style.visibility</p:attrName>
                                        </p:attrNameLst>
                                      </p:cBhvr>
                                      <p:to>
                                        <p:strVal val="visible"/>
                                      </p:to>
                                    </p:set>
                                    <p:animEffect transition="in" filter="dissolve">
                                      <p:cBhvr>
                                        <p:cTn id="106" dur="500"/>
                                        <p:tgtEl>
                                          <p:spTgt spid="25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95"/>
                                        </p:tgtEl>
                                        <p:attrNameLst>
                                          <p:attrName>style.visibility</p:attrName>
                                        </p:attrNameLst>
                                      </p:cBhvr>
                                      <p:to>
                                        <p:strVal val="visible"/>
                                      </p:to>
                                    </p:set>
                                    <p:animEffect transition="in" filter="dissolve">
                                      <p:cBhvr>
                                        <p:cTn id="109" dur="500"/>
                                        <p:tgtEl>
                                          <p:spTgt spid="19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50"/>
                                        </p:tgtEl>
                                        <p:attrNameLst>
                                          <p:attrName>style.visibility</p:attrName>
                                        </p:attrNameLst>
                                      </p:cBhvr>
                                      <p:to>
                                        <p:strVal val="visible"/>
                                      </p:to>
                                    </p:set>
                                    <p:animEffect transition="in" filter="dissolve">
                                      <p:cBhvr>
                                        <p:cTn id="112" dur="500"/>
                                        <p:tgtEl>
                                          <p:spTgt spid="250"/>
                                        </p:tgtEl>
                                      </p:cBhvr>
                                    </p:animEffect>
                                  </p:childTnLst>
                                </p:cTn>
                              </p:par>
                            </p:childTnLst>
                          </p:cTn>
                        </p:par>
                        <p:par>
                          <p:cTn id="113" fill="hold">
                            <p:stCondLst>
                              <p:cond delay="2000"/>
                            </p:stCondLst>
                            <p:childTnLst>
                              <p:par>
                                <p:cTn id="114" presetID="9" presetClass="entr" presetSubtype="0" fill="hold" nodeType="afterEffect">
                                  <p:stCondLst>
                                    <p:cond delay="0"/>
                                  </p:stCondLst>
                                  <p:childTnLst>
                                    <p:set>
                                      <p:cBhvr>
                                        <p:cTn id="115" dur="1" fill="hold">
                                          <p:stCondLst>
                                            <p:cond delay="0"/>
                                          </p:stCondLst>
                                        </p:cTn>
                                        <p:tgtEl>
                                          <p:spTgt spid="260"/>
                                        </p:tgtEl>
                                        <p:attrNameLst>
                                          <p:attrName>style.visibility</p:attrName>
                                        </p:attrNameLst>
                                      </p:cBhvr>
                                      <p:to>
                                        <p:strVal val="visible"/>
                                      </p:to>
                                    </p:set>
                                    <p:animEffect transition="in" filter="dissolve">
                                      <p:cBhvr>
                                        <p:cTn id="116" dur="500"/>
                                        <p:tgtEl>
                                          <p:spTgt spid="260"/>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260"/>
                                        </p:tgtEl>
                                        <p:attrNameLst>
                                          <p:attrName>style.visibility</p:attrName>
                                        </p:attrNameLst>
                                      </p:cBhvr>
                                      <p:to>
                                        <p:strVal val="visible"/>
                                      </p:to>
                                    </p:set>
                                    <p:animEffect transition="in" filter="dissolve">
                                      <p:cBhvr>
                                        <p:cTn id="121" dur="500"/>
                                        <p:tgtEl>
                                          <p:spTgt spid="260"/>
                                        </p:tgtEl>
                                      </p:cBhvr>
                                    </p:animEffect>
                                  </p:childTnLst>
                                </p:cTn>
                              </p:par>
                              <p:par>
                                <p:cTn id="122" presetID="9" presetClass="entr" presetSubtype="0" fill="hold" grpId="1" nodeType="withEffect">
                                  <p:stCondLst>
                                    <p:cond delay="0"/>
                                  </p:stCondLst>
                                  <p:childTnLst>
                                    <p:set>
                                      <p:cBhvr>
                                        <p:cTn id="123" dur="1" fill="hold">
                                          <p:stCondLst>
                                            <p:cond delay="0"/>
                                          </p:stCondLst>
                                        </p:cTn>
                                        <p:tgtEl>
                                          <p:spTgt spid="227"/>
                                        </p:tgtEl>
                                        <p:attrNameLst>
                                          <p:attrName>style.visibility</p:attrName>
                                        </p:attrNameLst>
                                      </p:cBhvr>
                                      <p:to>
                                        <p:strVal val="visible"/>
                                      </p:to>
                                    </p:set>
                                    <p:animEffect transition="in" filter="dissolve">
                                      <p:cBhvr>
                                        <p:cTn id="124" dur="500"/>
                                        <p:tgtEl>
                                          <p:spTgt spid="227"/>
                                        </p:tgtEl>
                                      </p:cBhvr>
                                    </p:animEffect>
                                  </p:childTnLst>
                                </p:cTn>
                              </p:par>
                            </p:childTnLst>
                          </p:cTn>
                        </p:par>
                        <p:par>
                          <p:cTn id="125" fill="hold">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255"/>
                                        </p:tgtEl>
                                        <p:attrNameLst>
                                          <p:attrName>style.visibility</p:attrName>
                                        </p:attrNameLst>
                                      </p:cBhvr>
                                      <p:to>
                                        <p:strVal val="visible"/>
                                      </p:to>
                                    </p:set>
                                    <p:animEffect transition="in" filter="dissolve">
                                      <p:cBhvr>
                                        <p:cTn id="128" dur="500"/>
                                        <p:tgtEl>
                                          <p:spTgt spid="255"/>
                                        </p:tgtEl>
                                      </p:cBhvr>
                                    </p:animEffect>
                                  </p:childTnLst>
                                </p:cTn>
                              </p:par>
                            </p:childTnLst>
                          </p:cTn>
                        </p:par>
                        <p:par>
                          <p:cTn id="129" fill="hold">
                            <p:stCondLst>
                              <p:cond delay="1000"/>
                            </p:stCondLst>
                            <p:childTnLst>
                              <p:par>
                                <p:cTn id="130" presetID="9" presetClass="entr" presetSubtype="0" fill="hold" nodeType="afterEffect">
                                  <p:stCondLst>
                                    <p:cond delay="0"/>
                                  </p:stCondLst>
                                  <p:childTnLst>
                                    <p:set>
                                      <p:cBhvr>
                                        <p:cTn id="131" dur="1" fill="hold">
                                          <p:stCondLst>
                                            <p:cond delay="0"/>
                                          </p:stCondLst>
                                        </p:cTn>
                                        <p:tgtEl>
                                          <p:spTgt spid="260"/>
                                        </p:tgtEl>
                                        <p:attrNameLst>
                                          <p:attrName>style.visibility</p:attrName>
                                        </p:attrNameLst>
                                      </p:cBhvr>
                                      <p:to>
                                        <p:strVal val="visible"/>
                                      </p:to>
                                    </p:set>
                                    <p:animEffect transition="in" filter="dissolve">
                                      <p:cBhvr>
                                        <p:cTn id="132" dur="500"/>
                                        <p:tgtEl>
                                          <p:spTgt spid="260"/>
                                        </p:tgtEl>
                                      </p:cBhvr>
                                    </p:animEffect>
                                  </p:childTnLst>
                                </p:cTn>
                              </p:par>
                            </p:childTnLst>
                          </p:cTn>
                        </p:par>
                        <p:par>
                          <p:cTn id="133" fill="hold">
                            <p:stCondLst>
                              <p:cond delay="1500"/>
                            </p:stCondLst>
                            <p:childTnLst>
                              <p:par>
                                <p:cTn id="134" presetID="9" presetClass="entr" presetSubtype="0" fill="hold" grpId="0" nodeType="afterEffect">
                                  <p:stCondLst>
                                    <p:cond delay="0"/>
                                  </p:stCondLst>
                                  <p:childTnLst>
                                    <p:set>
                                      <p:cBhvr>
                                        <p:cTn id="135" dur="1" fill="hold">
                                          <p:stCondLst>
                                            <p:cond delay="0"/>
                                          </p:stCondLst>
                                        </p:cTn>
                                        <p:tgtEl>
                                          <p:spTgt spid="253"/>
                                        </p:tgtEl>
                                        <p:attrNameLst>
                                          <p:attrName>style.visibility</p:attrName>
                                        </p:attrNameLst>
                                      </p:cBhvr>
                                      <p:to>
                                        <p:strVal val="visible"/>
                                      </p:to>
                                    </p:set>
                                    <p:animEffect transition="in" filter="dissolve">
                                      <p:cBhvr>
                                        <p:cTn id="136" dur="500"/>
                                        <p:tgtEl>
                                          <p:spTgt spid="253"/>
                                        </p:tgtEl>
                                      </p:cBhvr>
                                    </p:animEffect>
                                  </p:childTnLst>
                                </p:cTn>
                              </p:par>
                            </p:childTnLst>
                          </p:cTn>
                        </p:par>
                        <p:par>
                          <p:cTn id="137" fill="hold">
                            <p:stCondLst>
                              <p:cond delay="2000"/>
                            </p:stCondLst>
                            <p:childTnLst>
                              <p:par>
                                <p:cTn id="138" presetID="9" presetClass="entr" presetSubtype="0" fill="hold" grpId="0" nodeType="afterEffect">
                                  <p:stCondLst>
                                    <p:cond delay="0"/>
                                  </p:stCondLst>
                                  <p:childTnLst>
                                    <p:set>
                                      <p:cBhvr>
                                        <p:cTn id="139" dur="1" fill="hold">
                                          <p:stCondLst>
                                            <p:cond delay="0"/>
                                          </p:stCondLst>
                                        </p:cTn>
                                        <p:tgtEl>
                                          <p:spTgt spid="251"/>
                                        </p:tgtEl>
                                        <p:attrNameLst>
                                          <p:attrName>style.visibility</p:attrName>
                                        </p:attrNameLst>
                                      </p:cBhvr>
                                      <p:to>
                                        <p:strVal val="visible"/>
                                      </p:to>
                                    </p:set>
                                    <p:animEffect transition="in" filter="dissolve">
                                      <p:cBhvr>
                                        <p:cTn id="140" dur="500"/>
                                        <p:tgtEl>
                                          <p:spTgt spid="251"/>
                                        </p:tgtEl>
                                      </p:cBhvr>
                                    </p:animEffect>
                                  </p:childTnLst>
                                </p:cTn>
                              </p:par>
                            </p:childTnLst>
                          </p:cTn>
                        </p:par>
                        <p:par>
                          <p:cTn id="141" fill="hold">
                            <p:stCondLst>
                              <p:cond delay="2500"/>
                            </p:stCondLst>
                            <p:childTnLst>
                              <p:par>
                                <p:cTn id="142" presetID="9" presetClass="entr" presetSubtype="0" fill="hold" grpId="0" nodeType="afterEffect">
                                  <p:stCondLst>
                                    <p:cond delay="0"/>
                                  </p:stCondLst>
                                  <p:childTnLst>
                                    <p:set>
                                      <p:cBhvr>
                                        <p:cTn id="143" dur="1" fill="hold">
                                          <p:stCondLst>
                                            <p:cond delay="0"/>
                                          </p:stCondLst>
                                        </p:cTn>
                                        <p:tgtEl>
                                          <p:spTgt spid="252"/>
                                        </p:tgtEl>
                                        <p:attrNameLst>
                                          <p:attrName>style.visibility</p:attrName>
                                        </p:attrNameLst>
                                      </p:cBhvr>
                                      <p:to>
                                        <p:strVal val="visible"/>
                                      </p:to>
                                    </p:set>
                                    <p:animEffect transition="in" filter="dissolve">
                                      <p:cBhvr>
                                        <p:cTn id="144" dur="500"/>
                                        <p:tgtEl>
                                          <p:spTgt spid="252"/>
                                        </p:tgtEl>
                                      </p:cBhvr>
                                    </p:animEffect>
                                  </p:childTnLst>
                                </p:cTn>
                              </p:par>
                            </p:childTnLst>
                          </p:cTn>
                        </p:par>
                        <p:par>
                          <p:cTn id="145" fill="hold">
                            <p:stCondLst>
                              <p:cond delay="3000"/>
                            </p:stCondLst>
                            <p:childTnLst>
                              <p:par>
                                <p:cTn id="146" presetID="9" presetClass="entr" presetSubtype="0" fill="hold" grpId="0"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dissolve">
                                      <p:cBhvr>
                                        <p:cTn id="148" dur="500"/>
                                        <p:tgtEl>
                                          <p:spTgt spid="254"/>
                                        </p:tgtEl>
                                      </p:cBhvr>
                                    </p:animEffect>
                                  </p:childTnLst>
                                </p:cTn>
                              </p:par>
                              <p:par>
                                <p:cTn id="149" presetID="9" presetClass="entr" presetSubtype="0" fill="hold" grpId="1" nodeType="withEffect">
                                  <p:stCondLst>
                                    <p:cond delay="0"/>
                                  </p:stCondLst>
                                  <p:childTnLst>
                                    <p:set>
                                      <p:cBhvr>
                                        <p:cTn id="150" dur="1" fill="hold">
                                          <p:stCondLst>
                                            <p:cond delay="0"/>
                                          </p:stCondLst>
                                        </p:cTn>
                                        <p:tgtEl>
                                          <p:spTgt spid="277"/>
                                        </p:tgtEl>
                                        <p:attrNameLst>
                                          <p:attrName>style.visibility</p:attrName>
                                        </p:attrNameLst>
                                      </p:cBhvr>
                                      <p:to>
                                        <p:strVal val="visible"/>
                                      </p:to>
                                    </p:set>
                                    <p:animEffect transition="in" filter="dissolve">
                                      <p:cBhvr>
                                        <p:cTn id="151" dur="500"/>
                                        <p:tgtEl>
                                          <p:spTgt spid="277"/>
                                        </p:tgtEl>
                                      </p:cBhvr>
                                    </p:animEffect>
                                  </p:childTnLst>
                                </p:cTn>
                              </p:par>
                              <p:par>
                                <p:cTn id="152" presetID="9" presetClass="entr" presetSubtype="0" fill="hold" nodeType="withEffect">
                                  <p:stCondLst>
                                    <p:cond delay="0"/>
                                  </p:stCondLst>
                                  <p:childTnLst>
                                    <p:set>
                                      <p:cBhvr>
                                        <p:cTn id="153" dur="1" fill="hold">
                                          <p:stCondLst>
                                            <p:cond delay="0"/>
                                          </p:stCondLst>
                                        </p:cTn>
                                        <p:tgtEl>
                                          <p:spTgt spid="261"/>
                                        </p:tgtEl>
                                        <p:attrNameLst>
                                          <p:attrName>style.visibility</p:attrName>
                                        </p:attrNameLst>
                                      </p:cBhvr>
                                      <p:to>
                                        <p:strVal val="visible"/>
                                      </p:to>
                                    </p:set>
                                    <p:animEffect transition="in" filter="dissolve">
                                      <p:cBhvr>
                                        <p:cTn id="154" dur="500"/>
                                        <p:tgtEl>
                                          <p:spTgt spid="261"/>
                                        </p:tgtEl>
                                      </p:cBhvr>
                                    </p:animEffect>
                                  </p:childTnLst>
                                </p:cTn>
                              </p:par>
                            </p:childTnLst>
                          </p:cTn>
                        </p:par>
                        <p:par>
                          <p:cTn id="155" fill="hold">
                            <p:stCondLst>
                              <p:cond delay="3500"/>
                            </p:stCondLst>
                            <p:childTnLst>
                              <p:par>
                                <p:cTn id="156" presetID="9" presetClass="entr" presetSubtype="0" fill="hold" grpId="0" nodeType="afterEffect">
                                  <p:stCondLst>
                                    <p:cond delay="0"/>
                                  </p:stCondLst>
                                  <p:childTnLst>
                                    <p:set>
                                      <p:cBhvr>
                                        <p:cTn id="157" dur="1" fill="hold">
                                          <p:stCondLst>
                                            <p:cond delay="0"/>
                                          </p:stCondLst>
                                        </p:cTn>
                                        <p:tgtEl>
                                          <p:spTgt spid="224"/>
                                        </p:tgtEl>
                                        <p:attrNameLst>
                                          <p:attrName>style.visibility</p:attrName>
                                        </p:attrNameLst>
                                      </p:cBhvr>
                                      <p:to>
                                        <p:strVal val="visible"/>
                                      </p:to>
                                    </p:set>
                                    <p:animEffect transition="in" filter="dissolve">
                                      <p:cBhvr>
                                        <p:cTn id="158" dur="500"/>
                                        <p:tgtEl>
                                          <p:spTgt spid="224"/>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277"/>
                                        </p:tgtEl>
                                        <p:attrNameLst>
                                          <p:attrName>style.visibility</p:attrName>
                                        </p:attrNameLst>
                                      </p:cBhvr>
                                      <p:to>
                                        <p:strVal val="visible"/>
                                      </p:to>
                                    </p:set>
                                    <p:animEffect transition="in" filter="dissolve">
                                      <p:cBhvr>
                                        <p:cTn id="161" dur="500"/>
                                        <p:tgtEl>
                                          <p:spTgt spid="277"/>
                                        </p:tgtEl>
                                      </p:cBhvr>
                                    </p:animEffect>
                                  </p:childTnLst>
                                </p:cTn>
                              </p:par>
                            </p:childTnLst>
                          </p:cTn>
                        </p:par>
                        <p:par>
                          <p:cTn id="162" fill="hold">
                            <p:stCondLst>
                              <p:cond delay="4000"/>
                            </p:stCondLst>
                            <p:childTnLst>
                              <p:par>
                                <p:cTn id="163" presetID="9" presetClass="entr" presetSubtype="0" fill="hold" nodeType="afterEffect">
                                  <p:stCondLst>
                                    <p:cond delay="0"/>
                                  </p:stCondLst>
                                  <p:childTnLst>
                                    <p:set>
                                      <p:cBhvr>
                                        <p:cTn id="164" dur="1" fill="hold">
                                          <p:stCondLst>
                                            <p:cond delay="0"/>
                                          </p:stCondLst>
                                        </p:cTn>
                                        <p:tgtEl>
                                          <p:spTgt spid="278"/>
                                        </p:tgtEl>
                                        <p:attrNameLst>
                                          <p:attrName>style.visibility</p:attrName>
                                        </p:attrNameLst>
                                      </p:cBhvr>
                                      <p:to>
                                        <p:strVal val="visible"/>
                                      </p:to>
                                    </p:set>
                                    <p:animEffect transition="in" filter="dissolve">
                                      <p:cBhvr>
                                        <p:cTn id="165" dur="500"/>
                                        <p:tgtEl>
                                          <p:spTgt spid="278"/>
                                        </p:tgtEl>
                                      </p:cBhvr>
                                    </p:animEffect>
                                  </p:childTnLst>
                                </p:cTn>
                              </p:par>
                              <p:par>
                                <p:cTn id="166" presetID="9" presetClass="entr" presetSubtype="0" fill="hold" nodeType="withEffect">
                                  <p:stCondLst>
                                    <p:cond delay="0"/>
                                  </p:stCondLst>
                                  <p:childTnLst>
                                    <p:set>
                                      <p:cBhvr>
                                        <p:cTn id="167" dur="1" fill="hold">
                                          <p:stCondLst>
                                            <p:cond delay="0"/>
                                          </p:stCondLst>
                                        </p:cTn>
                                        <p:tgtEl>
                                          <p:spTgt spid="275"/>
                                        </p:tgtEl>
                                        <p:attrNameLst>
                                          <p:attrName>style.visibility</p:attrName>
                                        </p:attrNameLst>
                                      </p:cBhvr>
                                      <p:to>
                                        <p:strVal val="visible"/>
                                      </p:to>
                                    </p:set>
                                    <p:animEffect transition="in" filter="dissolve">
                                      <p:cBhvr>
                                        <p:cTn id="168" dur="500"/>
                                        <p:tgtEl>
                                          <p:spTgt spid="2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279"/>
                                        </p:tgtEl>
                                        <p:attrNameLst>
                                          <p:attrName>style.visibility</p:attrName>
                                        </p:attrNameLst>
                                      </p:cBhvr>
                                      <p:to>
                                        <p:strVal val="visible"/>
                                      </p:to>
                                    </p:set>
                                    <p:animEffect transition="in" filter="dissolve">
                                      <p:cBhvr>
                                        <p:cTn id="171" dur="500"/>
                                        <p:tgtEl>
                                          <p:spTgt spid="279"/>
                                        </p:tgtEl>
                                      </p:cBhvr>
                                    </p:animEffect>
                                  </p:childTnLst>
                                </p:cTn>
                              </p:par>
                            </p:childTnLst>
                          </p:cTn>
                        </p:par>
                        <p:par>
                          <p:cTn id="172" fill="hold">
                            <p:stCondLst>
                              <p:cond delay="4500"/>
                            </p:stCondLst>
                            <p:childTnLst>
                              <p:par>
                                <p:cTn id="173" presetID="9" presetClass="entr" presetSubtype="0" fill="hold" grpId="1" nodeType="afterEffect">
                                  <p:stCondLst>
                                    <p:cond delay="0"/>
                                  </p:stCondLst>
                                  <p:childTnLst>
                                    <p:set>
                                      <p:cBhvr>
                                        <p:cTn id="174" dur="1" fill="hold">
                                          <p:stCondLst>
                                            <p:cond delay="0"/>
                                          </p:stCondLst>
                                        </p:cTn>
                                        <p:tgtEl>
                                          <p:spTgt spid="279"/>
                                        </p:tgtEl>
                                        <p:attrNameLst>
                                          <p:attrName>style.visibility</p:attrName>
                                        </p:attrNameLst>
                                      </p:cBhvr>
                                      <p:to>
                                        <p:strVal val="visible"/>
                                      </p:to>
                                    </p:set>
                                    <p:animEffect transition="in" filter="dissolve">
                                      <p:cBhvr>
                                        <p:cTn id="175" dur="500"/>
                                        <p:tgtEl>
                                          <p:spTgt spid="27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193"/>
                                        </p:tgtEl>
                                        <p:attrNameLst>
                                          <p:attrName>style.visibility</p:attrName>
                                        </p:attrNameLst>
                                      </p:cBhvr>
                                      <p:to>
                                        <p:strVal val="visible"/>
                                      </p:to>
                                    </p:set>
                                    <p:animEffect transition="in" filter="dissolve">
                                      <p:cBhvr>
                                        <p:cTn id="180" dur="500"/>
                                        <p:tgtEl>
                                          <p:spTgt spid="193"/>
                                        </p:tgtEl>
                                      </p:cBhvr>
                                    </p:animEffect>
                                  </p:childTnLst>
                                </p:cTn>
                              </p:par>
                              <p:par>
                                <p:cTn id="181" presetID="9" presetClass="entr" presetSubtype="0" fill="hold" nodeType="withEffect">
                                  <p:stCondLst>
                                    <p:cond delay="0"/>
                                  </p:stCondLst>
                                  <p:childTnLst>
                                    <p:set>
                                      <p:cBhvr>
                                        <p:cTn id="182" dur="1" fill="hold">
                                          <p:stCondLst>
                                            <p:cond delay="0"/>
                                          </p:stCondLst>
                                        </p:cTn>
                                        <p:tgtEl>
                                          <p:spTgt spid="194"/>
                                        </p:tgtEl>
                                        <p:attrNameLst>
                                          <p:attrName>style.visibility</p:attrName>
                                        </p:attrNameLst>
                                      </p:cBhvr>
                                      <p:to>
                                        <p:strVal val="visible"/>
                                      </p:to>
                                    </p:set>
                                    <p:animEffect transition="in" filter="dissolve">
                                      <p:cBhvr>
                                        <p:cTn id="183" dur="500"/>
                                        <p:tgtEl>
                                          <p:spTgt spid="194"/>
                                        </p:tgtEl>
                                      </p:cBhvr>
                                    </p:animEffect>
                                  </p:childTnLst>
                                </p:cTn>
                              </p:par>
                              <p:par>
                                <p:cTn id="184" presetID="9" presetClass="entr" presetSubtype="0" fill="hold" nodeType="withEffect">
                                  <p:stCondLst>
                                    <p:cond delay="0"/>
                                  </p:stCondLst>
                                  <p:childTnLst>
                                    <p:set>
                                      <p:cBhvr>
                                        <p:cTn id="185" dur="1" fill="hold">
                                          <p:stCondLst>
                                            <p:cond delay="0"/>
                                          </p:stCondLst>
                                        </p:cTn>
                                        <p:tgtEl>
                                          <p:spTgt spid="225"/>
                                        </p:tgtEl>
                                        <p:attrNameLst>
                                          <p:attrName>style.visibility</p:attrName>
                                        </p:attrNameLst>
                                      </p:cBhvr>
                                      <p:to>
                                        <p:strVal val="visible"/>
                                      </p:to>
                                    </p:set>
                                    <p:animEffect transition="in" filter="dissolve">
                                      <p:cBhvr>
                                        <p:cTn id="186" dur="500"/>
                                        <p:tgtEl>
                                          <p:spTgt spid="22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91"/>
                                        </p:tgtEl>
                                        <p:attrNameLst>
                                          <p:attrName>style.visibility</p:attrName>
                                        </p:attrNameLst>
                                      </p:cBhvr>
                                      <p:to>
                                        <p:strVal val="visible"/>
                                      </p:to>
                                    </p:set>
                                    <p:animEffect transition="in" filter="dissolve">
                                      <p:cBhvr>
                                        <p:cTn id="189" dur="500"/>
                                        <p:tgtEl>
                                          <p:spTgt spid="191"/>
                                        </p:tgtEl>
                                      </p:cBhvr>
                                    </p:animEffect>
                                  </p:childTnLst>
                                </p:cTn>
                              </p:par>
                              <p:par>
                                <p:cTn id="190" presetID="9" presetClass="entr" presetSubtype="0" fill="hold" nodeType="withEffect">
                                  <p:stCondLst>
                                    <p:cond delay="0"/>
                                  </p:stCondLst>
                                  <p:childTnLst>
                                    <p:set>
                                      <p:cBhvr>
                                        <p:cTn id="191" dur="1" fill="hold">
                                          <p:stCondLst>
                                            <p:cond delay="0"/>
                                          </p:stCondLst>
                                        </p:cTn>
                                        <p:tgtEl>
                                          <p:spTgt spid="192"/>
                                        </p:tgtEl>
                                        <p:attrNameLst>
                                          <p:attrName>style.visibility</p:attrName>
                                        </p:attrNameLst>
                                      </p:cBhvr>
                                      <p:to>
                                        <p:strVal val="visible"/>
                                      </p:to>
                                    </p:set>
                                    <p:animEffect transition="in" filter="dissolve">
                                      <p:cBhvr>
                                        <p:cTn id="192"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5" grpId="0" animBg="1"/>
      <p:bldP spid="197" grpId="0" animBg="1"/>
      <p:bldP spid="224" grpId="0" animBg="1"/>
      <p:bldP spid="226" grpId="0" animBg="1"/>
      <p:bldP spid="227" grpId="0" animBg="1"/>
      <p:bldP spid="227" grpId="1"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7" grpId="0" animBg="1"/>
      <p:bldP spid="249" grpId="0" animBg="1"/>
      <p:bldP spid="250" grpId="0" animBg="1"/>
      <p:bldP spid="251" grpId="0" animBg="1"/>
      <p:bldP spid="252" grpId="0" animBg="1"/>
      <p:bldP spid="253" grpId="0" animBg="1"/>
      <p:bldP spid="254" grpId="0" animBg="1"/>
      <p:bldP spid="255" grpId="0" animBg="1"/>
      <p:bldP spid="256" grpId="0" animBg="1"/>
      <p:bldP spid="263" grpId="0" animBg="1"/>
      <p:bldP spid="274" grpId="0" animBg="1"/>
      <p:bldP spid="277" grpId="0" animBg="1"/>
      <p:bldP spid="277" grpId="1" animBg="1"/>
      <p:bldP spid="279" grpId="0" animBg="1"/>
      <p:bldP spid="27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Process flow – Order to Fulfillment</a:t>
            </a:r>
            <a:endParaRPr lang="en-US" sz="2400" dirty="0"/>
          </a:p>
        </p:txBody>
      </p:sp>
      <p:pic>
        <p:nvPicPr>
          <p:cNvPr id="4" name="Picture 3"/>
          <p:cNvPicPr>
            <a:picLocks noChangeAspect="1"/>
          </p:cNvPicPr>
          <p:nvPr/>
        </p:nvPicPr>
        <p:blipFill>
          <a:blip r:embed="rId2"/>
          <a:stretch>
            <a:fillRect/>
          </a:stretch>
        </p:blipFill>
        <p:spPr>
          <a:xfrm>
            <a:off x="75334" y="1553648"/>
            <a:ext cx="6805757" cy="468522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732262029"/>
              </p:ext>
            </p:extLst>
          </p:nvPr>
        </p:nvGraphicFramePr>
        <p:xfrm>
          <a:off x="6918035" y="1200726"/>
          <a:ext cx="5135420" cy="4983480"/>
        </p:xfrm>
        <a:graphic>
          <a:graphicData uri="http://schemas.openxmlformats.org/drawingml/2006/table">
            <a:tbl>
              <a:tblPr firstRow="1" bandRow="1">
                <a:tableStyleId>{5C22544A-7EE6-4342-B048-85BDC9FD1C3A}</a:tableStyleId>
              </a:tblPr>
              <a:tblGrid>
                <a:gridCol w="2235201"/>
                <a:gridCol w="1274619"/>
                <a:gridCol w="877454"/>
                <a:gridCol w="748146"/>
              </a:tblGrid>
              <a:tr h="244765">
                <a:tc>
                  <a:txBody>
                    <a:bodyPr/>
                    <a:lstStyle/>
                    <a:p>
                      <a:r>
                        <a:rPr lang="en-US" sz="1050" dirty="0" smtClean="0"/>
                        <a:t>Process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c>
                  <a:txBody>
                    <a:bodyPr/>
                    <a:lstStyle/>
                    <a:p>
                      <a:r>
                        <a:rPr lang="en-US" sz="1050" dirty="0" smtClean="0"/>
                        <a:t>Integration</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c>
                  <a:txBody>
                    <a:bodyPr/>
                    <a:lstStyle/>
                    <a:p>
                      <a:r>
                        <a:rPr lang="en-US" sz="1050" dirty="0" smtClean="0"/>
                        <a:t>Input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c>
                  <a:txBody>
                    <a:bodyPr/>
                    <a:lstStyle/>
                    <a:p>
                      <a:r>
                        <a:rPr lang="en-US" sz="1050" dirty="0" smtClean="0"/>
                        <a:t>Output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8CC"/>
                    </a:solidFill>
                  </a:tcPr>
                </a:tc>
              </a:tr>
              <a:tr h="244765">
                <a:tc>
                  <a:txBody>
                    <a:bodyPr/>
                    <a:lstStyle/>
                    <a:p>
                      <a:r>
                        <a:rPr lang="en-US" sz="1050" dirty="0" smtClean="0"/>
                        <a:t>Create</a:t>
                      </a:r>
                      <a:r>
                        <a:rPr lang="en-US" sz="1050" baseline="0" dirty="0" smtClean="0"/>
                        <a:t> SO from PC to EBS R12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Pick</a:t>
                      </a:r>
                      <a:r>
                        <a:rPr lang="en-US" sz="1050" baseline="0" dirty="0" smtClean="0"/>
                        <a:t> Release from EBS R12 to WMS</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Pick/Ship</a:t>
                      </a:r>
                      <a:r>
                        <a:rPr lang="en-US" sz="1050" baseline="0" dirty="0" smtClean="0"/>
                        <a:t> Confirm from WMS to EBS R12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Committed</a:t>
                      </a:r>
                      <a:r>
                        <a:rPr lang="en-US" sz="1050" baseline="0" dirty="0" smtClean="0"/>
                        <a:t> Delivery from EBS R12 to ICON</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Planned Delivery from ICON to EBS R12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Update SO from EBS R12 to PC</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IB</a:t>
                      </a:r>
                      <a:r>
                        <a:rPr lang="en-US" sz="1050" baseline="0" dirty="0" smtClean="0"/>
                        <a:t> from PC to Siebel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Create SR from PC to Siebel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Update SO</a:t>
                      </a:r>
                      <a:r>
                        <a:rPr lang="en-US" sz="1050" baseline="0" dirty="0" smtClean="0"/>
                        <a:t> from Siebel to  PC</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Update SO from PC to EBS</a:t>
                      </a:r>
                      <a:r>
                        <a:rPr lang="en-US" sz="1050" baseline="0" dirty="0" smtClean="0"/>
                        <a:t> R12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Update IB</a:t>
                      </a:r>
                      <a:r>
                        <a:rPr lang="en-US" sz="1050" baseline="0" dirty="0" smtClean="0"/>
                        <a:t> form Siebel to PC</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Update MR from Siebel to</a:t>
                      </a:r>
                      <a:r>
                        <a:rPr lang="en-US" sz="1050" baseline="0" dirty="0" smtClean="0"/>
                        <a:t> PC</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BPM</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XML</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Quote,</a:t>
                      </a:r>
                      <a:r>
                        <a:rPr lang="en-US" sz="1050" baseline="0" dirty="0" smtClean="0"/>
                        <a:t> IB, Contract from PC to OBIEE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Informatica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DB</a:t>
                      </a:r>
                      <a:r>
                        <a:rPr lang="en-US" sz="1050" baseline="0" dirty="0" smtClean="0"/>
                        <a:t> Data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SR, Task and IB from Siebel to OBIEE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Informatica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DB Data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4765">
                <a:tc>
                  <a:txBody>
                    <a:bodyPr/>
                    <a:lstStyle/>
                    <a:p>
                      <a:r>
                        <a:rPr lang="en-US" sz="1050" dirty="0" smtClean="0"/>
                        <a:t>SO from EBS R12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Informatica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DB Data</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smtClean="0"/>
                        <a:t>-</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4784767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Agenda</a:t>
            </a:r>
            <a:endParaRPr lang="en-US" sz="2400" dirty="0"/>
          </a:p>
        </p:txBody>
      </p:sp>
      <p:sp>
        <p:nvSpPr>
          <p:cNvPr id="3" name="Content Placeholder 2"/>
          <p:cNvSpPr>
            <a:spLocks noGrp="1"/>
          </p:cNvSpPr>
          <p:nvPr>
            <p:ph idx="1"/>
          </p:nvPr>
        </p:nvSpPr>
        <p:spPr/>
        <p:txBody>
          <a:bodyPr/>
          <a:lstStyle/>
          <a:p>
            <a:pPr marL="0" indent="0">
              <a:buNone/>
            </a:pPr>
            <a:endParaRPr lang="en-US" sz="2000" dirty="0" smtClean="0">
              <a:latin typeface="+mn-lt"/>
            </a:endParaRPr>
          </a:p>
          <a:p>
            <a:pPr>
              <a:buFont typeface="Wingdings" panose="05000000000000000000" pitchFamily="2" charset="2"/>
              <a:buChar char="ü"/>
            </a:pPr>
            <a:r>
              <a:rPr lang="en-US" sz="2000" dirty="0" smtClean="0">
                <a:latin typeface="+mn-lt"/>
              </a:rPr>
              <a:t> Business and Activities</a:t>
            </a:r>
          </a:p>
          <a:p>
            <a:pPr>
              <a:buFont typeface="Wingdings" panose="05000000000000000000" pitchFamily="2" charset="2"/>
              <a:buChar char="ü"/>
            </a:pPr>
            <a:r>
              <a:rPr lang="en-US" sz="2000" dirty="0" smtClean="0">
                <a:latin typeface="+mn-lt"/>
              </a:rPr>
              <a:t> Technologies and Tools</a:t>
            </a:r>
          </a:p>
          <a:p>
            <a:pPr>
              <a:buFont typeface="Wingdings" panose="05000000000000000000" pitchFamily="2" charset="2"/>
              <a:buChar char="ü"/>
            </a:pPr>
            <a:r>
              <a:rPr lang="nl-BE" altLang="nl-BE" sz="2000" dirty="0" smtClean="0">
                <a:latin typeface="+mn-lt"/>
              </a:rPr>
              <a:t> Application Server Architecture</a:t>
            </a:r>
            <a:endParaRPr lang="en-US" sz="2000" dirty="0" smtClean="0">
              <a:latin typeface="+mn-lt"/>
            </a:endParaRPr>
          </a:p>
          <a:p>
            <a:pPr>
              <a:buFont typeface="Wingdings" panose="05000000000000000000" pitchFamily="2" charset="2"/>
              <a:buChar char="ü"/>
            </a:pPr>
            <a:r>
              <a:rPr lang="en-US" sz="2000" dirty="0" smtClean="0"/>
              <a:t> Offer and </a:t>
            </a:r>
            <a:r>
              <a:rPr lang="en-US" sz="2000" dirty="0"/>
              <a:t>Contract Architecture Landscape</a:t>
            </a:r>
            <a:endParaRPr lang="en-US" sz="2000" dirty="0" smtClean="0">
              <a:latin typeface="+mn-lt"/>
            </a:endParaRPr>
          </a:p>
          <a:p>
            <a:pPr>
              <a:buFont typeface="Wingdings" panose="05000000000000000000" pitchFamily="2" charset="2"/>
              <a:buChar char="ü"/>
            </a:pPr>
            <a:r>
              <a:rPr lang="en-US" sz="2000" dirty="0" smtClean="0"/>
              <a:t> Pre-flow</a:t>
            </a:r>
            <a:r>
              <a:rPr lang="en-US" sz="2000" dirty="0"/>
              <a:t>: Lead Life </a:t>
            </a:r>
            <a:r>
              <a:rPr lang="en-US" sz="2000" dirty="0" smtClean="0"/>
              <a:t>Cycle</a:t>
            </a:r>
          </a:p>
          <a:p>
            <a:pPr>
              <a:buFont typeface="Wingdings" panose="05000000000000000000" pitchFamily="2" charset="2"/>
              <a:buChar char="ü"/>
            </a:pPr>
            <a:r>
              <a:rPr lang="en-US" sz="2000" dirty="0" smtClean="0">
                <a:latin typeface="+mn-lt"/>
              </a:rPr>
              <a:t> Quote to Cash flow</a:t>
            </a:r>
          </a:p>
          <a:p>
            <a:pPr>
              <a:buFont typeface="Wingdings" panose="05000000000000000000" pitchFamily="2" charset="2"/>
              <a:buChar char="ü"/>
            </a:pPr>
            <a:r>
              <a:rPr lang="en-US" sz="2000" dirty="0" smtClean="0">
                <a:latin typeface="+mn-lt"/>
              </a:rPr>
              <a:t> Integration</a:t>
            </a:r>
          </a:p>
          <a:p>
            <a:pPr>
              <a:buFont typeface="Wingdings" panose="05000000000000000000" pitchFamily="2" charset="2"/>
              <a:buChar char="ü"/>
            </a:pPr>
            <a:r>
              <a:rPr lang="en-US" sz="2000" dirty="0" smtClean="0">
                <a:latin typeface="+mn-lt"/>
              </a:rPr>
              <a:t> Pros Cons</a:t>
            </a:r>
          </a:p>
          <a:p>
            <a:pPr>
              <a:buFont typeface="Wingdings" panose="05000000000000000000" pitchFamily="2" charset="2"/>
              <a:buChar char="ü"/>
            </a:pPr>
            <a:r>
              <a:rPr lang="en-US" sz="2000" dirty="0" smtClean="0">
                <a:latin typeface="+mn-lt"/>
              </a:rPr>
              <a:t> Appendix/References</a:t>
            </a:r>
          </a:p>
          <a:p>
            <a:endParaRPr lang="en-US" sz="2000" dirty="0" smtClean="0">
              <a:latin typeface="Calibri" panose="020F0502020204030204" pitchFamily="34" charset="0"/>
            </a:endParaRPr>
          </a:p>
          <a:p>
            <a:endParaRPr lang="en-US" sz="2000" dirty="0" smtClean="0">
              <a:latin typeface="Calibri" panose="020F0502020204030204" pitchFamily="34" charset="0"/>
            </a:endParaRPr>
          </a:p>
          <a:p>
            <a:endParaRPr lang="en-US" sz="2000" dirty="0">
              <a:latin typeface="Calibri" panose="020F0502020204030204" pitchFamily="34" charset="0"/>
            </a:endParaRPr>
          </a:p>
        </p:txBody>
      </p:sp>
    </p:spTree>
    <p:extLst>
      <p:ext uri="{BB962C8B-B14F-4D97-AF65-F5344CB8AC3E}">
        <p14:creationId xmlns:p14="http://schemas.microsoft.com/office/powerpoint/2010/main" val="1227434931"/>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3" y="1"/>
            <a:ext cx="12191999" cy="1002135"/>
          </a:xfrm>
        </p:spPr>
        <p:txBody>
          <a:bodyPr/>
          <a:lstStyle/>
          <a:p>
            <a:r>
              <a:rPr lang="en-US" sz="2400" dirty="0" smtClean="0"/>
              <a:t>PearlChain – Business &amp; Activities</a:t>
            </a:r>
            <a:endParaRPr lang="en-US" sz="2400" dirty="0"/>
          </a:p>
        </p:txBody>
      </p:sp>
      <p:sp>
        <p:nvSpPr>
          <p:cNvPr id="24" name="Oval 23"/>
          <p:cNvSpPr/>
          <p:nvPr/>
        </p:nvSpPr>
        <p:spPr>
          <a:xfrm>
            <a:off x="3685218" y="1813247"/>
            <a:ext cx="4244741" cy="4244741"/>
          </a:xfrm>
          <a:prstGeom prst="ellipse">
            <a:avLst/>
          </a:prstGeom>
          <a:solidFill>
            <a:schemeClr val="accent5">
              <a:lumMod val="75000"/>
            </a:schemeClr>
          </a:solidFill>
          <a:ln>
            <a:solidFill>
              <a:schemeClr val="bg1"/>
            </a:solidFill>
            <a:prstDash val="solid"/>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bg1"/>
              </a:solidFill>
            </a:endParaRPr>
          </a:p>
        </p:txBody>
      </p:sp>
      <p:graphicFrame>
        <p:nvGraphicFramePr>
          <p:cNvPr id="21" name="Diagram 20"/>
          <p:cNvGraphicFramePr/>
          <p:nvPr>
            <p:extLst>
              <p:ext uri="{D42A27DB-BD31-4B8C-83A1-F6EECF244321}">
                <p14:modId xmlns:p14="http://schemas.microsoft.com/office/powerpoint/2010/main" val="4213731807"/>
              </p:ext>
            </p:extLst>
          </p:nvPr>
        </p:nvGraphicFramePr>
        <p:xfrm>
          <a:off x="1547154" y="1185333"/>
          <a:ext cx="7754890" cy="5034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p:cNvGraphicFramePr/>
          <p:nvPr>
            <p:extLst>
              <p:ext uri="{D42A27DB-BD31-4B8C-83A1-F6EECF244321}">
                <p14:modId xmlns:p14="http://schemas.microsoft.com/office/powerpoint/2010/main" val="3513806893"/>
              </p:ext>
            </p:extLst>
          </p:nvPr>
        </p:nvGraphicFramePr>
        <p:xfrm>
          <a:off x="4562007" y="3002813"/>
          <a:ext cx="2626628" cy="18656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91201851"/>
      </p:ext>
    </p:extLst>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Technologies and Tools (Canon specific)</a:t>
            </a:r>
            <a:endParaRPr lang="en-US" dirty="0"/>
          </a:p>
        </p:txBody>
      </p:sp>
      <p:sp>
        <p:nvSpPr>
          <p:cNvPr id="10" name="Rectangle 9"/>
          <p:cNvSpPr/>
          <p:nvPr/>
        </p:nvSpPr>
        <p:spPr>
          <a:xfrm>
            <a:off x="1071418" y="1182264"/>
            <a:ext cx="10594110" cy="5066172"/>
          </a:xfrm>
          <a:prstGeom prst="rect">
            <a:avLst/>
          </a:prstGeom>
          <a:solidFill>
            <a:schemeClr val="accent2">
              <a:lumMod val="20000"/>
              <a:lumOff val="80000"/>
            </a:schemeClr>
          </a:solidFill>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vert270" rtlCol="0" anchor="t"/>
          <a:lstStyle/>
          <a:p>
            <a:pPr algn="ctr"/>
            <a:r>
              <a:rPr lang="en-US" sz="2000" dirty="0" smtClean="0">
                <a:solidFill>
                  <a:srgbClr val="9F958F">
                    <a:lumMod val="50000"/>
                  </a:srgbClr>
                </a:solidFill>
                <a:ea typeface="Verdana" panose="020B0604030504040204" pitchFamily="34" charset="0"/>
                <a:cs typeface="Verdana" panose="020B0604030504040204" pitchFamily="34" charset="0"/>
              </a:rPr>
              <a:t>Infrastructure</a:t>
            </a:r>
          </a:p>
          <a:p>
            <a:pPr algn="ctr"/>
            <a:r>
              <a:rPr lang="en-US" sz="1400" dirty="0" smtClean="0">
                <a:solidFill>
                  <a:srgbClr val="9F958F">
                    <a:lumMod val="50000"/>
                  </a:srgbClr>
                </a:solidFill>
                <a:ea typeface="Verdana" panose="020B0604030504040204" pitchFamily="34" charset="0"/>
                <a:cs typeface="Verdana" panose="020B0604030504040204" pitchFamily="34" charset="0"/>
              </a:rPr>
              <a:t>Web Server – Apache/Tomcat/WebLogic</a:t>
            </a:r>
          </a:p>
          <a:p>
            <a:pPr algn="ctr"/>
            <a:r>
              <a:rPr lang="en-US" sz="1400" dirty="0" smtClean="0">
                <a:solidFill>
                  <a:srgbClr val="9F958F">
                    <a:lumMod val="50000"/>
                  </a:srgbClr>
                </a:solidFill>
                <a:ea typeface="Verdana" panose="020B0604030504040204" pitchFamily="34" charset="0"/>
                <a:cs typeface="Verdana" panose="020B0604030504040204" pitchFamily="34" charset="0"/>
              </a:rPr>
              <a:t>Application Se</a:t>
            </a:r>
            <a:r>
              <a:rPr lang="en-US" sz="1400" dirty="0">
                <a:solidFill>
                  <a:srgbClr val="9F958F">
                    <a:lumMod val="50000"/>
                  </a:srgbClr>
                </a:solidFill>
                <a:ea typeface="Verdana" panose="020B0604030504040204" pitchFamily="34" charset="0"/>
                <a:cs typeface="Verdana" panose="020B0604030504040204" pitchFamily="34" charset="0"/>
              </a:rPr>
              <a:t>rver - Unix</a:t>
            </a:r>
          </a:p>
        </p:txBody>
      </p:sp>
      <p:sp>
        <p:nvSpPr>
          <p:cNvPr id="12" name="Rectangle 11"/>
          <p:cNvSpPr/>
          <p:nvPr/>
        </p:nvSpPr>
        <p:spPr>
          <a:xfrm>
            <a:off x="2084475" y="1223831"/>
            <a:ext cx="9497925" cy="4959953"/>
          </a:xfrm>
          <a:prstGeom prst="rect">
            <a:avLst/>
          </a:prstGeom>
          <a:solidFill>
            <a:schemeClr val="tx2">
              <a:lumMod val="20000"/>
              <a:lumOff val="80000"/>
            </a:schemeClr>
          </a:solidFill>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vert270" rtlCol="0" anchor="t"/>
          <a:lstStyle/>
          <a:p>
            <a:pPr algn="ctr"/>
            <a:r>
              <a:rPr lang="en-US" sz="2000" dirty="0" smtClean="0">
                <a:solidFill>
                  <a:srgbClr val="9F958F">
                    <a:lumMod val="50000"/>
                  </a:srgbClr>
                </a:solidFill>
                <a:ea typeface="Verdana" panose="020B0604030504040204" pitchFamily="34" charset="0"/>
                <a:cs typeface="Verdana" panose="020B0604030504040204" pitchFamily="34" charset="0"/>
              </a:rPr>
              <a:t>Database</a:t>
            </a:r>
          </a:p>
          <a:p>
            <a:pPr algn="ctr"/>
            <a:r>
              <a:rPr lang="en-US" sz="1400" dirty="0" smtClean="0">
                <a:solidFill>
                  <a:srgbClr val="9F958F">
                    <a:lumMod val="50000"/>
                  </a:srgbClr>
                </a:solidFill>
                <a:ea typeface="Verdana" panose="020B0604030504040204" pitchFamily="34" charset="0"/>
                <a:cs typeface="Verdana" panose="020B0604030504040204" pitchFamily="34" charset="0"/>
              </a:rPr>
              <a:t>Oracle DB – PLSQL/SQL/Toad Dev</a:t>
            </a:r>
            <a:endParaRPr lang="en-US" sz="1000" dirty="0">
              <a:solidFill>
                <a:srgbClr val="9F958F">
                  <a:lumMod val="50000"/>
                </a:srgbClr>
              </a:solidFill>
              <a:ea typeface="Verdana" panose="020B0604030504040204" pitchFamily="34" charset="0"/>
              <a:cs typeface="Verdana" panose="020B0604030504040204" pitchFamily="34" charset="0"/>
            </a:endParaRPr>
          </a:p>
        </p:txBody>
      </p:sp>
      <p:sp>
        <p:nvSpPr>
          <p:cNvPr id="13" name="Rectangle 12"/>
          <p:cNvSpPr/>
          <p:nvPr/>
        </p:nvSpPr>
        <p:spPr>
          <a:xfrm>
            <a:off x="2916015" y="1297708"/>
            <a:ext cx="8595162" cy="4784436"/>
          </a:xfrm>
          <a:prstGeom prst="rect">
            <a:avLst/>
          </a:prstGeom>
          <a:solidFill>
            <a:schemeClr val="accent1">
              <a:lumMod val="20000"/>
              <a:lumOff val="80000"/>
            </a:schemeClr>
          </a:solidFill>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horz" rtlCol="0" anchor="t"/>
          <a:lstStyle/>
          <a:p>
            <a:pPr algn="ctr"/>
            <a:r>
              <a:rPr lang="en-US" sz="2000" dirty="0" smtClean="0">
                <a:solidFill>
                  <a:srgbClr val="9F958F">
                    <a:lumMod val="50000"/>
                  </a:srgbClr>
                </a:solidFill>
                <a:ea typeface="Verdana" panose="020B0604030504040204" pitchFamily="34" charset="0"/>
                <a:cs typeface="Verdana" panose="020B0604030504040204" pitchFamily="34" charset="0"/>
              </a:rPr>
              <a:t>Application Framework – Spring/Hibernate</a:t>
            </a:r>
          </a:p>
          <a:p>
            <a:pPr algn="ctr"/>
            <a:r>
              <a:rPr lang="en-US" sz="1400" dirty="0" smtClean="0">
                <a:solidFill>
                  <a:srgbClr val="9F958F">
                    <a:lumMod val="50000"/>
                  </a:srgbClr>
                </a:solidFill>
                <a:ea typeface="Verdana" panose="020B0604030504040204" pitchFamily="34" charset="0"/>
                <a:cs typeface="Verdana" panose="020B0604030504040204" pitchFamily="34" charset="0"/>
              </a:rPr>
              <a:t/>
            </a:r>
            <a:br>
              <a:rPr lang="en-US" sz="1400" dirty="0" smtClean="0">
                <a:solidFill>
                  <a:srgbClr val="9F958F">
                    <a:lumMod val="50000"/>
                  </a:srgbClr>
                </a:solidFill>
                <a:ea typeface="Verdana" panose="020B0604030504040204" pitchFamily="34" charset="0"/>
                <a:cs typeface="Verdana" panose="020B0604030504040204" pitchFamily="34" charset="0"/>
              </a:rPr>
            </a:br>
            <a:r>
              <a:rPr lang="en-US" sz="1400" dirty="0" smtClean="0">
                <a:solidFill>
                  <a:srgbClr val="9F958F">
                    <a:lumMod val="50000"/>
                  </a:srgbClr>
                </a:solidFill>
                <a:ea typeface="Verdana" panose="020B0604030504040204" pitchFamily="34" charset="0"/>
                <a:cs typeface="Verdana" panose="020B0604030504040204" pitchFamily="34" charset="0"/>
              </a:rPr>
              <a:t>J Dev/Eclipse</a:t>
            </a:r>
            <a:endParaRPr lang="en-US" sz="900" dirty="0" smtClean="0">
              <a:solidFill>
                <a:srgbClr val="9F958F">
                  <a:lumMod val="50000"/>
                </a:srgbClr>
              </a:solidFill>
              <a:ea typeface="Verdana" panose="020B0604030504040204" pitchFamily="34" charset="0"/>
              <a:cs typeface="Verdana" panose="020B0604030504040204" pitchFamily="34" charset="0"/>
            </a:endParaRPr>
          </a:p>
        </p:txBody>
      </p:sp>
      <p:sp>
        <p:nvSpPr>
          <p:cNvPr id="14" name="Rectangle 13"/>
          <p:cNvSpPr/>
          <p:nvPr/>
        </p:nvSpPr>
        <p:spPr>
          <a:xfrm>
            <a:off x="2911402" y="2123895"/>
            <a:ext cx="8595162" cy="3954079"/>
          </a:xfrm>
          <a:prstGeom prst="rect">
            <a:avLst/>
          </a:prstGeom>
          <a:solidFill>
            <a:schemeClr val="tx1">
              <a:lumMod val="10000"/>
              <a:lumOff val="90000"/>
            </a:schemeClr>
          </a:solidFill>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horz" rtlCol="0" anchor="t"/>
          <a:lstStyle/>
          <a:p>
            <a:pPr algn="ctr"/>
            <a:r>
              <a:rPr lang="en-US" sz="2000" dirty="0" smtClean="0">
                <a:solidFill>
                  <a:srgbClr val="9F958F">
                    <a:lumMod val="50000"/>
                  </a:srgbClr>
                </a:solidFill>
                <a:ea typeface="Verdana" panose="020B0604030504040204" pitchFamily="34" charset="0"/>
                <a:cs typeface="Verdana" panose="020B0604030504040204" pitchFamily="34" charset="0"/>
              </a:rPr>
              <a:t>Interfaces/Services</a:t>
            </a:r>
            <a:br>
              <a:rPr lang="en-US" sz="2000" dirty="0" smtClean="0">
                <a:solidFill>
                  <a:srgbClr val="9F958F">
                    <a:lumMod val="50000"/>
                  </a:srgbClr>
                </a:solidFill>
                <a:ea typeface="Verdana" panose="020B0604030504040204" pitchFamily="34" charset="0"/>
                <a:cs typeface="Verdana" panose="020B0604030504040204" pitchFamily="34" charset="0"/>
              </a:rPr>
            </a:br>
            <a:endParaRPr lang="en-US" sz="1100" dirty="0" smtClean="0">
              <a:solidFill>
                <a:srgbClr val="9F958F">
                  <a:lumMod val="50000"/>
                </a:srgbClr>
              </a:solidFill>
              <a:ea typeface="Verdana" panose="020B0604030504040204" pitchFamily="34" charset="0"/>
              <a:cs typeface="Verdana" panose="020B0604030504040204" pitchFamily="34" charset="0"/>
            </a:endParaRPr>
          </a:p>
          <a:p>
            <a:pPr algn="ctr"/>
            <a:r>
              <a:rPr lang="en-US" sz="1400" dirty="0" smtClean="0">
                <a:solidFill>
                  <a:srgbClr val="9F958F">
                    <a:lumMod val="50000"/>
                  </a:srgbClr>
                </a:solidFill>
                <a:ea typeface="Verdana" panose="020B0604030504040204" pitchFamily="34" charset="0"/>
                <a:cs typeface="Verdana" panose="020B0604030504040204" pitchFamily="34" charset="0"/>
              </a:rPr>
              <a:t>BPM, STFP, </a:t>
            </a:r>
            <a:r>
              <a:rPr lang="en-US" sz="1400" dirty="0" err="1" smtClean="0">
                <a:solidFill>
                  <a:srgbClr val="9F958F">
                    <a:lumMod val="50000"/>
                  </a:srgbClr>
                </a:solidFill>
                <a:ea typeface="Verdana" panose="020B0604030504040204" pitchFamily="34" charset="0"/>
                <a:cs typeface="Verdana" panose="020B0604030504040204" pitchFamily="34" charset="0"/>
              </a:rPr>
              <a:t>Taviz</a:t>
            </a:r>
            <a:r>
              <a:rPr lang="en-US" sz="1400" dirty="0" smtClean="0">
                <a:solidFill>
                  <a:srgbClr val="9F958F">
                    <a:lumMod val="50000"/>
                  </a:srgbClr>
                </a:solidFill>
                <a:ea typeface="Verdana" panose="020B0604030504040204" pitchFamily="34" charset="0"/>
                <a:cs typeface="Verdana" panose="020B0604030504040204" pitchFamily="34" charset="0"/>
              </a:rPr>
              <a:t>, Informatica, DB Link</a:t>
            </a:r>
            <a:endParaRPr lang="en-US" sz="900" dirty="0" smtClean="0">
              <a:solidFill>
                <a:srgbClr val="9F958F">
                  <a:lumMod val="50000"/>
                </a:srgbClr>
              </a:solidFill>
              <a:ea typeface="Verdana" panose="020B0604030504040204" pitchFamily="34" charset="0"/>
              <a:cs typeface="Verdana" panose="020B0604030504040204" pitchFamily="34" charset="0"/>
            </a:endParaRPr>
          </a:p>
        </p:txBody>
      </p:sp>
      <p:sp>
        <p:nvSpPr>
          <p:cNvPr id="15" name="Rectangle 14"/>
          <p:cNvSpPr/>
          <p:nvPr/>
        </p:nvSpPr>
        <p:spPr>
          <a:xfrm>
            <a:off x="2916023" y="2937168"/>
            <a:ext cx="8595162" cy="3162523"/>
          </a:xfrm>
          <a:prstGeom prst="rect">
            <a:avLst/>
          </a:prstGeom>
          <a:solidFill>
            <a:schemeClr val="accent4">
              <a:lumMod val="20000"/>
              <a:lumOff val="80000"/>
            </a:schemeClr>
          </a:solidFill>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vert="horz" rtlCol="0" anchor="t"/>
          <a:lstStyle/>
          <a:p>
            <a:pPr algn="ctr"/>
            <a:r>
              <a:rPr lang="en-US" sz="2000" dirty="0" smtClean="0">
                <a:solidFill>
                  <a:srgbClr val="9F958F">
                    <a:lumMod val="50000"/>
                  </a:srgbClr>
                </a:solidFill>
                <a:ea typeface="Verdana" panose="020B0604030504040204" pitchFamily="34" charset="0"/>
                <a:cs typeface="Verdana" panose="020B0604030504040204" pitchFamily="34" charset="0"/>
              </a:rPr>
              <a:t>Others</a:t>
            </a:r>
            <a:br>
              <a:rPr lang="en-US" sz="2000" dirty="0" smtClean="0">
                <a:solidFill>
                  <a:srgbClr val="9F958F">
                    <a:lumMod val="50000"/>
                  </a:srgbClr>
                </a:solidFill>
                <a:ea typeface="Verdana" panose="020B0604030504040204" pitchFamily="34" charset="0"/>
                <a:cs typeface="Verdana" panose="020B0604030504040204" pitchFamily="34" charset="0"/>
              </a:rPr>
            </a:br>
            <a:endParaRPr lang="en-US" sz="1400" dirty="0" smtClean="0">
              <a:solidFill>
                <a:srgbClr val="9F958F">
                  <a:lumMod val="50000"/>
                </a:srgbClr>
              </a:solidFill>
              <a:ea typeface="Verdana" panose="020B0604030504040204" pitchFamily="34" charset="0"/>
              <a:cs typeface="Verdana" panose="020B0604030504040204" pitchFamily="34" charset="0"/>
            </a:endParaRPr>
          </a:p>
          <a:p>
            <a:pPr algn="ctr"/>
            <a:r>
              <a:rPr lang="en-US" sz="1400" dirty="0" smtClean="0">
                <a:solidFill>
                  <a:srgbClr val="9F958F">
                    <a:lumMod val="50000"/>
                  </a:srgbClr>
                </a:solidFill>
                <a:ea typeface="Verdana" panose="020B0604030504040204" pitchFamily="34" charset="0"/>
                <a:cs typeface="Verdana" panose="020B0604030504040204" pitchFamily="34" charset="0"/>
              </a:rPr>
              <a:t>Configuration Management – SVN</a:t>
            </a:r>
            <a:br>
              <a:rPr lang="en-US" sz="1400" dirty="0" smtClean="0">
                <a:solidFill>
                  <a:srgbClr val="9F958F">
                    <a:lumMod val="50000"/>
                  </a:srgbClr>
                </a:solidFill>
                <a:ea typeface="Verdana" panose="020B0604030504040204" pitchFamily="34" charset="0"/>
                <a:cs typeface="Verdana" panose="020B0604030504040204" pitchFamily="34" charset="0"/>
              </a:rPr>
            </a:br>
            <a:r>
              <a:rPr lang="en-US" sz="1400" dirty="0" smtClean="0">
                <a:solidFill>
                  <a:srgbClr val="9F958F">
                    <a:lumMod val="50000"/>
                  </a:srgbClr>
                </a:solidFill>
                <a:ea typeface="Verdana" panose="020B0604030504040204" pitchFamily="34" charset="0"/>
                <a:cs typeface="Verdana" panose="020B0604030504040204" pitchFamily="34" charset="0"/>
              </a:rPr>
              <a:t>Document Management – SharePoint/</a:t>
            </a:r>
            <a:r>
              <a:rPr lang="en-US" sz="1400" dirty="0" err="1" smtClean="0">
                <a:solidFill>
                  <a:srgbClr val="9F958F">
                    <a:lumMod val="50000"/>
                  </a:srgbClr>
                </a:solidFill>
                <a:ea typeface="Verdana" panose="020B0604030504040204" pitchFamily="34" charset="0"/>
                <a:cs typeface="Verdana" panose="020B0604030504040204" pitchFamily="34" charset="0"/>
              </a:rPr>
              <a:t>Aeris</a:t>
            </a:r>
            <a:endParaRPr lang="en-US" sz="1400" dirty="0" smtClean="0">
              <a:solidFill>
                <a:srgbClr val="9F958F">
                  <a:lumMod val="50000"/>
                </a:srgbClr>
              </a:solidFill>
              <a:ea typeface="Verdana" panose="020B0604030504040204" pitchFamily="34" charset="0"/>
              <a:cs typeface="Verdana" panose="020B0604030504040204" pitchFamily="34" charset="0"/>
            </a:endParaRPr>
          </a:p>
          <a:p>
            <a:pPr algn="ctr"/>
            <a:r>
              <a:rPr lang="en-US" sz="1400" dirty="0" smtClean="0">
                <a:solidFill>
                  <a:srgbClr val="9F958F">
                    <a:lumMod val="50000"/>
                  </a:srgbClr>
                </a:solidFill>
                <a:ea typeface="Verdana" panose="020B0604030504040204" pitchFamily="34" charset="0"/>
                <a:cs typeface="Verdana" panose="020B0604030504040204" pitchFamily="34" charset="0"/>
              </a:rPr>
              <a:t>Requirement and Defect Management - ALM</a:t>
            </a:r>
            <a:endParaRPr lang="en-US" sz="900" dirty="0" smtClean="0">
              <a:solidFill>
                <a:srgbClr val="9F958F">
                  <a:lumMod val="50000"/>
                </a:srgbClr>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693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3"/>
          <p:cNvSpPr>
            <a:spLocks noGrp="1"/>
          </p:cNvSpPr>
          <p:nvPr>
            <p:ph type="title"/>
          </p:nvPr>
        </p:nvSpPr>
        <p:spPr>
          <a:xfrm>
            <a:off x="3" y="1"/>
            <a:ext cx="12191999" cy="1002135"/>
          </a:xfrm>
        </p:spPr>
        <p:txBody>
          <a:bodyPr/>
          <a:lstStyle/>
          <a:p>
            <a:r>
              <a:rPr lang="nl-BE" altLang="nl-BE" sz="2400" dirty="0" smtClean="0"/>
              <a:t>Application Server Architecture</a:t>
            </a:r>
          </a:p>
        </p:txBody>
      </p:sp>
      <p:sp>
        <p:nvSpPr>
          <p:cNvPr id="31747" name="AutoShape 2" descr="https://docs.google.com/a/pearlchain.net/drawings/d/s27LDBBc325kRI870EO0umA/image?w=642&amp;h=614&amp;rev=231&amp;ac=1"/>
          <p:cNvSpPr>
            <a:spLocks noChangeAspect="1" noChangeArrowheads="1"/>
          </p:cNvSpPr>
          <p:nvPr/>
        </p:nvSpPr>
        <p:spPr bwMode="auto">
          <a:xfrm>
            <a:off x="1673225"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Char char="•"/>
              <a:defRPr sz="3200">
                <a:solidFill>
                  <a:schemeClr val="bg2"/>
                </a:solidFill>
                <a:latin typeface="Tahoma" pitchFamily="34" charset="0"/>
                <a:cs typeface="Arial" pitchFamily="34" charset="0"/>
              </a:defRPr>
            </a:lvl1pPr>
            <a:lvl2pPr marL="742950" indent="-285750" eaLnBrk="0" hangingPunct="0">
              <a:spcBef>
                <a:spcPct val="20000"/>
              </a:spcBef>
              <a:buSzPct val="50000"/>
              <a:buBlip>
                <a:blip r:embed="rId3"/>
              </a:buBlip>
              <a:defRPr sz="2800">
                <a:solidFill>
                  <a:schemeClr val="bg2"/>
                </a:solidFill>
                <a:latin typeface="Tahoma" pitchFamily="34" charset="0"/>
                <a:cs typeface="Arial" pitchFamily="34" charset="0"/>
              </a:defRPr>
            </a:lvl2pPr>
            <a:lvl3pPr marL="1143000" indent="-228600" eaLnBrk="0" hangingPunct="0">
              <a:spcBef>
                <a:spcPct val="20000"/>
              </a:spcBef>
              <a:buClr>
                <a:schemeClr val="hlink"/>
              </a:buClr>
              <a:buChar char="•"/>
              <a:defRPr sz="2400">
                <a:solidFill>
                  <a:schemeClr val="bg2"/>
                </a:solidFill>
                <a:latin typeface="Tahoma" pitchFamily="34" charset="0"/>
                <a:cs typeface="Arial" pitchFamily="34" charset="0"/>
              </a:defRPr>
            </a:lvl3pPr>
            <a:lvl4pPr marL="1600200" indent="-228600" eaLnBrk="0" hangingPunct="0">
              <a:spcBef>
                <a:spcPct val="20000"/>
              </a:spcBef>
              <a:buSzPct val="60000"/>
              <a:buBlip>
                <a:blip r:embed="rId4"/>
              </a:buBlip>
              <a:defRPr sz="2000">
                <a:solidFill>
                  <a:schemeClr val="bg2"/>
                </a:solidFill>
                <a:latin typeface="Tahoma" pitchFamily="34" charset="0"/>
                <a:cs typeface="Arial" pitchFamily="34" charset="0"/>
              </a:defRPr>
            </a:lvl4pPr>
            <a:lvl5pPr marL="2057400" indent="-228600" eaLnBrk="0" hangingPunct="0">
              <a:spcBef>
                <a:spcPct val="20000"/>
              </a:spcBef>
              <a:buChar char="»"/>
              <a:defRPr sz="2000">
                <a:solidFill>
                  <a:schemeClr val="bg2"/>
                </a:solidFill>
                <a:latin typeface="Tahoma" pitchFamily="34" charset="0"/>
                <a:cs typeface="Arial" pitchFamily="34" charset="0"/>
              </a:defRPr>
            </a:lvl5pPr>
            <a:lvl6pPr marL="2514600" indent="-228600" eaLnBrk="0" fontAlgn="base" hangingPunct="0">
              <a:spcBef>
                <a:spcPct val="20000"/>
              </a:spcBef>
              <a:spcAft>
                <a:spcPct val="0"/>
              </a:spcAft>
              <a:buChar char="»"/>
              <a:defRPr sz="2000">
                <a:solidFill>
                  <a:schemeClr val="bg2"/>
                </a:solidFill>
                <a:latin typeface="Tahoma" pitchFamily="34" charset="0"/>
                <a:cs typeface="Arial" pitchFamily="34" charset="0"/>
              </a:defRPr>
            </a:lvl6pPr>
            <a:lvl7pPr marL="2971800" indent="-228600" eaLnBrk="0" fontAlgn="base" hangingPunct="0">
              <a:spcBef>
                <a:spcPct val="20000"/>
              </a:spcBef>
              <a:spcAft>
                <a:spcPct val="0"/>
              </a:spcAft>
              <a:buChar char="»"/>
              <a:defRPr sz="2000">
                <a:solidFill>
                  <a:schemeClr val="bg2"/>
                </a:solidFill>
                <a:latin typeface="Tahoma" pitchFamily="34" charset="0"/>
                <a:cs typeface="Arial" pitchFamily="34" charset="0"/>
              </a:defRPr>
            </a:lvl7pPr>
            <a:lvl8pPr marL="3429000" indent="-228600" eaLnBrk="0" fontAlgn="base" hangingPunct="0">
              <a:spcBef>
                <a:spcPct val="20000"/>
              </a:spcBef>
              <a:spcAft>
                <a:spcPct val="0"/>
              </a:spcAft>
              <a:buChar char="»"/>
              <a:defRPr sz="2000">
                <a:solidFill>
                  <a:schemeClr val="bg2"/>
                </a:solidFill>
                <a:latin typeface="Tahoma" pitchFamily="34" charset="0"/>
                <a:cs typeface="Arial" pitchFamily="34" charset="0"/>
              </a:defRPr>
            </a:lvl8pPr>
            <a:lvl9pPr marL="3886200" indent="-228600" eaLnBrk="0" fontAlgn="base" hangingPunct="0">
              <a:spcBef>
                <a:spcPct val="20000"/>
              </a:spcBef>
              <a:spcAft>
                <a:spcPct val="0"/>
              </a:spcAft>
              <a:buChar char="»"/>
              <a:defRPr sz="2000">
                <a:solidFill>
                  <a:schemeClr val="bg2"/>
                </a:solidFill>
                <a:latin typeface="Tahoma" pitchFamily="34" charset="0"/>
                <a:cs typeface="Arial" pitchFamily="34" charset="0"/>
              </a:defRPr>
            </a:lvl9pPr>
          </a:lstStyle>
          <a:p>
            <a:pPr eaLnBrk="1" hangingPunct="1">
              <a:spcBef>
                <a:spcPct val="0"/>
              </a:spcBef>
              <a:buClrTx/>
              <a:buFontTx/>
              <a:buNone/>
            </a:pPr>
            <a:endParaRPr lang="nl-BE" altLang="nl-BE" sz="1800">
              <a:solidFill>
                <a:schemeClr val="tx1"/>
              </a:solidFill>
              <a:latin typeface="Arial" pitchFamily="34" charset="0"/>
            </a:endParaRPr>
          </a:p>
        </p:txBody>
      </p:sp>
      <p:pic>
        <p:nvPicPr>
          <p:cNvPr id="3174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532" y="1152928"/>
            <a:ext cx="5905500" cy="513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12209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Offer and Contract Architecture Landscape</a:t>
            </a:r>
            <a:endParaRPr lang="en-US" sz="2400" dirty="0"/>
          </a:p>
        </p:txBody>
      </p:sp>
      <p:sp>
        <p:nvSpPr>
          <p:cNvPr id="4" name="Rectangle 2"/>
          <p:cNvSpPr>
            <a:spLocks noChangeArrowheads="1"/>
          </p:cNvSpPr>
          <p:nvPr/>
        </p:nvSpPr>
        <p:spPr bwMode="auto">
          <a:xfrm>
            <a:off x="1219199" y="1149531"/>
            <a:ext cx="140552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369561"/>
              </p:ext>
            </p:extLst>
          </p:nvPr>
        </p:nvGraphicFramePr>
        <p:xfrm>
          <a:off x="2869512" y="1195250"/>
          <a:ext cx="6632331" cy="5182881"/>
        </p:xfrm>
        <a:graphic>
          <a:graphicData uri="http://schemas.openxmlformats.org/presentationml/2006/ole">
            <mc:AlternateContent xmlns:mc="http://schemas.openxmlformats.org/markup-compatibility/2006">
              <mc:Choice xmlns:v="urn:schemas-microsoft-com:vml" Requires="v">
                <p:oleObj spid="_x0000_s9253" r:id="rId4" imgW="9640111" imgH="7540565" progId="Visio.Drawing.11">
                  <p:embed/>
                </p:oleObj>
              </mc:Choice>
              <mc:Fallback>
                <p:oleObj r:id="rId4" imgW="9640111" imgH="754056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9512" y="1195250"/>
                        <a:ext cx="6632331" cy="5182881"/>
                      </a:xfrm>
                      <a:prstGeom prst="rect">
                        <a:avLst/>
                      </a:prstGeom>
                      <a:noFill/>
                      <a:ln w="12700">
                        <a:solidFill>
                          <a:schemeClr val="tx1">
                            <a:lumMod val="90000"/>
                            <a:lumOff val="10000"/>
                          </a:schemeClr>
                        </a:solidFill>
                      </a:ln>
                    </p:spPr>
                  </p:pic>
                </p:oleObj>
              </mc:Fallback>
            </mc:AlternateContent>
          </a:graphicData>
        </a:graphic>
      </p:graphicFrame>
      <p:sp>
        <p:nvSpPr>
          <p:cNvPr id="3" name="Rectangle 2"/>
          <p:cNvSpPr/>
          <p:nvPr/>
        </p:nvSpPr>
        <p:spPr>
          <a:xfrm>
            <a:off x="8479367" y="5367867"/>
            <a:ext cx="986366" cy="9609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2494897487"/>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Pre-flow: Lead Life Cycle</a:t>
            </a:r>
            <a:endParaRPr lang="en-US" sz="2400" dirty="0"/>
          </a:p>
        </p:txBody>
      </p:sp>
      <p:sp>
        <p:nvSpPr>
          <p:cNvPr id="7" name="TextBox 6"/>
          <p:cNvSpPr txBox="1"/>
          <p:nvPr/>
        </p:nvSpPr>
        <p:spPr>
          <a:xfrm>
            <a:off x="7824157" y="1152357"/>
            <a:ext cx="4229297" cy="2593018"/>
          </a:xfrm>
          <a:prstGeom prst="rect">
            <a:avLst/>
          </a:prstGeom>
          <a:noFill/>
          <a:ln>
            <a:solidFill>
              <a:srgbClr val="000000"/>
            </a:solidFill>
          </a:ln>
        </p:spPr>
        <p:txBody>
          <a:bodyPr wrap="square" rtlCol="0">
            <a:spAutoFit/>
          </a:bodyPr>
          <a:lstStyle/>
          <a:p>
            <a:r>
              <a:rPr lang="en-US" sz="1200" b="1" u="sng" dirty="0" smtClean="0">
                <a:solidFill>
                  <a:schemeClr val="tx2">
                    <a:lumMod val="50000"/>
                  </a:schemeClr>
                </a:solidFill>
              </a:rPr>
              <a:t>Lead Stages:</a:t>
            </a: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050" b="1" dirty="0" smtClean="0">
                <a:solidFill>
                  <a:schemeClr val="tx2">
                    <a:lumMod val="50000"/>
                  </a:schemeClr>
                </a:solidFill>
              </a:rPr>
              <a:t>New</a:t>
            </a:r>
            <a:r>
              <a:rPr lang="en-US" sz="1050" dirty="0" smtClean="0">
                <a:solidFill>
                  <a:schemeClr val="tx2">
                    <a:lumMod val="50000"/>
                  </a:schemeClr>
                </a:solidFill>
              </a:rPr>
              <a:t>: Lead is generated in this stage.</a:t>
            </a:r>
            <a:r>
              <a:rPr lang="en-US" sz="1050" b="1" dirty="0" smtClean="0">
                <a:solidFill>
                  <a:schemeClr val="tx2">
                    <a:lumMod val="50000"/>
                  </a:schemeClr>
                </a:solidFill>
              </a:rPr>
              <a:t/>
            </a:r>
            <a:br>
              <a:rPr lang="en-US" sz="1050" b="1" dirty="0" smtClean="0">
                <a:solidFill>
                  <a:schemeClr val="tx2">
                    <a:lumMod val="50000"/>
                  </a:schemeClr>
                </a:solidFill>
              </a:rPr>
            </a:br>
            <a:endParaRPr lang="en-US" sz="1050" b="1" dirty="0" smtClean="0">
              <a:solidFill>
                <a:schemeClr val="tx2">
                  <a:lumMod val="50000"/>
                </a:schemeClr>
              </a:solidFill>
            </a:endParaRPr>
          </a:p>
          <a:p>
            <a:r>
              <a:rPr lang="en-US" sz="1050" b="1" dirty="0" smtClean="0">
                <a:solidFill>
                  <a:schemeClr val="tx2">
                    <a:lumMod val="50000"/>
                  </a:schemeClr>
                </a:solidFill>
              </a:rPr>
              <a:t>Enquiry</a:t>
            </a:r>
            <a:r>
              <a:rPr lang="en-US" sz="1050" dirty="0" smtClean="0">
                <a:solidFill>
                  <a:schemeClr val="tx2">
                    <a:lumMod val="50000"/>
                  </a:schemeClr>
                </a:solidFill>
              </a:rPr>
              <a:t>: Lead owner changes the lead stage to </a:t>
            </a:r>
            <a:r>
              <a:rPr lang="en-US" sz="1050" b="1" dirty="0" smtClean="0">
                <a:solidFill>
                  <a:schemeClr val="tx2">
                    <a:lumMod val="50000"/>
                  </a:schemeClr>
                </a:solidFill>
              </a:rPr>
              <a:t>Enquiry</a:t>
            </a:r>
            <a:r>
              <a:rPr lang="en-US" sz="1050" dirty="0" smtClean="0">
                <a:solidFill>
                  <a:schemeClr val="tx2">
                    <a:lumMod val="50000"/>
                  </a:schemeClr>
                </a:solidFill>
              </a:rPr>
              <a:t>, to confirm prospect/customer enquiry (in this case his requirement).  </a:t>
            </a:r>
            <a:br>
              <a:rPr lang="en-US" sz="1050" dirty="0" smtClean="0">
                <a:solidFill>
                  <a:schemeClr val="tx2">
                    <a:lumMod val="50000"/>
                  </a:schemeClr>
                </a:solidFill>
              </a:rPr>
            </a:br>
            <a:endParaRPr lang="en-US" sz="1050" dirty="0" smtClean="0">
              <a:solidFill>
                <a:schemeClr val="tx2">
                  <a:lumMod val="50000"/>
                </a:schemeClr>
              </a:solidFill>
            </a:endParaRPr>
          </a:p>
          <a:p>
            <a:r>
              <a:rPr lang="en-US" sz="1050" b="1" dirty="0" smtClean="0">
                <a:solidFill>
                  <a:schemeClr val="tx2">
                    <a:lumMod val="50000"/>
                  </a:schemeClr>
                </a:solidFill>
              </a:rPr>
              <a:t>In Progress</a:t>
            </a:r>
            <a:r>
              <a:rPr lang="en-US" sz="1050" dirty="0" smtClean="0">
                <a:solidFill>
                  <a:schemeClr val="tx2">
                    <a:lumMod val="50000"/>
                  </a:schemeClr>
                </a:solidFill>
              </a:rPr>
              <a:t>: Lead owner changes lead to In Progress stage when he gets confirmation from prospect/customer about the requirement.</a:t>
            </a:r>
          </a:p>
          <a:p>
            <a:endParaRPr lang="en-US" sz="1050" b="1" dirty="0" smtClean="0">
              <a:solidFill>
                <a:schemeClr val="tx2">
                  <a:lumMod val="50000"/>
                </a:schemeClr>
              </a:solidFill>
            </a:endParaRPr>
          </a:p>
          <a:p>
            <a:r>
              <a:rPr lang="en-US" sz="1050" b="1" dirty="0" smtClean="0">
                <a:solidFill>
                  <a:schemeClr val="tx2">
                    <a:lumMod val="50000"/>
                  </a:schemeClr>
                </a:solidFill>
              </a:rPr>
              <a:t>Qualified</a:t>
            </a:r>
            <a:r>
              <a:rPr lang="en-US" sz="1050" dirty="0" smtClean="0">
                <a:solidFill>
                  <a:schemeClr val="tx2">
                    <a:lumMod val="50000"/>
                  </a:schemeClr>
                </a:solidFill>
              </a:rPr>
              <a:t>: Lead is moved to qualified after positive initial discussion</a:t>
            </a:r>
          </a:p>
          <a:p>
            <a:endParaRPr lang="en-US" sz="1050" dirty="0" smtClean="0">
              <a:solidFill>
                <a:schemeClr val="tx2">
                  <a:lumMod val="50000"/>
                </a:schemeClr>
              </a:solidFill>
            </a:endParaRPr>
          </a:p>
          <a:p>
            <a:r>
              <a:rPr lang="en-US" sz="1050" b="1" dirty="0" smtClean="0">
                <a:solidFill>
                  <a:schemeClr val="tx2">
                    <a:lumMod val="50000"/>
                  </a:schemeClr>
                </a:solidFill>
              </a:rPr>
              <a:t>Sales Ready</a:t>
            </a:r>
            <a:r>
              <a:rPr lang="en-US" sz="1050" dirty="0" smtClean="0">
                <a:solidFill>
                  <a:schemeClr val="tx2">
                    <a:lumMod val="50000"/>
                  </a:schemeClr>
                </a:solidFill>
              </a:rPr>
              <a:t>: When lead is reached this stage. Lead will be converted into Opportunity, Account and Contact (all would be inter-related)</a:t>
            </a:r>
          </a:p>
        </p:txBody>
      </p:sp>
      <p:pic>
        <p:nvPicPr>
          <p:cNvPr id="10" name="Picture 9"/>
          <p:cNvPicPr>
            <a:picLocks noChangeAspect="1"/>
          </p:cNvPicPr>
          <p:nvPr/>
        </p:nvPicPr>
        <p:blipFill>
          <a:blip r:embed="rId3"/>
          <a:stretch>
            <a:fillRect/>
          </a:stretch>
        </p:blipFill>
        <p:spPr>
          <a:xfrm>
            <a:off x="887232" y="1152357"/>
            <a:ext cx="6862077" cy="5161859"/>
          </a:xfrm>
          <a:prstGeom prst="rect">
            <a:avLst/>
          </a:prstGeom>
        </p:spPr>
      </p:pic>
      <p:sp>
        <p:nvSpPr>
          <p:cNvPr id="6" name="TextBox 5"/>
          <p:cNvSpPr txBox="1"/>
          <p:nvPr/>
        </p:nvSpPr>
        <p:spPr>
          <a:xfrm>
            <a:off x="147782" y="4711703"/>
            <a:ext cx="2613888" cy="1623521"/>
          </a:xfrm>
          <a:prstGeom prst="rect">
            <a:avLst/>
          </a:prstGeom>
          <a:noFill/>
          <a:ln>
            <a:solidFill>
              <a:srgbClr val="000000"/>
            </a:solidFill>
          </a:ln>
        </p:spPr>
        <p:txBody>
          <a:bodyPr wrap="square" rtlCol="0">
            <a:spAutoFit/>
          </a:bodyPr>
          <a:lstStyle/>
          <a:p>
            <a:r>
              <a:rPr lang="en-US" sz="1200" b="1" u="sng" dirty="0" smtClean="0">
                <a:solidFill>
                  <a:schemeClr val="tx2">
                    <a:lumMod val="50000"/>
                  </a:schemeClr>
                </a:solidFill>
              </a:rPr>
              <a:t>Sources:</a:t>
            </a:r>
            <a:r>
              <a:rPr lang="en-US" sz="1400" dirty="0" smtClean="0">
                <a:solidFill>
                  <a:schemeClr val="tx2">
                    <a:lumMod val="50000"/>
                  </a:schemeClr>
                </a:solidFill>
              </a:rPr>
              <a:t/>
            </a:r>
            <a:br>
              <a:rPr lang="en-US" sz="1400" dirty="0" smtClean="0">
                <a:solidFill>
                  <a:schemeClr val="tx2">
                    <a:lumMod val="50000"/>
                  </a:schemeClr>
                </a:solidFill>
              </a:rPr>
            </a:br>
            <a:r>
              <a:rPr lang="en-US" sz="1400" dirty="0" smtClean="0">
                <a:solidFill>
                  <a:schemeClr val="tx2">
                    <a:lumMod val="50000"/>
                  </a:schemeClr>
                </a:solidFill>
              </a:rPr>
              <a:t/>
            </a:r>
            <a:br>
              <a:rPr lang="en-US" sz="1400" dirty="0" smtClean="0">
                <a:solidFill>
                  <a:schemeClr val="tx2">
                    <a:lumMod val="50000"/>
                  </a:schemeClr>
                </a:solidFill>
              </a:rPr>
            </a:br>
            <a:r>
              <a:rPr lang="en-US" sz="1050" b="1" dirty="0" smtClean="0">
                <a:solidFill>
                  <a:schemeClr val="tx2">
                    <a:lumMod val="50000"/>
                  </a:schemeClr>
                </a:solidFill>
              </a:rPr>
              <a:t>Excel</a:t>
            </a:r>
            <a:r>
              <a:rPr lang="en-US" sz="1050" dirty="0" smtClean="0">
                <a:solidFill>
                  <a:schemeClr val="tx2">
                    <a:lumMod val="50000"/>
                  </a:schemeClr>
                </a:solidFill>
              </a:rPr>
              <a:t>: Leads can directly be imported from Excel.</a:t>
            </a:r>
            <a:r>
              <a:rPr lang="en-US" sz="1050" b="1" dirty="0" smtClean="0">
                <a:solidFill>
                  <a:schemeClr val="tx2">
                    <a:lumMod val="50000"/>
                  </a:schemeClr>
                </a:solidFill>
              </a:rPr>
              <a:t/>
            </a:r>
            <a:br>
              <a:rPr lang="en-US" sz="1050" b="1" dirty="0" smtClean="0">
                <a:solidFill>
                  <a:schemeClr val="tx2">
                    <a:lumMod val="50000"/>
                  </a:schemeClr>
                </a:solidFill>
              </a:rPr>
            </a:br>
            <a:r>
              <a:rPr lang="en-US" sz="1050" b="1" dirty="0" smtClean="0">
                <a:solidFill>
                  <a:schemeClr val="tx2">
                    <a:lumMod val="50000"/>
                  </a:schemeClr>
                </a:solidFill>
              </a:rPr>
              <a:t>Eloqua</a:t>
            </a:r>
            <a:r>
              <a:rPr lang="en-US" sz="1050" dirty="0" smtClean="0">
                <a:solidFill>
                  <a:schemeClr val="tx2">
                    <a:lumMod val="50000"/>
                  </a:schemeClr>
                </a:solidFill>
              </a:rPr>
              <a:t>: This is Oracle campaign tool used for generating leads by Canon</a:t>
            </a:r>
            <a:br>
              <a:rPr lang="en-US" sz="1050" dirty="0" smtClean="0">
                <a:solidFill>
                  <a:schemeClr val="tx2">
                    <a:lumMod val="50000"/>
                  </a:schemeClr>
                </a:solidFill>
              </a:rPr>
            </a:br>
            <a:r>
              <a:rPr lang="en-US" sz="1050" b="1" dirty="0" smtClean="0">
                <a:solidFill>
                  <a:schemeClr val="tx2">
                    <a:lumMod val="50000"/>
                  </a:schemeClr>
                </a:solidFill>
              </a:rPr>
              <a:t>Web Form</a:t>
            </a:r>
            <a:r>
              <a:rPr lang="en-US" sz="1050" dirty="0" smtClean="0">
                <a:solidFill>
                  <a:schemeClr val="tx2">
                    <a:lumMod val="50000"/>
                  </a:schemeClr>
                </a:solidFill>
              </a:rPr>
              <a:t>: This form belongs to Salesforce and leads are directly created in leads if someone fills the form.</a:t>
            </a:r>
          </a:p>
        </p:txBody>
      </p:sp>
      <p:sp>
        <p:nvSpPr>
          <p:cNvPr id="11" name="TextBox 10"/>
          <p:cNvSpPr txBox="1"/>
          <p:nvPr/>
        </p:nvSpPr>
        <p:spPr>
          <a:xfrm>
            <a:off x="7824157" y="3809554"/>
            <a:ext cx="4229297" cy="877163"/>
          </a:xfrm>
          <a:prstGeom prst="rect">
            <a:avLst/>
          </a:prstGeom>
          <a:noFill/>
          <a:ln>
            <a:solidFill>
              <a:srgbClr val="000000"/>
            </a:solidFill>
          </a:ln>
        </p:spPr>
        <p:txBody>
          <a:bodyPr wrap="square" rtlCol="0">
            <a:spAutoFit/>
          </a:bodyPr>
          <a:lstStyle/>
          <a:p>
            <a:r>
              <a:rPr lang="en-US" sz="1200" b="1" u="sng" dirty="0" smtClean="0">
                <a:solidFill>
                  <a:schemeClr val="tx2">
                    <a:lumMod val="50000"/>
                  </a:schemeClr>
                </a:solidFill>
              </a:rPr>
              <a:t>Pearl Chain:</a:t>
            </a:r>
            <a:br>
              <a:rPr lang="en-US" sz="1200" b="1" u="sng" dirty="0" smtClean="0">
                <a:solidFill>
                  <a:schemeClr val="tx2">
                    <a:lumMod val="50000"/>
                  </a:schemeClr>
                </a:solidFill>
              </a:rPr>
            </a:br>
            <a:r>
              <a:rPr lang="en-US" sz="1700" dirty="0" smtClean="0">
                <a:solidFill>
                  <a:schemeClr val="tx2">
                    <a:lumMod val="50000"/>
                  </a:schemeClr>
                </a:solidFill>
              </a:rPr>
              <a:t> </a:t>
            </a:r>
            <a:r>
              <a:rPr lang="en-US" sz="1400" dirty="0" smtClean="0">
                <a:solidFill>
                  <a:schemeClr val="tx2">
                    <a:lumMod val="50000"/>
                  </a:schemeClr>
                </a:solidFill>
              </a:rPr>
              <a:t/>
            </a:r>
            <a:br>
              <a:rPr lang="en-US" sz="1400" dirty="0" smtClean="0">
                <a:solidFill>
                  <a:schemeClr val="tx2">
                    <a:lumMod val="50000"/>
                  </a:schemeClr>
                </a:solidFill>
              </a:rPr>
            </a:br>
            <a:r>
              <a:rPr lang="en-US" sz="1050" b="1" dirty="0" smtClean="0">
                <a:solidFill>
                  <a:schemeClr val="tx2">
                    <a:lumMod val="50000"/>
                  </a:schemeClr>
                </a:solidFill>
              </a:rPr>
              <a:t>Opportunity: </a:t>
            </a:r>
            <a:r>
              <a:rPr lang="en-US" sz="1050" dirty="0" smtClean="0">
                <a:solidFill>
                  <a:schemeClr val="tx2">
                    <a:lumMod val="50000"/>
                  </a:schemeClr>
                </a:solidFill>
              </a:rPr>
              <a:t>Opportunity is loaded in PC from Salesforce via Web services. CPQ process will pick this opportunity and act on it.</a:t>
            </a:r>
          </a:p>
        </p:txBody>
      </p:sp>
    </p:spTree>
    <p:extLst>
      <p:ext uri="{BB962C8B-B14F-4D97-AF65-F5344CB8AC3E}">
        <p14:creationId xmlns:p14="http://schemas.microsoft.com/office/powerpoint/2010/main" val="832384060"/>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1138237" y="1081778"/>
            <a:ext cx="9078207" cy="5302161"/>
          </a:xfrm>
          <a:prstGeom prst="rect">
            <a:avLst/>
          </a:prstGeom>
        </p:spPr>
      </p:pic>
      <p:sp>
        <p:nvSpPr>
          <p:cNvPr id="2" name="Title 1"/>
          <p:cNvSpPr>
            <a:spLocks noGrp="1"/>
          </p:cNvSpPr>
          <p:nvPr>
            <p:ph type="title"/>
          </p:nvPr>
        </p:nvSpPr>
        <p:spPr/>
        <p:txBody>
          <a:bodyPr/>
          <a:lstStyle/>
          <a:p>
            <a:r>
              <a:rPr lang="en-US" dirty="0" smtClean="0"/>
              <a:t>Quote to Cash Flow</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002212789"/>
              </p:ext>
            </p:extLst>
          </p:nvPr>
        </p:nvGraphicFramePr>
        <p:xfrm>
          <a:off x="10543824" y="4770614"/>
          <a:ext cx="1253606" cy="1009297"/>
        </p:xfrm>
        <a:graphic>
          <a:graphicData uri="http://schemas.openxmlformats.org/presentationml/2006/ole">
            <mc:AlternateContent xmlns:mc="http://schemas.openxmlformats.org/markup-compatibility/2006">
              <mc:Choice xmlns:v="urn:schemas-microsoft-com:vml" Requires="v">
                <p:oleObj spid="_x0000_s11273" name="Acrobat Document" showAsIcon="1" r:id="rId5" imgW="914400" imgH="792360" progId="AcroExch.Document.DC">
                  <p:embed/>
                </p:oleObj>
              </mc:Choice>
              <mc:Fallback>
                <p:oleObj name="Acrobat Document" showAsIcon="1" r:id="rId5" imgW="914400" imgH="792360" progId="AcroExch.Document.DC">
                  <p:embed/>
                  <p:pic>
                    <p:nvPicPr>
                      <p:cNvPr id="0" name=""/>
                      <p:cNvPicPr/>
                      <p:nvPr/>
                    </p:nvPicPr>
                    <p:blipFill>
                      <a:blip r:embed="rId6"/>
                      <a:stretch>
                        <a:fillRect/>
                      </a:stretch>
                    </p:blipFill>
                    <p:spPr>
                      <a:xfrm>
                        <a:off x="10543824" y="4770614"/>
                        <a:ext cx="1253606" cy="1009297"/>
                      </a:xfrm>
                      <a:prstGeom prst="rect">
                        <a:avLst/>
                      </a:prstGeom>
                    </p:spPr>
                  </p:pic>
                </p:oleObj>
              </mc:Fallback>
            </mc:AlternateContent>
          </a:graphicData>
        </a:graphic>
      </p:graphicFrame>
    </p:spTree>
    <p:extLst>
      <p:ext uri="{BB962C8B-B14F-4D97-AF65-F5344CB8AC3E}">
        <p14:creationId xmlns:p14="http://schemas.microsoft.com/office/powerpoint/2010/main" val="2431918077"/>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Integration w.r.t PearlChain</a:t>
            </a:r>
            <a:endParaRPr lang="en-US" sz="2400" dirty="0"/>
          </a:p>
        </p:txBody>
      </p:sp>
      <p:pic>
        <p:nvPicPr>
          <p:cNvPr id="5" name="Picture 4"/>
          <p:cNvPicPr>
            <a:picLocks noChangeAspect="1"/>
          </p:cNvPicPr>
          <p:nvPr/>
        </p:nvPicPr>
        <p:blipFill>
          <a:blip r:embed="rId3"/>
          <a:stretch>
            <a:fillRect/>
          </a:stretch>
        </p:blipFill>
        <p:spPr>
          <a:xfrm>
            <a:off x="3" y="1835339"/>
            <a:ext cx="4463597" cy="4410187"/>
          </a:xfrm>
          <a:prstGeom prst="rect">
            <a:avLst/>
          </a:prstGeom>
        </p:spPr>
      </p:pic>
      <p:pic>
        <p:nvPicPr>
          <p:cNvPr id="6" name="Picture 5"/>
          <p:cNvPicPr>
            <a:picLocks noChangeAspect="1"/>
          </p:cNvPicPr>
          <p:nvPr/>
        </p:nvPicPr>
        <p:blipFill>
          <a:blip r:embed="rId4"/>
          <a:stretch>
            <a:fillRect/>
          </a:stretch>
        </p:blipFill>
        <p:spPr>
          <a:xfrm>
            <a:off x="7180543" y="1195227"/>
            <a:ext cx="4778554" cy="3157002"/>
          </a:xfrm>
          <a:prstGeom prst="rect">
            <a:avLst/>
          </a:prstGeom>
        </p:spPr>
      </p:pic>
      <p:pic>
        <p:nvPicPr>
          <p:cNvPr id="11" name="Picture 10"/>
          <p:cNvPicPr>
            <a:picLocks noChangeAspect="1"/>
          </p:cNvPicPr>
          <p:nvPr/>
        </p:nvPicPr>
        <p:blipFill>
          <a:blip r:embed="rId5"/>
          <a:stretch>
            <a:fillRect/>
          </a:stretch>
        </p:blipFill>
        <p:spPr>
          <a:xfrm>
            <a:off x="8041476" y="4352229"/>
            <a:ext cx="4067280" cy="1981337"/>
          </a:xfrm>
          <a:prstGeom prst="rect">
            <a:avLst/>
          </a:prstGeom>
        </p:spPr>
      </p:pic>
      <p:pic>
        <p:nvPicPr>
          <p:cNvPr id="12" name="Picture 11"/>
          <p:cNvPicPr>
            <a:picLocks noChangeAspect="1"/>
          </p:cNvPicPr>
          <p:nvPr/>
        </p:nvPicPr>
        <p:blipFill>
          <a:blip r:embed="rId6"/>
          <a:stretch>
            <a:fillRect/>
          </a:stretch>
        </p:blipFill>
        <p:spPr>
          <a:xfrm>
            <a:off x="4463602" y="3178404"/>
            <a:ext cx="3634008" cy="2984652"/>
          </a:xfrm>
          <a:prstGeom prst="rect">
            <a:avLst/>
          </a:prstGeom>
        </p:spPr>
      </p:pic>
    </p:spTree>
    <p:extLst>
      <p:ext uri="{BB962C8B-B14F-4D97-AF65-F5344CB8AC3E}">
        <p14:creationId xmlns:p14="http://schemas.microsoft.com/office/powerpoint/2010/main" val="3543176399"/>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xmlns:p14="http://schemas.microsoft.com/office/powerpoint/2010/main" advClick="0" advTm="60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heme/theme1.xml><?xml version="1.0" encoding="utf-8"?>
<a:theme xmlns:a="http://schemas.openxmlformats.org/drawingml/2006/main" name="CG PPT Template_2015_New">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806</Words>
  <Application>Microsoft Office PowerPoint</Application>
  <PresentationFormat>Widescreen</PresentationFormat>
  <Paragraphs>270</Paragraphs>
  <Slides>16</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16</vt:i4>
      </vt:variant>
    </vt:vector>
  </HeadingPairs>
  <TitlesOfParts>
    <vt:vector size="28" baseType="lpstr">
      <vt:lpstr>ＭＳ Ｐゴシック</vt:lpstr>
      <vt:lpstr>Arial</vt:lpstr>
      <vt:lpstr>Arial Narrow</vt:lpstr>
      <vt:lpstr>Calibri</vt:lpstr>
      <vt:lpstr>DendaNewLight</vt:lpstr>
      <vt:lpstr>Gill Sans</vt:lpstr>
      <vt:lpstr>Verdana</vt:lpstr>
      <vt:lpstr>Wingdings</vt:lpstr>
      <vt:lpstr>CG PPT Template_2015_New</vt:lpstr>
      <vt:lpstr>think-cell Slide</vt:lpstr>
      <vt:lpstr>Visio.Drawing.11</vt:lpstr>
      <vt:lpstr>Acrobat Document</vt:lpstr>
      <vt:lpstr>PearlChain</vt:lpstr>
      <vt:lpstr>Agenda</vt:lpstr>
      <vt:lpstr>PearlChain – Business &amp; Activities</vt:lpstr>
      <vt:lpstr>Technologies and Tools (Canon specific)</vt:lpstr>
      <vt:lpstr>Application Server Architecture</vt:lpstr>
      <vt:lpstr>Offer and Contract Architecture Landscape</vt:lpstr>
      <vt:lpstr>Pre-flow: Lead Life Cycle</vt:lpstr>
      <vt:lpstr>Quote to Cash Flow</vt:lpstr>
      <vt:lpstr>Integration w.r.t PearlChain</vt:lpstr>
      <vt:lpstr>Integration w.r.t PearlChain</vt:lpstr>
      <vt:lpstr>Pros and Cons of PearlChain</vt:lpstr>
      <vt:lpstr>PowerPoint Presentation</vt:lpstr>
      <vt:lpstr>AppendiX</vt:lpstr>
      <vt:lpstr>PearlChain – Components</vt:lpstr>
      <vt:lpstr>Campaign to Cash (Direct)  ICT  </vt:lpstr>
      <vt:lpstr>Process flow – Order to Fulfillment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Pearl Chain</dc:title>
  <dc:creator/>
  <cp:lastModifiedBy>Aggarwal, Saatvik</cp:lastModifiedBy>
  <cp:revision>221</cp:revision>
  <cp:lastPrinted>2017-03-07T12:24:09Z</cp:lastPrinted>
  <dcterms:created xsi:type="dcterms:W3CDTF">2017-03-06T09:16:48Z</dcterms:created>
  <dcterms:modified xsi:type="dcterms:W3CDTF">2017-03-14T10:17:58Z</dcterms:modified>
</cp:coreProperties>
</file>