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BACD-8A2E-4877-B482-14306CD019D1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F6B4F-05AF-40E6-9DA4-54BEAC9C2C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79-5559-4365-B1E6-EB5F97139477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C012-F0C4-4BCD-9F2D-E2AFFF79A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79-5559-4365-B1E6-EB5F97139477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C012-F0C4-4BCD-9F2D-E2AFFF79A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79-5559-4365-B1E6-EB5F97139477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C012-F0C4-4BCD-9F2D-E2AFFF79A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79-5559-4365-B1E6-EB5F97139477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C012-F0C4-4BCD-9F2D-E2AFFF79A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79-5559-4365-B1E6-EB5F97139477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C012-F0C4-4BCD-9F2D-E2AFFF79A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79-5559-4365-B1E6-EB5F97139477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C012-F0C4-4BCD-9F2D-E2AFFF79A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79-5559-4365-B1E6-EB5F97139477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C012-F0C4-4BCD-9F2D-E2AFFF79A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79-5559-4365-B1E6-EB5F97139477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C012-F0C4-4BCD-9F2D-E2AFFF79A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79-5559-4365-B1E6-EB5F97139477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C012-F0C4-4BCD-9F2D-E2AFFF79A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79-5559-4365-B1E6-EB5F97139477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C012-F0C4-4BCD-9F2D-E2AFFF79A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79-5559-4365-B1E6-EB5F97139477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C012-F0C4-4BCD-9F2D-E2AFFF79A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65F79-5559-4365-B1E6-EB5F97139477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4C012-F0C4-4BCD-9F2D-E2AFFF79A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" y="86380"/>
            <a:ext cx="8458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50000"/>
              </a:spcAft>
              <a:buClr>
                <a:srgbClr val="000000"/>
              </a:buClr>
              <a:buSzPct val="50000"/>
              <a:tabLst>
                <a:tab pos="2400300" algn="l"/>
              </a:tabLst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Balakrishna Chitoor Gajendran – Technical Manager </a:t>
            </a:r>
            <a:b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CRM &amp; SCM</a:t>
            </a:r>
            <a:endParaRPr lang="en-US" sz="14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2954" y="935108"/>
            <a:ext cx="4332846" cy="27392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76200" tIns="38100" rIns="76200" bIns="38100">
            <a:spAutoFit/>
          </a:bodyPr>
          <a:lstStyle/>
          <a:p>
            <a:pPr fontAlgn="auto">
              <a:spcAft>
                <a:spcPct val="50000"/>
              </a:spcAft>
              <a:buClr>
                <a:srgbClr val="000000"/>
              </a:buClr>
              <a:buSzPct val="50000"/>
              <a:buFont typeface="Wingdings" pitchFamily="2" charset="2"/>
              <a:buNone/>
              <a:tabLst>
                <a:tab pos="24003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Background</a:t>
            </a:r>
          </a:p>
          <a:p>
            <a:pPr marL="115888" indent="-115888" algn="just">
              <a:lnSpc>
                <a:spcPct val="13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GB" sz="1000" dirty="0">
                <a:latin typeface="Arial" pitchFamily="34" charset="0"/>
                <a:cs typeface="Arial" pitchFamily="34" charset="0"/>
              </a:rPr>
              <a:t>14+ years of overall experience  out  of which 8.5 Years of experience in Maintenance &amp; Development and 6 Years of experience in Agile based Development</a:t>
            </a:r>
          </a:p>
          <a:p>
            <a:pPr marL="115888" indent="-115888" algn="just">
              <a:lnSpc>
                <a:spcPct val="13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GB" sz="1000" dirty="0">
                <a:latin typeface="Arial" pitchFamily="34" charset="0"/>
                <a:cs typeface="Arial" pitchFamily="34" charset="0"/>
              </a:rPr>
              <a:t>Global Work Experience -  Worked in Sweden, Germany, Netherland</a:t>
            </a:r>
          </a:p>
          <a:p>
            <a:pPr marL="115888" indent="-115888" algn="just">
              <a:lnSpc>
                <a:spcPct val="13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GB" sz="1000" dirty="0">
                <a:latin typeface="Arial" pitchFamily="34" charset="0"/>
                <a:cs typeface="Arial" pitchFamily="34" charset="0"/>
              </a:rPr>
              <a:t>An effective communicator with strong leadership, people management, analytical and problem solving skills. At equal ease in interacting with people across hierarchical levels in an organization for ensuring smooth task execution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marL="115888" indent="-115888" algn="just">
              <a:lnSpc>
                <a:spcPct val="130000"/>
              </a:lnSpc>
              <a:spcBef>
                <a:spcPct val="50000"/>
              </a:spcBef>
              <a:buFont typeface="Arial" pitchFamily="34" charset="0"/>
              <a:buChar char="•"/>
            </a:pPr>
            <a:endParaRPr lang="en-GB" sz="1000" dirty="0">
              <a:latin typeface="Arial" pitchFamily="34" charset="0"/>
              <a:cs typeface="Arial" pitchFamily="34" charset="0"/>
            </a:endParaRPr>
          </a:p>
          <a:p>
            <a:pPr marL="115888" indent="-115888" algn="just">
              <a:lnSpc>
                <a:spcPct val="130000"/>
              </a:lnSpc>
              <a:spcBef>
                <a:spcPct val="50000"/>
              </a:spcBef>
              <a:buFont typeface="Arial" pitchFamily="34" charset="0"/>
              <a:buChar char="•"/>
            </a:pPr>
            <a:endParaRPr lang="en-US" sz="1000" dirty="0">
              <a:latin typeface="Gill Sans MT" panose="020B0502020104020203" pitchFamily="34" charset="0"/>
              <a:cs typeface="Times New Roman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8058" y="3132993"/>
            <a:ext cx="3454400" cy="153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6200" tIns="38100" rIns="76200" bIns="38100">
            <a:spAutoFit/>
          </a:bodyPr>
          <a:lstStyle/>
          <a:p>
            <a:pPr marL="176213" indent="-176213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sz="1200" b="1" dirty="0">
                <a:latin typeface="Arial" charset="0"/>
                <a:cs typeface="Times New Roman" pitchFamily="18" charset="0"/>
              </a:rPr>
              <a:t>Areas of Expertise</a:t>
            </a:r>
          </a:p>
          <a:p>
            <a:pPr marL="179388" lvl="1" indent="-179388" algn="just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3"/>
              </a:buBlip>
              <a:tabLst>
                <a:tab pos="2400300" algn="l"/>
              </a:tabLst>
            </a:pPr>
            <a:r>
              <a:rPr lang="en-ZA" sz="1000" dirty="0">
                <a:latin typeface="Arial" pitchFamily="34" charset="0"/>
                <a:cs typeface="Arial" pitchFamily="34" charset="0"/>
              </a:rPr>
              <a:t>Domain Expert</a:t>
            </a:r>
          </a:p>
          <a:p>
            <a:pPr marL="179388" lvl="1" indent="-179388" algn="just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3"/>
              </a:buBlip>
              <a:tabLst>
                <a:tab pos="2400300" algn="l"/>
              </a:tabLst>
            </a:pPr>
            <a:r>
              <a:rPr lang="en-ZA" sz="1000" dirty="0">
                <a:latin typeface="Arial" pitchFamily="34" charset="0"/>
                <a:cs typeface="Arial" pitchFamily="34" charset="0"/>
              </a:rPr>
              <a:t>Agile Based Development</a:t>
            </a:r>
          </a:p>
          <a:p>
            <a:pPr marL="179388" lvl="1" indent="-179388" algn="just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3"/>
              </a:buBlip>
              <a:tabLst>
                <a:tab pos="2400300" algn="l"/>
              </a:tabLst>
            </a:pPr>
            <a:r>
              <a:rPr lang="en-ZA" sz="1000" dirty="0">
                <a:latin typeface="Arial" pitchFamily="34" charset="0"/>
                <a:cs typeface="Arial" pitchFamily="34" charset="0"/>
              </a:rPr>
              <a:t>Project Management</a:t>
            </a:r>
          </a:p>
          <a:p>
            <a:pPr marL="179388" lvl="1" indent="-179388" algn="just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3"/>
              </a:buBlip>
              <a:tabLst>
                <a:tab pos="2400300" algn="l"/>
              </a:tabLst>
            </a:pPr>
            <a:r>
              <a:rPr lang="en-ZA" sz="1000" dirty="0">
                <a:latin typeface="Arial" pitchFamily="34" charset="0"/>
                <a:cs typeface="Arial" pitchFamily="34" charset="0"/>
              </a:rPr>
              <a:t>Technical Expertise in Java Based applications</a:t>
            </a:r>
          </a:p>
          <a:p>
            <a:pPr marL="179388" lvl="1" indent="-179388" algn="just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3"/>
              </a:buBlip>
              <a:tabLst>
                <a:tab pos="2400300" algn="l"/>
              </a:tabLst>
            </a:pPr>
            <a:r>
              <a:rPr lang="en-ZA" sz="1000" dirty="0">
                <a:latin typeface="Arial" pitchFamily="34" charset="0"/>
                <a:cs typeface="Arial" pitchFamily="34" charset="0"/>
              </a:rPr>
              <a:t>Service Level Management</a:t>
            </a:r>
          </a:p>
          <a:p>
            <a:pPr marL="179388" lvl="1" indent="-179388" algn="just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3"/>
              </a:buBlip>
              <a:tabLst>
                <a:tab pos="2400300" algn="l"/>
              </a:tabLst>
            </a:pPr>
            <a:endParaRPr lang="en-ZA" sz="1000" dirty="0">
              <a:latin typeface="Arial" pitchFamily="34" charset="0"/>
              <a:cs typeface="Arial" pitchFamily="34" charset="0"/>
            </a:endParaRPr>
          </a:p>
          <a:p>
            <a:pPr marL="179388" lvl="1" indent="-179388" algn="just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3"/>
              </a:buBlip>
              <a:tabLst>
                <a:tab pos="2400300" algn="l"/>
              </a:tabLst>
            </a:pPr>
            <a:endParaRPr lang="en-ZA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52400" y="4343400"/>
            <a:ext cx="8763000" cy="21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200" tIns="38100" rIns="76200" bIns="38100"/>
          <a:lstStyle/>
          <a:p>
            <a:pPr marL="176213" indent="-176213" algn="just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sz="1200" b="1" dirty="0">
                <a:latin typeface="Arial" charset="0"/>
                <a:cs typeface="Times New Roman" pitchFamily="18" charset="0"/>
              </a:rPr>
              <a:t>Experience &amp; Accomplishments</a:t>
            </a:r>
          </a:p>
          <a:p>
            <a:pPr marL="176213" indent="-176213" eaLnBrk="0" hangingPunct="0">
              <a:lnSpc>
                <a:spcPct val="90000"/>
              </a:lnSpc>
              <a:spcBef>
                <a:spcPct val="50000"/>
              </a:spcBef>
              <a:buClr>
                <a:srgbClr val="8A2B45"/>
              </a:buClr>
              <a:buSzPct val="120000"/>
              <a:buFont typeface="Wingdings" pitchFamily="2" charset="2"/>
              <a:buChar char="§"/>
            </a:pPr>
            <a:r>
              <a:rPr lang="en-GB" sz="1100" dirty="0">
                <a:latin typeface="Arial" pitchFamily="34" charset="0"/>
                <a:cs typeface="Arial" pitchFamily="34" charset="0"/>
              </a:rPr>
              <a:t>Handling end to end service delivery for  Telecom , Automobile &amp; Retail Applications -  Driven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40% incident reduction and Zero Severity 1 incidents by delivering very effective Service Level management  </a:t>
            </a:r>
          </a:p>
          <a:p>
            <a:pPr marL="176213" indent="-176213" algn="just" eaLnBrk="0" hangingPunct="0">
              <a:lnSpc>
                <a:spcPct val="90000"/>
              </a:lnSpc>
              <a:spcBef>
                <a:spcPct val="50000"/>
              </a:spcBef>
              <a:buClr>
                <a:srgbClr val="8A2B45"/>
              </a:buClr>
              <a:buSzPct val="120000"/>
              <a:buFont typeface="Wingdings" pitchFamily="2" charset="2"/>
              <a:buChar char="§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Platform availability is maintained at Green level by implementing very robust monitoring and review mechanism</a:t>
            </a:r>
          </a:p>
          <a:p>
            <a:pPr marL="176213" indent="-176213" algn="just" eaLnBrk="0" hangingPunct="0">
              <a:lnSpc>
                <a:spcPct val="90000"/>
              </a:lnSpc>
              <a:spcBef>
                <a:spcPct val="50000"/>
              </a:spcBef>
              <a:buClr>
                <a:srgbClr val="8A2B45"/>
              </a:buClr>
              <a:buSzPct val="120000"/>
              <a:buFont typeface="Wingdings" pitchFamily="2" charset="2"/>
              <a:buChar char="§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Practiced quality management system  such as Lean, Kazan and Six Sigma methodologies to deliver business value</a:t>
            </a:r>
          </a:p>
          <a:p>
            <a:pPr marL="176213" indent="-176213" algn="just" eaLnBrk="0" hangingPunct="0">
              <a:lnSpc>
                <a:spcPct val="90000"/>
              </a:lnSpc>
              <a:spcBef>
                <a:spcPct val="50000"/>
              </a:spcBef>
              <a:buClr>
                <a:srgbClr val="8A2B45"/>
              </a:buClr>
              <a:buSzPct val="120000"/>
              <a:buFont typeface="Wingdings" pitchFamily="2" charset="2"/>
              <a:buChar char="§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Consistently achieved service level agreements and Key Performance Indicators through operations transformation and automation initiatives</a:t>
            </a:r>
          </a:p>
          <a:p>
            <a:pPr marL="176213" indent="-176213" algn="just" eaLnBrk="0" hangingPunct="0">
              <a:lnSpc>
                <a:spcPct val="90000"/>
              </a:lnSpc>
              <a:spcBef>
                <a:spcPct val="50000"/>
              </a:spcBef>
              <a:buClr>
                <a:srgbClr val="8A2B45"/>
              </a:buClr>
              <a:buSzPct val="120000"/>
              <a:buFont typeface="Wingdings" pitchFamily="2" charset="2"/>
              <a:buChar char="§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Played Domain Expert role for  Automobile &amp; Retail platforms covering end to end transaction flow</a:t>
            </a:r>
          </a:p>
          <a:p>
            <a:pPr marL="176213" indent="-176213" algn="just" eaLnBrk="0" hangingPunct="0">
              <a:lnSpc>
                <a:spcPct val="90000"/>
              </a:lnSpc>
              <a:spcBef>
                <a:spcPct val="50000"/>
              </a:spcBef>
              <a:buClr>
                <a:srgbClr val="8A2B45"/>
              </a:buClr>
              <a:buSzPct val="120000"/>
              <a:buFont typeface="Wingdings" pitchFamily="2" charset="2"/>
              <a:buChar char="§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Experienced on </a:t>
            </a:r>
            <a:r>
              <a:rPr lang="en-US" sz="1100" b="1" dirty="0">
                <a:latin typeface="Arial" pitchFamily="34" charset="0"/>
                <a:cs typeface="Arial" pitchFamily="34" charset="0"/>
              </a:rPr>
              <a:t>Agile Methodolog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y, </a:t>
            </a:r>
            <a:r>
              <a:rPr lang="en-US" sz="1100" b="1" dirty="0">
                <a:latin typeface="Arial" pitchFamily="34" charset="0"/>
                <a:cs typeface="Arial" pitchFamily="34" charset="0"/>
              </a:rPr>
              <a:t>Function Point Analysis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and Estimation Techniques</a:t>
            </a:r>
          </a:p>
          <a:p>
            <a:pPr marL="176213" indent="-176213" algn="just" eaLnBrk="0" hangingPunct="0">
              <a:lnSpc>
                <a:spcPct val="90000"/>
              </a:lnSpc>
              <a:spcBef>
                <a:spcPct val="50000"/>
              </a:spcBef>
              <a:buClr>
                <a:srgbClr val="8A2B45"/>
              </a:buClr>
              <a:buSzPct val="120000"/>
              <a:buFont typeface="Wingdings" pitchFamily="2" charset="2"/>
              <a:buChar char="§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Experienced in Application Analysis tool </a:t>
            </a:r>
            <a:r>
              <a:rPr lang="en-US" sz="1100" b="1" dirty="0">
                <a:latin typeface="Arial" pitchFamily="34" charset="0"/>
                <a:cs typeface="Arial" pitchFamily="34" charset="0"/>
              </a:rPr>
              <a:t>CAST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and Log Analysis Tool </a:t>
            </a:r>
            <a:r>
              <a:rPr lang="en-US" sz="1100" b="1" dirty="0">
                <a:latin typeface="Arial" pitchFamily="34" charset="0"/>
                <a:cs typeface="Arial" pitchFamily="34" charset="0"/>
              </a:rPr>
              <a:t>SPLUNK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176213" indent="-176213" algn="just" eaLnBrk="0" hangingPunct="0">
              <a:lnSpc>
                <a:spcPct val="90000"/>
              </a:lnSpc>
              <a:spcBef>
                <a:spcPct val="50000"/>
              </a:spcBef>
              <a:buClr>
                <a:srgbClr val="8A2B45"/>
              </a:buClr>
              <a:buSzPct val="120000"/>
              <a:buFont typeface="Wingdings" pitchFamily="2" charset="2"/>
              <a:buChar char="§"/>
            </a:pP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176213" indent="-176213" algn="just" eaLnBrk="0" hangingPunct="0">
              <a:lnSpc>
                <a:spcPct val="90000"/>
              </a:lnSpc>
              <a:spcBef>
                <a:spcPct val="50000"/>
              </a:spcBef>
              <a:buClr>
                <a:srgbClr val="8A2B45"/>
              </a:buClr>
              <a:buSzPct val="120000"/>
              <a:buFont typeface="Wingdings" pitchFamily="2" charset="2"/>
              <a:buChar char="§"/>
            </a:pP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176213" indent="-176213" algn="just" eaLnBrk="0" hangingPunct="0">
              <a:lnSpc>
                <a:spcPct val="90000"/>
              </a:lnSpc>
              <a:spcBef>
                <a:spcPct val="50000"/>
              </a:spcBef>
              <a:buClr>
                <a:srgbClr val="8A2B45"/>
              </a:buClr>
              <a:buSzPct val="120000"/>
              <a:buFont typeface="Wingdings" pitchFamily="2" charset="2"/>
              <a:buChar char="§"/>
            </a:pPr>
            <a:endParaRPr lang="de-DE" sz="1000" dirty="0">
              <a:solidFill>
                <a:srgbClr val="000066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706295" y="950056"/>
            <a:ext cx="2666999" cy="210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76200" tIns="38100" rIns="76200" bIns="38100">
            <a:spAutoFit/>
          </a:bodyPr>
          <a:lstStyle/>
          <a:p>
            <a:pPr marL="176213" indent="-176213" algn="just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25000"/>
            </a:pPr>
            <a:r>
              <a:rPr lang="en-US" sz="1200" b="1" dirty="0">
                <a:latin typeface="Arial" charset="0"/>
              </a:rPr>
              <a:t>Education/Certifications</a:t>
            </a:r>
            <a:endParaRPr lang="de-DE" sz="1000" dirty="0">
              <a:latin typeface="Arial" charset="0"/>
            </a:endParaRPr>
          </a:p>
          <a:p>
            <a:pPr marL="115888" indent="-115888" algn="just">
              <a:lnSpc>
                <a:spcPct val="13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GB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Master of Science in Computers</a:t>
            </a:r>
            <a:endParaRPr lang="en-GB" sz="1000" dirty="0">
              <a:latin typeface="Arial" pitchFamily="34" charset="0"/>
              <a:cs typeface="Arial" pitchFamily="34" charset="0"/>
            </a:endParaRPr>
          </a:p>
          <a:p>
            <a:pPr marL="115888" indent="-115888" algn="just">
              <a:lnSpc>
                <a:spcPct val="13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GB" sz="1000" dirty="0">
                <a:latin typeface="Arial" pitchFamily="34" charset="0"/>
                <a:cs typeface="Arial" pitchFamily="34" charset="0"/>
              </a:rPr>
              <a:t> ITIL  V3 Foundation</a:t>
            </a:r>
          </a:p>
          <a:p>
            <a:pPr marL="115888" indent="-115888" algn="just">
              <a:lnSpc>
                <a:spcPct val="13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GB" sz="1000" dirty="0">
                <a:latin typeface="Arial" pitchFamily="34" charset="0"/>
                <a:cs typeface="Arial" pitchFamily="34" charset="0"/>
              </a:rPr>
              <a:t>SCJP 1.6</a:t>
            </a:r>
          </a:p>
          <a:p>
            <a:pPr marL="115888" indent="-115888" algn="just">
              <a:lnSpc>
                <a:spcPct val="13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Scrum Master Accredited Certification </a:t>
            </a:r>
            <a:r>
              <a:rPr lang="en-GB" sz="1000" dirty="0">
                <a:latin typeface="Arial" pitchFamily="34" charset="0"/>
                <a:cs typeface="Arial" pitchFamily="34" charset="0"/>
              </a:rPr>
              <a:t>from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International Scrum Institute™</a:t>
            </a:r>
            <a:endParaRPr lang="en-GB" sz="1000" dirty="0">
              <a:latin typeface="Arial" pitchFamily="34" charset="0"/>
              <a:cs typeface="Arial" pitchFamily="34" charset="0"/>
            </a:endParaRPr>
          </a:p>
          <a:p>
            <a:pPr marL="115888" indent="-115888" algn="just">
              <a:lnSpc>
                <a:spcPct val="130000"/>
              </a:lnSpc>
              <a:spcBef>
                <a:spcPct val="50000"/>
              </a:spcBef>
              <a:buFont typeface="Arial" pitchFamily="34" charset="0"/>
              <a:buChar char="•"/>
            </a:pPr>
            <a:endParaRPr lang="en-GB" sz="1000" dirty="0">
              <a:latin typeface="Arial" pitchFamily="34" charset="0"/>
              <a:cs typeface="Arial" pitchFamily="34" charset="0"/>
            </a:endParaRPr>
          </a:p>
          <a:p>
            <a:pPr marL="115888" indent="-115888" algn="just">
              <a:lnSpc>
                <a:spcPct val="130000"/>
              </a:lnSpc>
              <a:spcBef>
                <a:spcPct val="50000"/>
              </a:spcBef>
              <a:buFont typeface="Arial" pitchFamily="34" charset="0"/>
              <a:buChar char="•"/>
            </a:pPr>
            <a:endParaRPr lang="en-GB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728176" y="2444951"/>
            <a:ext cx="1376877" cy="239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6200" tIns="38100" rIns="76200" bIns="38100">
            <a:spAutoFit/>
          </a:bodyPr>
          <a:lstStyle/>
          <a:p>
            <a:pPr marL="176213" indent="-176213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sz="1200" b="1" dirty="0">
                <a:latin typeface="Arial" charset="0"/>
                <a:cs typeface="Times New Roman" pitchFamily="18" charset="0"/>
              </a:rPr>
              <a:t>Past Clients</a:t>
            </a:r>
          </a:p>
          <a:p>
            <a:pPr marL="176213" indent="-176213" eaLnBrk="0" hangingPunct="0">
              <a:lnSpc>
                <a:spcPct val="90000"/>
              </a:lnSpc>
              <a:spcBef>
                <a:spcPct val="50000"/>
              </a:spcBef>
              <a:buClr>
                <a:srgbClr val="8A2B45"/>
              </a:buClr>
              <a:buSzPct val="120000"/>
              <a:buFont typeface="Wingdings" pitchFamily="2" charset="2"/>
              <a:buChar char="§"/>
            </a:pPr>
            <a:r>
              <a:rPr lang="en-GB" sz="1000" dirty="0">
                <a:latin typeface="Arial" charset="0"/>
                <a:cs typeface="Times New Roman" pitchFamily="18" charset="0"/>
              </a:rPr>
              <a:t>Alcatel-Lucent</a:t>
            </a:r>
          </a:p>
          <a:p>
            <a:pPr marL="176213" indent="-176213" eaLnBrk="0" hangingPunct="0">
              <a:lnSpc>
                <a:spcPct val="90000"/>
              </a:lnSpc>
              <a:spcBef>
                <a:spcPct val="50000"/>
              </a:spcBef>
              <a:buClr>
                <a:srgbClr val="8A2B45"/>
              </a:buClr>
              <a:buSzPct val="120000"/>
              <a:buFont typeface="Wingdings" pitchFamily="2" charset="2"/>
              <a:buChar char="§"/>
            </a:pPr>
            <a:r>
              <a:rPr lang="en-GB" sz="1000" dirty="0">
                <a:latin typeface="Arial" charset="0"/>
                <a:cs typeface="Times New Roman" pitchFamily="18" charset="0"/>
              </a:rPr>
              <a:t>General Motors</a:t>
            </a:r>
          </a:p>
          <a:p>
            <a:pPr marL="176213" indent="-176213" eaLnBrk="0" hangingPunct="0">
              <a:lnSpc>
                <a:spcPct val="90000"/>
              </a:lnSpc>
              <a:spcBef>
                <a:spcPct val="50000"/>
              </a:spcBef>
              <a:buClr>
                <a:srgbClr val="8A2B45"/>
              </a:buClr>
              <a:buSzPct val="120000"/>
              <a:buFont typeface="Wingdings" pitchFamily="2" charset="2"/>
              <a:buChar char="§"/>
            </a:pPr>
            <a:r>
              <a:rPr lang="en-GB" sz="1000" dirty="0">
                <a:latin typeface="Arial" charset="0"/>
                <a:cs typeface="Times New Roman" pitchFamily="18" charset="0"/>
              </a:rPr>
              <a:t>IKEA</a:t>
            </a:r>
          </a:p>
          <a:p>
            <a:pPr marL="176213" indent="-176213" eaLnBrk="0" hangingPunct="0">
              <a:lnSpc>
                <a:spcPct val="90000"/>
              </a:lnSpc>
              <a:spcBef>
                <a:spcPct val="50000"/>
              </a:spcBef>
              <a:buClr>
                <a:srgbClr val="8A2B45"/>
              </a:buClr>
              <a:buSzPct val="120000"/>
              <a:buFont typeface="Wingdings" pitchFamily="2" charset="2"/>
              <a:buChar char="§"/>
            </a:pPr>
            <a:r>
              <a:rPr lang="en-GB" sz="1000" dirty="0">
                <a:latin typeface="Arial" charset="0"/>
                <a:cs typeface="Times New Roman" pitchFamily="18" charset="0"/>
              </a:rPr>
              <a:t>Daimler</a:t>
            </a:r>
          </a:p>
          <a:p>
            <a:pPr marL="176213" indent="-176213" eaLnBrk="0" hangingPunct="0">
              <a:lnSpc>
                <a:spcPct val="90000"/>
              </a:lnSpc>
              <a:spcBef>
                <a:spcPct val="50000"/>
              </a:spcBef>
              <a:buClr>
                <a:srgbClr val="8A2B45"/>
              </a:buClr>
              <a:buSzPct val="120000"/>
              <a:buFont typeface="Wingdings" pitchFamily="2" charset="2"/>
              <a:buChar char="§"/>
            </a:pPr>
            <a:r>
              <a:rPr lang="en-GB" sz="1000" dirty="0">
                <a:latin typeface="Arial" charset="0"/>
                <a:cs typeface="Times New Roman" pitchFamily="18" charset="0"/>
              </a:rPr>
              <a:t>Canon</a:t>
            </a:r>
          </a:p>
          <a:p>
            <a:pPr marL="176213" indent="-176213" eaLnBrk="0" hangingPunct="0">
              <a:lnSpc>
                <a:spcPct val="90000"/>
              </a:lnSpc>
              <a:spcBef>
                <a:spcPct val="50000"/>
              </a:spcBef>
              <a:buClr>
                <a:srgbClr val="8A2B45"/>
              </a:buClr>
              <a:buSzPct val="120000"/>
              <a:buFont typeface="Wingdings" pitchFamily="2" charset="2"/>
              <a:buChar char="§"/>
            </a:pPr>
            <a:endParaRPr lang="en-GB" sz="1000" dirty="0">
              <a:latin typeface="Arial" charset="0"/>
              <a:cs typeface="Times New Roman" pitchFamily="18" charset="0"/>
            </a:endParaRPr>
          </a:p>
          <a:p>
            <a:pPr marL="176213" indent="-176213" eaLnBrk="0" hangingPunct="0">
              <a:lnSpc>
                <a:spcPct val="90000"/>
              </a:lnSpc>
              <a:spcBef>
                <a:spcPct val="50000"/>
              </a:spcBef>
              <a:buClr>
                <a:srgbClr val="8A2B45"/>
              </a:buClr>
              <a:buSzPct val="120000"/>
              <a:buFont typeface="Wingdings" pitchFamily="2" charset="2"/>
              <a:buChar char="§"/>
            </a:pPr>
            <a:endParaRPr lang="en-GB" sz="1000" dirty="0">
              <a:latin typeface="Arial" charset="0"/>
              <a:cs typeface="Times New Roman" pitchFamily="18" charset="0"/>
            </a:endParaRPr>
          </a:p>
          <a:p>
            <a:pPr marL="176213" indent="-176213" eaLnBrk="0" hangingPunct="0">
              <a:lnSpc>
                <a:spcPct val="90000"/>
              </a:lnSpc>
              <a:spcBef>
                <a:spcPct val="50000"/>
              </a:spcBef>
              <a:buClr>
                <a:srgbClr val="8A2B45"/>
              </a:buClr>
              <a:buSzPct val="120000"/>
              <a:buFont typeface="Wingdings" pitchFamily="2" charset="2"/>
              <a:buChar char="§"/>
            </a:pPr>
            <a:endParaRPr lang="en-GB" sz="1000" dirty="0">
              <a:latin typeface="Arial" charset="0"/>
              <a:cs typeface="Times New Roman" pitchFamily="18" charset="0"/>
            </a:endParaRPr>
          </a:p>
          <a:p>
            <a:pPr marL="176213" indent="-176213" eaLnBrk="0" hangingPunct="0">
              <a:lnSpc>
                <a:spcPct val="90000"/>
              </a:lnSpc>
              <a:spcBef>
                <a:spcPct val="50000"/>
              </a:spcBef>
              <a:buClr>
                <a:srgbClr val="8A2B45"/>
              </a:buClr>
              <a:buSzPct val="120000"/>
              <a:buFont typeface="Wingdings" pitchFamily="2" charset="2"/>
              <a:buChar char="§"/>
            </a:pPr>
            <a:endParaRPr lang="en-GB" sz="1000" dirty="0">
              <a:latin typeface="Arial" charset="0"/>
              <a:cs typeface="Times New Roman" pitchFamily="18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8A2B45"/>
              </a:buClr>
              <a:buSzPct val="120000"/>
            </a:pPr>
            <a:endParaRPr lang="en-GB" sz="1000" dirty="0">
              <a:latin typeface="Arial" charset="0"/>
              <a:cs typeface="Times New Roman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86687" y="3697992"/>
            <a:ext cx="3454400" cy="98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6200" tIns="38100" rIns="76200" bIns="38100">
            <a:spAutoFit/>
          </a:bodyPr>
          <a:lstStyle/>
          <a:p>
            <a:pPr marL="176213" indent="-176213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sz="1200" b="1" dirty="0">
                <a:latin typeface="Arial" charset="0"/>
                <a:cs typeface="Times New Roman" pitchFamily="18" charset="0"/>
              </a:rPr>
              <a:t>Industry Expertise</a:t>
            </a:r>
          </a:p>
          <a:p>
            <a:pPr marL="179388" lvl="1" indent="-179388" algn="just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3"/>
              </a:buBlip>
              <a:tabLst>
                <a:tab pos="2400300" algn="l"/>
              </a:tabLst>
            </a:pPr>
            <a:r>
              <a:rPr lang="en-ZA" sz="1000" dirty="0">
                <a:latin typeface="Arial" pitchFamily="34" charset="0"/>
                <a:cs typeface="Arial" pitchFamily="34" charset="0"/>
              </a:rPr>
              <a:t>Automobile</a:t>
            </a:r>
          </a:p>
          <a:p>
            <a:pPr marL="179388" lvl="1" indent="-179388" algn="just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3"/>
              </a:buBlip>
              <a:tabLst>
                <a:tab pos="2400300" algn="l"/>
              </a:tabLst>
            </a:pPr>
            <a:r>
              <a:rPr lang="en-ZA" sz="1000" dirty="0">
                <a:latin typeface="Arial" pitchFamily="34" charset="0"/>
                <a:cs typeface="Arial" pitchFamily="34" charset="0"/>
              </a:rPr>
              <a:t>Retail</a:t>
            </a:r>
          </a:p>
          <a:p>
            <a:pPr marL="179388" lvl="1" indent="-179388" algn="just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3"/>
              </a:buBlip>
              <a:tabLst>
                <a:tab pos="2400300" algn="l"/>
              </a:tabLst>
            </a:pPr>
            <a:r>
              <a:rPr lang="en-ZA" sz="1000" dirty="0">
                <a:latin typeface="Arial" pitchFamily="34" charset="0"/>
                <a:cs typeface="Arial" pitchFamily="34" charset="0"/>
              </a:rPr>
              <a:t>CRM</a:t>
            </a:r>
          </a:p>
          <a:p>
            <a:pPr marL="179388" lvl="1" indent="-179388" algn="just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3"/>
              </a:buBlip>
              <a:tabLst>
                <a:tab pos="2400300" algn="l"/>
              </a:tabLst>
            </a:pPr>
            <a:r>
              <a:rPr lang="en-ZA" sz="1000" dirty="0">
                <a:latin typeface="Arial" pitchFamily="34" charset="0"/>
                <a:cs typeface="Arial" pitchFamily="34" charset="0"/>
              </a:rPr>
              <a:t>SCM</a:t>
            </a:r>
          </a:p>
        </p:txBody>
      </p:sp>
      <p:pic>
        <p:nvPicPr>
          <p:cNvPr id="10" name="Picture 3" descr="D:\BALA\Bala C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1143000"/>
            <a:ext cx="1371600" cy="152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255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Gill Sans MT</vt:lpstr>
      <vt:lpstr>Times New Roman</vt:lpstr>
      <vt:lpstr>Wingdings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bacg</dc:creator>
  <cp:lastModifiedBy>C.G., Bala</cp:lastModifiedBy>
  <cp:revision>43</cp:revision>
  <dcterms:created xsi:type="dcterms:W3CDTF">2017-02-14T08:40:11Z</dcterms:created>
  <dcterms:modified xsi:type="dcterms:W3CDTF">2017-10-13T11:17:01Z</dcterms:modified>
</cp:coreProperties>
</file>