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7" r:id="rId7"/>
    <p:sldId id="269" r:id="rId8"/>
    <p:sldId id="268" r:id="rId9"/>
    <p:sldId id="262" r:id="rId10"/>
    <p:sldId id="263" r:id="rId11"/>
    <p:sldId id="260" r:id="rId12"/>
    <p:sldId id="261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EF577-8891-E347-8BDB-8BEBCAFF828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A9C04-0E61-2C41-82DF-42E56E0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MASK R-CNN state-of-the-art architecture was combined with 2017 COCO Dataset and ImageNet pre-trained weights to tackle stuff segmentation challenge.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A9C04-0E61-2C41-82DF-42E56E0F32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353" y="4464028"/>
            <a:ext cx="10702447" cy="88458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ffectLst/>
              </a:rPr>
              <a:t>COCO 2017 Challenge - Stuff </a:t>
            </a:r>
            <a:r>
              <a:rPr lang="en-US" sz="4800" dirty="0" smtClean="0">
                <a:effectLst/>
              </a:rPr>
              <a:t>Segmentation</a:t>
            </a:r>
            <a:r>
              <a:rPr lang="en-US" sz="4800" smtClean="0">
                <a:effectLst/>
              </a:rPr>
              <a:t/>
            </a:r>
            <a:br>
              <a:rPr lang="en-US" sz="4800" smtClean="0">
                <a:effectLst/>
              </a:rPr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353" y="3694375"/>
            <a:ext cx="10702446" cy="754025"/>
          </a:xfrm>
        </p:spPr>
        <p:txBody>
          <a:bodyPr/>
          <a:lstStyle/>
          <a:p>
            <a:r>
              <a:rPr lang="en-US" dirty="0"/>
              <a:t>Classifying Background for Context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5074" y="6087649"/>
            <a:ext cx="827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Reynaldo Martinez Cano &amp; Carlos Beas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9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304" y="248202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5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090" y="250707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BACK-UP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4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R-CNN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8807920-8C3C-4AEA-BEF5-664FCF93DFAA}"/>
              </a:ext>
            </a:extLst>
          </p:cNvPr>
          <p:cNvSpPr txBox="1">
            <a:spLocks/>
          </p:cNvSpPr>
          <p:nvPr/>
        </p:nvSpPr>
        <p:spPr>
          <a:xfrm>
            <a:off x="369408" y="1690688"/>
            <a:ext cx="11453184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| Regions CNN (2014) -&gt; Fast R-CNN (2015 ) -&gt; Faster R-CNN (2016) -&gt; </a:t>
            </a:r>
            <a:r>
              <a:rPr lang="en-US" smtClean="0">
                <a:solidFill>
                  <a:srgbClr val="FFFF00"/>
                </a:solidFill>
              </a:rPr>
              <a:t>Mask R-CNN </a:t>
            </a:r>
            <a:r>
              <a:rPr lang="en-US" smtClean="0"/>
              <a:t>(2017)</a:t>
            </a:r>
          </a:p>
          <a:p>
            <a:pPr lvl="4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6554A6-F1E5-4E0A-9067-7858094A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699"/>
            <a:ext cx="3710284" cy="3522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600BAE0-447E-480F-B473-E739A37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83" y="2924247"/>
            <a:ext cx="4569751" cy="3485212"/>
          </a:xfrm>
          <a:prstGeom prst="rect">
            <a:avLst/>
          </a:prstGeom>
        </p:spPr>
      </p:pic>
      <p:sp>
        <p:nvSpPr>
          <p:cNvPr id="9" name="Arrow: Right 5">
            <a:extLst>
              <a:ext uri="{FF2B5EF4-FFF2-40B4-BE49-F238E27FC236}">
                <a16:creationId xmlns:a16="http://schemas.microsoft.com/office/drawing/2014/main" xmlns="" id="{6EACF63C-63D5-49AB-B6AB-793412003EC0}"/>
              </a:ext>
            </a:extLst>
          </p:cNvPr>
          <p:cNvSpPr/>
          <p:nvPr/>
        </p:nvSpPr>
        <p:spPr>
          <a:xfrm>
            <a:off x="5151716" y="4203526"/>
            <a:ext cx="991340" cy="48827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444"/>
            <a:ext cx="10515600" cy="8123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on 256RPN and 512RPN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27" y="6338170"/>
            <a:ext cx="10714973" cy="389937"/>
          </a:xfrm>
        </p:spPr>
        <p:txBody>
          <a:bodyPr>
            <a:normAutofit fontScale="92500" lnSpcReduction="20000"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050"/>
            <a:ext cx="4268877" cy="4633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41" y="1533720"/>
            <a:ext cx="4115147" cy="46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7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and Results (256RoI/25 Epochs)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5243" y="4885151"/>
            <a:ext cx="6992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Overlap: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0 = no overlap between prediction and GT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1 = Full overlap between prediction and GT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Only a handful of classes are being learned well (‘snow’, ‘sky’, ‘tree’)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Significant overlap occurring between most classes and ‘other’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 bias towards ‘other’ class is observed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6272" y="1240078"/>
            <a:ext cx="411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</a:t>
            </a:r>
            <a:r>
              <a:rPr lang="mr-IN" dirty="0" smtClean="0"/>
              <a:t>–</a:t>
            </a:r>
            <a:r>
              <a:rPr lang="en-US" dirty="0" smtClean="0"/>
              <a:t> 256RoI @ 25 epochs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2225" y="1207927"/>
            <a:ext cx="411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 </a:t>
            </a:r>
            <a:r>
              <a:rPr lang="en-US" dirty="0" err="1" smtClean="0"/>
              <a:t>Overalp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256RoI @ 25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92055"/>
            <a:ext cx="10233800" cy="3984908"/>
          </a:xfrm>
        </p:spPr>
        <p:txBody>
          <a:bodyPr/>
          <a:lstStyle/>
          <a:p>
            <a:r>
              <a:rPr lang="en-US" dirty="0" smtClean="0"/>
              <a:t>Dataset</a:t>
            </a:r>
          </a:p>
          <a:p>
            <a:r>
              <a:rPr lang="en-US" dirty="0" smtClean="0"/>
              <a:t>Baseline and Methodology</a:t>
            </a:r>
          </a:p>
          <a:p>
            <a:r>
              <a:rPr lang="en-US" dirty="0" smtClean="0"/>
              <a:t>Training Process</a:t>
            </a:r>
          </a:p>
          <a:p>
            <a:r>
              <a:rPr lang="en-US" dirty="0" smtClean="0"/>
              <a:t>Results and Analysis</a:t>
            </a:r>
          </a:p>
          <a:p>
            <a:r>
              <a:rPr lang="en-US" dirty="0" smtClean="0"/>
              <a:t>Conclusions and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0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52" y="365125"/>
            <a:ext cx="1102354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/>
              <a:t>Common Objects in Context </a:t>
            </a:r>
            <a:r>
              <a:rPr lang="en-US" dirty="0"/>
              <a:t>(COCO</a:t>
            </a:r>
            <a:r>
              <a:rPr lang="en-US" dirty="0" smtClean="0"/>
              <a:t>) 2017 Dataset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252" y="1948107"/>
            <a:ext cx="59014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COCO </a:t>
            </a:r>
            <a:r>
              <a:rPr lang="en-US" dirty="0"/>
              <a:t>Dataset contains 172 classes</a:t>
            </a:r>
            <a:r>
              <a:rPr lang="en-US" dirty="0" smtClean="0"/>
              <a:t>:</a:t>
            </a:r>
            <a:endParaRPr lang="en-US" dirty="0" smtClean="0"/>
          </a:p>
          <a:p>
            <a:pPr marL="742950" lvl="1" indent="-285750" fontAlgn="base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total of 335K training </a:t>
            </a:r>
            <a:r>
              <a:rPr lang="en-US" dirty="0" smtClean="0"/>
              <a:t>images, 115K </a:t>
            </a:r>
            <a:r>
              <a:rPr lang="en-US" dirty="0"/>
              <a:t>of which are labeled, and 5k validation images </a:t>
            </a:r>
            <a:endParaRPr lang="en-US" dirty="0" smtClean="0"/>
          </a:p>
          <a:p>
            <a:pPr marL="742950" lvl="1" indent="-285750" fontAlgn="base">
              <a:buFont typeface="Arial" charset="0"/>
              <a:buChar char="•"/>
            </a:pPr>
            <a:r>
              <a:rPr lang="en-US" dirty="0" smtClean="0"/>
              <a:t>80 </a:t>
            </a:r>
            <a:r>
              <a:rPr lang="en-US" dirty="0"/>
              <a:t>thing </a:t>
            </a:r>
            <a:r>
              <a:rPr lang="en-US" dirty="0" smtClean="0"/>
              <a:t>classes and 92 </a:t>
            </a:r>
            <a:r>
              <a:rPr lang="en-US" dirty="0"/>
              <a:t>stuff </a:t>
            </a:r>
            <a:r>
              <a:rPr lang="en-US" dirty="0" smtClean="0"/>
              <a:t>classes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dirty="0" smtClean="0"/>
              <a:t>Follows a hierarchical categorization of classes (shown in figure).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key challenges: Detection, </a:t>
            </a:r>
            <a:r>
              <a:rPr lang="en-US" dirty="0" err="1"/>
              <a:t>Keypoints</a:t>
            </a:r>
            <a:r>
              <a:rPr lang="en-US" dirty="0"/>
              <a:t>, and Stuff </a:t>
            </a:r>
            <a:endParaRPr lang="en-US" dirty="0"/>
          </a:p>
          <a:p>
            <a:r>
              <a:rPr lang="en-US" dirty="0" smtClean="0"/>
              <a:t>COCO Stuff (Our focus):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</a:t>
            </a:r>
            <a:r>
              <a:rPr lang="en-US" dirty="0" smtClean="0"/>
              <a:t>ampled/Subset </a:t>
            </a:r>
            <a:r>
              <a:rPr lang="en-US" dirty="0"/>
              <a:t>of </a:t>
            </a:r>
            <a:r>
              <a:rPr lang="en-US" dirty="0" smtClean="0"/>
              <a:t>40K images from COCO dataset that </a:t>
            </a:r>
            <a:r>
              <a:rPr lang="en-US" dirty="0"/>
              <a:t>has been augmented to include stuff classes annotations</a:t>
            </a:r>
            <a:r>
              <a:rPr lang="en-US" dirty="0" smtClean="0"/>
              <a:t>: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total there are 2.5 billion </a:t>
            </a:r>
            <a:r>
              <a:rPr lang="en-US" u="sng" dirty="0"/>
              <a:t>annotated pixels</a:t>
            </a:r>
            <a:r>
              <a:rPr lang="en-US" dirty="0"/>
              <a:t> in COCO-Stuff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57" y="1948106"/>
            <a:ext cx="2252892" cy="459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576" y="2431249"/>
            <a:ext cx="2454160" cy="316510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768219" y="3707704"/>
            <a:ext cx="701458" cy="62630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1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and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5132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MASK R-CNN (Baseline)</a:t>
            </a:r>
          </a:p>
          <a:p>
            <a:pPr lvl="1"/>
            <a:r>
              <a:rPr lang="en-US" dirty="0" smtClean="0"/>
              <a:t>State-of-the-Art CNN architecture developed by team at FAIR in 04’2017.</a:t>
            </a:r>
          </a:p>
          <a:p>
            <a:pPr lvl="1"/>
            <a:r>
              <a:rPr lang="en-US" dirty="0" smtClean="0"/>
              <a:t>Extends </a:t>
            </a:r>
            <a:r>
              <a:rPr lang="en-US" dirty="0"/>
              <a:t>the </a:t>
            </a:r>
            <a:r>
              <a:rPr lang="en-US" i="1" dirty="0"/>
              <a:t>Faster R- </a:t>
            </a:r>
            <a:r>
              <a:rPr lang="en-US" i="1" dirty="0" smtClean="0"/>
              <a:t>CNN </a:t>
            </a:r>
            <a:r>
              <a:rPr lang="en-US" dirty="0"/>
              <a:t>for pixel-level </a:t>
            </a:r>
            <a:r>
              <a:rPr lang="en-US" dirty="0" smtClean="0"/>
              <a:t>segmentation.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dds </a:t>
            </a:r>
            <a:r>
              <a:rPr lang="en-US" dirty="0"/>
              <a:t>a branch </a:t>
            </a:r>
            <a:r>
              <a:rPr lang="en-US" dirty="0" smtClean="0"/>
              <a:t>that outputs </a:t>
            </a:r>
            <a:r>
              <a:rPr lang="en-US" dirty="0"/>
              <a:t>whether </a:t>
            </a:r>
            <a:r>
              <a:rPr lang="en-US" dirty="0" smtClean="0"/>
              <a:t>or not an </a:t>
            </a:r>
            <a:r>
              <a:rPr lang="en-US" dirty="0"/>
              <a:t>individual pixel is part of an object </a:t>
            </a:r>
            <a:r>
              <a:rPr lang="en-US" dirty="0" smtClean="0"/>
              <a:t>class.</a:t>
            </a:r>
          </a:p>
          <a:p>
            <a:pPr lvl="2"/>
            <a:r>
              <a:rPr lang="en-US" dirty="0" smtClean="0"/>
              <a:t>Introduces ROI-Alignment methodology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MASK R-CNN + COCO Stuff + ImageNet</a:t>
            </a:r>
          </a:p>
          <a:p>
            <a:pPr lvl="1"/>
            <a:r>
              <a:rPr lang="en-US" dirty="0" smtClean="0"/>
              <a:t>Train/</a:t>
            </a:r>
            <a:r>
              <a:rPr lang="en-US" dirty="0" err="1" smtClean="0"/>
              <a:t>Eval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Replicate net configuration used to train MASK R-CNN on COCO-things, but using stuff images/data.</a:t>
            </a:r>
          </a:p>
          <a:p>
            <a:pPr lvl="2"/>
            <a:r>
              <a:rPr lang="en-US" dirty="0" smtClean="0"/>
              <a:t>Train using configuration variations:</a:t>
            </a:r>
          </a:p>
          <a:p>
            <a:pPr lvl="3"/>
            <a:r>
              <a:rPr lang="en-US" dirty="0" smtClean="0"/>
              <a:t>RPN:  128 (as in paper), 256 &amp; 512.</a:t>
            </a:r>
          </a:p>
          <a:p>
            <a:pPr lvl="3"/>
            <a:r>
              <a:rPr lang="en-US" dirty="0" smtClean="0"/>
              <a:t>Learning Rate:  0.002 (as in paper), 0.005 &amp; 0.01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37" y="1690689"/>
            <a:ext cx="4075987" cy="28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286"/>
            <a:ext cx="10515600" cy="1012739"/>
          </a:xfrm>
        </p:spPr>
        <p:txBody>
          <a:bodyPr/>
          <a:lstStyle/>
          <a:p>
            <a:r>
              <a:rPr lang="en-US" dirty="0" smtClean="0"/>
              <a:t>Training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42" y="1340285"/>
            <a:ext cx="6450904" cy="53360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Weight Initialization:</a:t>
            </a:r>
          </a:p>
          <a:p>
            <a:pPr lvl="1"/>
            <a:r>
              <a:rPr lang="en-US" dirty="0" smtClean="0"/>
              <a:t>Utilized transfer learning by importing net weights pre-trained on ImageNet</a:t>
            </a:r>
          </a:p>
          <a:p>
            <a:r>
              <a:rPr lang="en-US" dirty="0" smtClean="0"/>
              <a:t>Weight Train/Tuning:</a:t>
            </a:r>
          </a:p>
          <a:p>
            <a:pPr lvl="1"/>
            <a:r>
              <a:rPr lang="en-US" dirty="0" smtClean="0"/>
              <a:t>Multi-staged approach (200 epochs total):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Stage 1 (head nodes): 40 epochs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Stages 4-5:  Up to 60 epochs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Stages 3-5:  Up to 100 epochs </a:t>
            </a:r>
          </a:p>
          <a:p>
            <a:pPr lvl="1"/>
            <a:r>
              <a:rPr lang="en-US" dirty="0" smtClean="0"/>
              <a:t>Note:  Not all stages completed due to time and budget limitations.</a:t>
            </a:r>
          </a:p>
          <a:p>
            <a:pPr lvl="2"/>
            <a:r>
              <a:rPr lang="en-US" dirty="0" smtClean="0"/>
              <a:t>128 RPN:  115 epochs</a:t>
            </a:r>
          </a:p>
          <a:p>
            <a:pPr lvl="2"/>
            <a:r>
              <a:rPr lang="en-US" dirty="0" smtClean="0"/>
              <a:t>256 RPN:  25 epochs</a:t>
            </a:r>
          </a:p>
          <a:p>
            <a:pPr lvl="2"/>
            <a:r>
              <a:rPr lang="en-US" dirty="0" smtClean="0"/>
              <a:t>512 RPN:  25 epochs</a:t>
            </a:r>
          </a:p>
          <a:p>
            <a:r>
              <a:rPr lang="en-US" dirty="0" smtClean="0"/>
              <a:t>Equipment</a:t>
            </a:r>
          </a:p>
          <a:p>
            <a:pPr lvl="1"/>
            <a:r>
              <a:rPr lang="en-US" dirty="0" smtClean="0"/>
              <a:t>CUDA-enabled</a:t>
            </a:r>
            <a:r>
              <a:rPr lang="en-US" dirty="0"/>
              <a:t>, Tesla K80 NVIDIA </a:t>
            </a:r>
            <a:r>
              <a:rPr lang="en-US" dirty="0" smtClean="0"/>
              <a:t>GPU</a:t>
            </a:r>
          </a:p>
          <a:p>
            <a:pPr lvl="2"/>
            <a:r>
              <a:rPr lang="en-US" dirty="0" smtClean="0"/>
              <a:t>AWS p2.xlarge EC2 instance (~3 days)</a:t>
            </a:r>
          </a:p>
          <a:p>
            <a:pPr lvl="2"/>
            <a:r>
              <a:rPr lang="en-US" dirty="0" smtClean="0"/>
              <a:t>Amazon Linux AMI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11" y="1340285"/>
            <a:ext cx="4467399" cy="49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765"/>
            <a:ext cx="10515600" cy="955268"/>
          </a:xfrm>
        </p:spPr>
        <p:txBody>
          <a:bodyPr/>
          <a:lstStyle/>
          <a:p>
            <a:r>
              <a:rPr lang="en-US" dirty="0" smtClean="0"/>
              <a:t>Analysis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24" y="1690689"/>
            <a:ext cx="4003590" cy="486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Model:  </a:t>
            </a:r>
            <a:r>
              <a:rPr lang="en-US" sz="2400" dirty="0" smtClean="0"/>
              <a:t>128RoI/</a:t>
            </a:r>
            <a:r>
              <a:rPr lang="en-US" sz="2400" dirty="0" err="1" smtClean="0"/>
              <a:t>lr</a:t>
            </a:r>
            <a:r>
              <a:rPr lang="en-US" sz="2400" dirty="0" smtClean="0"/>
              <a:t>=0.002/115epochs</a:t>
            </a:r>
          </a:p>
          <a:p>
            <a:r>
              <a:rPr lang="en-US" dirty="0" smtClean="0"/>
              <a:t>Example of successful Classification</a:t>
            </a:r>
          </a:p>
          <a:p>
            <a:pPr lvl="1"/>
            <a:r>
              <a:rPr lang="en-US" dirty="0" smtClean="0"/>
              <a:t>Most pixels in image classified correctly</a:t>
            </a:r>
          </a:p>
          <a:p>
            <a:pPr lvl="1"/>
            <a:r>
              <a:rPr lang="en-US" dirty="0" smtClean="0"/>
              <a:t>Minimal Overlap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0 = no overlap between prediction and GT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1 = Full overlap between prediction and </a:t>
            </a:r>
            <a:r>
              <a:rPr lang="en-US" dirty="0" smtClean="0"/>
              <a:t>GT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31" y="1690688"/>
            <a:ext cx="7774846" cy="2139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31" y="3974925"/>
            <a:ext cx="3334185" cy="2698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032" y="4137316"/>
            <a:ext cx="3939145" cy="2536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64378" y="3830203"/>
            <a:ext cx="33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Overlap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27" y="202287"/>
            <a:ext cx="10515600" cy="724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50" y="1223320"/>
            <a:ext cx="4917161" cy="5531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Model:  128RoI/</a:t>
            </a:r>
            <a:r>
              <a:rPr lang="en-US" sz="2600" dirty="0" err="1" smtClean="0"/>
              <a:t>lr</a:t>
            </a:r>
            <a:r>
              <a:rPr lang="en-US" sz="2600" dirty="0" smtClean="0"/>
              <a:t>=0.002/115epochs</a:t>
            </a:r>
          </a:p>
          <a:p>
            <a:r>
              <a:rPr lang="en-US" dirty="0" smtClean="0"/>
              <a:t>Natural preference to learn ‘other’ class (belonging to thing superset).</a:t>
            </a:r>
          </a:p>
          <a:p>
            <a:pPr lvl="1"/>
            <a:r>
              <a:rPr lang="en-US" dirty="0" smtClean="0"/>
              <a:t>’Other’ class objects in stuff dataset have a wide range of possibilities.</a:t>
            </a:r>
          </a:p>
          <a:p>
            <a:r>
              <a:rPr lang="en-US" dirty="0" smtClean="0"/>
              <a:t>Significant overlap between ‘other’ and rest of classes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a handful of classes are being learned well (‘snow’, ‘sky’, ‘tree</a:t>
            </a:r>
            <a:r>
              <a:rPr lang="en-US" dirty="0" smtClean="0"/>
              <a:t>’)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20" y="1643811"/>
            <a:ext cx="2524343" cy="205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20" y="4163825"/>
            <a:ext cx="6750485" cy="259112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080" y="389982"/>
            <a:ext cx="4025726" cy="3345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79080" y="20650"/>
            <a:ext cx="411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</a:t>
            </a:r>
            <a:r>
              <a:rPr lang="mr-IN" dirty="0" smtClean="0"/>
              <a:t>–</a:t>
            </a:r>
            <a:r>
              <a:rPr lang="en-US" dirty="0" smtClean="0"/>
              <a:t> 128RoI @ 115 epochs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55747" y="3756915"/>
            <a:ext cx="374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Mean </a:t>
            </a:r>
            <a:r>
              <a:rPr lang="en-US" dirty="0" err="1"/>
              <a:t>Overalp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128RoI </a:t>
            </a:r>
            <a:r>
              <a:rPr lang="en-US" dirty="0"/>
              <a:t>@ 115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0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49" y="1825624"/>
            <a:ext cx="10752551" cy="45125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MASK R-CNN + 2017 COCO-stuff Dataset + ImageNet ~= Stuff segmentation</a:t>
            </a:r>
          </a:p>
          <a:p>
            <a:pPr lvl="2"/>
            <a:r>
              <a:rPr lang="en-US" dirty="0"/>
              <a:t>Natural preference to learn ‘other’ </a:t>
            </a:r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A handful of classes resulted in adequate classification</a:t>
            </a:r>
          </a:p>
          <a:p>
            <a:pPr lvl="1"/>
            <a:r>
              <a:rPr lang="en-US" dirty="0" err="1" smtClean="0"/>
              <a:t>RoI</a:t>
            </a:r>
            <a:endParaRPr lang="en-US" dirty="0" smtClean="0"/>
          </a:p>
          <a:p>
            <a:pPr lvl="1"/>
            <a:r>
              <a:rPr lang="en-US" dirty="0" smtClean="0"/>
              <a:t>Learning Rate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Desired Improvements</a:t>
            </a:r>
          </a:p>
          <a:p>
            <a:pPr lvl="1"/>
            <a:r>
              <a:rPr lang="en-US" dirty="0" smtClean="0"/>
              <a:t>Complete all stages of training for 256rpn configuration</a:t>
            </a:r>
          </a:p>
          <a:p>
            <a:pPr lvl="1"/>
            <a:r>
              <a:rPr lang="en-US" dirty="0" smtClean="0"/>
              <a:t>Augment training set for those classes not being learned</a:t>
            </a:r>
          </a:p>
          <a:p>
            <a:pPr lvl="2"/>
            <a:r>
              <a:rPr lang="en-US" dirty="0" smtClean="0"/>
              <a:t>Use GAN to generate samples with a high concentration of pixels for un-learned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0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512" y="260728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2914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794</TotalTime>
  <Words>638</Words>
  <Application>Microsoft Macintosh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Mangal</vt:lpstr>
      <vt:lpstr>Arial</vt:lpstr>
      <vt:lpstr>Depth</vt:lpstr>
      <vt:lpstr>COCO 2017 Challenge - Stuff Segmentation </vt:lpstr>
      <vt:lpstr>Outline</vt:lpstr>
      <vt:lpstr>The Common Objects in Context (COCO) 2017 Dataset</vt:lpstr>
      <vt:lpstr>Baseline and Methodology</vt:lpstr>
      <vt:lpstr>Training Process</vt:lpstr>
      <vt:lpstr>Analysis and Results</vt:lpstr>
      <vt:lpstr>Analysis and Results</vt:lpstr>
      <vt:lpstr>Conclusions and Improvements</vt:lpstr>
      <vt:lpstr>QUESTIONS</vt:lpstr>
      <vt:lpstr>THANK YOU!</vt:lpstr>
      <vt:lpstr>BACK-UP</vt:lpstr>
      <vt:lpstr>Faster R-CNN</vt:lpstr>
      <vt:lpstr>Training on 256RPN and 512RPN</vt:lpstr>
      <vt:lpstr>Analysis and Results (256RoI/25 Epochs)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 2017 Challenge - Stuff Segmentation </dc:title>
  <dc:creator>Carlos Beas</dc:creator>
  <cp:lastModifiedBy>Carlos Beas</cp:lastModifiedBy>
  <cp:revision>25</cp:revision>
  <dcterms:created xsi:type="dcterms:W3CDTF">2017-12-13T06:34:51Z</dcterms:created>
  <dcterms:modified xsi:type="dcterms:W3CDTF">2017-12-13T19:49:09Z</dcterms:modified>
</cp:coreProperties>
</file>