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0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9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CA"/>
          </a:p>
        </p:txBody>
      </p:sp>
      <p:sp>
        <p:nvSpPr>
          <p:cNvPr id="9" name="8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64870E-EEF3-4BC7-AA08-987F8FB68548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3971AF-3B21-4CFB-AD18-FC167BB53141}" type="slidenum">
              <a:rPr lang="en-CA" smtClean="0"/>
              <a:t>‹Nº›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524000" y="540789"/>
            <a:ext cx="9144000" cy="147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UNIVERSIDAD DE GUAYAQUIL</a:t>
            </a:r>
          </a:p>
          <a:p>
            <a:r>
              <a:rPr lang="en-US" sz="2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FACULTAD DE </a:t>
            </a:r>
            <a:r>
              <a:rPr lang="es-EC" sz="2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CIENCIAS</a:t>
            </a:r>
            <a:r>
              <a:rPr lang="en-US" sz="2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 MATEM</a:t>
            </a:r>
            <a:r>
              <a:rPr lang="es-EC" sz="2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ÁTICAS Y FÍSICAS</a:t>
            </a:r>
            <a:endParaRPr lang="es-EC" sz="36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endParaRPr lang="es-EC" b="1" cap="all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endParaRPr lang="es-EC" sz="28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6548767" y="4630299"/>
            <a:ext cx="2962142" cy="956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+mj-lt"/>
            </a:endParaRPr>
          </a:p>
        </p:txBody>
      </p:sp>
      <p:pic>
        <p:nvPicPr>
          <p:cNvPr id="9" name="Imagen 8" descr="http://galeon.hispavista.com/iiea/img/ccmmyff.bmp"/>
          <p:cNvPicPr/>
          <p:nvPr/>
        </p:nvPicPr>
        <p:blipFill rotWithShape="1">
          <a:blip r:embed="rId2" cstate="print"/>
          <a:srcRect t="-7459" b="1"/>
          <a:stretch/>
        </p:blipFill>
        <p:spPr bwMode="auto">
          <a:xfrm>
            <a:off x="10461937" y="215711"/>
            <a:ext cx="1314131" cy="1300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ángulo 13"/>
          <p:cNvSpPr/>
          <p:nvPr/>
        </p:nvSpPr>
        <p:spPr>
          <a:xfrm>
            <a:off x="4248020" y="3239219"/>
            <a:ext cx="3781818" cy="1300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 </a:t>
            </a:r>
            <a:endParaRPr lang="es-EC" sz="28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pPr algn="ctr"/>
            <a:endParaRPr lang="es-EC" sz="105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>
                <a:latin typeface="+mj-lt"/>
              </a:rPr>
              <a:t>Alan Reyes Bacusoy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C" sz="2000" dirty="0" smtClean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3251" r="5760" b="-527"/>
          <a:stretch/>
        </p:blipFill>
        <p:spPr>
          <a:xfrm>
            <a:off x="643944" y="334043"/>
            <a:ext cx="1127020" cy="11825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9 Rectángulo"/>
          <p:cNvSpPr/>
          <p:nvPr/>
        </p:nvSpPr>
        <p:spPr>
          <a:xfrm>
            <a:off x="2213157" y="2217193"/>
            <a:ext cx="8439956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C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INSTRUMENTOS PARA LA ADQUISICIÓN DE DATOS PARA EL ANÁLISIS DE CONGESTIÓN VEHICULAR</a:t>
            </a:r>
          </a:p>
        </p:txBody>
      </p:sp>
    </p:spTree>
    <p:extLst>
      <p:ext uri="{BB962C8B-B14F-4D97-AF65-F5344CB8AC3E}">
        <p14:creationId xmlns:p14="http://schemas.microsoft.com/office/powerpoint/2010/main" val="41778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</a:t>
            </a:r>
            <a:endParaRPr lang="es-EC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600" cap="small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1. Tarjeta </a:t>
            </a:r>
            <a:r>
              <a:rPr lang="es-ES" sz="2600" cap="small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 identificación o </a:t>
            </a:r>
            <a:r>
              <a:rPr lang="es-ES" sz="2600" cap="small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Tag</a:t>
            </a:r>
            <a:r>
              <a:rPr lang="es-ES" sz="2600" cap="small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es-ES" dirty="0"/>
              <a:t>Es una tarjeta electrónica que tiene la capacidad de transmitir y receptar cualquier información que tenga grabada en su </a:t>
            </a:r>
            <a:r>
              <a:rPr lang="es-ES" dirty="0" smtClean="0"/>
              <a:t>interior.</a:t>
            </a:r>
            <a:endParaRPr lang="es-ES" dirty="0"/>
          </a:p>
          <a:p>
            <a:r>
              <a:rPr lang="es-ES" sz="2600" cap="small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2. Lector RFID: </a:t>
            </a:r>
            <a:r>
              <a:rPr lang="es-ES" dirty="0"/>
              <a:t>También consta de un módulo emisor – receptor el cual permite la lectura de los </a:t>
            </a:r>
            <a:r>
              <a:rPr lang="es-ES" dirty="0" err="1"/>
              <a:t>tags</a:t>
            </a:r>
            <a:r>
              <a:rPr lang="es-ES" dirty="0"/>
              <a:t>, además contiene una antena y una unidad de control, los mismos que son los encargados de transmitir suficiente carga a la etiqueta </a:t>
            </a:r>
            <a:r>
              <a:rPr lang="es-ES" dirty="0" err="1"/>
              <a:t>Tag</a:t>
            </a:r>
            <a:r>
              <a:rPr lang="es-ES" dirty="0"/>
              <a:t> para poder leer los datos guardados en ella. </a:t>
            </a:r>
            <a:endParaRPr lang="es-ES" dirty="0" smtClean="0"/>
          </a:p>
          <a:p>
            <a:r>
              <a:rPr lang="es-ES" sz="2600" cap="small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Ordenador: </a:t>
            </a:r>
            <a:r>
              <a:rPr lang="es-ES" dirty="0"/>
              <a:t>Es el equipo que permite controlar las aplicaciones RFID, es el encargado de recibir la información de uno o más lectores, procesarlas y realizar acciones para lo cual fueron </a:t>
            </a:r>
            <a:r>
              <a:rPr lang="es-ES" dirty="0" smtClean="0"/>
              <a:t>programadas.</a:t>
            </a:r>
            <a:endParaRPr lang="es-ES" dirty="0"/>
          </a:p>
          <a:p>
            <a:r>
              <a:rPr lang="es-ES" sz="2600" cap="small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4. Sistema ERP de gestión de sistema IT: </a:t>
            </a:r>
            <a:r>
              <a:rPr lang="es-ES" dirty="0"/>
              <a:t>ERP (Enterprise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Planning</a:t>
            </a:r>
            <a:r>
              <a:rPr lang="es-ES" dirty="0"/>
              <a:t> – Planificación de Recursos Empresariales) es un sistema integrado que permite la integración del sistema y toda su tecnología.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1243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66" y="166688"/>
            <a:ext cx="916305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34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Bibliografía</a:t>
            </a:r>
            <a:endParaRPr lang="es-EC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ES" sz="1200" dirty="0" smtClean="0"/>
              <a:t>http</a:t>
            </a:r>
            <a:r>
              <a:rPr lang="es-ES" sz="1200" dirty="0"/>
              <a:t>://www.ptcarretera.es/wp-content/uploads/2015/09/Cuaderno-PTC_1-2011_Sistemas-de-adquisici%C3%B3n-de-control-de-tr%C3%A1fico.pdf</a:t>
            </a:r>
          </a:p>
          <a:p>
            <a:r>
              <a:rPr lang="es-ES" sz="1200" dirty="0"/>
              <a:t>https://www.swarco.com/latinamerica/Productos/Gesti%C3%B3n-de-tr%C3%A1fico-urbano/Sistemas-de-tr%C3%A1fico-urbano</a:t>
            </a:r>
          </a:p>
          <a:p>
            <a:r>
              <a:rPr lang="es-ES" sz="1200" dirty="0"/>
              <a:t>http://www.urbiotica.com/producto/u-flow/</a:t>
            </a:r>
          </a:p>
          <a:p>
            <a:r>
              <a:rPr lang="es-ES" sz="1200" dirty="0"/>
              <a:t>http://idm-instrumentos.es/adquisicion-de-datos-de-vibraciones/</a:t>
            </a:r>
          </a:p>
          <a:p>
            <a:r>
              <a:rPr lang="es-ES" sz="1200" dirty="0"/>
              <a:t>http://www.logicbus.com.mx/ethernet_daq.php</a:t>
            </a:r>
          </a:p>
        </p:txBody>
      </p:sp>
    </p:spTree>
    <p:extLst>
      <p:ext uri="{BB962C8B-B14F-4D97-AF65-F5344CB8AC3E}">
        <p14:creationId xmlns:p14="http://schemas.microsoft.com/office/powerpoint/2010/main" val="243913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s-EC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DETECTORES DE TRÁFICO TDC3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/>
              <a:t>Detectores de tráfico no intrusivos para la adquisición de datos de tráfico de </a:t>
            </a:r>
            <a:r>
              <a:rPr lang="es-ES" u="sng" dirty="0"/>
              <a:t>un solo </a:t>
            </a:r>
            <a:r>
              <a:rPr lang="es-ES" u="sng" dirty="0" smtClean="0"/>
              <a:t>carril</a:t>
            </a:r>
            <a:r>
              <a:rPr lang="es-ES" dirty="0" smtClean="0"/>
              <a:t>.</a:t>
            </a:r>
          </a:p>
          <a:p>
            <a:pPr algn="just"/>
            <a:r>
              <a:rPr lang="es-ES" dirty="0"/>
              <a:t>La serie TDC3 se compone de detectores de tráfico avanzados que utilizan la tecnología de radares </a:t>
            </a:r>
            <a:r>
              <a:rPr lang="es-ES" dirty="0" err="1"/>
              <a:t>Doppler</a:t>
            </a:r>
            <a:r>
              <a:rPr lang="es-ES" dirty="0"/>
              <a:t>, ultrasonido e infrarrojo pasivo. Mediante RS 485 se proporcionan datos de tráfico integrales, que incluyen la clase de vehículo individual, velocidad, longitud, tiempo de ocupación e intervalo de tiempo</a:t>
            </a:r>
            <a:r>
              <a:rPr lang="es-ES" dirty="0" smtClean="0"/>
              <a:t>.</a:t>
            </a:r>
          </a:p>
          <a:p>
            <a:endParaRPr lang="es-EC" dirty="0"/>
          </a:p>
        </p:txBody>
      </p:sp>
      <p:pic>
        <p:nvPicPr>
          <p:cNvPr id="5" name="4 Imagen" descr="Imag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6613" r="7402" b="25041"/>
          <a:stretch/>
        </p:blipFill>
        <p:spPr bwMode="auto">
          <a:xfrm>
            <a:off x="4433454" y="4512624"/>
            <a:ext cx="2477986" cy="19831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41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/>
              <a:t>Clasificación de vehículos</a:t>
            </a:r>
          </a:p>
          <a:p>
            <a:pPr algn="just"/>
            <a:r>
              <a:rPr lang="es-ES" dirty="0"/>
              <a:t>Velocidad de vehículos individuales</a:t>
            </a:r>
          </a:p>
          <a:p>
            <a:pPr algn="just"/>
            <a:r>
              <a:rPr lang="es-ES" dirty="0"/>
              <a:t>Conteo de vehículos (volumen</a:t>
            </a:r>
            <a:r>
              <a:rPr lang="es-ES" dirty="0" smtClean="0"/>
              <a:t>)</a:t>
            </a:r>
          </a:p>
          <a:p>
            <a:pPr algn="just"/>
            <a:r>
              <a:rPr lang="es-ES" dirty="0" smtClean="0"/>
              <a:t>Medición de la ocupación y de la de </a:t>
            </a:r>
          </a:p>
          <a:p>
            <a:pPr marL="0" indent="0" algn="just">
              <a:buNone/>
            </a:pPr>
            <a:r>
              <a:rPr lang="es-ES" dirty="0" smtClean="0"/>
              <a:t>distancia entre vehículos/intervalo de </a:t>
            </a:r>
          </a:p>
          <a:p>
            <a:pPr marL="0" indent="0" algn="just">
              <a:buNone/>
            </a:pPr>
            <a:r>
              <a:rPr lang="es-ES" dirty="0" smtClean="0"/>
              <a:t>tiempo</a:t>
            </a:r>
          </a:p>
          <a:p>
            <a:endParaRPr lang="es-EC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</a:t>
            </a:r>
            <a:r>
              <a:rPr lang="es-EC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TDC3</a:t>
            </a:r>
            <a:endParaRPr lang="es-EC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4 Imagen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17" y="1018936"/>
            <a:ext cx="5427022" cy="3588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78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DETECTORES</a:t>
            </a:r>
            <a:r>
              <a:rPr lang="es-EC" dirty="0"/>
              <a:t> </a:t>
            </a:r>
            <a:r>
              <a:rPr lang="es-EC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lang="es-EC" dirty="0"/>
              <a:t> </a:t>
            </a:r>
            <a:r>
              <a:rPr lang="es-EC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TRÁFICO</a:t>
            </a:r>
            <a:r>
              <a:rPr lang="es-EC" dirty="0"/>
              <a:t> </a:t>
            </a:r>
            <a:r>
              <a:rPr lang="es-EC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TDD1-MW30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C" dirty="0"/>
              <a:t>Detector de tráfico con radar DOPPLER con rango de 30 </a:t>
            </a:r>
            <a:r>
              <a:rPr lang="es-EC" dirty="0" smtClean="0"/>
              <a:t>m.</a:t>
            </a:r>
          </a:p>
          <a:p>
            <a:pPr algn="just"/>
            <a:r>
              <a:rPr lang="es-EC" dirty="0"/>
              <a:t>E</a:t>
            </a:r>
            <a:r>
              <a:rPr lang="es-ES" dirty="0" smtClean="0"/>
              <a:t>l </a:t>
            </a:r>
            <a:r>
              <a:rPr lang="es-ES" dirty="0"/>
              <a:t>detector de tráfico TDD1-MW utiliza la tecnología del radar </a:t>
            </a:r>
            <a:r>
              <a:rPr lang="es-ES" dirty="0" err="1"/>
              <a:t>Doppler</a:t>
            </a:r>
            <a:r>
              <a:rPr lang="es-ES" dirty="0"/>
              <a:t> para detectar vehículos que se mueven por su campo de visión en </a:t>
            </a:r>
            <a:r>
              <a:rPr lang="es-ES" dirty="0" smtClean="0"/>
              <a:t>distancias </a:t>
            </a:r>
            <a:r>
              <a:rPr lang="es-ES" dirty="0"/>
              <a:t>de cortas a medianas</a:t>
            </a:r>
            <a:r>
              <a:rPr lang="es-ES" dirty="0" smtClean="0"/>
              <a:t>.</a:t>
            </a:r>
          </a:p>
          <a:p>
            <a:endParaRPr lang="es-EC" dirty="0"/>
          </a:p>
        </p:txBody>
      </p:sp>
      <p:pic>
        <p:nvPicPr>
          <p:cNvPr id="1026" name="Picture 2" descr="https://www.swarco.com/var/em_plain_site/storage/images/media/images/swarco-traffic-systems/detection/tdc/rd_tdd1-mw_prod/138157-8-eng-US/RD_TDD1-MW_prod_1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348056"/>
            <a:ext cx="2765755" cy="27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6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9601" y="1600200"/>
            <a:ext cx="6491844" cy="4873752"/>
          </a:xfrm>
        </p:spPr>
        <p:txBody>
          <a:bodyPr/>
          <a:lstStyle/>
          <a:p>
            <a:r>
              <a:rPr lang="es-ES" dirty="0"/>
              <a:t>Solicitud o extensión de la fase verde en semáforos, con la posibilidad de discriminar según la dirección en la que circula el vehículo</a:t>
            </a:r>
          </a:p>
          <a:p>
            <a:r>
              <a:rPr lang="es-ES" dirty="0"/>
              <a:t>Detección de vehículos según la velocidad</a:t>
            </a:r>
          </a:p>
          <a:p>
            <a:r>
              <a:rPr lang="es-ES" dirty="0"/>
              <a:t>Sensor de puertas: como detector para puertas automáticas</a:t>
            </a:r>
          </a:p>
          <a:p>
            <a:r>
              <a:rPr lang="es-ES" dirty="0"/>
              <a:t>Adquisiciones de mediciones de velocidad para sistemas de información para conductores</a:t>
            </a:r>
          </a:p>
          <a:p>
            <a:r>
              <a:rPr lang="es-ES" dirty="0"/>
              <a:t>Detección simple de colas</a:t>
            </a:r>
          </a:p>
          <a:p>
            <a:endParaRPr lang="es-EC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  <a:endParaRPr lang="es-EC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4 Imagen" descr="https://www.swarco.com/var/em_plain_site/storage/images/media/images/swarco-traffic-systems/detection/tdc/rd_tdd1-mw_erfass/138165-3-eng-US/RD_TDD1-MW_erfass_150p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41" y="1710048"/>
            <a:ext cx="4655128" cy="345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00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r>
              <a:rPr lang="es-EC" dirty="0" smtClean="0"/>
              <a:t> </a:t>
            </a:r>
            <a:r>
              <a:rPr lang="es-EC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TRÁFICO U-FLOW</a:t>
            </a:r>
            <a:endParaRPr lang="es-EC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U-</a:t>
            </a:r>
            <a:r>
              <a:rPr lang="es-ES" dirty="0" err="1"/>
              <a:t>Flow</a:t>
            </a:r>
            <a:r>
              <a:rPr lang="es-ES" dirty="0"/>
              <a:t> es un sensor inalámbrico de tráfico alimentado por batería, que detecta activamente y en tiempo real el volumen de vehículos, la ocupación y velocidad media de los automóviles que pasan por una vía o carril, y los clasifica por tamaños y velocidades</a:t>
            </a:r>
            <a:r>
              <a:rPr lang="es-ES" dirty="0" smtClean="0"/>
              <a:t>.</a:t>
            </a:r>
          </a:p>
          <a:p>
            <a:endParaRPr lang="es-EC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0" t="6101" r="19625" b="22248"/>
          <a:stretch/>
        </p:blipFill>
        <p:spPr bwMode="auto">
          <a:xfrm>
            <a:off x="4702628" y="3491345"/>
            <a:ext cx="2291937" cy="27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45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U-</a:t>
            </a:r>
            <a:r>
              <a:rPr lang="es-ES" dirty="0" err="1" smtClean="0"/>
              <a:t>flow</a:t>
            </a:r>
            <a:r>
              <a:rPr lang="es-ES" dirty="0" smtClean="0"/>
              <a:t> detecta la variación del campo magnético ante el paso de un vehículo.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La plataforma u-base procesa y almacena la información: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/>
              <a:t> L</a:t>
            </a:r>
            <a:r>
              <a:rPr lang="es-ES" dirty="0" smtClean="0"/>
              <a:t>os </a:t>
            </a:r>
            <a:r>
              <a:rPr lang="es-ES" dirty="0"/>
              <a:t>datos son procesados y transformados mediante la </a:t>
            </a:r>
            <a:r>
              <a:rPr lang="es-ES" dirty="0" smtClean="0"/>
              <a:t>aplicación.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/>
              <a:t>Volumen vehicular.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/>
              <a:t>Ocupación de la vía.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/>
              <a:t>Velocidad del tráfico.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/>
              <a:t>Tamaño de los vehículos.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/>
              <a:t>Aforo en vías de circulación, accesos/salidas de ciudades y áreas de estacionamiento exteriores.</a:t>
            </a:r>
            <a:endParaRPr lang="es-EC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FUNCIONAMIENTO</a:t>
            </a:r>
            <a:endParaRPr lang="es-EC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250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61257" y="213756"/>
            <a:ext cx="10949049" cy="6236446"/>
          </a:xfrm>
        </p:spPr>
        <p:txBody>
          <a:bodyPr>
            <a:normAutofit/>
          </a:bodyPr>
          <a:lstStyle/>
          <a:p>
            <a:r>
              <a:rPr lang="es-ES" cap="small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Manguera Neumática: </a:t>
            </a:r>
            <a:r>
              <a:rPr lang="es-ES" dirty="0"/>
              <a:t>son sensores de eje que detectan el paso del vehículo debido al cambio de presión que se genera. Pueden contra y clasificar, pero solo para uso temporal y con transito fluidos. 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cap="small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Lazos Inductivos: </a:t>
            </a:r>
            <a:r>
              <a:rPr lang="es-ES" dirty="0"/>
              <a:t>se pueden utilizar en forma temporal o permanente, siendo esta ultima la más normal. Detectan el paso del vehículo por variación de la masa magnética sobre el lazo. 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cap="small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Sensores piezoeléctricos: </a:t>
            </a:r>
            <a:r>
              <a:rPr lang="es-ES" dirty="0"/>
              <a:t>son sensores de tipo eje, permiten calcular la velocidad del vehículo y clasificarlo con precisión. Se usa normalmente junto al lazo inductivo con la configuración </a:t>
            </a:r>
            <a:r>
              <a:rPr lang="es-ES" dirty="0" err="1"/>
              <a:t>piezo</a:t>
            </a:r>
            <a:r>
              <a:rPr lang="es-ES" dirty="0"/>
              <a:t>-lazo-</a:t>
            </a:r>
            <a:r>
              <a:rPr lang="es-ES" dirty="0" err="1"/>
              <a:t>piezo</a:t>
            </a:r>
            <a:r>
              <a:rPr lang="es-ES" dirty="0"/>
              <a:t>.</a:t>
            </a:r>
            <a:endParaRPr lang="es-E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91" y="1473654"/>
            <a:ext cx="1614487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84" y="3975266"/>
            <a:ext cx="1727700" cy="123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89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 smtClean="0"/>
              <a:t>La </a:t>
            </a:r>
            <a:r>
              <a:rPr lang="es-ES" dirty="0"/>
              <a:t>tecnología RFID (Radio </a:t>
            </a:r>
            <a:r>
              <a:rPr lang="es-ES" dirty="0" err="1"/>
              <a:t>Frecuency</a:t>
            </a:r>
            <a:r>
              <a:rPr lang="es-ES" dirty="0"/>
              <a:t> </a:t>
            </a:r>
            <a:r>
              <a:rPr lang="es-ES" dirty="0" err="1"/>
              <a:t>Identification</a:t>
            </a:r>
            <a:r>
              <a:rPr lang="es-ES" dirty="0"/>
              <a:t> – Identificación por Radiofrecuencia) es un sistema de almacenamiento y recuperación de información a través de dispositivos llamados etiquetas o </a:t>
            </a:r>
            <a:r>
              <a:rPr lang="es-ES" dirty="0" err="1"/>
              <a:t>Tags</a:t>
            </a:r>
            <a:r>
              <a:rPr lang="es-ES" dirty="0"/>
              <a:t>, las mismas que almacenan información relevante y única; estas contienen antenas que permiten emitir y receptar señales por </a:t>
            </a:r>
            <a:r>
              <a:rPr lang="es-ES" dirty="0" smtClean="0"/>
              <a:t>medio </a:t>
            </a:r>
            <a:r>
              <a:rPr lang="es-ES" dirty="0"/>
              <a:t>de un lector</a:t>
            </a:r>
            <a:r>
              <a:rPr lang="es-ES" dirty="0" smtClean="0"/>
              <a:t>.</a:t>
            </a:r>
          </a:p>
          <a:p>
            <a:pPr algn="just"/>
            <a:endParaRPr lang="es-EC" dirty="0" smtClean="0"/>
          </a:p>
          <a:p>
            <a:pPr algn="just"/>
            <a:endParaRPr lang="es-EC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9" y="3895107"/>
            <a:ext cx="2777862" cy="253678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21071" r="22856"/>
          <a:stretch/>
        </p:blipFill>
        <p:spPr>
          <a:xfrm>
            <a:off x="4037615" y="3895106"/>
            <a:ext cx="2967758" cy="253618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41" y="3895108"/>
            <a:ext cx="3382383" cy="25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1961</TotalTime>
  <Words>681</Words>
  <Application>Microsoft Office PowerPoint</Application>
  <PresentationFormat>Personalizado</PresentationFormat>
  <Paragraphs>58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Mirador</vt:lpstr>
      <vt:lpstr>Presentación de PowerPoint</vt:lpstr>
      <vt:lpstr>DETECTORES DE TRÁFICO TDC3</vt:lpstr>
      <vt:lpstr>CARACTERÍSTICAS TDC3</vt:lpstr>
      <vt:lpstr>DETECTORES DE TRÁFICO TDD1-MW30</vt:lpstr>
      <vt:lpstr>CARACTERÍSTICAS</vt:lpstr>
      <vt:lpstr>SENSOR DE TRÁFICO U-FLOW</vt:lpstr>
      <vt:lpstr>FUNCIONAMIENTO</vt:lpstr>
      <vt:lpstr>Presentación de PowerPoint</vt:lpstr>
      <vt:lpstr>RFID</vt:lpstr>
      <vt:lpstr>ELEMENTOS</vt:lpstr>
      <vt:lpstr>Presentación de PowerPoint</vt:lpstr>
      <vt:lpstr>Bibliografía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BANCARIO</dc:title>
  <dc:creator>Nathalie Avelino</dc:creator>
  <cp:lastModifiedBy>Usuario</cp:lastModifiedBy>
  <cp:revision>127</cp:revision>
  <dcterms:created xsi:type="dcterms:W3CDTF">2016-08-02T17:33:52Z</dcterms:created>
  <dcterms:modified xsi:type="dcterms:W3CDTF">2018-04-10T21:31:18Z</dcterms:modified>
</cp:coreProperties>
</file>