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/>
    <p:restoredTop sz="96405"/>
  </p:normalViewPr>
  <p:slideViewPr>
    <p:cSldViewPr snapToGrid="0" snapToObjects="1">
      <p:cViewPr>
        <p:scale>
          <a:sx n="136" d="100"/>
          <a:sy n="136" d="100"/>
        </p:scale>
        <p:origin x="-95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1A02-468A-344A-80EC-0CDD8B084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5F1F-A077-7341-B8EB-19838AFD6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F010-7226-F941-B5B5-8C0C196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E14D-3559-AE40-AF24-B6663F6F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C4A5-36B2-5146-91F3-1AD426FB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604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5E2F-4AA5-0540-A938-DAC757E9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BD50-DB65-0C40-8161-964913071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732B-191F-D346-BDBC-DEBC7A1C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FA68-27AD-464B-B6B1-73170A7C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0C7-69DB-E54F-BE4D-8D313342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57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CAEF6-ECB2-BF42-93A3-421FB6B20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6F428-FA1C-CE43-8610-1974AA24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F2B2-7997-6644-8FDA-AD32322A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EF2E-2AEC-0441-9F08-2C4E6D41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4C19-B622-0C4F-861B-5C73AC9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282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9492-84AD-0E47-B83E-B2E16793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DDDF-3FC8-784B-BF1F-3CB1699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D1FF-650D-E74D-A0A9-990334C1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59EC6-0E62-3641-88A7-AA2A031F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91D2-6AFA-8B42-8A6E-AEC58FA8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6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618C-9E21-FD41-8833-4308CA14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0ABAE-50D0-B847-A9E8-2A19D29B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54A5E-EB16-254B-BDD7-80A62FE4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D23C-3B3F-804F-80EE-0D0280E9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7CD2-1EBC-CA44-9EB9-54FF469A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100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AB65-0B19-F544-86DF-A1894C31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ED09-BEB0-CC4F-8AD6-D6A77CFA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1EACF-101B-4D40-9DA9-4549BE7DD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E0BA-8C03-4540-B7DF-D6ED5EDA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D3BB-F992-324B-A6C8-502BDF9A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F6A9A-6D0F-F841-A0A7-B474951D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00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65D3-8B90-1049-9CAD-C2B905E8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5390-2910-0F4E-A1EA-AC81104E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F732C-DEFC-0540-AE82-DF3D0EA7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E29D6-B014-A741-A52C-491AA99C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99EA0-7E72-2242-A820-B5F2A910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FAEFB-CD14-6240-9FF5-18B833C7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6D588-CEA4-B940-8701-BBBA0A86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2B578-4E49-3B4B-A4EC-DF08D26B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275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7955-1A3F-9743-950B-61AE764B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46B5C-E1DA-A641-8473-82AE239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EAF25-32A0-7448-A84E-BFDD91EC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B00EF-4353-9148-9939-A37B18BE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31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3F927-455A-B242-8D3D-C7108278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B07BF-992D-5E49-91BF-5D50355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2C695-D70C-AC47-8F17-78418BA0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256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A468-3156-B342-B3CE-C8563226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58B0-C300-1D42-A6FE-997E26FA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376AB-9726-C742-B810-D1C8FB77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FD00A-C405-8B49-86C5-C11CAFD2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B6F89-F4DB-584A-8134-A28FD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0D86-CEE0-A44C-A652-E2A95201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9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8BD5-D9E8-EF4D-A67E-3B31372C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01F3B-8F10-5148-A96F-49166E0A9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8FEF7-4C94-AA49-99F9-F4F031ABE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E736-20D9-0D4B-A596-66FDFAB5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103DE-D54B-B548-9764-75F46FD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CD81-2EDD-B64A-8C59-8D8FF9F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834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EB96C-64A8-3C40-B73E-8899C08E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B532-28A9-2840-A4CB-FA8C9EDF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83F1-1FE4-0F4C-91DF-B589D46B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8334-5AE0-2649-B893-02601C5E54AB}" type="datetimeFigureOut">
              <a:t>02/06/2020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FF92-61BF-7D4E-8A8D-F592032D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D559-B88D-374A-A34D-97104F757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CF01-3548-3E43-85C5-82E84447C16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7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tiff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tiff"/><Relationship Id="rId4" Type="http://schemas.microsoft.com/office/2007/relationships/hdphoto" Target="../media/hdphoto1.wdp"/><Relationship Id="rId9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E64470E-5745-8141-BB6E-21B11B93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572" y="4774046"/>
            <a:ext cx="445127" cy="481069"/>
          </a:xfrm>
          <a:prstGeom prst="rect">
            <a:avLst/>
          </a:prstGeom>
        </p:spPr>
      </p:pic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96B2A0C-AD12-A443-8772-C7B6E66DF6D3}"/>
              </a:ext>
            </a:extLst>
          </p:cNvPr>
          <p:cNvSpPr/>
          <p:nvPr/>
        </p:nvSpPr>
        <p:spPr>
          <a:xfrm>
            <a:off x="3885434" y="492737"/>
            <a:ext cx="4622260" cy="111268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7ECAAC9-B9D5-6F4F-B1EC-E4EB986D8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4815" l="38256" r="94070">
                        <a14:foregroundMark x1="84302" y1="28889" x2="84302" y2="28889"/>
                        <a14:foregroundMark x1="55698" y1="88148" x2="55698" y2="88148"/>
                        <a14:foregroundMark x1="55233" y1="94815" x2="55233" y2="94815"/>
                        <a14:foregroundMark x1="38256" y1="47037" x2="38256" y2="47037"/>
                        <a14:foregroundMark x1="94070" y1="64074" x2="94070" y2="64074"/>
                        <a14:backgroundMark x1="85116" y1="35185" x2="85116" y2="35185"/>
                      </a14:backgroundRemoval>
                    </a14:imgEffect>
                  </a14:imgLayer>
                </a14:imgProps>
              </a:ext>
            </a:extLst>
          </a:blip>
          <a:srcRect l="38047" r="-548" b="4537"/>
          <a:stretch/>
        </p:blipFill>
        <p:spPr>
          <a:xfrm>
            <a:off x="7693333" y="703195"/>
            <a:ext cx="641831" cy="307777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C7D4DFFA-4B64-3B4F-A316-9C852C4FF63A}"/>
              </a:ext>
            </a:extLst>
          </p:cNvPr>
          <p:cNvSpPr/>
          <p:nvPr/>
        </p:nvSpPr>
        <p:spPr>
          <a:xfrm>
            <a:off x="6976180" y="635642"/>
            <a:ext cx="473521" cy="46411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6619C-B984-6F45-8CE7-6B76914FB143}"/>
              </a:ext>
            </a:extLst>
          </p:cNvPr>
          <p:cNvSpPr txBox="1"/>
          <p:nvPr/>
        </p:nvSpPr>
        <p:spPr>
          <a:xfrm rot="16200000">
            <a:off x="2939786" y="992030"/>
            <a:ext cx="1407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 b="1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Preparation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BB54E-EDD5-1646-8EAC-AF71BD1B8854}"/>
              </a:ext>
            </a:extLst>
          </p:cNvPr>
          <p:cNvSpPr txBox="1"/>
          <p:nvPr/>
        </p:nvSpPr>
        <p:spPr>
          <a:xfrm>
            <a:off x="3895247" y="153635"/>
            <a:ext cx="1522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single-cell  TAPS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45E3B-95CF-584D-8E9F-CF353E633063}"/>
              </a:ext>
            </a:extLst>
          </p:cNvPr>
          <p:cNvSpPr txBox="1"/>
          <p:nvPr/>
        </p:nvSpPr>
        <p:spPr>
          <a:xfrm>
            <a:off x="6854007" y="151177"/>
            <a:ext cx="1653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Single-cell  chic +  taps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2E3BBC34-BB29-544A-A6D7-2706389B57C6}"/>
              </a:ext>
            </a:extLst>
          </p:cNvPr>
          <p:cNvSpPr/>
          <p:nvPr/>
        </p:nvSpPr>
        <p:spPr>
          <a:xfrm rot="5400000">
            <a:off x="4036480" y="1806257"/>
            <a:ext cx="307778" cy="210203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3A0315-0468-EB46-8ABF-DC4FADD534B3}"/>
              </a:ext>
            </a:extLst>
          </p:cNvPr>
          <p:cNvSpPr txBox="1"/>
          <p:nvPr/>
        </p:nvSpPr>
        <p:spPr>
          <a:xfrm rot="16200000">
            <a:off x="2545763" y="3183357"/>
            <a:ext cx="220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 b="1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Robot-assisted </a:t>
            </a:r>
          </a:p>
          <a:p>
            <a:pPr algn="ctr"/>
            <a:r>
              <a:rPr lang="en-NL" sz="800" b="1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plate  processing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4C475F-114D-C24E-A1F8-2B28D51C7F1A}"/>
              </a:ext>
            </a:extLst>
          </p:cNvPr>
          <p:cNvCxnSpPr>
            <a:cxnSpLocks/>
          </p:cNvCxnSpPr>
          <p:nvPr/>
        </p:nvCxnSpPr>
        <p:spPr>
          <a:xfrm>
            <a:off x="5417579" y="730322"/>
            <a:ext cx="0" cy="7147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9AA691-D1FE-154A-B369-98A28F1F5806}"/>
              </a:ext>
            </a:extLst>
          </p:cNvPr>
          <p:cNvSpPr txBox="1"/>
          <p:nvPr/>
        </p:nvSpPr>
        <p:spPr>
          <a:xfrm>
            <a:off x="4297525" y="1326010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cell isolation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865EB-5669-7540-81CE-6823A38A4861}"/>
              </a:ext>
            </a:extLst>
          </p:cNvPr>
          <p:cNvSpPr txBox="1"/>
          <p:nvPr/>
        </p:nvSpPr>
        <p:spPr>
          <a:xfrm>
            <a:off x="6985446" y="1230229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cell isolation  + incubation </a:t>
            </a:r>
          </a:p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with MNase-coupled Ab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4E9B26-A830-4A46-B6A7-E0C571D82B2B}"/>
              </a:ext>
            </a:extLst>
          </p:cNvPr>
          <p:cNvCxnSpPr>
            <a:cxnSpLocks/>
          </p:cNvCxnSpPr>
          <p:nvPr/>
        </p:nvCxnSpPr>
        <p:spPr>
          <a:xfrm>
            <a:off x="6854030" y="730322"/>
            <a:ext cx="0" cy="7147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998AF1-CD89-3749-87BD-D4403D31B7F1}"/>
              </a:ext>
            </a:extLst>
          </p:cNvPr>
          <p:cNvSpPr txBox="1"/>
          <p:nvPr/>
        </p:nvSpPr>
        <p:spPr>
          <a:xfrm>
            <a:off x="4266442" y="1800456"/>
            <a:ext cx="4182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800" i="1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Single cells are sorted into 384w plates and processed independently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4F806364-BACD-C14F-94BB-C809285FB2E3}"/>
              </a:ext>
            </a:extLst>
          </p:cNvPr>
          <p:cNvSpPr/>
          <p:nvPr/>
        </p:nvSpPr>
        <p:spPr>
          <a:xfrm>
            <a:off x="3895246" y="2197971"/>
            <a:ext cx="4622260" cy="239400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46BFFE0-A1C2-0742-9D24-7FBC4E463E1F}"/>
              </a:ext>
            </a:extLst>
          </p:cNvPr>
          <p:cNvSpPr/>
          <p:nvPr/>
        </p:nvSpPr>
        <p:spPr>
          <a:xfrm>
            <a:off x="4875755" y="971142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43046C-ACD8-5347-989F-A0FBEFA22CAA}"/>
              </a:ext>
            </a:extLst>
          </p:cNvPr>
          <p:cNvSpPr/>
          <p:nvPr/>
        </p:nvSpPr>
        <p:spPr>
          <a:xfrm>
            <a:off x="4441061" y="936798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05F61C-7A89-A94D-B4FF-2ACCA14ED25E}"/>
              </a:ext>
            </a:extLst>
          </p:cNvPr>
          <p:cNvSpPr/>
          <p:nvPr/>
        </p:nvSpPr>
        <p:spPr>
          <a:xfrm>
            <a:off x="4169642" y="877165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F8DEB8F-EE39-C646-962D-66985BFB800F}"/>
              </a:ext>
            </a:extLst>
          </p:cNvPr>
          <p:cNvSpPr/>
          <p:nvPr/>
        </p:nvSpPr>
        <p:spPr>
          <a:xfrm>
            <a:off x="4690526" y="860800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C6812F6-F2F6-1D4B-98BC-6FFD2374CC6C}"/>
              </a:ext>
            </a:extLst>
          </p:cNvPr>
          <p:cNvSpPr/>
          <p:nvPr/>
        </p:nvSpPr>
        <p:spPr>
          <a:xfrm>
            <a:off x="4932272" y="714185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FBE9A02-A4A0-D049-9F3E-3595B6D3D6B4}"/>
              </a:ext>
            </a:extLst>
          </p:cNvPr>
          <p:cNvSpPr/>
          <p:nvPr/>
        </p:nvSpPr>
        <p:spPr>
          <a:xfrm>
            <a:off x="4659417" y="635641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27BAA7-3362-D840-89A9-BC79F3233E94}"/>
              </a:ext>
            </a:extLst>
          </p:cNvPr>
          <p:cNvSpPr/>
          <p:nvPr/>
        </p:nvSpPr>
        <p:spPr>
          <a:xfrm>
            <a:off x="4370935" y="677564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20A868-36D2-414E-B8C0-BC48B49C5249}"/>
              </a:ext>
            </a:extLst>
          </p:cNvPr>
          <p:cNvSpPr/>
          <p:nvPr/>
        </p:nvSpPr>
        <p:spPr>
          <a:xfrm>
            <a:off x="6422714" y="1005236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771CAE9-226C-DC40-95B8-C3CB9617620B}"/>
              </a:ext>
            </a:extLst>
          </p:cNvPr>
          <p:cNvSpPr/>
          <p:nvPr/>
        </p:nvSpPr>
        <p:spPr>
          <a:xfrm>
            <a:off x="5988020" y="970892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8AC90-7B91-8048-A986-15ADB67EEE11}"/>
              </a:ext>
            </a:extLst>
          </p:cNvPr>
          <p:cNvSpPr/>
          <p:nvPr/>
        </p:nvSpPr>
        <p:spPr>
          <a:xfrm>
            <a:off x="5716601" y="911259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2A3DBF-CC94-5648-9978-5B0286E2957D}"/>
              </a:ext>
            </a:extLst>
          </p:cNvPr>
          <p:cNvSpPr/>
          <p:nvPr/>
        </p:nvSpPr>
        <p:spPr>
          <a:xfrm>
            <a:off x="6237485" y="894894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C496749-1BDB-CD4A-AC33-6B4DC390843D}"/>
              </a:ext>
            </a:extLst>
          </p:cNvPr>
          <p:cNvSpPr/>
          <p:nvPr/>
        </p:nvSpPr>
        <p:spPr>
          <a:xfrm>
            <a:off x="6479231" y="748279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4F8DE4-F7ED-C647-A841-FEF7E4BED853}"/>
              </a:ext>
            </a:extLst>
          </p:cNvPr>
          <p:cNvSpPr/>
          <p:nvPr/>
        </p:nvSpPr>
        <p:spPr>
          <a:xfrm>
            <a:off x="6206376" y="669735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EA79AAA-D083-5043-84A0-A2074BE5E62C}"/>
              </a:ext>
            </a:extLst>
          </p:cNvPr>
          <p:cNvSpPr/>
          <p:nvPr/>
        </p:nvSpPr>
        <p:spPr>
          <a:xfrm>
            <a:off x="5917894" y="711658"/>
            <a:ext cx="163468" cy="16544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5D68C55-641D-744C-B2F9-7750EA0C52C7}"/>
              </a:ext>
            </a:extLst>
          </p:cNvPr>
          <p:cNvSpPr/>
          <p:nvPr/>
        </p:nvSpPr>
        <p:spPr>
          <a:xfrm>
            <a:off x="7583094" y="645136"/>
            <a:ext cx="884281" cy="415201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5C8DC42-4086-B548-B18F-D4EA24C3EB68}"/>
              </a:ext>
            </a:extLst>
          </p:cNvPr>
          <p:cNvSpPr/>
          <p:nvPr/>
        </p:nvSpPr>
        <p:spPr>
          <a:xfrm>
            <a:off x="7065362" y="877102"/>
            <a:ext cx="247865" cy="125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E2FA86-3776-A140-8969-4A70357A88A1}"/>
              </a:ext>
            </a:extLst>
          </p:cNvPr>
          <p:cNvCxnSpPr>
            <a:cxnSpLocks/>
            <a:stCxn id="70" idx="5"/>
            <a:endCxn id="69" idx="4"/>
          </p:cNvCxnSpPr>
          <p:nvPr/>
        </p:nvCxnSpPr>
        <p:spPr>
          <a:xfrm>
            <a:off x="7276928" y="984214"/>
            <a:ext cx="748307" cy="76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A93156-7A22-9B49-A539-EB91FD4A6CF3}"/>
              </a:ext>
            </a:extLst>
          </p:cNvPr>
          <p:cNvCxnSpPr>
            <a:cxnSpLocks/>
            <a:stCxn id="70" idx="7"/>
            <a:endCxn id="69" idx="1"/>
          </p:cNvCxnSpPr>
          <p:nvPr/>
        </p:nvCxnSpPr>
        <p:spPr>
          <a:xfrm flipV="1">
            <a:off x="7276928" y="705941"/>
            <a:ext cx="435666" cy="189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A0608EE-7C5B-3F48-B936-61D9EEADD750}"/>
              </a:ext>
            </a:extLst>
          </p:cNvPr>
          <p:cNvSpPr txBox="1"/>
          <p:nvPr/>
        </p:nvSpPr>
        <p:spPr>
          <a:xfrm rot="16200000">
            <a:off x="3310764" y="1827664"/>
            <a:ext cx="65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 b="1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FACS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B33F055-E896-5344-AFAE-1EEDF8DE5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32" b="97603" l="2523" r="94037">
                        <a14:foregroundMark x1="6651" y1="50000" x2="6651" y2="50000"/>
                        <a14:foregroundMark x1="2523" y1="44863" x2="2523" y2="44863"/>
                        <a14:foregroundMark x1="5046" y1="66096" x2="5046" y2="66096"/>
                        <a14:foregroundMark x1="89450" y1="31849" x2="89450" y2="31849"/>
                        <a14:foregroundMark x1="94266" y1="27055" x2="94266" y2="27055"/>
                        <a14:foregroundMark x1="50459" y1="91438" x2="50459" y2="91438"/>
                        <a14:foregroundMark x1="47477" y1="97603" x2="47477" y2="976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6497" y="2353548"/>
            <a:ext cx="551985" cy="369678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7E8BC3D-5CF3-164F-99DB-2C2A801E9F5B}"/>
              </a:ext>
            </a:extLst>
          </p:cNvPr>
          <p:cNvCxnSpPr>
            <a:cxnSpLocks/>
          </p:cNvCxnSpPr>
          <p:nvPr/>
        </p:nvCxnSpPr>
        <p:spPr>
          <a:xfrm>
            <a:off x="4112612" y="3057646"/>
            <a:ext cx="648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4CD3B5B-5E1A-7343-B744-6C70EE1176FF}"/>
              </a:ext>
            </a:extLst>
          </p:cNvPr>
          <p:cNvCxnSpPr>
            <a:cxnSpLocks/>
          </p:cNvCxnSpPr>
          <p:nvPr/>
        </p:nvCxnSpPr>
        <p:spPr>
          <a:xfrm>
            <a:off x="4110122" y="3131702"/>
            <a:ext cx="648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82E52F89-42A7-8E4D-A906-3C6BA3DAB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789194">
            <a:off x="8218322" y="596773"/>
            <a:ext cx="144318" cy="16790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71486F3-548B-A24C-8661-0AA2EFFA0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431737">
            <a:off x="7838136" y="986311"/>
            <a:ext cx="144318" cy="16790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D8944E-0F0B-9B4C-B61C-6F6A3B240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789194">
            <a:off x="7778060" y="2225740"/>
            <a:ext cx="144318" cy="16790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53EC4A9-CF22-5D47-9DD1-768125714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431737">
            <a:off x="7410233" y="2597323"/>
            <a:ext cx="144318" cy="1679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C8D918F-910B-E84F-B275-7549E7FC7A7D}"/>
              </a:ext>
            </a:extLst>
          </p:cNvPr>
          <p:cNvCxnSpPr>
            <a:cxnSpLocks/>
          </p:cNvCxnSpPr>
          <p:nvPr/>
        </p:nvCxnSpPr>
        <p:spPr>
          <a:xfrm>
            <a:off x="4440293" y="2746277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A7AAEE-82BE-0549-8F03-6811E63C1059}"/>
              </a:ext>
            </a:extLst>
          </p:cNvPr>
          <p:cNvCxnSpPr/>
          <p:nvPr/>
        </p:nvCxnSpPr>
        <p:spPr>
          <a:xfrm>
            <a:off x="4184378" y="3978775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CC50570-856C-2443-8B30-1205A96D8DD7}"/>
              </a:ext>
            </a:extLst>
          </p:cNvPr>
          <p:cNvCxnSpPr/>
          <p:nvPr/>
        </p:nvCxnSpPr>
        <p:spPr>
          <a:xfrm>
            <a:off x="4175260" y="4052831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5D1E558-6EEC-334D-AB8A-F26AB42A91A7}"/>
              </a:ext>
            </a:extLst>
          </p:cNvPr>
          <p:cNvCxnSpPr/>
          <p:nvPr/>
        </p:nvCxnSpPr>
        <p:spPr>
          <a:xfrm>
            <a:off x="4416248" y="3979238"/>
            <a:ext cx="144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0232F4-65D0-8943-B96C-59AF8D943177}"/>
              </a:ext>
            </a:extLst>
          </p:cNvPr>
          <p:cNvCxnSpPr/>
          <p:nvPr/>
        </p:nvCxnSpPr>
        <p:spPr>
          <a:xfrm>
            <a:off x="4413758" y="4053294"/>
            <a:ext cx="144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1C84203-A4A4-774B-B1E8-F74D98241692}"/>
              </a:ext>
            </a:extLst>
          </p:cNvPr>
          <p:cNvCxnSpPr/>
          <p:nvPr/>
        </p:nvCxnSpPr>
        <p:spPr>
          <a:xfrm>
            <a:off x="4042868" y="3978775"/>
            <a:ext cx="144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CBAB17-4D3A-A947-A091-898E569A1E17}"/>
              </a:ext>
            </a:extLst>
          </p:cNvPr>
          <p:cNvCxnSpPr/>
          <p:nvPr/>
        </p:nvCxnSpPr>
        <p:spPr>
          <a:xfrm>
            <a:off x="4040378" y="4052831"/>
            <a:ext cx="144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20ED26F-BC08-9744-9C95-96C387DFDE8F}"/>
              </a:ext>
            </a:extLst>
          </p:cNvPr>
          <p:cNvSpPr txBox="1"/>
          <p:nvPr/>
        </p:nvSpPr>
        <p:spPr>
          <a:xfrm>
            <a:off x="4530132" y="2710112"/>
            <a:ext cx="1497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Proteinase K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520961F-3D70-A240-99F0-26E513B1A545}"/>
              </a:ext>
            </a:extLst>
          </p:cNvPr>
          <p:cNvCxnSpPr>
            <a:cxnSpLocks/>
          </p:cNvCxnSpPr>
          <p:nvPr/>
        </p:nvCxnSpPr>
        <p:spPr>
          <a:xfrm>
            <a:off x="5417579" y="2265355"/>
            <a:ext cx="0" cy="21829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1B6ACAD-6ACA-4649-A1B9-66FB9E80B3C7}"/>
              </a:ext>
            </a:extLst>
          </p:cNvPr>
          <p:cNvCxnSpPr>
            <a:cxnSpLocks/>
          </p:cNvCxnSpPr>
          <p:nvPr/>
        </p:nvCxnSpPr>
        <p:spPr>
          <a:xfrm>
            <a:off x="4042137" y="3598657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AD69F69-FFF8-FA4C-A95C-4A65E229E324}"/>
              </a:ext>
            </a:extLst>
          </p:cNvPr>
          <p:cNvCxnSpPr>
            <a:cxnSpLocks/>
          </p:cNvCxnSpPr>
          <p:nvPr/>
        </p:nvCxnSpPr>
        <p:spPr>
          <a:xfrm>
            <a:off x="4042137" y="3524601"/>
            <a:ext cx="36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141AEAD-0B2F-7142-8AF0-84E092319324}"/>
              </a:ext>
            </a:extLst>
          </p:cNvPr>
          <p:cNvCxnSpPr>
            <a:cxnSpLocks/>
          </p:cNvCxnSpPr>
          <p:nvPr/>
        </p:nvCxnSpPr>
        <p:spPr>
          <a:xfrm>
            <a:off x="4449357" y="3598657"/>
            <a:ext cx="36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5E3B087-93A1-2A4D-AE9E-CBF530E83EEF}"/>
              </a:ext>
            </a:extLst>
          </p:cNvPr>
          <p:cNvCxnSpPr>
            <a:cxnSpLocks/>
          </p:cNvCxnSpPr>
          <p:nvPr/>
        </p:nvCxnSpPr>
        <p:spPr>
          <a:xfrm>
            <a:off x="4557357" y="3524601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76E314C-0086-C842-9280-71B9DA7F62A9}"/>
              </a:ext>
            </a:extLst>
          </p:cNvPr>
          <p:cNvSpPr txBox="1"/>
          <p:nvPr/>
        </p:nvSpPr>
        <p:spPr>
          <a:xfrm>
            <a:off x="4530132" y="3220301"/>
            <a:ext cx="11457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NlaIII digestion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DEE464A-4EC7-A24F-A96B-D86438657D2D}"/>
              </a:ext>
            </a:extLst>
          </p:cNvPr>
          <p:cNvSpPr txBox="1"/>
          <p:nvPr/>
        </p:nvSpPr>
        <p:spPr>
          <a:xfrm>
            <a:off x="4530132" y="3667542"/>
            <a:ext cx="1302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Adapter ligation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22416A-CB12-F747-AA2E-E0EDE51AFC5F}"/>
              </a:ext>
            </a:extLst>
          </p:cNvPr>
          <p:cNvCxnSpPr>
            <a:cxnSpLocks/>
          </p:cNvCxnSpPr>
          <p:nvPr/>
        </p:nvCxnSpPr>
        <p:spPr>
          <a:xfrm>
            <a:off x="4440293" y="3225052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D61A22D-48FA-434B-866A-7BB0937AB7F3}"/>
              </a:ext>
            </a:extLst>
          </p:cNvPr>
          <p:cNvSpPr txBox="1"/>
          <p:nvPr/>
        </p:nvSpPr>
        <p:spPr>
          <a:xfrm>
            <a:off x="4295492" y="2981322"/>
            <a:ext cx="3000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"/>
              <a:t>CATG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F5E304-E4C5-5649-8C7C-70B104484025}"/>
              </a:ext>
            </a:extLst>
          </p:cNvPr>
          <p:cNvSpPr txBox="1"/>
          <p:nvPr/>
        </p:nvSpPr>
        <p:spPr>
          <a:xfrm rot="10800000">
            <a:off x="4295492" y="3056319"/>
            <a:ext cx="3000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"/>
              <a:t>CATG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9185BFC-6E5E-574A-98E5-D39092E55E7F}"/>
              </a:ext>
            </a:extLst>
          </p:cNvPr>
          <p:cNvSpPr txBox="1"/>
          <p:nvPr/>
        </p:nvSpPr>
        <p:spPr>
          <a:xfrm rot="10800000">
            <a:off x="4361905" y="3524043"/>
            <a:ext cx="3000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"/>
              <a:t>CATG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0239731-B57E-1747-BAC9-A511E180E288}"/>
              </a:ext>
            </a:extLst>
          </p:cNvPr>
          <p:cNvSpPr txBox="1"/>
          <p:nvPr/>
        </p:nvSpPr>
        <p:spPr>
          <a:xfrm>
            <a:off x="4187719" y="3447657"/>
            <a:ext cx="3000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"/>
              <a:t>CATG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DB15F3F-532B-7D44-8B48-4A52C42C099A}"/>
              </a:ext>
            </a:extLst>
          </p:cNvPr>
          <p:cNvCxnSpPr>
            <a:cxnSpLocks/>
          </p:cNvCxnSpPr>
          <p:nvPr/>
        </p:nvCxnSpPr>
        <p:spPr>
          <a:xfrm>
            <a:off x="4432489" y="3677932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16C3F44-6976-9D41-B2F4-FB5C68F1B0A9}"/>
              </a:ext>
            </a:extLst>
          </p:cNvPr>
          <p:cNvCxnSpPr/>
          <p:nvPr/>
        </p:nvCxnSpPr>
        <p:spPr>
          <a:xfrm>
            <a:off x="4385671" y="4183927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9880C0C-EE0D-504A-8AB4-15F568F090AB}"/>
              </a:ext>
            </a:extLst>
          </p:cNvPr>
          <p:cNvCxnSpPr/>
          <p:nvPr/>
        </p:nvCxnSpPr>
        <p:spPr>
          <a:xfrm>
            <a:off x="4376553" y="4257983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B8490EA-9050-BD41-B762-47816FE7730E}"/>
              </a:ext>
            </a:extLst>
          </p:cNvPr>
          <p:cNvCxnSpPr/>
          <p:nvPr/>
        </p:nvCxnSpPr>
        <p:spPr>
          <a:xfrm>
            <a:off x="4617541" y="4184390"/>
            <a:ext cx="144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ECC686E-7489-454E-85ED-7197D6F86958}"/>
              </a:ext>
            </a:extLst>
          </p:cNvPr>
          <p:cNvCxnSpPr/>
          <p:nvPr/>
        </p:nvCxnSpPr>
        <p:spPr>
          <a:xfrm>
            <a:off x="4615051" y="4258446"/>
            <a:ext cx="144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BB47321-4D90-2247-8284-95E6A521B092}"/>
              </a:ext>
            </a:extLst>
          </p:cNvPr>
          <p:cNvCxnSpPr/>
          <p:nvPr/>
        </p:nvCxnSpPr>
        <p:spPr>
          <a:xfrm>
            <a:off x="4244161" y="4183927"/>
            <a:ext cx="144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218C73-9F9F-764A-97C3-EBCBC369EFB8}"/>
              </a:ext>
            </a:extLst>
          </p:cNvPr>
          <p:cNvCxnSpPr/>
          <p:nvPr/>
        </p:nvCxnSpPr>
        <p:spPr>
          <a:xfrm>
            <a:off x="4241671" y="4257983"/>
            <a:ext cx="144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FE20D3E-BF51-D547-8099-ECE2FD382CA6}"/>
              </a:ext>
            </a:extLst>
          </p:cNvPr>
          <p:cNvSpPr txBox="1"/>
          <p:nvPr/>
        </p:nvSpPr>
        <p:spPr>
          <a:xfrm>
            <a:off x="4772017" y="3961396"/>
            <a:ext cx="67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600" i="1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barcoded</a:t>
            </a:r>
          </a:p>
          <a:p>
            <a:pPr algn="ctr"/>
            <a:r>
              <a:rPr lang="en-NL" sz="600" i="1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fragments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25D357F-D792-AA47-AFD1-F2AD19D90D0D}"/>
              </a:ext>
            </a:extLst>
          </p:cNvPr>
          <p:cNvCxnSpPr>
            <a:cxnSpLocks/>
          </p:cNvCxnSpPr>
          <p:nvPr/>
        </p:nvCxnSpPr>
        <p:spPr>
          <a:xfrm flipH="1" flipV="1">
            <a:off x="4611281" y="4020565"/>
            <a:ext cx="261488" cy="63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DDBC457-C243-9F43-BBBC-5E16901230E9}"/>
              </a:ext>
            </a:extLst>
          </p:cNvPr>
          <p:cNvCxnSpPr>
            <a:cxnSpLocks/>
          </p:cNvCxnSpPr>
          <p:nvPr/>
        </p:nvCxnSpPr>
        <p:spPr>
          <a:xfrm flipH="1">
            <a:off x="4779181" y="4125826"/>
            <a:ext cx="124697" cy="95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A685381-F19E-144E-9261-6FA89F96B9AE}"/>
              </a:ext>
            </a:extLst>
          </p:cNvPr>
          <p:cNvCxnSpPr>
            <a:cxnSpLocks/>
          </p:cNvCxnSpPr>
          <p:nvPr/>
        </p:nvCxnSpPr>
        <p:spPr>
          <a:xfrm>
            <a:off x="6854007" y="2265355"/>
            <a:ext cx="0" cy="21829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E96242C-CF7B-1641-BFF9-0C6190CC26B4}"/>
              </a:ext>
            </a:extLst>
          </p:cNvPr>
          <p:cNvSpPr txBox="1"/>
          <p:nvPr/>
        </p:nvSpPr>
        <p:spPr>
          <a:xfrm>
            <a:off x="5417579" y="153350"/>
            <a:ext cx="1436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single-cell  TAPS + Tx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0C7940-7CE4-3F46-B64C-D170688E46B4}"/>
              </a:ext>
            </a:extLst>
          </p:cNvPr>
          <p:cNvSpPr txBox="1"/>
          <p:nvPr/>
        </p:nvSpPr>
        <p:spPr>
          <a:xfrm>
            <a:off x="5803280" y="1327915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cell isolation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D92081-727D-D940-A129-6771AC451B34}"/>
              </a:ext>
            </a:extLst>
          </p:cNvPr>
          <p:cNvSpPr/>
          <p:nvPr/>
        </p:nvSpPr>
        <p:spPr>
          <a:xfrm>
            <a:off x="3895246" y="6118876"/>
            <a:ext cx="4622260" cy="70799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8A085B34-458D-9A43-BB58-3BC347549B21}"/>
              </a:ext>
            </a:extLst>
          </p:cNvPr>
          <p:cNvSpPr/>
          <p:nvPr/>
        </p:nvSpPr>
        <p:spPr>
          <a:xfrm rot="5400000">
            <a:off x="4014247" y="5246508"/>
            <a:ext cx="307778" cy="210203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0DF009-1A6D-3443-BA16-DCBB97A6EBD1}"/>
              </a:ext>
            </a:extLst>
          </p:cNvPr>
          <p:cNvSpPr txBox="1"/>
          <p:nvPr/>
        </p:nvSpPr>
        <p:spPr>
          <a:xfrm>
            <a:off x="3978257" y="5801091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PLATES ARE  POOLED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62872-9E72-6843-BEE1-4D6B4CE13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101" y="5114457"/>
            <a:ext cx="461872" cy="461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3EC60D-49F9-E347-8E32-10932160AF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358" y="4722607"/>
            <a:ext cx="535153" cy="346502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2B5A0D5-93BA-F44A-B1FE-0074E6E9F662}"/>
              </a:ext>
            </a:extLst>
          </p:cNvPr>
          <p:cNvSpPr/>
          <p:nvPr/>
        </p:nvSpPr>
        <p:spPr>
          <a:xfrm rot="19403174">
            <a:off x="4429511" y="5102118"/>
            <a:ext cx="255692" cy="442452"/>
          </a:xfrm>
          <a:custGeom>
            <a:avLst/>
            <a:gdLst>
              <a:gd name="connsiteX0" fmla="*/ 29550 w 255692"/>
              <a:gd name="connsiteY0" fmla="*/ 0 h 442452"/>
              <a:gd name="connsiteX1" fmla="*/ 19718 w 255692"/>
              <a:gd name="connsiteY1" fmla="*/ 294968 h 442452"/>
              <a:gd name="connsiteX2" fmla="*/ 255692 w 255692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692" h="442452">
                <a:moveTo>
                  <a:pt x="29550" y="0"/>
                </a:moveTo>
                <a:cubicBezTo>
                  <a:pt x="5789" y="110613"/>
                  <a:pt x="-17972" y="221226"/>
                  <a:pt x="19718" y="294968"/>
                </a:cubicBezTo>
                <a:cubicBezTo>
                  <a:pt x="57408" y="368710"/>
                  <a:pt x="156550" y="405581"/>
                  <a:pt x="255692" y="44245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DD4F1356-639B-0D47-BAF5-EFB7C9FF8D1A}"/>
              </a:ext>
            </a:extLst>
          </p:cNvPr>
          <p:cNvSpPr/>
          <p:nvPr/>
        </p:nvSpPr>
        <p:spPr>
          <a:xfrm rot="5400000">
            <a:off x="5227619" y="5250941"/>
            <a:ext cx="307778" cy="210203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722349-5457-094D-8C18-7D86BD8E1230}"/>
              </a:ext>
            </a:extLst>
          </p:cNvPr>
          <p:cNvSpPr txBox="1"/>
          <p:nvPr/>
        </p:nvSpPr>
        <p:spPr>
          <a:xfrm>
            <a:off x="5718319" y="5797368"/>
            <a:ext cx="1136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TAPS CONVERSION</a:t>
            </a:r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D4D1E013-9AD2-914E-8E76-665949119224}"/>
              </a:ext>
            </a:extLst>
          </p:cNvPr>
          <p:cNvSpPr/>
          <p:nvPr/>
        </p:nvSpPr>
        <p:spPr>
          <a:xfrm rot="5400000">
            <a:off x="7081586" y="5250941"/>
            <a:ext cx="307778" cy="210203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F25783-8230-C548-BC16-A2CFCD716E03}"/>
              </a:ext>
            </a:extLst>
          </p:cNvPr>
          <p:cNvSpPr txBox="1"/>
          <p:nvPr/>
        </p:nvSpPr>
        <p:spPr>
          <a:xfrm>
            <a:off x="7354513" y="573117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IVT, Library prep</a:t>
            </a:r>
          </a:p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&amp; Sequencing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5A7D97-8372-7848-BD24-C2E2B5BC5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9340" y="4685380"/>
            <a:ext cx="1232863" cy="597625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25D0993-1580-244A-98E4-ADF07F7676CB}"/>
              </a:ext>
            </a:extLst>
          </p:cNvPr>
          <p:cNvSpPr txBox="1"/>
          <p:nvPr/>
        </p:nvSpPr>
        <p:spPr>
          <a:xfrm rot="16200000">
            <a:off x="3330870" y="6354149"/>
            <a:ext cx="614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 b="1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46787-F6B8-9A4C-82E5-0C302B5AC2EA}"/>
              </a:ext>
            </a:extLst>
          </p:cNvPr>
          <p:cNvSpPr txBox="1"/>
          <p:nvPr/>
        </p:nvSpPr>
        <p:spPr>
          <a:xfrm>
            <a:off x="3895246" y="6112774"/>
            <a:ext cx="1522333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Adapter</a:t>
            </a:r>
            <a:r>
              <a:rPr lang="en-NL" sz="800">
                <a:latin typeface="Avenir Book" panose="02000503020000020003" pitchFamily="2" charset="0"/>
              </a:rPr>
              <a:t>: Cell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Read position</a:t>
            </a:r>
            <a:r>
              <a:rPr lang="en-NL" sz="800">
                <a:latin typeface="Avenir Book" panose="02000503020000020003" pitchFamily="2" charset="0"/>
              </a:rPr>
              <a:t>: uninformative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Sequence</a:t>
            </a:r>
            <a:r>
              <a:rPr lang="en-NL" sz="800">
                <a:latin typeface="Avenir Book" panose="02000503020000020003" pitchFamily="2" charset="0"/>
              </a:rPr>
              <a:t>: Methylation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Comparable</a:t>
            </a:r>
            <a:r>
              <a:rPr lang="en-NL" sz="800">
                <a:latin typeface="Avenir Book" panose="02000503020000020003" pitchFamily="2" charset="0"/>
              </a:rPr>
              <a:t>: WGBS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476D32-4F71-9044-A866-994F8C3C560A}"/>
              </a:ext>
            </a:extLst>
          </p:cNvPr>
          <p:cNvSpPr txBox="1"/>
          <p:nvPr/>
        </p:nvSpPr>
        <p:spPr>
          <a:xfrm>
            <a:off x="5399134" y="6113029"/>
            <a:ext cx="161157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Adapter</a:t>
            </a:r>
            <a:r>
              <a:rPr lang="en-NL" sz="800">
                <a:latin typeface="Avenir Book" panose="02000503020000020003" pitchFamily="2" charset="0"/>
              </a:rPr>
              <a:t>: Cell, DNA vs. RNA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Read position</a:t>
            </a:r>
            <a:r>
              <a:rPr lang="en-NL" sz="800">
                <a:latin typeface="Avenir Book" panose="02000503020000020003" pitchFamily="2" charset="0"/>
              </a:rPr>
              <a:t>: uninformative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Sequence</a:t>
            </a:r>
            <a:r>
              <a:rPr lang="en-NL" sz="800">
                <a:latin typeface="Avenir Book" panose="02000503020000020003" pitchFamily="2" charset="0"/>
              </a:rPr>
              <a:t>: Methylation (DNA)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Comparable</a:t>
            </a:r>
            <a:r>
              <a:rPr lang="en-NL" sz="800">
                <a:latin typeface="Avenir Book" panose="02000503020000020003" pitchFamily="2" charset="0"/>
              </a:rPr>
              <a:t>: WGBS + Tx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AC24BC-EAE2-1149-9070-F745DD4B5AFD}"/>
              </a:ext>
            </a:extLst>
          </p:cNvPr>
          <p:cNvSpPr txBox="1"/>
          <p:nvPr/>
        </p:nvSpPr>
        <p:spPr>
          <a:xfrm>
            <a:off x="6919683" y="6112774"/>
            <a:ext cx="1522333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Adapter</a:t>
            </a:r>
            <a:r>
              <a:rPr lang="en-NL" sz="800">
                <a:latin typeface="Avenir Book" panose="02000503020000020003" pitchFamily="2" charset="0"/>
              </a:rPr>
              <a:t>: Cell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Read</a:t>
            </a:r>
            <a:r>
              <a:rPr lang="en-NL" sz="800">
                <a:latin typeface="Avenir Book" panose="02000503020000020003" pitchFamily="2" charset="0"/>
              </a:rPr>
              <a:t> </a:t>
            </a:r>
            <a:r>
              <a:rPr lang="en-NL" sz="800" b="1">
                <a:latin typeface="Avenir Book" panose="02000503020000020003" pitchFamily="2" charset="0"/>
              </a:rPr>
              <a:t>position</a:t>
            </a:r>
            <a:r>
              <a:rPr lang="en-NL" sz="800">
                <a:latin typeface="Avenir Book" panose="02000503020000020003" pitchFamily="2" charset="0"/>
              </a:rPr>
              <a:t>: Histone mod.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Sequence</a:t>
            </a:r>
            <a:r>
              <a:rPr lang="en-NL" sz="800">
                <a:latin typeface="Avenir Book" panose="02000503020000020003" pitchFamily="2" charset="0"/>
              </a:rPr>
              <a:t>: Methylation</a:t>
            </a:r>
          </a:p>
          <a:p>
            <a:pPr algn="ctr">
              <a:lnSpc>
                <a:spcPct val="120000"/>
              </a:lnSpc>
            </a:pPr>
            <a:r>
              <a:rPr lang="en-NL" sz="800" b="1">
                <a:latin typeface="Avenir Book" panose="02000503020000020003" pitchFamily="2" charset="0"/>
              </a:rPr>
              <a:t>Comparable</a:t>
            </a:r>
            <a:r>
              <a:rPr lang="en-NL" sz="800">
                <a:latin typeface="Avenir Book" panose="02000503020000020003" pitchFamily="2" charset="0"/>
              </a:rPr>
              <a:t>: ChIP + BS-Seq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0783D17-DD7F-E144-9D8C-D4A746F71260}"/>
              </a:ext>
            </a:extLst>
          </p:cNvPr>
          <p:cNvSpPr txBox="1"/>
          <p:nvPr/>
        </p:nvSpPr>
        <p:spPr>
          <a:xfrm rot="16200000">
            <a:off x="2899820" y="5220872"/>
            <a:ext cx="1407246" cy="21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 b="1">
                <a:solidFill>
                  <a:schemeClr val="accent6">
                    <a:lumMod val="50000"/>
                  </a:schemeClr>
                </a:solidFill>
                <a:latin typeface="lazer84" panose="02000500000000000000" pitchFamily="2" charset="77"/>
              </a:rPr>
              <a:t>Pooled processing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2149C6-4892-BC48-A08E-DA44896D6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4527" y="4699271"/>
            <a:ext cx="456332" cy="576265"/>
          </a:xfrm>
          <a:prstGeom prst="rect">
            <a:avLst/>
          </a:prstGeom>
        </p:spPr>
      </p:pic>
      <p:sp>
        <p:nvSpPr>
          <p:cNvPr id="119" name="Freeform 118">
            <a:extLst>
              <a:ext uri="{FF2B5EF4-FFF2-40B4-BE49-F238E27FC236}">
                <a16:creationId xmlns:a16="http://schemas.microsoft.com/office/drawing/2014/main" id="{CAFDE4EE-F180-F541-9464-8AA93D12859F}"/>
              </a:ext>
            </a:extLst>
          </p:cNvPr>
          <p:cNvSpPr/>
          <p:nvPr/>
        </p:nvSpPr>
        <p:spPr>
          <a:xfrm rot="17585212">
            <a:off x="5838707" y="5259440"/>
            <a:ext cx="168826" cy="256684"/>
          </a:xfrm>
          <a:custGeom>
            <a:avLst/>
            <a:gdLst>
              <a:gd name="connsiteX0" fmla="*/ 29550 w 255692"/>
              <a:gd name="connsiteY0" fmla="*/ 0 h 442452"/>
              <a:gd name="connsiteX1" fmla="*/ 19718 w 255692"/>
              <a:gd name="connsiteY1" fmla="*/ 294968 h 442452"/>
              <a:gd name="connsiteX2" fmla="*/ 255692 w 255692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692" h="442452">
                <a:moveTo>
                  <a:pt x="29550" y="0"/>
                </a:moveTo>
                <a:cubicBezTo>
                  <a:pt x="5789" y="110613"/>
                  <a:pt x="-17972" y="221226"/>
                  <a:pt x="19718" y="294968"/>
                </a:cubicBezTo>
                <a:cubicBezTo>
                  <a:pt x="57408" y="368710"/>
                  <a:pt x="156550" y="405581"/>
                  <a:pt x="255692" y="44245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19583497">
                  <a:custGeom>
                    <a:avLst/>
                    <a:gdLst>
                      <a:gd name="connsiteX0" fmla="*/ 19511 w 168826"/>
                      <a:gd name="connsiteY0" fmla="*/ 0 h 256684"/>
                      <a:gd name="connsiteX1" fmla="*/ 13019 w 168826"/>
                      <a:gd name="connsiteY1" fmla="*/ 171122 h 256684"/>
                      <a:gd name="connsiteX2" fmla="*/ 168826 w 168826"/>
                      <a:gd name="connsiteY2" fmla="*/ 256684 h 256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8826" h="256684" extrusionOk="0">
                        <a:moveTo>
                          <a:pt x="19511" y="0"/>
                        </a:moveTo>
                        <a:cubicBezTo>
                          <a:pt x="7050" y="61361"/>
                          <a:pt x="-11804" y="133143"/>
                          <a:pt x="13019" y="171122"/>
                        </a:cubicBezTo>
                        <a:cubicBezTo>
                          <a:pt x="25411" y="215319"/>
                          <a:pt x="103015" y="234315"/>
                          <a:pt x="168826" y="25668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B6691BAE-C17F-3142-B21F-D3C76C8BB501}"/>
              </a:ext>
            </a:extLst>
          </p:cNvPr>
          <p:cNvSpPr/>
          <p:nvPr/>
        </p:nvSpPr>
        <p:spPr>
          <a:xfrm rot="17585212">
            <a:off x="6361424" y="5251806"/>
            <a:ext cx="168826" cy="256684"/>
          </a:xfrm>
          <a:custGeom>
            <a:avLst/>
            <a:gdLst>
              <a:gd name="connsiteX0" fmla="*/ 29550 w 255692"/>
              <a:gd name="connsiteY0" fmla="*/ 0 h 442452"/>
              <a:gd name="connsiteX1" fmla="*/ 19718 w 255692"/>
              <a:gd name="connsiteY1" fmla="*/ 294968 h 442452"/>
              <a:gd name="connsiteX2" fmla="*/ 255692 w 255692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692" h="442452">
                <a:moveTo>
                  <a:pt x="29550" y="0"/>
                </a:moveTo>
                <a:cubicBezTo>
                  <a:pt x="5789" y="110613"/>
                  <a:pt x="-17972" y="221226"/>
                  <a:pt x="19718" y="294968"/>
                </a:cubicBezTo>
                <a:cubicBezTo>
                  <a:pt x="57408" y="368710"/>
                  <a:pt x="156550" y="405581"/>
                  <a:pt x="255692" y="44245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819583497">
                  <a:custGeom>
                    <a:avLst/>
                    <a:gdLst>
                      <a:gd name="connsiteX0" fmla="*/ 19511 w 168826"/>
                      <a:gd name="connsiteY0" fmla="*/ 0 h 256684"/>
                      <a:gd name="connsiteX1" fmla="*/ 13019 w 168826"/>
                      <a:gd name="connsiteY1" fmla="*/ 171122 h 256684"/>
                      <a:gd name="connsiteX2" fmla="*/ 168826 w 168826"/>
                      <a:gd name="connsiteY2" fmla="*/ 256684 h 256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8826" h="256684" extrusionOk="0">
                        <a:moveTo>
                          <a:pt x="19511" y="0"/>
                        </a:moveTo>
                        <a:cubicBezTo>
                          <a:pt x="7050" y="61361"/>
                          <a:pt x="-11804" y="133143"/>
                          <a:pt x="13019" y="171122"/>
                        </a:cubicBezTo>
                        <a:cubicBezTo>
                          <a:pt x="25411" y="215319"/>
                          <a:pt x="103015" y="234315"/>
                          <a:pt x="168826" y="25668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F06AEE-FD2A-C849-8AD2-9CD5187A1EE5}"/>
              </a:ext>
            </a:extLst>
          </p:cNvPr>
          <p:cNvSpPr txBox="1"/>
          <p:nvPr/>
        </p:nvSpPr>
        <p:spPr>
          <a:xfrm>
            <a:off x="7535022" y="5367167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>
                <a:latin typeface="Avenir Book" panose="02000503020000020003" pitchFamily="2" charset="0"/>
              </a:rPr>
              <a:t>5</a:t>
            </a:r>
            <a:r>
              <a:rPr lang="en-NL" sz="1000" baseline="30000">
                <a:latin typeface="Avenir Book" panose="02000503020000020003" pitchFamily="2" charset="0"/>
              </a:rPr>
              <a:t>m</a:t>
            </a:r>
            <a:r>
              <a:rPr lang="en-NL" sz="1000">
                <a:latin typeface="Avenir Book" panose="02000503020000020003" pitchFamily="2" charset="0"/>
              </a:rPr>
              <a:t>C </a:t>
            </a:r>
            <a:r>
              <a:rPr lang="en-NL" sz="1000">
                <a:latin typeface="Avenir Book" panose="02000503020000020003" pitchFamily="2" charset="0"/>
                <a:sym typeface="Wingdings" pitchFamily="2" charset="2"/>
              </a:rPr>
              <a:t> 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4571-313E-6549-926F-7660330CAB2C}"/>
              </a:ext>
            </a:extLst>
          </p:cNvPr>
          <p:cNvSpPr txBox="1"/>
          <p:nvPr/>
        </p:nvSpPr>
        <p:spPr>
          <a:xfrm>
            <a:off x="5674815" y="5487511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600" b="1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mTET1CD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6D7DFEA-41B7-6149-9EE4-1B90A3D075D7}"/>
              </a:ext>
            </a:extLst>
          </p:cNvPr>
          <p:cNvSpPr txBox="1"/>
          <p:nvPr/>
        </p:nvSpPr>
        <p:spPr>
          <a:xfrm>
            <a:off x="6207960" y="544134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600" b="1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Pyridine</a:t>
            </a:r>
          </a:p>
          <a:p>
            <a:pPr algn="ctr"/>
            <a:r>
              <a:rPr lang="en-NL" sz="600" b="1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Borane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EB292C-D4B9-A84A-99DF-5D36ED5086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2950" y="4817993"/>
            <a:ext cx="420686" cy="423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C8EFCBD-B482-474A-A028-F0CA42D82147}"/>
              </a:ext>
            </a:extLst>
          </p:cNvPr>
          <p:cNvSpPr/>
          <p:nvPr/>
        </p:nvSpPr>
        <p:spPr>
          <a:xfrm>
            <a:off x="5480793" y="5106222"/>
            <a:ext cx="114632" cy="153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AE0A19-7F27-A548-A11D-80C46904CF31}"/>
              </a:ext>
            </a:extLst>
          </p:cNvPr>
          <p:cNvSpPr/>
          <p:nvPr/>
        </p:nvSpPr>
        <p:spPr>
          <a:xfrm>
            <a:off x="6350928" y="5038995"/>
            <a:ext cx="114632" cy="153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C14E0A-E9A1-3D43-A395-089DC4E649E0}"/>
              </a:ext>
            </a:extLst>
          </p:cNvPr>
          <p:cNvSpPr/>
          <p:nvPr/>
        </p:nvSpPr>
        <p:spPr>
          <a:xfrm>
            <a:off x="5930704" y="4684456"/>
            <a:ext cx="114632" cy="153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EC9A3DC-EB6D-A64C-8B82-FFA1B925A55A}"/>
              </a:ext>
            </a:extLst>
          </p:cNvPr>
          <p:cNvSpPr/>
          <p:nvPr/>
        </p:nvSpPr>
        <p:spPr>
          <a:xfrm>
            <a:off x="6889447" y="4693439"/>
            <a:ext cx="114632" cy="153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14BC1A1-6762-A841-B47F-22E712B3B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889" b="94815" l="38256" r="94070">
                        <a14:foregroundMark x1="84302" y1="28889" x2="84302" y2="28889"/>
                        <a14:foregroundMark x1="55698" y1="88148" x2="55698" y2="88148"/>
                        <a14:foregroundMark x1="55233" y1="94815" x2="55233" y2="94815"/>
                        <a14:foregroundMark x1="38256" y1="47037" x2="38256" y2="47037"/>
                        <a14:foregroundMark x1="94070" y1="64074" x2="94070" y2="64074"/>
                        <a14:backgroundMark x1="85116" y1="35185" x2="85116" y2="35185"/>
                      </a14:backgroundRemoval>
                    </a14:imgEffect>
                  </a14:imgLayer>
                </a14:imgProps>
              </a:ext>
            </a:extLst>
          </a:blip>
          <a:srcRect l="38047" r="-548" b="4537"/>
          <a:stretch/>
        </p:blipFill>
        <p:spPr>
          <a:xfrm>
            <a:off x="7299340" y="2319822"/>
            <a:ext cx="641831" cy="307777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0D09255-3957-E34D-8996-E865D5017C64}"/>
              </a:ext>
            </a:extLst>
          </p:cNvPr>
          <p:cNvCxnSpPr>
            <a:cxnSpLocks/>
          </p:cNvCxnSpPr>
          <p:nvPr/>
        </p:nvCxnSpPr>
        <p:spPr>
          <a:xfrm flipH="1">
            <a:off x="7529369" y="2437631"/>
            <a:ext cx="42443" cy="105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23D8605-3EF6-5541-857B-059C080954DD}"/>
              </a:ext>
            </a:extLst>
          </p:cNvPr>
          <p:cNvCxnSpPr>
            <a:cxnSpLocks/>
          </p:cNvCxnSpPr>
          <p:nvPr/>
        </p:nvCxnSpPr>
        <p:spPr>
          <a:xfrm flipH="1">
            <a:off x="7828997" y="2477731"/>
            <a:ext cx="42443" cy="105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7C9EFF9-3478-C44A-9ABA-0A5A17CEB5D2}"/>
              </a:ext>
            </a:extLst>
          </p:cNvPr>
          <p:cNvCxnSpPr>
            <a:cxnSpLocks/>
          </p:cNvCxnSpPr>
          <p:nvPr/>
        </p:nvCxnSpPr>
        <p:spPr>
          <a:xfrm>
            <a:off x="7635634" y="2765322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8667502-4B4F-E649-A7F3-9FE63918933B}"/>
              </a:ext>
            </a:extLst>
          </p:cNvPr>
          <p:cNvSpPr txBox="1"/>
          <p:nvPr/>
        </p:nvSpPr>
        <p:spPr>
          <a:xfrm>
            <a:off x="7622436" y="2739755"/>
            <a:ext cx="1497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MNase activation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6FC2523-75F9-F84D-9423-A396FF768620}"/>
              </a:ext>
            </a:extLst>
          </p:cNvPr>
          <p:cNvCxnSpPr>
            <a:cxnSpLocks/>
          </p:cNvCxnSpPr>
          <p:nvPr/>
        </p:nvCxnSpPr>
        <p:spPr>
          <a:xfrm>
            <a:off x="7168647" y="3136152"/>
            <a:ext cx="354434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54F19D-3660-AB42-99E1-80F3B3EAD1F8}"/>
              </a:ext>
            </a:extLst>
          </p:cNvPr>
          <p:cNvCxnSpPr>
            <a:cxnSpLocks/>
          </p:cNvCxnSpPr>
          <p:nvPr/>
        </p:nvCxnSpPr>
        <p:spPr>
          <a:xfrm>
            <a:off x="7166157" y="3210208"/>
            <a:ext cx="34884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14C2F04-1A08-614F-BFF8-9D042083B33B}"/>
              </a:ext>
            </a:extLst>
          </p:cNvPr>
          <p:cNvCxnSpPr/>
          <p:nvPr/>
        </p:nvCxnSpPr>
        <p:spPr>
          <a:xfrm>
            <a:off x="7531283" y="4060341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1FC748D-1056-E84C-806F-45424B9D0437}"/>
              </a:ext>
            </a:extLst>
          </p:cNvPr>
          <p:cNvCxnSpPr/>
          <p:nvPr/>
        </p:nvCxnSpPr>
        <p:spPr>
          <a:xfrm>
            <a:off x="7522165" y="4134397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580597E-BC57-BF48-8048-1FE0A65D5461}"/>
              </a:ext>
            </a:extLst>
          </p:cNvPr>
          <p:cNvCxnSpPr/>
          <p:nvPr/>
        </p:nvCxnSpPr>
        <p:spPr>
          <a:xfrm>
            <a:off x="7763153" y="4060804"/>
            <a:ext cx="144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93EC271-0A9C-3A42-8036-89A998C25994}"/>
              </a:ext>
            </a:extLst>
          </p:cNvPr>
          <p:cNvCxnSpPr/>
          <p:nvPr/>
        </p:nvCxnSpPr>
        <p:spPr>
          <a:xfrm>
            <a:off x="7763153" y="4134397"/>
            <a:ext cx="144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3EDF47F-8B7A-D549-A863-2D0A17575DBC}"/>
              </a:ext>
            </a:extLst>
          </p:cNvPr>
          <p:cNvCxnSpPr/>
          <p:nvPr/>
        </p:nvCxnSpPr>
        <p:spPr>
          <a:xfrm>
            <a:off x="7389773" y="4060341"/>
            <a:ext cx="144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956B6C-8D12-AF41-BD2F-9101A3C4FC91}"/>
              </a:ext>
            </a:extLst>
          </p:cNvPr>
          <p:cNvCxnSpPr/>
          <p:nvPr/>
        </p:nvCxnSpPr>
        <p:spPr>
          <a:xfrm>
            <a:off x="7387283" y="4134397"/>
            <a:ext cx="144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D9A02AD-7AEF-354E-81E2-F62410E4DA5B}"/>
              </a:ext>
            </a:extLst>
          </p:cNvPr>
          <p:cNvCxnSpPr/>
          <p:nvPr/>
        </p:nvCxnSpPr>
        <p:spPr>
          <a:xfrm>
            <a:off x="7732576" y="4265493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37113BB-9128-F445-B95F-449D8356BD34}"/>
              </a:ext>
            </a:extLst>
          </p:cNvPr>
          <p:cNvCxnSpPr/>
          <p:nvPr/>
        </p:nvCxnSpPr>
        <p:spPr>
          <a:xfrm>
            <a:off x="7723458" y="4339549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3A2E7E8-216E-0B41-AEFE-655840EC099A}"/>
              </a:ext>
            </a:extLst>
          </p:cNvPr>
          <p:cNvCxnSpPr/>
          <p:nvPr/>
        </p:nvCxnSpPr>
        <p:spPr>
          <a:xfrm>
            <a:off x="7964446" y="4265493"/>
            <a:ext cx="144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54B5C5F-470E-004F-93CD-A3E0F15FB440}"/>
              </a:ext>
            </a:extLst>
          </p:cNvPr>
          <p:cNvCxnSpPr/>
          <p:nvPr/>
        </p:nvCxnSpPr>
        <p:spPr>
          <a:xfrm>
            <a:off x="7964446" y="4339549"/>
            <a:ext cx="144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3DB6FEF-C9EC-2D43-8793-7044E95F119B}"/>
              </a:ext>
            </a:extLst>
          </p:cNvPr>
          <p:cNvCxnSpPr/>
          <p:nvPr/>
        </p:nvCxnSpPr>
        <p:spPr>
          <a:xfrm>
            <a:off x="7591066" y="4265493"/>
            <a:ext cx="144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81993A0-2650-E44A-A045-FD41D112B592}"/>
              </a:ext>
            </a:extLst>
          </p:cNvPr>
          <p:cNvCxnSpPr/>
          <p:nvPr/>
        </p:nvCxnSpPr>
        <p:spPr>
          <a:xfrm>
            <a:off x="7588576" y="4339549"/>
            <a:ext cx="144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2F1DCAD-69AA-5A40-8630-50538C0D47DF}"/>
              </a:ext>
            </a:extLst>
          </p:cNvPr>
          <p:cNvCxnSpPr/>
          <p:nvPr/>
        </p:nvCxnSpPr>
        <p:spPr>
          <a:xfrm>
            <a:off x="7118593" y="4314862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AFC78EB-5439-2F4D-94B9-865299091600}"/>
              </a:ext>
            </a:extLst>
          </p:cNvPr>
          <p:cNvCxnSpPr/>
          <p:nvPr/>
        </p:nvCxnSpPr>
        <p:spPr>
          <a:xfrm>
            <a:off x="7109475" y="4388918"/>
            <a:ext cx="25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F0F4982-14D8-1F46-A3F9-DC947074C213}"/>
              </a:ext>
            </a:extLst>
          </p:cNvPr>
          <p:cNvCxnSpPr/>
          <p:nvPr/>
        </p:nvCxnSpPr>
        <p:spPr>
          <a:xfrm>
            <a:off x="7350463" y="4315325"/>
            <a:ext cx="1440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71D4FB1-5255-E146-9681-513808620015}"/>
              </a:ext>
            </a:extLst>
          </p:cNvPr>
          <p:cNvCxnSpPr/>
          <p:nvPr/>
        </p:nvCxnSpPr>
        <p:spPr>
          <a:xfrm>
            <a:off x="7347973" y="4389381"/>
            <a:ext cx="1440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FB4B2D0-E0F4-C446-A35B-2689C36F11CE}"/>
              </a:ext>
            </a:extLst>
          </p:cNvPr>
          <p:cNvCxnSpPr/>
          <p:nvPr/>
        </p:nvCxnSpPr>
        <p:spPr>
          <a:xfrm>
            <a:off x="6977083" y="4314862"/>
            <a:ext cx="1440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9927AE1-DF5F-A74F-9479-27EC907BA127}"/>
              </a:ext>
            </a:extLst>
          </p:cNvPr>
          <p:cNvCxnSpPr/>
          <p:nvPr/>
        </p:nvCxnSpPr>
        <p:spPr>
          <a:xfrm>
            <a:off x="6974593" y="4388918"/>
            <a:ext cx="1440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BAE6B5-22FA-D548-8ECA-71AC190C43D4}"/>
              </a:ext>
            </a:extLst>
          </p:cNvPr>
          <p:cNvCxnSpPr>
            <a:cxnSpLocks/>
          </p:cNvCxnSpPr>
          <p:nvPr/>
        </p:nvCxnSpPr>
        <p:spPr>
          <a:xfrm>
            <a:off x="7494463" y="3354944"/>
            <a:ext cx="354434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1800041-D40C-4C46-9F42-F3F203ACE052}"/>
              </a:ext>
            </a:extLst>
          </p:cNvPr>
          <p:cNvCxnSpPr>
            <a:cxnSpLocks/>
          </p:cNvCxnSpPr>
          <p:nvPr/>
        </p:nvCxnSpPr>
        <p:spPr>
          <a:xfrm>
            <a:off x="7491973" y="3429000"/>
            <a:ext cx="34884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93EF5B0-96F6-AA4A-AD85-89684D6C1FE7}"/>
              </a:ext>
            </a:extLst>
          </p:cNvPr>
          <p:cNvCxnSpPr>
            <a:cxnSpLocks/>
          </p:cNvCxnSpPr>
          <p:nvPr/>
        </p:nvCxnSpPr>
        <p:spPr>
          <a:xfrm>
            <a:off x="7774165" y="3078283"/>
            <a:ext cx="354434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950CE4E-F783-6245-9F77-8FF4FA8AB5B5}"/>
              </a:ext>
            </a:extLst>
          </p:cNvPr>
          <p:cNvCxnSpPr>
            <a:cxnSpLocks/>
          </p:cNvCxnSpPr>
          <p:nvPr/>
        </p:nvCxnSpPr>
        <p:spPr>
          <a:xfrm>
            <a:off x="7771675" y="3152339"/>
            <a:ext cx="34884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C67A8-F4AB-144D-B33F-A12799AE858D}"/>
              </a:ext>
            </a:extLst>
          </p:cNvPr>
          <p:cNvSpPr txBox="1"/>
          <p:nvPr/>
        </p:nvSpPr>
        <p:spPr>
          <a:xfrm>
            <a:off x="7649362" y="3706633"/>
            <a:ext cx="1302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Adapter ligation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1EDB54A-B869-3948-ADB8-A16EB6A2D17A}"/>
              </a:ext>
            </a:extLst>
          </p:cNvPr>
          <p:cNvCxnSpPr>
            <a:cxnSpLocks/>
          </p:cNvCxnSpPr>
          <p:nvPr/>
        </p:nvCxnSpPr>
        <p:spPr>
          <a:xfrm>
            <a:off x="7635634" y="3719749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2CA5CF20-D5B0-C34F-992B-8524045C50F5}"/>
              </a:ext>
            </a:extLst>
          </p:cNvPr>
          <p:cNvSpPr/>
          <p:nvPr/>
        </p:nvSpPr>
        <p:spPr>
          <a:xfrm>
            <a:off x="5663482" y="2547675"/>
            <a:ext cx="499534" cy="144027"/>
          </a:xfrm>
          <a:custGeom>
            <a:avLst/>
            <a:gdLst>
              <a:gd name="connsiteX0" fmla="*/ 0 w 499534"/>
              <a:gd name="connsiteY0" fmla="*/ 118627 h 144027"/>
              <a:gd name="connsiteX1" fmla="*/ 127000 w 499534"/>
              <a:gd name="connsiteY1" fmla="*/ 94 h 144027"/>
              <a:gd name="connsiteX2" fmla="*/ 237067 w 499534"/>
              <a:gd name="connsiteY2" fmla="*/ 135561 h 144027"/>
              <a:gd name="connsiteX3" fmla="*/ 347134 w 499534"/>
              <a:gd name="connsiteY3" fmla="*/ 94 h 144027"/>
              <a:gd name="connsiteX4" fmla="*/ 499534 w 499534"/>
              <a:gd name="connsiteY4" fmla="*/ 144027 h 14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534" h="144027">
                <a:moveTo>
                  <a:pt x="0" y="118627"/>
                </a:moveTo>
                <a:cubicBezTo>
                  <a:pt x="43744" y="57949"/>
                  <a:pt x="87489" y="-2728"/>
                  <a:pt x="127000" y="94"/>
                </a:cubicBezTo>
                <a:cubicBezTo>
                  <a:pt x="166511" y="2916"/>
                  <a:pt x="200378" y="135561"/>
                  <a:pt x="237067" y="135561"/>
                </a:cubicBezTo>
                <a:cubicBezTo>
                  <a:pt x="273756" y="135561"/>
                  <a:pt x="303390" y="-1317"/>
                  <a:pt x="347134" y="94"/>
                </a:cubicBezTo>
                <a:cubicBezTo>
                  <a:pt x="390878" y="1505"/>
                  <a:pt x="445206" y="72766"/>
                  <a:pt x="499534" y="144027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88CE481B-B80A-3F4B-A43B-441D32AFE3B9}"/>
              </a:ext>
            </a:extLst>
          </p:cNvPr>
          <p:cNvSpPr/>
          <p:nvPr/>
        </p:nvSpPr>
        <p:spPr>
          <a:xfrm>
            <a:off x="6019944" y="2890263"/>
            <a:ext cx="499534" cy="144027"/>
          </a:xfrm>
          <a:custGeom>
            <a:avLst/>
            <a:gdLst>
              <a:gd name="connsiteX0" fmla="*/ 0 w 499534"/>
              <a:gd name="connsiteY0" fmla="*/ 118627 h 144027"/>
              <a:gd name="connsiteX1" fmla="*/ 127000 w 499534"/>
              <a:gd name="connsiteY1" fmla="*/ 94 h 144027"/>
              <a:gd name="connsiteX2" fmla="*/ 237067 w 499534"/>
              <a:gd name="connsiteY2" fmla="*/ 135561 h 144027"/>
              <a:gd name="connsiteX3" fmla="*/ 347134 w 499534"/>
              <a:gd name="connsiteY3" fmla="*/ 94 h 144027"/>
              <a:gd name="connsiteX4" fmla="*/ 499534 w 499534"/>
              <a:gd name="connsiteY4" fmla="*/ 144027 h 14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534" h="144027">
                <a:moveTo>
                  <a:pt x="0" y="118627"/>
                </a:moveTo>
                <a:cubicBezTo>
                  <a:pt x="43744" y="57949"/>
                  <a:pt x="87489" y="-2728"/>
                  <a:pt x="127000" y="94"/>
                </a:cubicBezTo>
                <a:cubicBezTo>
                  <a:pt x="166511" y="2916"/>
                  <a:pt x="200378" y="135561"/>
                  <a:pt x="237067" y="135561"/>
                </a:cubicBezTo>
                <a:cubicBezTo>
                  <a:pt x="273756" y="135561"/>
                  <a:pt x="303390" y="-1317"/>
                  <a:pt x="347134" y="94"/>
                </a:cubicBezTo>
                <a:cubicBezTo>
                  <a:pt x="390878" y="1505"/>
                  <a:pt x="445206" y="72766"/>
                  <a:pt x="499534" y="144027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BB913C28-4630-C241-B898-7CAB5C579732}"/>
              </a:ext>
            </a:extLst>
          </p:cNvPr>
          <p:cNvSpPr/>
          <p:nvPr/>
        </p:nvSpPr>
        <p:spPr>
          <a:xfrm>
            <a:off x="6076559" y="2317579"/>
            <a:ext cx="499534" cy="144027"/>
          </a:xfrm>
          <a:custGeom>
            <a:avLst/>
            <a:gdLst>
              <a:gd name="connsiteX0" fmla="*/ 0 w 499534"/>
              <a:gd name="connsiteY0" fmla="*/ 118627 h 144027"/>
              <a:gd name="connsiteX1" fmla="*/ 127000 w 499534"/>
              <a:gd name="connsiteY1" fmla="*/ 94 h 144027"/>
              <a:gd name="connsiteX2" fmla="*/ 237067 w 499534"/>
              <a:gd name="connsiteY2" fmla="*/ 135561 h 144027"/>
              <a:gd name="connsiteX3" fmla="*/ 347134 w 499534"/>
              <a:gd name="connsiteY3" fmla="*/ 94 h 144027"/>
              <a:gd name="connsiteX4" fmla="*/ 499534 w 499534"/>
              <a:gd name="connsiteY4" fmla="*/ 144027 h 14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534" h="144027">
                <a:moveTo>
                  <a:pt x="0" y="118627"/>
                </a:moveTo>
                <a:cubicBezTo>
                  <a:pt x="43744" y="57949"/>
                  <a:pt x="87489" y="-2728"/>
                  <a:pt x="127000" y="94"/>
                </a:cubicBezTo>
                <a:cubicBezTo>
                  <a:pt x="166511" y="2916"/>
                  <a:pt x="200378" y="135561"/>
                  <a:pt x="237067" y="135561"/>
                </a:cubicBezTo>
                <a:cubicBezTo>
                  <a:pt x="273756" y="135561"/>
                  <a:pt x="303390" y="-1317"/>
                  <a:pt x="347134" y="94"/>
                </a:cubicBezTo>
                <a:cubicBezTo>
                  <a:pt x="390878" y="1505"/>
                  <a:pt x="445206" y="72766"/>
                  <a:pt x="499534" y="144027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BE48D96-AD38-1446-BA4E-7D3E46371A33}"/>
              </a:ext>
            </a:extLst>
          </p:cNvPr>
          <p:cNvCxnSpPr>
            <a:cxnSpLocks/>
          </p:cNvCxnSpPr>
          <p:nvPr/>
        </p:nvCxnSpPr>
        <p:spPr>
          <a:xfrm>
            <a:off x="6157511" y="2595266"/>
            <a:ext cx="48865" cy="712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AE23BB-C768-714C-ADDF-8C4129891F01}"/>
              </a:ext>
            </a:extLst>
          </p:cNvPr>
          <p:cNvCxnSpPr>
            <a:cxnSpLocks/>
          </p:cNvCxnSpPr>
          <p:nvPr/>
        </p:nvCxnSpPr>
        <p:spPr>
          <a:xfrm>
            <a:off x="6561749" y="2366369"/>
            <a:ext cx="48865" cy="712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22628C7-780C-084F-A100-1B7C5E70BE15}"/>
              </a:ext>
            </a:extLst>
          </p:cNvPr>
          <p:cNvCxnSpPr>
            <a:cxnSpLocks/>
          </p:cNvCxnSpPr>
          <p:nvPr/>
        </p:nvCxnSpPr>
        <p:spPr>
          <a:xfrm>
            <a:off x="6206376" y="2666528"/>
            <a:ext cx="100800" cy="14400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48044D-249A-4941-B461-0BF7D1AE5E24}"/>
              </a:ext>
            </a:extLst>
          </p:cNvPr>
          <p:cNvCxnSpPr>
            <a:cxnSpLocks/>
          </p:cNvCxnSpPr>
          <p:nvPr/>
        </p:nvCxnSpPr>
        <p:spPr>
          <a:xfrm>
            <a:off x="6614455" y="2437631"/>
            <a:ext cx="100800" cy="1440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3C16414-A3C0-DC4D-94F7-6B2D5482CA39}"/>
              </a:ext>
            </a:extLst>
          </p:cNvPr>
          <p:cNvCxnSpPr>
            <a:cxnSpLocks/>
          </p:cNvCxnSpPr>
          <p:nvPr/>
        </p:nvCxnSpPr>
        <p:spPr>
          <a:xfrm>
            <a:off x="6562887" y="3001949"/>
            <a:ext cx="100800" cy="14400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EF83BD2-E1EF-8241-B4F5-8ED9B4FADEE2}"/>
              </a:ext>
            </a:extLst>
          </p:cNvPr>
          <p:cNvCxnSpPr>
            <a:cxnSpLocks/>
          </p:cNvCxnSpPr>
          <p:nvPr/>
        </p:nvCxnSpPr>
        <p:spPr>
          <a:xfrm>
            <a:off x="6511760" y="2928628"/>
            <a:ext cx="48865" cy="7126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EB7959B-518F-E543-B99F-F97745B01C46}"/>
              </a:ext>
            </a:extLst>
          </p:cNvPr>
          <p:cNvCxnSpPr>
            <a:cxnSpLocks/>
          </p:cNvCxnSpPr>
          <p:nvPr/>
        </p:nvCxnSpPr>
        <p:spPr>
          <a:xfrm>
            <a:off x="6081362" y="3244634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7C0E3A7-4F18-B24E-9A0F-4BFAA4BC84D9}"/>
              </a:ext>
            </a:extLst>
          </p:cNvPr>
          <p:cNvSpPr txBox="1"/>
          <p:nvPr/>
        </p:nvSpPr>
        <p:spPr>
          <a:xfrm>
            <a:off x="6085971" y="3177228"/>
            <a:ext cx="149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Reverse</a:t>
            </a:r>
          </a:p>
          <a:p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Transcription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039912B-44DF-4D40-A882-CA99D584D568}"/>
              </a:ext>
            </a:extLst>
          </p:cNvPr>
          <p:cNvCxnSpPr>
            <a:cxnSpLocks/>
          </p:cNvCxnSpPr>
          <p:nvPr/>
        </p:nvCxnSpPr>
        <p:spPr>
          <a:xfrm>
            <a:off x="6073143" y="3890304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17505DC-132B-9B46-A239-3F38D42B8F2A}"/>
              </a:ext>
            </a:extLst>
          </p:cNvPr>
          <p:cNvSpPr txBox="1"/>
          <p:nvPr/>
        </p:nvSpPr>
        <p:spPr>
          <a:xfrm>
            <a:off x="5620646" y="4150165"/>
            <a:ext cx="94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Same steps as in Nla-TAPS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D1F6CE3-3D6B-2645-B3DB-387EA7603581}"/>
              </a:ext>
            </a:extLst>
          </p:cNvPr>
          <p:cNvCxnSpPr/>
          <p:nvPr/>
        </p:nvCxnSpPr>
        <p:spPr>
          <a:xfrm>
            <a:off x="5990803" y="3583715"/>
            <a:ext cx="25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B162444-8E58-1643-839D-20867F69681D}"/>
              </a:ext>
            </a:extLst>
          </p:cNvPr>
          <p:cNvCxnSpPr/>
          <p:nvPr/>
        </p:nvCxnSpPr>
        <p:spPr>
          <a:xfrm>
            <a:off x="5981685" y="3657771"/>
            <a:ext cx="25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01F4E6F-61D3-A045-99E6-37F8E7643184}"/>
              </a:ext>
            </a:extLst>
          </p:cNvPr>
          <p:cNvCxnSpPr/>
          <p:nvPr/>
        </p:nvCxnSpPr>
        <p:spPr>
          <a:xfrm>
            <a:off x="6222673" y="3584178"/>
            <a:ext cx="144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B5A561D-17F8-BC4B-B99B-6A551B9F8C3A}"/>
              </a:ext>
            </a:extLst>
          </p:cNvPr>
          <p:cNvCxnSpPr/>
          <p:nvPr/>
        </p:nvCxnSpPr>
        <p:spPr>
          <a:xfrm>
            <a:off x="6222673" y="3657771"/>
            <a:ext cx="144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6C8457D-E455-E742-8E00-133DCB11EFEB}"/>
              </a:ext>
            </a:extLst>
          </p:cNvPr>
          <p:cNvCxnSpPr/>
          <p:nvPr/>
        </p:nvCxnSpPr>
        <p:spPr>
          <a:xfrm>
            <a:off x="6357720" y="3769210"/>
            <a:ext cx="25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30C6874-7B82-6C46-82C9-534392638D09}"/>
              </a:ext>
            </a:extLst>
          </p:cNvPr>
          <p:cNvCxnSpPr/>
          <p:nvPr/>
        </p:nvCxnSpPr>
        <p:spPr>
          <a:xfrm>
            <a:off x="6348602" y="3843266"/>
            <a:ext cx="25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F4D1705-8E21-E148-8AE3-0654A4AD474A}"/>
              </a:ext>
            </a:extLst>
          </p:cNvPr>
          <p:cNvCxnSpPr/>
          <p:nvPr/>
        </p:nvCxnSpPr>
        <p:spPr>
          <a:xfrm>
            <a:off x="6589590" y="3769210"/>
            <a:ext cx="144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D6D7989-4C8E-6E46-A315-B4DBF29012B4}"/>
              </a:ext>
            </a:extLst>
          </p:cNvPr>
          <p:cNvCxnSpPr/>
          <p:nvPr/>
        </p:nvCxnSpPr>
        <p:spPr>
          <a:xfrm>
            <a:off x="6589590" y="3843266"/>
            <a:ext cx="1440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DEFFA3C-4D52-1343-BC32-06131842BDB7}"/>
              </a:ext>
            </a:extLst>
          </p:cNvPr>
          <p:cNvCxnSpPr/>
          <p:nvPr/>
        </p:nvCxnSpPr>
        <p:spPr>
          <a:xfrm>
            <a:off x="5522068" y="3715516"/>
            <a:ext cx="25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7E68C68-6F21-BA4B-8161-5BCC5DF1235E}"/>
              </a:ext>
            </a:extLst>
          </p:cNvPr>
          <p:cNvCxnSpPr/>
          <p:nvPr/>
        </p:nvCxnSpPr>
        <p:spPr>
          <a:xfrm>
            <a:off x="5512950" y="3789572"/>
            <a:ext cx="25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40EE94D-1349-124E-B8B1-BC8CA5AB5825}"/>
              </a:ext>
            </a:extLst>
          </p:cNvPr>
          <p:cNvCxnSpPr/>
          <p:nvPr/>
        </p:nvCxnSpPr>
        <p:spPr>
          <a:xfrm>
            <a:off x="5753938" y="3715979"/>
            <a:ext cx="1440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9C9106E-3B7B-2F44-BD20-651E479C98D1}"/>
              </a:ext>
            </a:extLst>
          </p:cNvPr>
          <p:cNvCxnSpPr/>
          <p:nvPr/>
        </p:nvCxnSpPr>
        <p:spPr>
          <a:xfrm>
            <a:off x="5751448" y="3790035"/>
            <a:ext cx="1440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2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A96008-1F9D-EF46-8507-925B642A26AC}">
  <we:reference id="wa104380121" version="2.0.0.0" store="en-GB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132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lazer84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2020-05-07T15:52:06Z</dcterms:created>
  <dcterms:modified xsi:type="dcterms:W3CDTF">2020-06-02T19:37:06Z</dcterms:modified>
</cp:coreProperties>
</file>