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5143500" cx="9144000"/>
  <p:notesSz cx="6858000" cy="9144000"/>
  <p:embeddedFontLst>
    <p:embeddedFont>
      <p:font typeface="Open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os="4535">
          <p15:clr>
            <a:srgbClr val="A4A3A4"/>
          </p15:clr>
        </p15:guide>
        <p15:guide id="3" pos="1134">
          <p15:clr>
            <a:srgbClr val="9AA0A6"/>
          </p15:clr>
        </p15:guide>
        <p15:guide id="4" pos="2268">
          <p15:clr>
            <a:srgbClr val="9AA0A6"/>
          </p15:clr>
        </p15:guide>
        <p15:guide id="5" pos="3402">
          <p15:clr>
            <a:srgbClr val="9AA0A6"/>
          </p15:clr>
        </p15:guide>
        <p15:guide id="6" orient="horz" pos="2041">
          <p15:clr>
            <a:srgbClr val="9AA0A6"/>
          </p15:clr>
        </p15:guide>
      </p15:sldGuideLst>
    </p:ext>
    <p:ext uri="http://customooxmlschemas.google.com/">
      <go:slidesCustomData xmlns:go="http://customooxmlschemas.google.com/" r:id="rId11" roundtripDataSignature="AMtx7mhYNWB0aKmVNrokmUiP80frTF6n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4535"/>
        <p:guide pos="1134"/>
        <p:guide pos="2268"/>
        <p:guide pos="3402"/>
        <p:guide pos="2041"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OpenSans-boldItalic.fntdata"/><Relationship Id="rId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penSans-regular.fntdata"/><Relationship Id="rId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datasets/heesoo37/120-years-of-olympic-history-athletes-and-results" TargetMode="External"/><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hyperlink" Target="https://docs.google.com/document/d/1ERe1_XJ4d5Gw6MVYVtxrZkmkfCgbkfP6km3TpQoZ6qQ/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
          <p:cNvSpPr/>
          <p:nvPr/>
        </p:nvSpPr>
        <p:spPr>
          <a:xfrm>
            <a:off x="54400" y="492050"/>
            <a:ext cx="1725000" cy="2684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900" u="none" cap="none" strike="noStrike">
                <a:solidFill>
                  <a:srgbClr val="CC0000"/>
                </a:solidFill>
                <a:latin typeface="Open Sans"/>
                <a:ea typeface="Open Sans"/>
                <a:cs typeface="Open Sans"/>
                <a:sym typeface="Open Sans"/>
              </a:rPr>
              <a:t>Besoins et problèmes</a:t>
            </a:r>
            <a:endParaRPr b="1" i="0" sz="9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rgbClr val="CC0000"/>
                </a:solidFill>
                <a:latin typeface="Open Sans"/>
                <a:ea typeface="Open Sans"/>
                <a:cs typeface="Open Sans"/>
                <a:sym typeface="Open Sans"/>
              </a:rPr>
              <a:t>A quel(s) besoin(s) ou problème(s)</a:t>
            </a:r>
            <a:endParaRPr b="0" i="0" sz="7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rgbClr val="CC0000"/>
                </a:solidFill>
                <a:latin typeface="Open Sans"/>
                <a:ea typeface="Open Sans"/>
                <a:cs typeface="Open Sans"/>
                <a:sym typeface="Open Sans"/>
              </a:rPr>
              <a:t>rencontrés par vos usagers votre solution va répondre ?</a:t>
            </a:r>
            <a:endParaRPr/>
          </a:p>
          <a:p>
            <a:pPr indent="0" lvl="0" marL="0" marR="0" rtl="0" algn="l">
              <a:lnSpc>
                <a:spcPct val="100000"/>
              </a:lnSpc>
              <a:spcBef>
                <a:spcPts val="0"/>
              </a:spcBef>
              <a:spcAft>
                <a:spcPts val="0"/>
              </a:spcAft>
              <a:buClr>
                <a:schemeClr val="dk1"/>
              </a:buClr>
              <a:buSzPts val="1100"/>
              <a:buFont typeface="Arial"/>
              <a:buNone/>
            </a:pPr>
            <a:br>
              <a:rPr b="0" i="0" lang="fr" sz="700" u="none" cap="none" strike="noStrike">
                <a:solidFill>
                  <a:srgbClr val="CC0000"/>
                </a:solidFill>
                <a:latin typeface="Open Sans"/>
                <a:ea typeface="Open Sans"/>
                <a:cs typeface="Open Sans"/>
                <a:sym typeface="Open Sans"/>
              </a:rPr>
            </a:br>
            <a:r>
              <a:rPr b="0" i="0" lang="fr" sz="700" u="none" cap="none" strike="noStrike">
                <a:solidFill>
                  <a:schemeClr val="dk1"/>
                </a:solidFill>
                <a:latin typeface="Open Sans"/>
                <a:ea typeface="Open Sans"/>
                <a:cs typeface="Open Sans"/>
                <a:sym typeface="Open Sans"/>
              </a:rPr>
              <a:t>Notre solution va permettre de s’informer sur les Jeux Olympiques</a:t>
            </a:r>
            <a:r>
              <a:rPr lang="fr" sz="700">
                <a:solidFill>
                  <a:schemeClr val="dk1"/>
                </a:solidFill>
                <a:latin typeface="Open Sans"/>
                <a:ea typeface="Open Sans"/>
                <a:cs typeface="Open Sans"/>
                <a:sym typeface="Open Sans"/>
              </a:rPr>
              <a:t> d’une manière ludique. Avec </a:t>
            </a:r>
            <a:r>
              <a:rPr lang="fr" sz="700">
                <a:solidFill>
                  <a:schemeClr val="dk1"/>
                </a:solidFill>
                <a:latin typeface="Open Sans"/>
                <a:ea typeface="Open Sans"/>
                <a:cs typeface="Open Sans"/>
                <a:sym typeface="Open Sans"/>
              </a:rPr>
              <a:t>des classements par médailles ou par disciplines,</a:t>
            </a:r>
            <a:r>
              <a:rPr b="0" i="0" lang="fr" sz="700" u="none" cap="none" strike="noStrike">
                <a:solidFill>
                  <a:schemeClr val="dk1"/>
                </a:solidFill>
                <a:latin typeface="Open Sans"/>
                <a:ea typeface="Open Sans"/>
                <a:cs typeface="Open Sans"/>
                <a:sym typeface="Open Sans"/>
              </a:rPr>
              <a:t> des cartes, des tableaux, records olympiques.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I</a:t>
            </a:r>
            <a:r>
              <a:rPr b="0" i="0" lang="fr" sz="700" u="none" cap="none" strike="noStrike">
                <a:solidFill>
                  <a:schemeClr val="dk1"/>
                </a:solidFill>
                <a:latin typeface="Open Sans"/>
                <a:ea typeface="Open Sans"/>
                <a:cs typeface="Open Sans"/>
                <a:sym typeface="Open Sans"/>
              </a:rPr>
              <a:t>l est</a:t>
            </a:r>
            <a:r>
              <a:rPr lang="fr" sz="700">
                <a:solidFill>
                  <a:schemeClr val="dk1"/>
                </a:solidFill>
                <a:latin typeface="Open Sans"/>
                <a:ea typeface="Open Sans"/>
                <a:cs typeface="Open Sans"/>
                <a:sym typeface="Open Sans"/>
              </a:rPr>
              <a:t> parfois </a:t>
            </a:r>
            <a:r>
              <a:rPr b="0" i="0" lang="fr" sz="700" u="none" cap="none" strike="noStrike">
                <a:solidFill>
                  <a:schemeClr val="dk1"/>
                </a:solidFill>
                <a:latin typeface="Open Sans"/>
                <a:ea typeface="Open Sans"/>
                <a:cs typeface="Open Sans"/>
                <a:sym typeface="Open Sans"/>
              </a:rPr>
              <a:t>compliqué de trouver toutes ces informations </a:t>
            </a:r>
            <a:r>
              <a:rPr lang="fr" sz="700">
                <a:solidFill>
                  <a:schemeClr val="dk1"/>
                </a:solidFill>
                <a:latin typeface="Open Sans"/>
                <a:ea typeface="Open Sans"/>
                <a:cs typeface="Open Sans"/>
                <a:sym typeface="Open Sans"/>
              </a:rPr>
              <a:t>au même endroit. Surtout que nous voulons apporter un autre regard sur certains classements (cf. Solutions existantes).</a:t>
            </a:r>
            <a:br>
              <a:rPr b="0" i="0" lang="fr" sz="700" u="none" cap="none" strike="noStrike">
                <a:solidFill>
                  <a:srgbClr val="CC0000"/>
                </a:solidFill>
                <a:latin typeface="Open Sans"/>
                <a:ea typeface="Open Sans"/>
                <a:cs typeface="Open Sans"/>
                <a:sym typeface="Open Sans"/>
              </a:rPr>
            </a:br>
            <a:endParaRPr b="0" i="0" sz="700" u="none" cap="none" strike="noStrike">
              <a:solidFill>
                <a:srgbClr val="CC0000"/>
              </a:solidFill>
              <a:latin typeface="Open Sans"/>
              <a:ea typeface="Open Sans"/>
              <a:cs typeface="Open Sans"/>
              <a:sym typeface="Open Sans"/>
            </a:endParaRPr>
          </a:p>
        </p:txBody>
      </p:sp>
      <p:sp>
        <p:nvSpPr>
          <p:cNvPr id="55" name="Google Shape;55;p1"/>
          <p:cNvSpPr/>
          <p:nvPr/>
        </p:nvSpPr>
        <p:spPr>
          <a:xfrm>
            <a:off x="1876050" y="492050"/>
            <a:ext cx="1725000" cy="2684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fr" sz="900" u="none" cap="none" strike="noStrike">
                <a:solidFill>
                  <a:srgbClr val="CC0000"/>
                </a:solidFill>
                <a:latin typeface="Open Sans"/>
                <a:ea typeface="Open Sans"/>
                <a:cs typeface="Open Sans"/>
                <a:sym typeface="Open Sans"/>
              </a:rPr>
              <a:t>Usagers</a:t>
            </a:r>
            <a:endParaRPr b="1" i="0" sz="10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rPr b="0" i="0" lang="fr" sz="700" u="none" cap="none" strike="noStrike">
                <a:solidFill>
                  <a:srgbClr val="CC0000"/>
                </a:solidFill>
                <a:latin typeface="Open Sans"/>
                <a:ea typeface="Open Sans"/>
                <a:cs typeface="Open Sans"/>
                <a:sym typeface="Open Sans"/>
              </a:rPr>
              <a:t>Quels sont les différents usagers que votre solution va cibler ? </a:t>
            </a:r>
            <a:endParaRPr b="1" i="0" sz="10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rPr b="0" i="0" lang="fr" sz="700" u="none" cap="none" strike="noStrike">
                <a:solidFill>
                  <a:schemeClr val="dk1"/>
                </a:solidFill>
                <a:latin typeface="Open Sans"/>
                <a:ea typeface="Open Sans"/>
                <a:cs typeface="Open Sans"/>
                <a:sym typeface="Open Sans"/>
              </a:rPr>
              <a:t>Notre solution ciblera  ceux qui veulent s’informer sur les Jeux</a:t>
            </a:r>
            <a:r>
              <a:rPr lang="fr" sz="700">
                <a:solidFill>
                  <a:schemeClr val="dk1"/>
                </a:solidFill>
                <a:latin typeface="Open Sans"/>
                <a:ea typeface="Open Sans"/>
                <a:cs typeface="Open Sans"/>
                <a:sym typeface="Open Sans"/>
              </a:rPr>
              <a:t> </a:t>
            </a:r>
            <a:r>
              <a:rPr b="0" i="0" lang="fr" sz="700" u="none" cap="none" strike="noStrike">
                <a:solidFill>
                  <a:schemeClr val="dk1"/>
                </a:solidFill>
                <a:latin typeface="Open Sans"/>
                <a:ea typeface="Open Sans"/>
                <a:cs typeface="Open Sans"/>
                <a:sym typeface="Open Sans"/>
              </a:rPr>
              <a:t>Olympiques, </a:t>
            </a:r>
            <a:r>
              <a:rPr lang="fr" sz="700">
                <a:solidFill>
                  <a:schemeClr val="dk1"/>
                </a:solidFill>
                <a:latin typeface="Open Sans"/>
                <a:ea typeface="Open Sans"/>
                <a:cs typeface="Open Sans"/>
                <a:sym typeface="Open Sans"/>
              </a:rPr>
              <a:t>des personnes ne connaissant que très peu ces compétitions, aux plus grands connaisseurs pour </a:t>
            </a:r>
            <a:r>
              <a:rPr lang="fr" sz="700">
                <a:solidFill>
                  <a:schemeClr val="dk1"/>
                </a:solidFill>
                <a:latin typeface="Open Sans"/>
                <a:ea typeface="Open Sans"/>
                <a:cs typeface="Open Sans"/>
                <a:sym typeface="Open Sans"/>
              </a:rPr>
              <a:t>essayer de mettre sur un pied d'égalité les potentiels lecteurs du site</a:t>
            </a:r>
            <a:r>
              <a:rPr b="0" i="0" lang="fr" sz="700" u="none" cap="none" strike="noStrike">
                <a:solidFill>
                  <a:schemeClr val="dk1"/>
                </a:solidFill>
                <a:latin typeface="Open Sans"/>
                <a:ea typeface="Open Sans"/>
                <a:cs typeface="Open Sans"/>
                <a:sym typeface="Open Sans"/>
              </a:rPr>
              <a:t>. </a:t>
            </a:r>
            <a:endParaRPr b="0" i="0" sz="7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t/>
            </a:r>
            <a:endParaRPr b="1" sz="10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700"/>
              <a:buFont typeface="Arial"/>
              <a:buNone/>
            </a:pPr>
            <a:r>
              <a:rPr b="1" lang="fr" sz="1000">
                <a:solidFill>
                  <a:schemeClr val="lt1"/>
                </a:solidFill>
                <a:latin typeface="Open Sans"/>
                <a:ea typeface="Open Sans"/>
                <a:cs typeface="Open Sans"/>
                <a:sym typeface="Open Sans"/>
              </a:rPr>
              <a:t>C</a:t>
            </a:r>
            <a:r>
              <a:rPr b="1" i="0" lang="fr" sz="1000" u="none" cap="none" strike="noStrike">
                <a:solidFill>
                  <a:schemeClr val="lt1"/>
                </a:solidFill>
                <a:latin typeface="Open Sans"/>
                <a:ea typeface="Open Sans"/>
                <a:cs typeface="Open Sans"/>
                <a:sym typeface="Open Sans"/>
              </a:rPr>
              <a:t>	</a:t>
            </a:r>
            <a:r>
              <a:rPr b="1" i="0" lang="fr" sz="1000" u="none" cap="none" strike="noStrike">
                <a:solidFill>
                  <a:schemeClr val="lt1"/>
                </a:solidFill>
                <a:latin typeface="Open Sans"/>
                <a:ea typeface="Open Sans"/>
                <a:cs typeface="Open Sans"/>
                <a:sym typeface="Open Sans"/>
              </a:rPr>
              <a:t>	Ce		</a:t>
            </a:r>
            <a:endParaRPr b="1" i="0" sz="10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b="1" i="0" lang="fr" sz="1000" u="none" cap="none" strike="noStrike">
                <a:solidFill>
                  <a:schemeClr val="lt1"/>
                </a:solidFill>
                <a:latin typeface="Open Sans"/>
                <a:ea typeface="Open Sans"/>
                <a:cs typeface="Open Sans"/>
                <a:sym typeface="Open Sans"/>
              </a:rPr>
              <a:t>				</a:t>
            </a:r>
            <a:endParaRPr b="1" i="0" sz="10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b="1" i="0" lang="fr" sz="1000" u="none" cap="none" strike="noStrike">
                <a:solidFill>
                  <a:schemeClr val="lt1"/>
                </a:solidFill>
                <a:latin typeface="Open Sans"/>
                <a:ea typeface="Open Sans"/>
                <a:cs typeface="Open Sans"/>
                <a:sym typeface="Open Sans"/>
              </a:rPr>
              <a:t>		</a:t>
            </a:r>
            <a:endParaRPr b="1" i="0" sz="1000" u="none" cap="none" strike="noStrike">
              <a:solidFill>
                <a:schemeClr val="lt1"/>
              </a:solidFill>
              <a:latin typeface="Open Sans"/>
              <a:ea typeface="Open Sans"/>
              <a:cs typeface="Open Sans"/>
              <a:sym typeface="Open Sans"/>
            </a:endParaRPr>
          </a:p>
        </p:txBody>
      </p:sp>
      <p:sp>
        <p:nvSpPr>
          <p:cNvPr id="56" name="Google Shape;56;p1"/>
          <p:cNvSpPr/>
          <p:nvPr/>
        </p:nvSpPr>
        <p:spPr>
          <a:xfrm>
            <a:off x="3641900" y="492050"/>
            <a:ext cx="1725000" cy="3684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fr" sz="900" u="none" cap="none" strike="noStrike">
                <a:solidFill>
                  <a:schemeClr val="accent1"/>
                </a:solidFill>
                <a:latin typeface="Open Sans"/>
                <a:ea typeface="Open Sans"/>
                <a:cs typeface="Open Sans"/>
                <a:sym typeface="Open Sans"/>
              </a:rPr>
              <a:t>Notre solution</a:t>
            </a:r>
            <a:endParaRPr/>
          </a:p>
          <a:p>
            <a:pPr indent="0" lvl="0" marL="0" marR="0" rtl="0" algn="l">
              <a:lnSpc>
                <a:spcPct val="100000"/>
              </a:lnSpc>
              <a:spcBef>
                <a:spcPts val="0"/>
              </a:spcBef>
              <a:spcAft>
                <a:spcPts val="0"/>
              </a:spcAft>
              <a:buClr>
                <a:srgbClr val="000000"/>
              </a:buClr>
              <a:buSzPts val="800"/>
              <a:buFont typeface="Arial"/>
              <a:buNone/>
            </a:pPr>
            <a:r>
              <a:rPr b="0" i="0" lang="fr" sz="800" u="none" cap="none" strike="noStrike">
                <a:solidFill>
                  <a:schemeClr val="accent1"/>
                </a:solidFill>
                <a:latin typeface="Open Sans"/>
                <a:ea typeface="Open Sans"/>
                <a:cs typeface="Open Sans"/>
                <a:sym typeface="Open Sans"/>
              </a:rPr>
              <a:t>Vous pouvez insérer votre logo/visuels ici. Résumez votre solution en quelques mots succincts (proposition de valeur). </a:t>
            </a:r>
            <a:endParaRPr b="0" i="0" sz="800" u="none" cap="none" strike="noStrike">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accen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lang="fr" sz="700">
                <a:solidFill>
                  <a:schemeClr val="dk1"/>
                </a:solidFill>
                <a:latin typeface="Open Sans"/>
                <a:ea typeface="Open Sans"/>
                <a:cs typeface="Open Sans"/>
                <a:sym typeface="Open Sans"/>
              </a:rPr>
              <a:t>Le site va permettre de consulter des statistiques et anecdotes  sur les Jeux Olympiques modernes. Au centre, il y aura  une page d’accueil avec notre slogan affiché. Dans la partie supérieure , on trouvera les différents onglets permettant</a:t>
            </a:r>
            <a:r>
              <a:rPr lang="fr" sz="700">
                <a:solidFill>
                  <a:schemeClr val="dk1"/>
                </a:solidFill>
                <a:latin typeface="Open Sans"/>
                <a:ea typeface="Open Sans"/>
                <a:cs typeface="Open Sans"/>
                <a:sym typeface="Open Sans"/>
              </a:rPr>
              <a:t> </a:t>
            </a:r>
            <a:r>
              <a:rPr lang="fr" sz="700">
                <a:solidFill>
                  <a:schemeClr val="dk1"/>
                </a:solidFill>
                <a:latin typeface="Open Sans"/>
                <a:ea typeface="Open Sans"/>
                <a:cs typeface="Open Sans"/>
                <a:sym typeface="Open Sans"/>
              </a:rPr>
              <a:t>d’accéder aux informations qui nous intéressent.  Le logo du site (affiché ci dessus) sera également affiché. De plus, des anecdotes aléatoires </a:t>
            </a:r>
            <a:r>
              <a:rPr lang="fr" sz="700">
                <a:solidFill>
                  <a:schemeClr val="dk1"/>
                </a:solidFill>
                <a:latin typeface="Open Sans"/>
                <a:ea typeface="Open Sans"/>
                <a:cs typeface="Open Sans"/>
                <a:sym typeface="Open Sans"/>
              </a:rPr>
              <a:t>apparaîtront sur l’écran d'accueil. </a:t>
            </a:r>
            <a:endParaRPr b="1" i="0" sz="800" u="none" cap="none" strike="noStrike">
              <a:solidFill>
                <a:schemeClr val="dk1"/>
              </a:solidFill>
              <a:latin typeface="Open Sans"/>
              <a:ea typeface="Open Sans"/>
              <a:cs typeface="Open Sans"/>
              <a:sym typeface="Open Sans"/>
            </a:endParaRPr>
          </a:p>
        </p:txBody>
      </p:sp>
      <p:sp>
        <p:nvSpPr>
          <p:cNvPr id="57" name="Google Shape;57;p1"/>
          <p:cNvSpPr/>
          <p:nvPr/>
        </p:nvSpPr>
        <p:spPr>
          <a:xfrm>
            <a:off x="5408100" y="492050"/>
            <a:ext cx="1775700" cy="26841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1000" u="none" cap="none" strike="noStrike">
                <a:solidFill>
                  <a:schemeClr val="accent5"/>
                </a:solidFill>
                <a:latin typeface="Open Sans"/>
                <a:ea typeface="Open Sans"/>
                <a:cs typeface="Open Sans"/>
                <a:sym typeface="Open Sans"/>
              </a:rPr>
              <a:t>Usages</a:t>
            </a:r>
            <a:endParaRPr/>
          </a:p>
          <a:p>
            <a:pPr indent="0" lvl="0" marL="0" marR="0" rtl="0" algn="l">
              <a:lnSpc>
                <a:spcPct val="100000"/>
              </a:lnSpc>
              <a:spcBef>
                <a:spcPts val="0"/>
              </a:spcBef>
              <a:spcAft>
                <a:spcPts val="0"/>
              </a:spcAft>
              <a:buClr>
                <a:schemeClr val="dk1"/>
              </a:buClr>
              <a:buSzPts val="1100"/>
              <a:buFont typeface="Arial"/>
              <a:buNone/>
            </a:pPr>
            <a:r>
              <a:rPr b="0" i="0" lang="fr" sz="800" u="none" cap="none" strike="noStrike">
                <a:solidFill>
                  <a:schemeClr val="accent5"/>
                </a:solidFill>
                <a:latin typeface="Open Sans"/>
                <a:ea typeface="Open Sans"/>
                <a:cs typeface="Open Sans"/>
                <a:sym typeface="Open Sans"/>
              </a:rPr>
              <a:t>Comment vos usagers vont-ils utiliser votre solution ? Qu’est-ce que cela changera pour eux ?</a:t>
            </a:r>
            <a:endParaRPr/>
          </a:p>
          <a:p>
            <a:pPr indent="0" lvl="0" marL="0" marR="0" rtl="0" algn="l">
              <a:lnSpc>
                <a:spcPct val="100000"/>
              </a:lnSpc>
              <a:spcBef>
                <a:spcPts val="0"/>
              </a:spcBef>
              <a:spcAft>
                <a:spcPts val="0"/>
              </a:spcAft>
              <a:buClr>
                <a:schemeClr val="dk1"/>
              </a:buClr>
              <a:buSzPts val="1100"/>
              <a:buFont typeface="Arial"/>
              <a:buNone/>
            </a:pPr>
            <a:r>
              <a:t/>
            </a:r>
            <a:endParaRPr b="0" i="0" sz="800" u="none" cap="none" strike="noStrike">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Les usagers vont utiliser notre solution afin d’avoir des informations sur les Jeux Olympiques modernes depuis leurs création en 1896. De plus, grâce à une base de données d’anecdotes, les usagers vont pouvoir en apprendre plus sur des faits parfois </a:t>
            </a:r>
            <a:r>
              <a:rPr lang="fr" sz="700">
                <a:solidFill>
                  <a:schemeClr val="dk1"/>
                </a:solidFill>
                <a:latin typeface="Open Sans"/>
                <a:ea typeface="Open Sans"/>
                <a:cs typeface="Open Sans"/>
                <a:sym typeface="Open Sans"/>
              </a:rPr>
              <a:t>insolites</a:t>
            </a:r>
            <a:r>
              <a:rPr lang="fr" sz="700">
                <a:solidFill>
                  <a:schemeClr val="dk1"/>
                </a:solidFill>
                <a:latin typeface="Open Sans"/>
                <a:ea typeface="Open Sans"/>
                <a:cs typeface="Open Sans"/>
                <a:sym typeface="Open Sans"/>
              </a:rPr>
              <a:t> des JO. Une page informera et expliquera les principaux chiffres et dates clés.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Enfin, ayant pris la décision de faire de nouveaux classements de médailles… les usagers auront la possibilité d’avoir une nouvelle vision de ces classements </a:t>
            </a:r>
            <a:r>
              <a:rPr lang="fr" sz="700">
                <a:solidFill>
                  <a:schemeClr val="dk1"/>
                </a:solidFill>
                <a:latin typeface="Open Sans"/>
                <a:ea typeface="Open Sans"/>
                <a:cs typeface="Open Sans"/>
                <a:sym typeface="Open Sans"/>
              </a:rPr>
              <a:t>(cf. Solutions existantes).</a:t>
            </a:r>
            <a:br>
              <a:rPr lang="fr" sz="700">
                <a:solidFill>
                  <a:srgbClr val="CC0000"/>
                </a:solidFill>
                <a:latin typeface="Open Sans"/>
                <a:ea typeface="Open Sans"/>
                <a:cs typeface="Open Sans"/>
                <a:sym typeface="Open Sans"/>
              </a:rPr>
            </a:br>
            <a:endParaRPr sz="700">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700">
              <a:solidFill>
                <a:schemeClr val="dk1"/>
              </a:solidFill>
              <a:latin typeface="Open Sans"/>
              <a:ea typeface="Open Sans"/>
              <a:cs typeface="Open Sans"/>
              <a:sym typeface="Open Sans"/>
            </a:endParaRPr>
          </a:p>
        </p:txBody>
      </p:sp>
      <p:sp>
        <p:nvSpPr>
          <p:cNvPr id="58" name="Google Shape;58;p1"/>
          <p:cNvSpPr/>
          <p:nvPr/>
        </p:nvSpPr>
        <p:spPr>
          <a:xfrm>
            <a:off x="7225000" y="492050"/>
            <a:ext cx="1725000" cy="26841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1000" u="none" cap="none" strike="noStrike">
                <a:solidFill>
                  <a:schemeClr val="accent5"/>
                </a:solidFill>
                <a:latin typeface="Open Sans"/>
                <a:ea typeface="Open Sans"/>
                <a:cs typeface="Open Sans"/>
                <a:sym typeface="Open Sans"/>
              </a:rPr>
              <a:t>Accès</a:t>
            </a:r>
            <a:endParaRPr/>
          </a:p>
          <a:p>
            <a:pPr indent="0" lvl="0" marL="0" marR="0" rtl="0" algn="l">
              <a:lnSpc>
                <a:spcPct val="100000"/>
              </a:lnSpc>
              <a:spcBef>
                <a:spcPts val="0"/>
              </a:spcBef>
              <a:spcAft>
                <a:spcPts val="0"/>
              </a:spcAft>
              <a:buClr>
                <a:schemeClr val="dk1"/>
              </a:buClr>
              <a:buSzPts val="1100"/>
              <a:buFont typeface="Arial"/>
              <a:buNone/>
            </a:pPr>
            <a:r>
              <a:rPr b="0" i="0" lang="fr" sz="800" u="none" cap="none" strike="noStrike">
                <a:solidFill>
                  <a:schemeClr val="accent5"/>
                </a:solidFill>
                <a:latin typeface="Open Sans"/>
                <a:ea typeface="Open Sans"/>
                <a:cs typeface="Open Sans"/>
                <a:sym typeface="Open Sans"/>
              </a:rPr>
              <a:t>Comment avez-vous optimisé le parcours utilisateur pour faciliter l’accès aux données/informations ?</a:t>
            </a:r>
            <a:endParaRPr b="0" i="0" sz="800" u="none" cap="none" strike="noStrike">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800">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latin typeface="Open Sans"/>
                <a:ea typeface="Open Sans"/>
                <a:cs typeface="Open Sans"/>
                <a:sym typeface="Open Sans"/>
              </a:rPr>
              <a:t>Nous allons </a:t>
            </a:r>
            <a:r>
              <a:rPr lang="fr" sz="700">
                <a:latin typeface="Open Sans"/>
                <a:ea typeface="Open Sans"/>
                <a:cs typeface="Open Sans"/>
                <a:sym typeface="Open Sans"/>
              </a:rPr>
              <a:t>réaliser</a:t>
            </a:r>
            <a:r>
              <a:rPr lang="fr" sz="700">
                <a:latin typeface="Open Sans"/>
                <a:ea typeface="Open Sans"/>
                <a:cs typeface="Open Sans"/>
                <a:sym typeface="Open Sans"/>
              </a:rPr>
              <a:t> un site sobre (pas surchargé en informations). Dans la page d’accueil, les utilisateurs auront accès à un menu </a:t>
            </a:r>
            <a:r>
              <a:rPr lang="fr" sz="700">
                <a:latin typeface="Open Sans"/>
                <a:ea typeface="Open Sans"/>
                <a:cs typeface="Open Sans"/>
                <a:sym typeface="Open Sans"/>
              </a:rPr>
              <a:t>déroulant</a:t>
            </a:r>
            <a:r>
              <a:rPr lang="fr" sz="700">
                <a:latin typeface="Open Sans"/>
                <a:ea typeface="Open Sans"/>
                <a:cs typeface="Open Sans"/>
                <a:sym typeface="Open Sans"/>
              </a:rPr>
              <a:t> permettant de choisir la catégorie voulue. Des redirections vers les catégories appropriées seront mises en place partout où c’est </a:t>
            </a:r>
            <a:r>
              <a:rPr lang="fr" sz="700">
                <a:latin typeface="Open Sans"/>
                <a:ea typeface="Open Sans"/>
                <a:cs typeface="Open Sans"/>
                <a:sym typeface="Open Sans"/>
              </a:rPr>
              <a:t>nécessaire.</a:t>
            </a:r>
            <a:endParaRPr sz="700">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latin typeface="Open Sans"/>
                <a:ea typeface="Open Sans"/>
                <a:cs typeface="Open Sans"/>
                <a:sym typeface="Open Sans"/>
              </a:rPr>
              <a:t>Une fois sur la page </a:t>
            </a:r>
            <a:r>
              <a:rPr lang="fr" sz="700">
                <a:latin typeface="Open Sans"/>
                <a:ea typeface="Open Sans"/>
                <a:cs typeface="Open Sans"/>
                <a:sym typeface="Open Sans"/>
              </a:rPr>
              <a:t>souhaitée,</a:t>
            </a:r>
            <a:r>
              <a:rPr lang="fr" sz="700">
                <a:latin typeface="Open Sans"/>
                <a:ea typeface="Open Sans"/>
                <a:cs typeface="Open Sans"/>
                <a:sym typeface="Open Sans"/>
              </a:rPr>
              <a:t> ils pourront naviguer sur la page de manière ludique.</a:t>
            </a:r>
            <a:endParaRPr sz="700">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800">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800">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800">
              <a:solidFill>
                <a:schemeClr val="accent5"/>
              </a:solidFill>
              <a:latin typeface="Open Sans"/>
              <a:ea typeface="Open Sans"/>
              <a:cs typeface="Open Sans"/>
              <a:sym typeface="Open Sans"/>
            </a:endParaRPr>
          </a:p>
        </p:txBody>
      </p:sp>
      <p:sp>
        <p:nvSpPr>
          <p:cNvPr id="59" name="Google Shape;59;p1"/>
          <p:cNvSpPr/>
          <p:nvPr/>
        </p:nvSpPr>
        <p:spPr>
          <a:xfrm>
            <a:off x="54400" y="3240000"/>
            <a:ext cx="3546300" cy="18258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900" u="none" cap="none" strike="noStrike">
                <a:solidFill>
                  <a:srgbClr val="CC0000"/>
                </a:solidFill>
                <a:latin typeface="Open Sans"/>
                <a:ea typeface="Open Sans"/>
                <a:cs typeface="Open Sans"/>
                <a:sym typeface="Open Sans"/>
              </a:rPr>
              <a:t>Solutions existantes</a:t>
            </a:r>
            <a:endParaRPr b="1" i="0" sz="9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rgbClr val="CC0000"/>
                </a:solidFill>
                <a:latin typeface="Open Sans"/>
                <a:ea typeface="Open Sans"/>
                <a:cs typeface="Open Sans"/>
                <a:sym typeface="Open Sans"/>
              </a:rPr>
              <a:t>Quelle(s) solution(s) existe(nt) déjà aujourd’hui pour répondre à ces besoins ?</a:t>
            </a:r>
            <a:endParaRPr b="0" i="0" sz="700" u="none" cap="none" strike="noStrike">
              <a:solidFill>
                <a:srgbClr val="CC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rgbClr val="CC0000"/>
                </a:solidFill>
                <a:latin typeface="Open Sans"/>
                <a:ea typeface="Open Sans"/>
                <a:cs typeface="Open Sans"/>
                <a:sym typeface="Open Sans"/>
              </a:rPr>
              <a:t>En quoi votre solution est-elle différente ?</a:t>
            </a:r>
            <a:br>
              <a:rPr b="0" i="0" lang="fr" sz="700" u="none" cap="none" strike="noStrike">
                <a:solidFill>
                  <a:srgbClr val="CC0000"/>
                </a:solidFill>
                <a:latin typeface="Open Sans"/>
                <a:ea typeface="Open Sans"/>
                <a:cs typeface="Open Sans"/>
                <a:sym typeface="Open Sans"/>
              </a:rPr>
            </a:br>
            <a:br>
              <a:rPr b="0" i="0" lang="fr" sz="700" u="none" cap="none" strike="noStrike">
                <a:solidFill>
                  <a:schemeClr val="dk1"/>
                </a:solidFill>
                <a:latin typeface="Open Sans"/>
                <a:ea typeface="Open Sans"/>
                <a:cs typeface="Open Sans"/>
                <a:sym typeface="Open Sans"/>
              </a:rPr>
            </a:br>
            <a:r>
              <a:rPr b="0" i="0" lang="fr" sz="700" u="none" cap="none" strike="noStrike">
                <a:solidFill>
                  <a:schemeClr val="dk1"/>
                </a:solidFill>
                <a:latin typeface="Open Sans"/>
                <a:ea typeface="Open Sans"/>
                <a:cs typeface="Open Sans"/>
                <a:sym typeface="Open Sans"/>
              </a:rPr>
              <a:t>Des sites qui existent tels que Olympics.com</a:t>
            </a:r>
            <a:r>
              <a:rPr lang="fr" sz="700">
                <a:solidFill>
                  <a:schemeClr val="dk1"/>
                </a:solidFill>
                <a:latin typeface="Open Sans"/>
                <a:ea typeface="Open Sans"/>
                <a:cs typeface="Open Sans"/>
                <a:sym typeface="Open Sans"/>
              </a:rPr>
              <a:t> qui</a:t>
            </a:r>
            <a:r>
              <a:rPr b="0" i="0" lang="fr" sz="700" u="none" cap="none" strike="noStrike">
                <a:solidFill>
                  <a:schemeClr val="dk1"/>
                </a:solidFill>
                <a:latin typeface="Open Sans"/>
                <a:ea typeface="Open Sans"/>
                <a:cs typeface="Open Sans"/>
                <a:sym typeface="Open Sans"/>
              </a:rPr>
              <a:t> répertorie</a:t>
            </a:r>
            <a:r>
              <a:rPr lang="fr" sz="700">
                <a:solidFill>
                  <a:schemeClr val="dk1"/>
                </a:solidFill>
                <a:latin typeface="Open Sans"/>
                <a:ea typeface="Open Sans"/>
                <a:cs typeface="Open Sans"/>
                <a:sym typeface="Open Sans"/>
              </a:rPr>
              <a:t>nt </a:t>
            </a:r>
            <a:r>
              <a:rPr b="0" i="0" lang="fr" sz="700" u="none" cap="none" strike="noStrike">
                <a:solidFill>
                  <a:schemeClr val="dk1"/>
                </a:solidFill>
                <a:latin typeface="Open Sans"/>
                <a:ea typeface="Open Sans"/>
                <a:cs typeface="Open Sans"/>
                <a:sym typeface="Open Sans"/>
              </a:rPr>
              <a:t>les di</a:t>
            </a:r>
            <a:r>
              <a:rPr lang="fr" sz="700">
                <a:solidFill>
                  <a:schemeClr val="dk1"/>
                </a:solidFill>
                <a:latin typeface="Open Sans"/>
                <a:ea typeface="Open Sans"/>
                <a:cs typeface="Open Sans"/>
                <a:sym typeface="Open Sans"/>
              </a:rPr>
              <a:t>fférents </a:t>
            </a:r>
            <a:r>
              <a:rPr b="0" i="0" lang="fr" sz="700" u="none" cap="none" strike="noStrike">
                <a:solidFill>
                  <a:schemeClr val="dk1"/>
                </a:solidFill>
                <a:latin typeface="Open Sans"/>
                <a:ea typeface="Open Sans"/>
                <a:cs typeface="Open Sans"/>
                <a:sym typeface="Open Sans"/>
              </a:rPr>
              <a:t> J</a:t>
            </a:r>
            <a:r>
              <a:rPr lang="fr" sz="700">
                <a:solidFill>
                  <a:schemeClr val="dk1"/>
                </a:solidFill>
                <a:latin typeface="Open Sans"/>
                <a:ea typeface="Open Sans"/>
                <a:cs typeface="Open Sans"/>
                <a:sym typeface="Open Sans"/>
              </a:rPr>
              <a:t>O</a:t>
            </a:r>
            <a:r>
              <a:rPr b="0" i="0" lang="fr" sz="700" u="none" cap="none" strike="noStrike">
                <a:solidFill>
                  <a:schemeClr val="dk1"/>
                </a:solidFill>
                <a:latin typeface="Open Sans"/>
                <a:ea typeface="Open Sans"/>
                <a:cs typeface="Open Sans"/>
                <a:sym typeface="Open Sans"/>
              </a:rPr>
              <a:t>, avec les médaillés, et le classements Jo pays par pays, mais notre site apportera des nouveautés tels qu’une visualisation par une cartographie, un historique des records discipline par discipline (discipline où il y a des records uniquement) et des petites anecdotes défilantes sur la page d’accueil.</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Le site apportera notamment un éclairage sur le classement des médailles du CIO très critiqué en ce moment, pour essayer de mettre sur un pied d'égalité les différentes délégations, en proposant d’autres classements proposant chacun une représentativité, même si cela reste très subjectif.</a:t>
            </a:r>
            <a:endParaRPr sz="700">
              <a:solidFill>
                <a:schemeClr val="dk1"/>
              </a:solidFill>
              <a:latin typeface="Open Sans"/>
              <a:ea typeface="Open Sans"/>
              <a:cs typeface="Open Sans"/>
              <a:sym typeface="Open Sans"/>
            </a:endParaRPr>
          </a:p>
        </p:txBody>
      </p:sp>
      <p:sp>
        <p:nvSpPr>
          <p:cNvPr id="60" name="Google Shape;60;p1"/>
          <p:cNvSpPr/>
          <p:nvPr/>
        </p:nvSpPr>
        <p:spPr>
          <a:xfrm>
            <a:off x="5408100" y="3205100"/>
            <a:ext cx="3546300" cy="18258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900" u="none" cap="none" strike="noStrike">
                <a:solidFill>
                  <a:schemeClr val="accent5"/>
                </a:solidFill>
                <a:latin typeface="Open Sans"/>
                <a:ea typeface="Open Sans"/>
                <a:cs typeface="Open Sans"/>
                <a:sym typeface="Open Sans"/>
              </a:rPr>
              <a:t>Base de données</a:t>
            </a:r>
            <a:endParaRPr b="1" i="0" sz="900" u="none" cap="none" strike="noStrike">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fr" sz="700" u="none" cap="none" strike="noStrike">
                <a:solidFill>
                  <a:schemeClr val="accent5"/>
                </a:solidFill>
                <a:latin typeface="Open Sans"/>
                <a:ea typeface="Open Sans"/>
                <a:cs typeface="Open Sans"/>
                <a:sym typeface="Open Sans"/>
              </a:rPr>
              <a:t>Comment allez-vous récolter et préparer votre base de données (plusieurs sources, croisement de données, etc.) ? Quels sont vos sources d’importation des données ?</a:t>
            </a:r>
            <a:endParaRPr b="0" i="0" sz="700" u="none" cap="none" strike="noStrike">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700">
              <a:solidFill>
                <a:schemeClr val="accent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Nous allons utiliser certaines bases de données open sources tel que :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a:t>
            </a:r>
            <a:r>
              <a:rPr lang="fr" sz="700" u="sng">
                <a:solidFill>
                  <a:schemeClr val="hlink"/>
                </a:solidFill>
                <a:latin typeface="Open Sans"/>
                <a:ea typeface="Open Sans"/>
                <a:cs typeface="Open Sans"/>
                <a:sym typeface="Open Sans"/>
                <a:hlinkClick r:id="rId3"/>
              </a:rPr>
              <a:t>https://www.kaggle.com/datasets/heesoo37/120-years-of-olympic-history-athletes-and-results</a:t>
            </a:r>
            <a:r>
              <a:rPr lang="fr" sz="700">
                <a:solidFill>
                  <a:schemeClr val="dk1"/>
                </a:solidFill>
                <a:latin typeface="Open Sans"/>
                <a:ea typeface="Open Sans"/>
                <a:cs typeface="Open Sans"/>
                <a:sym typeface="Open Sans"/>
              </a:rPr>
              <a:t> Athlètes participants aux JO et résultats.</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-Codes pays du CIO.</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fr" sz="700">
                <a:solidFill>
                  <a:schemeClr val="dk1"/>
                </a:solidFill>
                <a:latin typeface="Open Sans"/>
                <a:ea typeface="Open Sans"/>
                <a:cs typeface="Open Sans"/>
                <a:sym typeface="Open Sans"/>
              </a:rPr>
              <a:t>Et puis, nous allons </a:t>
            </a:r>
            <a:r>
              <a:rPr lang="fr" sz="700">
                <a:solidFill>
                  <a:schemeClr val="dk1"/>
                </a:solidFill>
                <a:latin typeface="Open Sans"/>
                <a:ea typeface="Open Sans"/>
                <a:cs typeface="Open Sans"/>
                <a:sym typeface="Open Sans"/>
              </a:rPr>
              <a:t>créer n</a:t>
            </a:r>
            <a:r>
              <a:rPr lang="fr" sz="700">
                <a:solidFill>
                  <a:schemeClr val="dk1"/>
                </a:solidFill>
                <a:latin typeface="Open Sans"/>
                <a:ea typeface="Open Sans"/>
                <a:cs typeface="Open Sans"/>
                <a:sym typeface="Open Sans"/>
              </a:rPr>
              <a:t>os propres jeux de données, sur les olympiades, sur les </a:t>
            </a:r>
            <a:r>
              <a:rPr lang="fr" sz="700">
                <a:solidFill>
                  <a:schemeClr val="dk1"/>
                </a:solidFill>
                <a:latin typeface="Open Sans"/>
                <a:ea typeface="Open Sans"/>
                <a:cs typeface="Open Sans"/>
                <a:sym typeface="Open Sans"/>
              </a:rPr>
              <a:t>records</a:t>
            </a:r>
            <a:r>
              <a:rPr lang="fr" sz="700">
                <a:solidFill>
                  <a:schemeClr val="dk1"/>
                </a:solidFill>
                <a:latin typeface="Open Sans"/>
                <a:ea typeface="Open Sans"/>
                <a:cs typeface="Open Sans"/>
                <a:sym typeface="Open Sans"/>
              </a:rPr>
              <a:t>,  afin de référencer les différentes informations que nous ne trouvons pas en export de jeux ou de base de données.</a:t>
            </a:r>
            <a:endParaRPr sz="700">
              <a:solidFill>
                <a:schemeClr val="dk1"/>
              </a:solidFill>
              <a:latin typeface="Open Sans"/>
              <a:ea typeface="Open Sans"/>
              <a:cs typeface="Open Sans"/>
              <a:sym typeface="Open Sans"/>
            </a:endParaRPr>
          </a:p>
        </p:txBody>
      </p:sp>
      <p:sp>
        <p:nvSpPr>
          <p:cNvPr id="61" name="Google Shape;61;p1"/>
          <p:cNvSpPr txBox="1"/>
          <p:nvPr/>
        </p:nvSpPr>
        <p:spPr>
          <a:xfrm>
            <a:off x="884850" y="-2900"/>
            <a:ext cx="2670900" cy="431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fr" sz="800" u="none" cap="none" strike="noStrike">
                <a:solidFill>
                  <a:srgbClr val="000000"/>
                </a:solidFill>
                <a:latin typeface="Open Sans"/>
                <a:ea typeface="Open Sans"/>
                <a:cs typeface="Open Sans"/>
                <a:sym typeface="Open Sans"/>
              </a:rPr>
              <a:t>Nom du projet : </a:t>
            </a:r>
            <a:r>
              <a:rPr lang="fr" sz="800">
                <a:latin typeface="Open Sans"/>
                <a:ea typeface="Open Sans"/>
                <a:cs typeface="Open Sans"/>
                <a:sym typeface="Open Sans"/>
              </a:rPr>
              <a:t>“Du retour des Jeux Olympiques, aux plus grands athlètes de leurs disciplines.”</a:t>
            </a:r>
            <a:endParaRPr b="0" i="0" sz="800" u="none" cap="none" strike="noStrike">
              <a:solidFill>
                <a:srgbClr val="000000"/>
              </a:solidFill>
              <a:latin typeface="Open Sans"/>
              <a:ea typeface="Open Sans"/>
              <a:cs typeface="Open Sans"/>
              <a:sym typeface="Open Sans"/>
            </a:endParaRPr>
          </a:p>
        </p:txBody>
      </p:sp>
      <p:sp>
        <p:nvSpPr>
          <p:cNvPr id="62" name="Google Shape;62;p1"/>
          <p:cNvSpPr txBox="1"/>
          <p:nvPr/>
        </p:nvSpPr>
        <p:spPr>
          <a:xfrm>
            <a:off x="3641900" y="1400"/>
            <a:ext cx="5308200" cy="431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fr" sz="800" u="none" cap="none" strike="noStrike">
                <a:solidFill>
                  <a:srgbClr val="000000"/>
                </a:solidFill>
                <a:latin typeface="Arial"/>
                <a:ea typeface="Arial"/>
                <a:cs typeface="Arial"/>
                <a:sym typeface="Arial"/>
              </a:rPr>
              <a:t>Membres : AIT YAHIA Malo, AYRIVIÉ Thomas, COHEN SALMON Arthur, DÉJEAN Candice, GE</a:t>
            </a:r>
            <a:r>
              <a:rPr lang="fr" sz="800"/>
              <a:t>I</a:t>
            </a:r>
            <a:r>
              <a:rPr b="0" i="0" lang="fr" sz="800" u="none" cap="none" strike="noStrike">
                <a:solidFill>
                  <a:srgbClr val="000000"/>
                </a:solidFill>
                <a:latin typeface="Arial"/>
                <a:ea typeface="Arial"/>
                <a:cs typeface="Arial"/>
                <a:sym typeface="Arial"/>
              </a:rPr>
              <a:t>SWILLER Christelle, ROLAND Alex.</a:t>
            </a:r>
            <a:endParaRPr sz="1200"/>
          </a:p>
        </p:txBody>
      </p:sp>
      <p:sp>
        <p:nvSpPr>
          <p:cNvPr id="63" name="Google Shape;63;p1"/>
          <p:cNvSpPr txBox="1"/>
          <p:nvPr/>
        </p:nvSpPr>
        <p:spPr>
          <a:xfrm>
            <a:off x="54400" y="89500"/>
            <a:ext cx="744300" cy="338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fr" sz="1000" u="none" cap="none" strike="noStrike">
                <a:solidFill>
                  <a:srgbClr val="000000"/>
                </a:solidFill>
                <a:latin typeface="Open Sans"/>
                <a:ea typeface="Open Sans"/>
                <a:cs typeface="Open Sans"/>
                <a:sym typeface="Open Sans"/>
              </a:rPr>
              <a:t>Gr. 3  </a:t>
            </a:r>
            <a:endParaRPr b="0" i="0" sz="1000" u="none" cap="none" strike="noStrike">
              <a:solidFill>
                <a:srgbClr val="000000"/>
              </a:solidFill>
              <a:latin typeface="Open Sans"/>
              <a:ea typeface="Open Sans"/>
              <a:cs typeface="Open Sans"/>
              <a:sym typeface="Open Sans"/>
            </a:endParaRPr>
          </a:p>
        </p:txBody>
      </p:sp>
      <p:sp>
        <p:nvSpPr>
          <p:cNvPr id="64" name="Google Shape;64;p1"/>
          <p:cNvSpPr txBox="1"/>
          <p:nvPr/>
        </p:nvSpPr>
        <p:spPr>
          <a:xfrm>
            <a:off x="665747" y="38100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 name="Google Shape;65;p1"/>
          <p:cNvSpPr txBox="1"/>
          <p:nvPr/>
        </p:nvSpPr>
        <p:spPr>
          <a:xfrm>
            <a:off x="3923607" y="1546167"/>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6" name="Google Shape;66;p1"/>
          <p:cNvPicPr preferRelativeResize="0"/>
          <p:nvPr/>
        </p:nvPicPr>
        <p:blipFill>
          <a:blip r:embed="rId4">
            <a:alphaModFix/>
          </a:blip>
          <a:stretch>
            <a:fillRect/>
          </a:stretch>
        </p:blipFill>
        <p:spPr>
          <a:xfrm>
            <a:off x="3697700" y="1369363"/>
            <a:ext cx="1645549" cy="760937"/>
          </a:xfrm>
          <a:prstGeom prst="rect">
            <a:avLst/>
          </a:prstGeom>
          <a:noFill/>
          <a:ln>
            <a:noFill/>
          </a:ln>
        </p:spPr>
      </p:pic>
      <p:pic>
        <p:nvPicPr>
          <p:cNvPr id="67" name="Google Shape;67;p1"/>
          <p:cNvPicPr preferRelativeResize="0"/>
          <p:nvPr/>
        </p:nvPicPr>
        <p:blipFill rotWithShape="1">
          <a:blip r:embed="rId5">
            <a:alphaModFix/>
          </a:blip>
          <a:srcRect b="0" l="0" r="-3412" t="81190"/>
          <a:stretch/>
        </p:blipFill>
        <p:spPr>
          <a:xfrm>
            <a:off x="3707200" y="2194758"/>
            <a:ext cx="1645552" cy="170616"/>
          </a:xfrm>
          <a:prstGeom prst="rect">
            <a:avLst/>
          </a:prstGeom>
          <a:noFill/>
          <a:ln>
            <a:noFill/>
          </a:ln>
        </p:spPr>
      </p:pic>
      <p:sp>
        <p:nvSpPr>
          <p:cNvPr id="68" name="Google Shape;68;p1"/>
          <p:cNvSpPr txBox="1"/>
          <p:nvPr/>
        </p:nvSpPr>
        <p:spPr>
          <a:xfrm>
            <a:off x="3641900" y="4234375"/>
            <a:ext cx="17250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700"/>
              <a:t>Le </a:t>
            </a:r>
            <a:r>
              <a:rPr b="1" lang="fr" sz="700"/>
              <a:t>cahier des charges </a:t>
            </a:r>
            <a:r>
              <a:rPr lang="fr" sz="700"/>
              <a:t>qui décrit en détails toutes ces questions</a:t>
            </a:r>
            <a:endParaRPr sz="700"/>
          </a:p>
          <a:p>
            <a:pPr indent="0" lvl="0" marL="0" rtl="0" algn="l">
              <a:spcBef>
                <a:spcPts val="0"/>
              </a:spcBef>
              <a:spcAft>
                <a:spcPts val="0"/>
              </a:spcAft>
              <a:buNone/>
            </a:pPr>
            <a:r>
              <a:rPr lang="fr" sz="700"/>
              <a:t>est accessible ici. </a:t>
            </a:r>
            <a:r>
              <a:rPr lang="fr" sz="700" u="sng">
                <a:solidFill>
                  <a:schemeClr val="hlink"/>
                </a:solidFill>
                <a:hlinkClick r:id="rId6"/>
              </a:rPr>
              <a:t>https://docs.google.com/document/d/1ERe1_XJ4d5Gw6MVYVtxrZkmkfCgbkfP6km3TpQoZ6qQ/edit?usp=sharing</a:t>
            </a:r>
            <a:r>
              <a:rPr lang="fr" sz="700"/>
              <a:t>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