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Barlow Medium"/>
      <p:regular r:id="rId18"/>
      <p:bold r:id="rId19"/>
      <p:italic r:id="rId20"/>
      <p:boldItalic r:id="rId21"/>
    </p:embeddedFont>
    <p:embeddedFont>
      <p:font typeface="Barlow Ligh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E198F67-ADAA-45F4-8264-8C40D4AD2CEF}">
  <a:tblStyle styleId="{EE198F67-ADAA-45F4-8264-8C40D4AD2C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Medium-italic.fntdata"/><Relationship Id="rId22" Type="http://schemas.openxmlformats.org/officeDocument/2006/relationships/font" Target="fonts/BarlowLight-regular.fntdata"/><Relationship Id="rId21" Type="http://schemas.openxmlformats.org/officeDocument/2006/relationships/font" Target="fonts/BarlowMedium-boldItalic.fntdata"/><Relationship Id="rId24" Type="http://schemas.openxmlformats.org/officeDocument/2006/relationships/font" Target="fonts/BarlowLight-italic.fntdata"/><Relationship Id="rId23" Type="http://schemas.openxmlformats.org/officeDocument/2006/relationships/font" Target="fonts/Barlow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BarlowLight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BarlowMedium-bold.fntdata"/><Relationship Id="rId18" Type="http://schemas.openxmlformats.org/officeDocument/2006/relationships/font" Target="fonts/Barlow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1c42b962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1c42b962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1c42b9622f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1c42b9622f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c7f56d07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1c7f56d07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c7f56d07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1c7f56d07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1c7f56d07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1c7f56d07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1c7f56d079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1c7f56d079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1c7f56d079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1c7f56d079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SECTION_HEADER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Hepta Slab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>
            <a:off x="4064100" y="4335200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2" type="subTitle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90"/>
              <a:buNone/>
            </a:pPr>
            <a:r>
              <a:rPr lang="en"/>
              <a:t>Planter project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90"/>
              <a:buNone/>
            </a:pPr>
            <a:r>
              <a:rPr lang="en"/>
              <a:t>Smartgrow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046100" y="4236450"/>
            <a:ext cx="1051800" cy="169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2024</a:t>
            </a:r>
            <a:endParaRPr/>
          </a:p>
        </p:txBody>
      </p:sp>
      <p:sp>
        <p:nvSpPr>
          <p:cNvPr id="92" name="Google Shape;92;p14"/>
          <p:cNvSpPr txBox="1"/>
          <p:nvPr>
            <p:ph idx="2" type="subTitle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Clr>
                <a:schemeClr val="lt1"/>
              </a:buClr>
              <a:buSzPts val="1100"/>
              <a:buNone/>
            </a:pPr>
            <a:r>
              <a:rPr lang="en"/>
              <a:t>By: </a:t>
            </a:r>
            <a:r>
              <a:rPr lang="en"/>
              <a:t>Gelzen and Sam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632850" y="1412750"/>
            <a:ext cx="7878300" cy="30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 </a:t>
            </a:r>
            <a:r>
              <a:rPr lang="en" sz="1800"/>
              <a:t>automated</a:t>
            </a:r>
            <a:r>
              <a:rPr lang="en" sz="1800"/>
              <a:t> plant care system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Able to water the plant periodically or when needed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Able to turn on plant light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Interface and view information (remote and onsite)</a:t>
            </a:r>
            <a:endParaRPr sz="1800"/>
          </a:p>
        </p:txBody>
      </p:sp>
      <p:sp>
        <p:nvSpPr>
          <p:cNvPr id="98" name="Google Shape;98;p15"/>
          <p:cNvSpPr txBox="1"/>
          <p:nvPr>
            <p:ph idx="2" type="subTitle"/>
          </p:nvPr>
        </p:nvSpPr>
        <p:spPr>
          <a:xfrm>
            <a:off x="2734050" y="700575"/>
            <a:ext cx="3765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System overview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632850" y="1412750"/>
            <a:ext cx="7878300" cy="30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Computer control</a:t>
            </a:r>
            <a:endParaRPr sz="1800"/>
          </a:p>
          <a:p>
            <a:pPr indent="-331469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Arduino</a:t>
            </a:r>
            <a:r>
              <a:rPr lang="en" sz="1800"/>
              <a:t> UNO</a:t>
            </a:r>
            <a:endParaRPr sz="1800"/>
          </a:p>
          <a:p>
            <a:pPr indent="-331469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Gets the sensor readings when commanded by ESP</a:t>
            </a:r>
            <a:endParaRPr sz="1800"/>
          </a:p>
          <a:p>
            <a:pPr indent="-331469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ESP initiates the command when Central sends a HTTP GET request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Wifi control</a:t>
            </a:r>
            <a:endParaRPr sz="1800"/>
          </a:p>
          <a:p>
            <a:pPr indent="-331469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ESP8266</a:t>
            </a:r>
            <a:endParaRPr sz="1800"/>
          </a:p>
          <a:p>
            <a:pPr indent="-331469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Two way communication between control computer and arduino control</a:t>
            </a:r>
            <a:endParaRPr sz="1800"/>
          </a:p>
          <a:p>
            <a:pPr indent="-331469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Identified by ENUM</a:t>
            </a:r>
            <a:endParaRPr sz="1800"/>
          </a:p>
        </p:txBody>
      </p:sp>
      <p:sp>
        <p:nvSpPr>
          <p:cNvPr id="104" name="Google Shape;104;p16"/>
          <p:cNvSpPr txBox="1"/>
          <p:nvPr>
            <p:ph idx="2" type="subTitle"/>
          </p:nvPr>
        </p:nvSpPr>
        <p:spPr>
          <a:xfrm>
            <a:off x="2734050" y="700575"/>
            <a:ext cx="3765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Communication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632850" y="1412750"/>
            <a:ext cx="7878300" cy="30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Water schedule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Temperature and humidity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Soil moisture levels</a:t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Light schedule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Time of day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Light levels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0" name="Google Shape;110;p17"/>
          <p:cNvSpPr txBox="1"/>
          <p:nvPr>
            <p:ph idx="2" type="subTitle"/>
          </p:nvPr>
        </p:nvSpPr>
        <p:spPr>
          <a:xfrm>
            <a:off x="2734050" y="700575"/>
            <a:ext cx="3765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Automated features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632850" y="1412750"/>
            <a:ext cx="7878300" cy="30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16" name="Google Shape;116;p18"/>
          <p:cNvSpPr txBox="1"/>
          <p:nvPr>
            <p:ph idx="2" type="subTitle"/>
          </p:nvPr>
        </p:nvSpPr>
        <p:spPr>
          <a:xfrm>
            <a:off x="2734050" y="700575"/>
            <a:ext cx="3765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System read specs</a:t>
            </a:r>
            <a:endParaRPr/>
          </a:p>
        </p:txBody>
      </p:sp>
      <p:graphicFrame>
        <p:nvGraphicFramePr>
          <p:cNvPr id="117" name="Google Shape;117;p18"/>
          <p:cNvGraphicFramePr/>
          <p:nvPr/>
        </p:nvGraphicFramePr>
        <p:xfrm>
          <a:off x="3292925" y="1309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{EE198F67-ADAA-45F4-8264-8C40D4AD2CEF}</a:tableStyleId>
              </a:tblPr>
              <a:tblGrid>
                <a:gridCol w="1279075"/>
                <a:gridCol w="1279075"/>
              </a:tblGrid>
              <a:tr h="32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Sensor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Ranges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4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Temperature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0-50 Celcius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Humidity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20-80%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Light level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Dark &lt; 150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Bright &gt;= 150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Soil moisture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Dry &gt; 400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Wet &lt; 300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Water level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0-400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632850" y="1412750"/>
            <a:ext cx="7878300" cy="30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Total cost: $42.64</a:t>
            </a:r>
            <a:endParaRPr sz="1800"/>
          </a:p>
        </p:txBody>
      </p:sp>
      <p:sp>
        <p:nvSpPr>
          <p:cNvPr id="123" name="Google Shape;123;p19"/>
          <p:cNvSpPr txBox="1"/>
          <p:nvPr>
            <p:ph idx="2" type="subTitle"/>
          </p:nvPr>
        </p:nvSpPr>
        <p:spPr>
          <a:xfrm>
            <a:off x="2734050" y="700575"/>
            <a:ext cx="3765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Costs</a:t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7350" y="1989388"/>
            <a:ext cx="5829300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632850" y="1412750"/>
            <a:ext cx="7878300" cy="30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30" name="Google Shape;130;p20"/>
          <p:cNvSpPr txBox="1"/>
          <p:nvPr>
            <p:ph idx="2" type="subTitle"/>
          </p:nvPr>
        </p:nvSpPr>
        <p:spPr>
          <a:xfrm>
            <a:off x="2734050" y="700575"/>
            <a:ext cx="3765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System</a:t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8276" y="341525"/>
            <a:ext cx="6706950" cy="430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