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9" r:id="rId2"/>
    <p:sldId id="716" r:id="rId3"/>
    <p:sldId id="710" r:id="rId4"/>
    <p:sldId id="718" r:id="rId5"/>
    <p:sldId id="717" r:id="rId6"/>
    <p:sldId id="711" r:id="rId7"/>
    <p:sldId id="712" r:id="rId8"/>
    <p:sldId id="719" r:id="rId9"/>
    <p:sldId id="374" r:id="rId10"/>
  </p:sldIdLst>
  <p:sldSz cx="9144000" cy="6858000" type="screen4x3"/>
  <p:notesSz cx="7099300" cy="10234613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4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660066"/>
    <a:srgbClr val="FEFCF0"/>
    <a:srgbClr val="FFFFE1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3" autoAdjust="0"/>
    <p:restoredTop sz="96595" autoAdjust="0"/>
  </p:normalViewPr>
  <p:slideViewPr>
    <p:cSldViewPr snapToGrid="0">
      <p:cViewPr varScale="1">
        <p:scale>
          <a:sx n="71" d="100"/>
          <a:sy n="71" d="100"/>
        </p:scale>
        <p:origin x="1356" y="78"/>
      </p:cViewPr>
      <p:guideLst>
        <p:guide orient="horz" pos="2160"/>
        <p:guide pos="2880"/>
        <p:guide pos="41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-2730" y="-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dirty="0" smtClean="0"/>
              <a:t>Click to edit Master text styles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ＭＳ Ｐゴシック" pitchFamily="-107" charset="-128"/>
              </a:defRPr>
            </a:lvl1pPr>
          </a:lstStyle>
          <a:p>
            <a:pPr>
              <a:defRPr/>
            </a:pPr>
            <a:fld id="{41AAA968-87DF-40EB-BF54-380BCFF5824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468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7452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AAA968-87DF-40EB-BF54-380BCFF58246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664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AAA968-87DF-40EB-BF54-380BCFF58246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161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AAA968-87DF-40EB-BF54-380BCFF58246}" type="slidenum">
              <a:rPr lang="en-AU" smtClean="0"/>
              <a:pPr>
                <a:defRPr/>
              </a:pPr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8138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AAA968-87DF-40EB-BF54-380BCFF58246}" type="slidenum">
              <a:rPr lang="en-AU" smtClean="0"/>
              <a:pPr>
                <a:defRPr/>
              </a:pPr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0454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70ED9F-058A-4919-9212-954D975EF878}" type="slidenum">
              <a:rPr lang="en-AU" smtClean="0">
                <a:ea typeface="ＭＳ Ｐゴシック" pitchFamily="34" charset="-128"/>
              </a:rPr>
              <a:pPr/>
              <a:t>9</a:t>
            </a:fld>
            <a:endParaRPr lang="en-AU" smtClean="0">
              <a:ea typeface="ＭＳ Ｐゴシック" pitchFamily="34" charset="-128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539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4" descr="CSIRO Science Image BP11976_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6463" y="0"/>
            <a:ext cx="2414587" cy="16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5" descr="Leo Berzin 2877701063_e71e5b93ac_o_ppt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8200" y="0"/>
            <a:ext cx="1409700" cy="168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6" descr="Australian Tour - 2008-08 081_ppt"/>
          <p:cNvPicPr>
            <a:picLocks noChangeAspect="1" noChangeArrowheads="1"/>
          </p:cNvPicPr>
          <p:nvPr userDrawn="1"/>
        </p:nvPicPr>
        <p:blipFill>
          <a:blip r:embed="rId4" cstate="print"/>
          <a:srcRect t="10608" b="20830"/>
          <a:stretch>
            <a:fillRect/>
          </a:stretch>
        </p:blipFill>
        <p:spPr bwMode="auto">
          <a:xfrm>
            <a:off x="5635625" y="0"/>
            <a:ext cx="1387475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7" descr="GB1055_ppt"/>
          <p:cNvPicPr>
            <a:picLocks noChangeAspect="1" noChangeArrowheads="1"/>
          </p:cNvPicPr>
          <p:nvPr userDrawn="1"/>
        </p:nvPicPr>
        <p:blipFill>
          <a:blip r:embed="rId5" cstate="print"/>
          <a:srcRect l="3827" r="10968"/>
          <a:stretch>
            <a:fillRect/>
          </a:stretch>
        </p:blipFill>
        <p:spPr bwMode="auto">
          <a:xfrm>
            <a:off x="7023100" y="0"/>
            <a:ext cx="21209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8" descr="Powerful_Owl_MG_6266_ANBG_ppt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2116138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59"/>
          <p:cNvSpPr>
            <a:spLocks noChangeShapeType="1"/>
          </p:cNvSpPr>
          <p:nvPr userDrawn="1"/>
        </p:nvSpPr>
        <p:spPr bwMode="auto">
          <a:xfrm>
            <a:off x="2125663" y="0"/>
            <a:ext cx="0" cy="16605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10" name="Line 60"/>
          <p:cNvSpPr>
            <a:spLocks noChangeShapeType="1"/>
          </p:cNvSpPr>
          <p:nvPr userDrawn="1"/>
        </p:nvSpPr>
        <p:spPr bwMode="auto">
          <a:xfrm>
            <a:off x="3519488" y="0"/>
            <a:ext cx="0" cy="16605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11" name="Line 61"/>
          <p:cNvSpPr>
            <a:spLocks noChangeShapeType="1"/>
          </p:cNvSpPr>
          <p:nvPr userDrawn="1"/>
        </p:nvSpPr>
        <p:spPr bwMode="auto">
          <a:xfrm>
            <a:off x="5634038" y="0"/>
            <a:ext cx="0" cy="16605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12" name="Line 62"/>
          <p:cNvSpPr>
            <a:spLocks noChangeShapeType="1"/>
          </p:cNvSpPr>
          <p:nvPr userDrawn="1"/>
        </p:nvSpPr>
        <p:spPr bwMode="auto">
          <a:xfrm>
            <a:off x="7019925" y="0"/>
            <a:ext cx="0" cy="16605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  <p:pic>
        <p:nvPicPr>
          <p:cNvPr id="13" name="Picture 32" descr="ALA_logo_greybground"/>
          <p:cNvPicPr>
            <a:picLocks noChangeAspect="1" noChangeArrowheads="1"/>
          </p:cNvPicPr>
          <p:nvPr userDrawn="1"/>
        </p:nvPicPr>
        <p:blipFill>
          <a:blip r:embed="rId7" cstate="print"/>
          <a:srcRect t="31488"/>
          <a:stretch>
            <a:fillRect/>
          </a:stretch>
        </p:blipFill>
        <p:spPr bwMode="auto">
          <a:xfrm>
            <a:off x="6235700" y="1606550"/>
            <a:ext cx="2573338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0" y="6640513"/>
            <a:ext cx="9144000" cy="2174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31"/>
          <p:cNvSpPr>
            <a:spLocks noChangeArrowheads="1"/>
          </p:cNvSpPr>
          <p:nvPr userDrawn="1"/>
        </p:nvSpPr>
        <p:spPr bwMode="auto">
          <a:xfrm>
            <a:off x="0" y="1603375"/>
            <a:ext cx="9144000" cy="34448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6" name="Picture 30" descr="alatitle_www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34163" y="1628775"/>
            <a:ext cx="1804987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2613" y="2363788"/>
            <a:ext cx="5119687" cy="1668462"/>
          </a:xfr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82613" y="4249738"/>
            <a:ext cx="5126037" cy="1793875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en-A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58763"/>
            <a:ext cx="2157413" cy="6145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258763"/>
            <a:ext cx="6321425" cy="6145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276350"/>
            <a:ext cx="8460000" cy="4555650"/>
          </a:xfrm>
        </p:spPr>
        <p:txBody>
          <a:bodyPr/>
          <a:lstStyle>
            <a:lvl2pPr marL="252000" indent="-250825"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0363" y="270000"/>
            <a:ext cx="8460000" cy="893782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283"/>
              </a:spcAft>
              <a:buNone/>
              <a:defRPr sz="3600" b="1">
                <a:solidFill>
                  <a:schemeClr val="accent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2200" b="1">
                <a:solidFill>
                  <a:schemeClr val="accent2"/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60363" y="6516688"/>
            <a:ext cx="6119812" cy="107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6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449388"/>
            <a:ext cx="4238625" cy="4954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449388"/>
            <a:ext cx="4240213" cy="4954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ChangeArrowheads="1"/>
          </p:cNvSpPr>
          <p:nvPr userDrawn="1"/>
        </p:nvSpPr>
        <p:spPr bwMode="auto">
          <a:xfrm>
            <a:off x="0" y="260350"/>
            <a:ext cx="9144000" cy="8715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58763"/>
            <a:ext cx="6359525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49388"/>
            <a:ext cx="8631238" cy="495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1029" name="Rectangle 7"/>
          <p:cNvSpPr>
            <a:spLocks noChangeArrowheads="1"/>
          </p:cNvSpPr>
          <p:nvPr userDrawn="1"/>
        </p:nvSpPr>
        <p:spPr bwMode="auto">
          <a:xfrm>
            <a:off x="0" y="6640513"/>
            <a:ext cx="9144000" cy="2174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8" name="Picture 23" descr="ala_logo_banner_bground"/>
          <p:cNvPicPr>
            <a:picLocks noChangeAspect="1" noChangeArrowheads="1"/>
          </p:cNvPicPr>
          <p:nvPr userDrawn="1"/>
        </p:nvPicPr>
        <p:blipFill>
          <a:blip r:embed="rId14" cstate="print"/>
          <a:srcRect t="26242"/>
          <a:stretch>
            <a:fillRect/>
          </a:stretch>
        </p:blipFill>
        <p:spPr bwMode="auto">
          <a:xfrm>
            <a:off x="6870700" y="0"/>
            <a:ext cx="2027238" cy="9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27" descr="ala_footer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41325" y="6670675"/>
            <a:ext cx="82597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7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ＭＳ Ｐゴシック" pitchFamily="-107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2"/>
          </a:solidFill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dr6jSuxlkg2eLFas-VaPL8dAGouAP-ZJxRwVfrVKUGc/edit?ts=561ec9cb#gid=94836374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docs.google.com/spreadsheets/d/1dr6jSuxlkg2eLFas-VaPL8dAGouAP-ZJxRwVfrVKUGc/edit?ts=561ec9cb#gid=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google.com/forms/d/1udKhE9rdr2txkDE8MiBK-wHHVbr4G5mcdktq6P3rFXk/viewform" TargetMode="Externa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1udKhE9rdr2txkDE8MiBK-wHHVbr4G5mcdktq6P3rFXk/viewform" TargetMode="External"/><Relationship Id="rId2" Type="http://schemas.openxmlformats.org/officeDocument/2006/relationships/hyperlink" Target="http://community.gbif.org/pg/pages/view/47749/tdwg-dqig-task-group-3-use-case-library-for-data-qualit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CRIS_PROVIDER_mon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784" y="5762948"/>
            <a:ext cx="1623441" cy="77882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77897" y="2224585"/>
            <a:ext cx="5119687" cy="2897969"/>
          </a:xfrm>
        </p:spPr>
        <p:txBody>
          <a:bodyPr/>
          <a:lstStyle/>
          <a:p>
            <a:r>
              <a:rPr lang="en-AU" dirty="0" smtClean="0"/>
              <a:t>Data Quality Task Group 3 – Use Case Library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>Miles Nicholls </a:t>
            </a:r>
            <a:br>
              <a:rPr lang="en-AU" dirty="0" smtClean="0"/>
            </a:br>
            <a:r>
              <a:rPr lang="en-AU" sz="2000" dirty="0"/>
              <a:t>Data </a:t>
            </a:r>
            <a:r>
              <a:rPr lang="en-AU" sz="2000" dirty="0" smtClean="0"/>
              <a:t>Manager, Atlas of Living Australia</a:t>
            </a:r>
            <a:endParaRPr lang="en-AU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250825" y="258763"/>
            <a:ext cx="6570889" cy="865187"/>
          </a:xfrm>
        </p:spPr>
        <p:txBody>
          <a:bodyPr/>
          <a:lstStyle/>
          <a:p>
            <a:r>
              <a:rPr lang="en-AU" dirty="0" smtClean="0"/>
              <a:t>Task Group Purpose</a:t>
            </a:r>
            <a:endParaRPr lang="en-AU" i="1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250825" y="1312753"/>
            <a:ext cx="8631238" cy="5266723"/>
          </a:xfrm>
        </p:spPr>
        <p:txBody>
          <a:bodyPr/>
          <a:lstStyle/>
          <a:p>
            <a:pPr marL="57150" indent="0">
              <a:buNone/>
            </a:pPr>
            <a:endParaRPr lang="en-US" sz="4200" dirty="0" smtClean="0"/>
          </a:p>
          <a:p>
            <a:r>
              <a:rPr lang="en-AU" dirty="0"/>
              <a:t>The third task group of the GBIF TDWG biodiversity data quality interest group</a:t>
            </a:r>
          </a:p>
          <a:p>
            <a:r>
              <a:rPr lang="en-AU" dirty="0"/>
              <a:t>Tasked to assemble a library of use cases describing specific examples of data selection</a:t>
            </a:r>
          </a:p>
          <a:p>
            <a:pPr marL="457200" lvl="1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045659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250825" y="258763"/>
            <a:ext cx="6570889" cy="865187"/>
          </a:xfrm>
        </p:spPr>
        <p:txBody>
          <a:bodyPr/>
          <a:lstStyle/>
          <a:p>
            <a:r>
              <a:rPr lang="en-AU" dirty="0" smtClean="0"/>
              <a:t>Activities</a:t>
            </a:r>
            <a:endParaRPr lang="en-AU" i="1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250825" y="1312753"/>
            <a:ext cx="8631238" cy="5266723"/>
          </a:xfrm>
        </p:spPr>
        <p:txBody>
          <a:bodyPr/>
          <a:lstStyle/>
          <a:p>
            <a:r>
              <a:rPr lang="en-AU" dirty="0"/>
              <a:t>Use the framework from TG1 </a:t>
            </a:r>
            <a:r>
              <a:rPr lang="en-AU" dirty="0" smtClean="0"/>
              <a:t>to develop </a:t>
            </a:r>
            <a:r>
              <a:rPr lang="en-AU" dirty="0"/>
              <a:t>a </a:t>
            </a:r>
            <a:r>
              <a:rPr lang="en-AU" dirty="0">
                <a:hlinkClick r:id="rId3"/>
              </a:rPr>
              <a:t>use case description store </a:t>
            </a:r>
            <a:r>
              <a:rPr lang="en-AU" dirty="0"/>
              <a:t>– a series of related worksheets to capture a use </a:t>
            </a:r>
            <a:r>
              <a:rPr lang="en-AU" dirty="0" smtClean="0"/>
              <a:t>case.</a:t>
            </a:r>
          </a:p>
          <a:p>
            <a:endParaRPr lang="en-AU" dirty="0" smtClean="0"/>
          </a:p>
          <a:p>
            <a:r>
              <a:rPr lang="en-AU" dirty="0"/>
              <a:t>From this point it has been a process of </a:t>
            </a:r>
            <a:r>
              <a:rPr lang="en-AU" dirty="0" smtClean="0"/>
              <a:t>iterating over </a:t>
            </a:r>
            <a:r>
              <a:rPr lang="en-AU" dirty="0"/>
              <a:t>use case description </a:t>
            </a:r>
            <a:r>
              <a:rPr lang="en-AU" dirty="0" smtClean="0"/>
              <a:t>mechanisms to </a:t>
            </a:r>
            <a:r>
              <a:rPr lang="en-AU" dirty="0"/>
              <a:t>try and </a:t>
            </a:r>
            <a:r>
              <a:rPr lang="en-AU" dirty="0" smtClean="0"/>
              <a:t>reach </a:t>
            </a:r>
            <a:r>
              <a:rPr lang="en-AU" dirty="0"/>
              <a:t>a </a:t>
            </a:r>
            <a:r>
              <a:rPr lang="en-AU" dirty="0" smtClean="0"/>
              <a:t>usable tool: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18337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Use case description store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73" t="3840" r="1424"/>
          <a:stretch/>
        </p:blipFill>
        <p:spPr>
          <a:xfrm>
            <a:off x="444242" y="1749043"/>
            <a:ext cx="3343453" cy="22050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4265" b="5096"/>
          <a:stretch/>
        </p:blipFill>
        <p:spPr>
          <a:xfrm>
            <a:off x="4230780" y="1749043"/>
            <a:ext cx="3457133" cy="2205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8149"/>
          <a:stretch/>
        </p:blipFill>
        <p:spPr>
          <a:xfrm>
            <a:off x="867577" y="3555821"/>
            <a:ext cx="3343452" cy="21610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b="9773"/>
          <a:stretch/>
        </p:blipFill>
        <p:spPr>
          <a:xfrm>
            <a:off x="4911816" y="2680069"/>
            <a:ext cx="3373951" cy="21422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b="8386"/>
          <a:stretch/>
        </p:blipFill>
        <p:spPr>
          <a:xfrm>
            <a:off x="5659190" y="3933788"/>
            <a:ext cx="3105189" cy="2001882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825" y="6228775"/>
            <a:ext cx="8631238" cy="309282"/>
          </a:xfrm>
        </p:spPr>
        <p:txBody>
          <a:bodyPr/>
          <a:lstStyle/>
          <a:p>
            <a:pPr marL="0" indent="0">
              <a:buNone/>
            </a:pPr>
            <a:r>
              <a:rPr lang="en-US" sz="1000" dirty="0">
                <a:hlinkClick r:id="rId7"/>
              </a:rPr>
              <a:t>https://</a:t>
            </a:r>
            <a:r>
              <a:rPr lang="en-US" sz="1000" dirty="0" smtClean="0">
                <a:hlinkClick r:id="rId7"/>
              </a:rPr>
              <a:t>docs.google.com/spreadsheets/d/1dr6jSuxlkg2eLFas-VaPL8dAGouAP-ZJxRwVfrVKUGc/edit?ts=561ec9cb#gid=0</a:t>
            </a:r>
            <a:r>
              <a:rPr lang="en-US" sz="1000" dirty="0" smtClean="0"/>
              <a:t> 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80326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Offline worksheet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8908" r="6418" b="3300"/>
          <a:stretch/>
        </p:blipFill>
        <p:spPr>
          <a:xfrm>
            <a:off x="250825" y="1896035"/>
            <a:ext cx="8625023" cy="311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2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250825" y="258763"/>
            <a:ext cx="6570889" cy="865187"/>
          </a:xfrm>
        </p:spPr>
        <p:txBody>
          <a:bodyPr/>
          <a:lstStyle/>
          <a:p>
            <a:r>
              <a:rPr lang="en-AU" dirty="0" smtClean="0"/>
              <a:t>Google form</a:t>
            </a:r>
            <a:endParaRPr lang="en-AU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7613"/>
          <a:stretch/>
        </p:blipFill>
        <p:spPr>
          <a:xfrm>
            <a:off x="250825" y="1261206"/>
            <a:ext cx="3897893" cy="48034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7647"/>
          <a:stretch/>
        </p:blipFill>
        <p:spPr>
          <a:xfrm>
            <a:off x="4733365" y="1261206"/>
            <a:ext cx="3903167" cy="4803418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825" y="6228775"/>
            <a:ext cx="8631238" cy="309282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docs.google.com/forms/d/1udKhE9rdr2txkDE8MiBK-wHHVbr4G5mcdktq6P3rFXk/viewform</a:t>
            </a:r>
            <a:r>
              <a:rPr lang="en-US" sz="1200" dirty="0" smtClean="0"/>
              <a:t> 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670552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250825" y="258763"/>
            <a:ext cx="6570889" cy="865187"/>
          </a:xfrm>
        </p:spPr>
        <p:txBody>
          <a:bodyPr/>
          <a:lstStyle/>
          <a:p>
            <a:r>
              <a:rPr lang="en-AU" dirty="0" smtClean="0"/>
              <a:t>Why collect use cases</a:t>
            </a:r>
            <a:endParaRPr lang="en-AU" i="1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250825" y="1312753"/>
            <a:ext cx="8631238" cy="5128387"/>
          </a:xfrm>
        </p:spPr>
        <p:txBody>
          <a:bodyPr/>
          <a:lstStyle/>
          <a:p>
            <a:r>
              <a:rPr lang="en-AU" dirty="0" smtClean="0"/>
              <a:t>To build a use </a:t>
            </a:r>
            <a:r>
              <a:rPr lang="en-AU" dirty="0"/>
              <a:t>case library as a </a:t>
            </a:r>
            <a:r>
              <a:rPr lang="en-AU" dirty="0" smtClean="0"/>
              <a:t>resource </a:t>
            </a:r>
            <a:r>
              <a:rPr lang="en-AU" dirty="0"/>
              <a:t>to research how data is selected for particular </a:t>
            </a:r>
            <a:r>
              <a:rPr lang="en-AU" dirty="0" smtClean="0"/>
              <a:t>purposes </a:t>
            </a:r>
          </a:p>
          <a:p>
            <a:r>
              <a:rPr lang="en-AU" dirty="0" smtClean="0"/>
              <a:t>Allow reuse of use cases for consistent quality assessment</a:t>
            </a:r>
            <a:endParaRPr lang="en-AU" dirty="0"/>
          </a:p>
          <a:p>
            <a:r>
              <a:rPr lang="en-AU" dirty="0" smtClean="0"/>
              <a:t>To </a:t>
            </a:r>
            <a:r>
              <a:rPr lang="en-AU" dirty="0"/>
              <a:t>build profiles of the most used information elements, dimensions and </a:t>
            </a:r>
            <a:r>
              <a:rPr lang="en-AU" dirty="0" smtClean="0"/>
              <a:t>criteria and feed these back into the </a:t>
            </a:r>
            <a:r>
              <a:rPr lang="en-AU" dirty="0"/>
              <a:t>development of data </a:t>
            </a:r>
            <a:r>
              <a:rPr lang="en-AU" dirty="0" smtClean="0"/>
              <a:t>capture and quality </a:t>
            </a:r>
            <a:r>
              <a:rPr lang="en-AU" dirty="0"/>
              <a:t>assessment tools</a:t>
            </a:r>
          </a:p>
          <a:p>
            <a:r>
              <a:rPr lang="en-AU" dirty="0"/>
              <a:t>Begin to develop automated data selection for use cases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85554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Contribute a Use Case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Do you have a data quality use case?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Search for “data quality interest </a:t>
            </a:r>
            <a:r>
              <a:rPr lang="en-AU" dirty="0" smtClean="0"/>
              <a:t>group”</a:t>
            </a:r>
            <a:endParaRPr lang="en-AU" dirty="0">
              <a:hlinkClick r:id="rId2"/>
            </a:endParaRPr>
          </a:p>
          <a:p>
            <a:endParaRPr lang="en-AU" dirty="0" smtClean="0">
              <a:hlinkClick r:id="rId2"/>
            </a:endParaRPr>
          </a:p>
          <a:p>
            <a:r>
              <a:rPr lang="en-AU" dirty="0" smtClean="0">
                <a:hlinkClick r:id="rId2"/>
              </a:rPr>
              <a:t>Task </a:t>
            </a:r>
            <a:r>
              <a:rPr lang="en-AU" dirty="0">
                <a:hlinkClick r:id="rId2"/>
              </a:rPr>
              <a:t>Group 3 - Use Case Library for Data </a:t>
            </a:r>
            <a:r>
              <a:rPr lang="en-AU" dirty="0">
                <a:hlinkClick r:id="rId2"/>
              </a:rPr>
              <a:t>Quality</a:t>
            </a:r>
            <a:endParaRPr lang="en-AU" dirty="0"/>
          </a:p>
          <a:p>
            <a:endParaRPr lang="en-AU" b="1" dirty="0"/>
          </a:p>
          <a:p>
            <a:r>
              <a:rPr lang="en-AU" dirty="0">
                <a:hlinkClick r:id="rId3"/>
              </a:rPr>
              <a:t>TDWG / GBIF: Data Use Stories</a:t>
            </a:r>
            <a:endParaRPr lang="en-AU" b="1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1666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2731" y="2326117"/>
            <a:ext cx="5628012" cy="410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en-AU" sz="3600" kern="0" dirty="0" smtClean="0">
              <a:solidFill>
                <a:schemeClr val="tx2">
                  <a:lumMod val="75000"/>
                </a:schemeClr>
              </a:solidFill>
              <a:latin typeface="+mn-lt"/>
              <a:ea typeface="ＭＳ Ｐゴシック" pitchFamily="-107" charset="-128"/>
            </a:endParaRPr>
          </a:p>
          <a:p>
            <a:pPr eaLnBrk="0" hangingPunct="0">
              <a:spcBef>
                <a:spcPct val="20000"/>
              </a:spcBef>
              <a:defRPr/>
            </a:pPr>
            <a:endParaRPr lang="en-AU" sz="3600" kern="0" dirty="0">
              <a:solidFill>
                <a:schemeClr val="tx2">
                  <a:lumMod val="75000"/>
                </a:schemeClr>
              </a:solidFill>
              <a:latin typeface="+mn-lt"/>
              <a:ea typeface="ＭＳ Ｐゴシック" pitchFamily="-107" charset="-128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AU" sz="3600" kern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ＭＳ Ｐゴシック" pitchFamily="-107" charset="-128"/>
              </a:rPr>
              <a:t>Thank you</a:t>
            </a:r>
          </a:p>
          <a:p>
            <a:pPr eaLnBrk="0" hangingPunct="0">
              <a:spcBef>
                <a:spcPct val="20000"/>
              </a:spcBef>
              <a:defRPr/>
            </a:pPr>
            <a:endParaRPr lang="en-AU" sz="3600" kern="0" dirty="0">
              <a:solidFill>
                <a:schemeClr val="tx2">
                  <a:lumMod val="75000"/>
                </a:schemeClr>
              </a:solidFill>
              <a:latin typeface="+mn-lt"/>
              <a:ea typeface="ＭＳ Ｐゴシック" pitchFamily="-107" charset="-128"/>
            </a:endParaRPr>
          </a:p>
          <a:p>
            <a:pPr eaLnBrk="0" hangingPunct="0">
              <a:spcBef>
                <a:spcPct val="20000"/>
              </a:spcBef>
              <a:defRPr/>
            </a:pPr>
            <a:endParaRPr lang="en-AU" sz="1600" kern="0" dirty="0" smtClean="0">
              <a:solidFill>
                <a:schemeClr val="tx2">
                  <a:lumMod val="75000"/>
                </a:schemeClr>
              </a:solidFill>
              <a:latin typeface="+mn-lt"/>
              <a:ea typeface="ＭＳ Ｐゴシック" pitchFamily="-107" charset="-128"/>
            </a:endParaRPr>
          </a:p>
          <a:p>
            <a:pPr eaLnBrk="0" hangingPunct="0">
              <a:spcBef>
                <a:spcPct val="20000"/>
              </a:spcBef>
              <a:defRPr/>
            </a:pPr>
            <a:endParaRPr lang="en-AU" sz="1600" kern="0" dirty="0">
              <a:solidFill>
                <a:schemeClr val="tx2">
                  <a:lumMod val="75000"/>
                </a:schemeClr>
              </a:solidFill>
              <a:latin typeface="+mn-lt"/>
              <a:ea typeface="ＭＳ Ｐゴシック" pitchFamily="-107" charset="-128"/>
            </a:endParaRPr>
          </a:p>
          <a:p>
            <a:pPr eaLnBrk="0" hangingPunct="0">
              <a:spcBef>
                <a:spcPct val="20000"/>
              </a:spcBef>
              <a:defRPr/>
            </a:pPr>
            <a:endParaRPr lang="en-AU" sz="1600" kern="0" dirty="0" smtClean="0">
              <a:solidFill>
                <a:schemeClr val="tx2">
                  <a:lumMod val="75000"/>
                </a:schemeClr>
              </a:solidFill>
              <a:latin typeface="+mn-lt"/>
              <a:ea typeface="ＭＳ Ｐゴシック" pitchFamily="-107" charset="-128"/>
            </a:endParaRPr>
          </a:p>
          <a:p>
            <a:pPr eaLnBrk="0" hangingPunct="0">
              <a:spcBef>
                <a:spcPct val="20000"/>
              </a:spcBef>
              <a:defRPr/>
            </a:pPr>
            <a:endParaRPr lang="en-AU" sz="1600" kern="0" dirty="0">
              <a:solidFill>
                <a:schemeClr val="tx2">
                  <a:lumMod val="75000"/>
                </a:schemeClr>
              </a:solidFill>
              <a:latin typeface="+mn-lt"/>
              <a:ea typeface="ＭＳ Ｐゴシック" pitchFamily="-107" charset="-128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AU" sz="1600" kern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ＭＳ Ｐゴシック" pitchFamily="-107" charset="-128"/>
              </a:rPr>
              <a:t>Miles.Nicholls@csiro.au</a:t>
            </a:r>
            <a:endParaRPr lang="en-AU" sz="1600" kern="0" dirty="0" smtClean="0">
              <a:solidFill>
                <a:schemeClr val="tx2">
                  <a:lumMod val="75000"/>
                </a:schemeClr>
              </a:solidFill>
              <a:latin typeface="+mn-lt"/>
              <a:ea typeface="ＭＳ Ｐゴシック" pitchFamily="-107" charset="-128"/>
            </a:endParaRPr>
          </a:p>
          <a:p>
            <a:pPr eaLnBrk="0" hangingPunct="0">
              <a:spcBef>
                <a:spcPct val="20000"/>
              </a:spcBef>
              <a:defRPr/>
            </a:pPr>
            <a:endParaRPr lang="en-AU" kern="0" dirty="0">
              <a:solidFill>
                <a:schemeClr val="tx2"/>
              </a:solidFill>
              <a:latin typeface="+mn-lt"/>
              <a:ea typeface="ＭＳ Ｐゴシック" pitchFamily="-107" charset="-128"/>
            </a:endParaRPr>
          </a:p>
          <a:p>
            <a:pPr eaLnBrk="0" hangingPunct="0">
              <a:spcBef>
                <a:spcPct val="20000"/>
              </a:spcBef>
              <a:defRPr/>
            </a:pPr>
            <a:endParaRPr lang="en-AU" kern="0" dirty="0">
              <a:solidFill>
                <a:schemeClr val="tx2"/>
              </a:solidFill>
              <a:latin typeface="+mn-lt"/>
              <a:ea typeface="ＭＳ Ｐゴシック" pitchFamily="-107" charset="-128"/>
            </a:endParaRPr>
          </a:p>
          <a:p>
            <a:pPr eaLnBrk="0" hangingPunct="0">
              <a:spcBef>
                <a:spcPct val="20000"/>
              </a:spcBef>
              <a:defRPr/>
            </a:pPr>
            <a:endParaRPr lang="en-AU" sz="3600" kern="0" dirty="0">
              <a:solidFill>
                <a:schemeClr val="tx2"/>
              </a:solidFill>
              <a:latin typeface="+mn-lt"/>
              <a:ea typeface="ＭＳ Ｐゴシック" pitchFamily="-107" charset="-128"/>
            </a:endParaRPr>
          </a:p>
          <a:p>
            <a:pPr eaLnBrk="0" hangingPunct="0">
              <a:spcBef>
                <a:spcPct val="20000"/>
              </a:spcBef>
              <a:defRPr/>
            </a:pPr>
            <a:endParaRPr lang="en-AU" sz="3600" kern="0" dirty="0">
              <a:solidFill>
                <a:schemeClr val="tx2"/>
              </a:solidFill>
              <a:latin typeface="+mn-lt"/>
              <a:ea typeface="ＭＳ Ｐゴシック" pitchFamily="-107" charset="-128"/>
            </a:endParaRPr>
          </a:p>
        </p:txBody>
      </p:sp>
      <p:pic>
        <p:nvPicPr>
          <p:cNvPr id="6" name="Picture 5" descr="NCRIS_PROVIDER_mon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63020" y="5314950"/>
            <a:ext cx="2319030" cy="11125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00000"/>
      </a:dk1>
      <a:lt1>
        <a:srgbClr val="FFFFFF"/>
      </a:lt1>
      <a:dk2>
        <a:srgbClr val="F26649"/>
      </a:dk2>
      <a:lt2>
        <a:srgbClr val="808080"/>
      </a:lt2>
      <a:accent1>
        <a:srgbClr val="434344"/>
      </a:accent1>
      <a:accent2>
        <a:srgbClr val="5D9732"/>
      </a:accent2>
      <a:accent3>
        <a:srgbClr val="FFFFFF"/>
      </a:accent3>
      <a:accent4>
        <a:srgbClr val="000000"/>
      </a:accent4>
      <a:accent5>
        <a:srgbClr val="B0B0B0"/>
      </a:accent5>
      <a:accent6>
        <a:srgbClr val="53882C"/>
      </a:accent6>
      <a:hlink>
        <a:srgbClr val="174A7C"/>
      </a:hlink>
      <a:folHlink>
        <a:srgbClr val="8B005A"/>
      </a:folHlink>
    </a:clrScheme>
    <a:fontScheme name="Default Design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F26649"/>
        </a:dk2>
        <a:lt2>
          <a:srgbClr val="808080"/>
        </a:lt2>
        <a:accent1>
          <a:srgbClr val="434344"/>
        </a:accent1>
        <a:accent2>
          <a:srgbClr val="5D9732"/>
        </a:accent2>
        <a:accent3>
          <a:srgbClr val="FFFFFF"/>
        </a:accent3>
        <a:accent4>
          <a:srgbClr val="000000"/>
        </a:accent4>
        <a:accent5>
          <a:srgbClr val="B0B0B0"/>
        </a:accent5>
        <a:accent6>
          <a:srgbClr val="53882C"/>
        </a:accent6>
        <a:hlink>
          <a:srgbClr val="174A7C"/>
        </a:hlink>
        <a:folHlink>
          <a:srgbClr val="8B00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17596</TotalTime>
  <Words>214</Words>
  <Application>Microsoft Office PowerPoint</Application>
  <PresentationFormat>On-screen Show (4:3)</PresentationFormat>
  <Paragraphs>43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ＭＳ Ｐゴシック</vt:lpstr>
      <vt:lpstr>Arial</vt:lpstr>
      <vt:lpstr>Verdana</vt:lpstr>
      <vt:lpstr>Default Design</vt:lpstr>
      <vt:lpstr>Data Quality Task Group 3 – Use Case Library  Miles Nicholls  Data Manager, Atlas of Living Australia</vt:lpstr>
      <vt:lpstr>Task Group Purpose</vt:lpstr>
      <vt:lpstr>Activities</vt:lpstr>
      <vt:lpstr>Use case description store</vt:lpstr>
      <vt:lpstr>Offline worksheet</vt:lpstr>
      <vt:lpstr>Google form</vt:lpstr>
      <vt:lpstr>Why collect use cases</vt:lpstr>
      <vt:lpstr>Contribute a Use Case</vt:lpstr>
      <vt:lpstr>PowerPoint Presentation</vt:lpstr>
    </vt:vector>
  </TitlesOfParts>
  <Company>CSIRO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Duffy, Siobhan (PI, Black Mountain)</dc:creator>
  <cp:lastModifiedBy>Nicholls, Miles (NRCA, Black Mountain)</cp:lastModifiedBy>
  <cp:revision>764</cp:revision>
  <dcterms:created xsi:type="dcterms:W3CDTF">2009-05-19T05:23:41Z</dcterms:created>
  <dcterms:modified xsi:type="dcterms:W3CDTF">2016-05-09T03:12:06Z</dcterms:modified>
</cp:coreProperties>
</file>