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720" r:id="rId2"/>
    <p:sldId id="712" r:id="rId3"/>
    <p:sldId id="721" r:id="rId4"/>
    <p:sldId id="717" r:id="rId5"/>
    <p:sldId id="722" r:id="rId6"/>
    <p:sldId id="723" r:id="rId7"/>
    <p:sldId id="724" r:id="rId8"/>
    <p:sldId id="725" r:id="rId9"/>
    <p:sldId id="726" r:id="rId10"/>
  </p:sldIdLst>
  <p:sldSz cx="9144000" cy="6858000" type="screen4x3"/>
  <p:notesSz cx="7099300" cy="10234613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4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660066"/>
    <a:srgbClr val="FEFCF0"/>
    <a:srgbClr val="FFFFE1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3" autoAdjust="0"/>
    <p:restoredTop sz="96595" autoAdjust="0"/>
  </p:normalViewPr>
  <p:slideViewPr>
    <p:cSldViewPr snapToGrid="0">
      <p:cViewPr varScale="1">
        <p:scale>
          <a:sx n="70" d="100"/>
          <a:sy n="70" d="100"/>
        </p:scale>
        <p:origin x="1524" y="54"/>
      </p:cViewPr>
      <p:guideLst>
        <p:guide orient="horz" pos="2160"/>
        <p:guide pos="2880"/>
        <p:guide pos="41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2730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dirty="0" smtClean="0"/>
              <a:t>Click to edit Master text styles</a:t>
            </a:r>
          </a:p>
          <a:p>
            <a:pPr lvl="1"/>
            <a:r>
              <a:rPr lang="en-AU" noProof="0" dirty="0" smtClean="0"/>
              <a:t>Second level</a:t>
            </a:r>
          </a:p>
          <a:p>
            <a:pPr lvl="2"/>
            <a:r>
              <a:rPr lang="en-AU" noProof="0" dirty="0" smtClean="0"/>
              <a:t>Third level</a:t>
            </a:r>
          </a:p>
          <a:p>
            <a:pPr lvl="3"/>
            <a:r>
              <a:rPr lang="en-AU" noProof="0" dirty="0" smtClean="0"/>
              <a:t>Fourth level</a:t>
            </a:r>
          </a:p>
          <a:p>
            <a:pPr lvl="4"/>
            <a:r>
              <a:rPr lang="en-AU" noProof="0" dirty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ＭＳ Ｐゴシック" pitchFamily="-107" charset="-128"/>
              </a:defRPr>
            </a:lvl1pPr>
          </a:lstStyle>
          <a:p>
            <a:pPr>
              <a:defRPr/>
            </a:pPr>
            <a:fld id="{41AAA968-87DF-40EB-BF54-380BCFF5824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681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AA968-87DF-40EB-BF54-380BCFF58246}" type="slidenum">
              <a:rPr lang="en-AU" smtClean="0"/>
              <a:pPr>
                <a:defRPr/>
              </a:pPr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59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AAA968-87DF-40EB-BF54-380BCFF58246}" type="slidenum">
              <a:rPr lang="en-AU" smtClean="0"/>
              <a:pPr>
                <a:defRPr/>
              </a:pPr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454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4" descr="CSIRO Science Image BP11976_pp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6463" y="0"/>
            <a:ext cx="2414587" cy="16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5" descr="Leo Berzin 2877701063_e71e5b93ac_o_ppt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8200" y="0"/>
            <a:ext cx="1409700" cy="168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6" descr="Australian Tour - 2008-08 081_ppt"/>
          <p:cNvPicPr>
            <a:picLocks noChangeAspect="1" noChangeArrowheads="1"/>
          </p:cNvPicPr>
          <p:nvPr userDrawn="1"/>
        </p:nvPicPr>
        <p:blipFill>
          <a:blip r:embed="rId4" cstate="print"/>
          <a:srcRect t="10608" b="20830"/>
          <a:stretch>
            <a:fillRect/>
          </a:stretch>
        </p:blipFill>
        <p:spPr bwMode="auto">
          <a:xfrm>
            <a:off x="5635625" y="0"/>
            <a:ext cx="1387475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7" descr="GB1055_ppt"/>
          <p:cNvPicPr>
            <a:picLocks noChangeAspect="1" noChangeArrowheads="1"/>
          </p:cNvPicPr>
          <p:nvPr userDrawn="1"/>
        </p:nvPicPr>
        <p:blipFill>
          <a:blip r:embed="rId5" cstate="print"/>
          <a:srcRect l="3827" r="10968"/>
          <a:stretch>
            <a:fillRect/>
          </a:stretch>
        </p:blipFill>
        <p:spPr bwMode="auto">
          <a:xfrm>
            <a:off x="7023100" y="0"/>
            <a:ext cx="21209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8" descr="Powerful_Owl_MG_6266_ANBG_ppt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2116138" cy="166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59"/>
          <p:cNvSpPr>
            <a:spLocks noChangeShapeType="1"/>
          </p:cNvSpPr>
          <p:nvPr userDrawn="1"/>
        </p:nvSpPr>
        <p:spPr bwMode="auto">
          <a:xfrm>
            <a:off x="2125663" y="0"/>
            <a:ext cx="0" cy="16605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10" name="Line 60"/>
          <p:cNvSpPr>
            <a:spLocks noChangeShapeType="1"/>
          </p:cNvSpPr>
          <p:nvPr userDrawn="1"/>
        </p:nvSpPr>
        <p:spPr bwMode="auto">
          <a:xfrm>
            <a:off x="3519488" y="0"/>
            <a:ext cx="0" cy="16605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11" name="Line 61"/>
          <p:cNvSpPr>
            <a:spLocks noChangeShapeType="1"/>
          </p:cNvSpPr>
          <p:nvPr userDrawn="1"/>
        </p:nvSpPr>
        <p:spPr bwMode="auto">
          <a:xfrm>
            <a:off x="5634038" y="0"/>
            <a:ext cx="0" cy="16605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sp>
        <p:nvSpPr>
          <p:cNvPr id="12" name="Line 62"/>
          <p:cNvSpPr>
            <a:spLocks noChangeShapeType="1"/>
          </p:cNvSpPr>
          <p:nvPr userDrawn="1"/>
        </p:nvSpPr>
        <p:spPr bwMode="auto">
          <a:xfrm>
            <a:off x="7019925" y="0"/>
            <a:ext cx="0" cy="16605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AU"/>
          </a:p>
        </p:txBody>
      </p:sp>
      <p:pic>
        <p:nvPicPr>
          <p:cNvPr id="13" name="Picture 32" descr="ALA_logo_greybground"/>
          <p:cNvPicPr>
            <a:picLocks noChangeAspect="1" noChangeArrowheads="1"/>
          </p:cNvPicPr>
          <p:nvPr userDrawn="1"/>
        </p:nvPicPr>
        <p:blipFill>
          <a:blip r:embed="rId7" cstate="print"/>
          <a:srcRect t="31488"/>
          <a:stretch>
            <a:fillRect/>
          </a:stretch>
        </p:blipFill>
        <p:spPr bwMode="auto">
          <a:xfrm>
            <a:off x="6235700" y="1606550"/>
            <a:ext cx="2573338" cy="310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0" y="6640513"/>
            <a:ext cx="9144000" cy="2174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0" y="1603375"/>
            <a:ext cx="9144000" cy="34448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6" name="Picture 30" descr="alatitle_www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34163" y="1628775"/>
            <a:ext cx="180498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2613" y="2363788"/>
            <a:ext cx="5119687" cy="1668462"/>
          </a:xfr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2613" y="4249738"/>
            <a:ext cx="5126037" cy="1793875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r>
              <a:rPr lang="en-A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58763"/>
            <a:ext cx="2157413" cy="61452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258763"/>
            <a:ext cx="6321425" cy="61452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5650"/>
          </a:xfrm>
        </p:spPr>
        <p:txBody>
          <a:bodyPr/>
          <a:lstStyle>
            <a:lvl2pPr marL="252000" indent="-250825"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363" y="270000"/>
            <a:ext cx="8460000" cy="893782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83"/>
              </a:spcAft>
              <a:buNone/>
              <a:defRPr sz="3600" b="1">
                <a:solidFill>
                  <a:schemeClr val="accent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2200" b="1">
                <a:solidFill>
                  <a:schemeClr val="accent2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360363" y="6516688"/>
            <a:ext cx="6119812" cy="107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6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449388"/>
            <a:ext cx="4238625" cy="4954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449388"/>
            <a:ext cx="4240213" cy="49545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 userDrawn="1"/>
        </p:nvSpPr>
        <p:spPr bwMode="auto">
          <a:xfrm>
            <a:off x="0" y="260350"/>
            <a:ext cx="9144000" cy="8715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58763"/>
            <a:ext cx="6359525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449388"/>
            <a:ext cx="8631238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29" name="Rectangle 7"/>
          <p:cNvSpPr>
            <a:spLocks noChangeArrowheads="1"/>
          </p:cNvSpPr>
          <p:nvPr userDrawn="1"/>
        </p:nvSpPr>
        <p:spPr bwMode="auto">
          <a:xfrm>
            <a:off x="0" y="6640513"/>
            <a:ext cx="9144000" cy="2174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8" name="Picture 23" descr="ala_logo_banner_bground"/>
          <p:cNvPicPr>
            <a:picLocks noChangeAspect="1" noChangeArrowheads="1"/>
          </p:cNvPicPr>
          <p:nvPr userDrawn="1"/>
        </p:nvPicPr>
        <p:blipFill>
          <a:blip r:embed="rId14" cstate="print"/>
          <a:srcRect t="26242"/>
          <a:stretch>
            <a:fillRect/>
          </a:stretch>
        </p:blipFill>
        <p:spPr bwMode="auto">
          <a:xfrm>
            <a:off x="6870700" y="0"/>
            <a:ext cx="2027238" cy="91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27" descr="ala_footer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41325" y="6670675"/>
            <a:ext cx="825976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7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pitchFamily="-107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  <a:ea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2"/>
          </a:solidFill>
          <a:latin typeface="+mn-lt"/>
          <a:ea typeface="ＭＳ Ｐゴシック" pitchFamily="-107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107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07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udKhE9rdr2txkDE8MiBK-wHHVbr4G5mcdktq6P3rFXk/viewform" TargetMode="External"/><Relationship Id="rId2" Type="http://schemas.openxmlformats.org/officeDocument/2006/relationships/hyperlink" Target="https://docs.google.com/spreadsheets/d/1dr6jSuxlkg2eLFas-VaPL8dAGouAP-ZJxRwVfrVKUGc/edit?ts=561ec9cb#gid=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JeyFYhnRO5Thgt9Yag15S8DslFM_9rsIpzmTXrLys1s/edit#gid=106456353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250825" y="258763"/>
            <a:ext cx="6570889" cy="865187"/>
          </a:xfrm>
        </p:spPr>
        <p:txBody>
          <a:bodyPr/>
          <a:lstStyle/>
          <a:p>
            <a:r>
              <a:rPr lang="en-AU" dirty="0" smtClean="0"/>
              <a:t>TG3 – Use Case Library</a:t>
            </a:r>
            <a:endParaRPr lang="en-AU" i="1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250825" y="1312753"/>
            <a:ext cx="8631238" cy="5266723"/>
          </a:xfrm>
        </p:spPr>
        <p:txBody>
          <a:bodyPr/>
          <a:lstStyle/>
          <a:p>
            <a:r>
              <a:rPr lang="en-AU" dirty="0" smtClean="0"/>
              <a:t>Tasked </a:t>
            </a:r>
            <a:r>
              <a:rPr lang="en-AU" dirty="0"/>
              <a:t>to assemble a library of use cases describing specific examples of data </a:t>
            </a:r>
            <a:r>
              <a:rPr lang="en-AU" dirty="0" smtClean="0"/>
              <a:t>selection</a:t>
            </a:r>
          </a:p>
          <a:p>
            <a:r>
              <a:rPr lang="en-AU" dirty="0" smtClean="0"/>
              <a:t>How to document use </a:t>
            </a:r>
            <a:r>
              <a:rPr lang="en-AU" dirty="0"/>
              <a:t>c</a:t>
            </a:r>
            <a:r>
              <a:rPr lang="en-AU" dirty="0" smtClean="0"/>
              <a:t>ases?</a:t>
            </a:r>
          </a:p>
          <a:p>
            <a:pPr lvl="1"/>
            <a:r>
              <a:rPr lang="en-AU" dirty="0" smtClean="0"/>
              <a:t>Why collecting use </a:t>
            </a:r>
            <a:r>
              <a:rPr lang="en-AU" dirty="0"/>
              <a:t>c</a:t>
            </a:r>
            <a:r>
              <a:rPr lang="en-AU" dirty="0" smtClean="0"/>
              <a:t>ases?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  <a:p>
            <a:pPr marL="457200" lvl="1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2846570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250825" y="258763"/>
            <a:ext cx="6570889" cy="865187"/>
          </a:xfrm>
        </p:spPr>
        <p:txBody>
          <a:bodyPr/>
          <a:lstStyle/>
          <a:p>
            <a:r>
              <a:rPr lang="en-AU" dirty="0" smtClean="0"/>
              <a:t>Why collect use cases</a:t>
            </a:r>
            <a:endParaRPr lang="en-AU" i="1" dirty="0"/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250825" y="1312753"/>
            <a:ext cx="8631238" cy="5128387"/>
          </a:xfrm>
        </p:spPr>
        <p:txBody>
          <a:bodyPr/>
          <a:lstStyle/>
          <a:p>
            <a:r>
              <a:rPr lang="en-AU" dirty="0" smtClean="0"/>
              <a:t>To build a use </a:t>
            </a:r>
            <a:r>
              <a:rPr lang="en-AU" dirty="0"/>
              <a:t>case library as a </a:t>
            </a:r>
            <a:r>
              <a:rPr lang="en-AU" dirty="0" smtClean="0"/>
              <a:t>resource </a:t>
            </a:r>
            <a:r>
              <a:rPr lang="en-AU" dirty="0"/>
              <a:t>to research how data is selected for particular </a:t>
            </a:r>
            <a:r>
              <a:rPr lang="en-AU" dirty="0" smtClean="0"/>
              <a:t>purposes </a:t>
            </a:r>
          </a:p>
          <a:p>
            <a:r>
              <a:rPr lang="en-AU" dirty="0" smtClean="0"/>
              <a:t>Allow reuse of use cases for consistent quality assessment</a:t>
            </a:r>
            <a:endParaRPr lang="en-AU" dirty="0"/>
          </a:p>
          <a:p>
            <a:r>
              <a:rPr lang="en-AU" dirty="0" smtClean="0"/>
              <a:t>To </a:t>
            </a:r>
            <a:r>
              <a:rPr lang="en-AU" dirty="0"/>
              <a:t>build profiles of the most used information elements, dimensions and </a:t>
            </a:r>
            <a:r>
              <a:rPr lang="en-AU" dirty="0" smtClean="0"/>
              <a:t>criteria and feed these back into the </a:t>
            </a:r>
            <a:r>
              <a:rPr lang="en-AU" dirty="0"/>
              <a:t>development of data </a:t>
            </a:r>
            <a:r>
              <a:rPr lang="en-AU" dirty="0" smtClean="0"/>
              <a:t>capture and quality </a:t>
            </a:r>
            <a:r>
              <a:rPr lang="en-AU" dirty="0"/>
              <a:t>assessment tools</a:t>
            </a:r>
          </a:p>
          <a:p>
            <a:r>
              <a:rPr lang="en-AU" dirty="0"/>
              <a:t>Begin to develop automated data selection for use cases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85554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Documenting Use Cases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the framework from TG1 to develop a </a:t>
            </a:r>
            <a:r>
              <a:rPr lang="en-AU" dirty="0">
                <a:hlinkClick r:id="rId2"/>
              </a:rPr>
              <a:t>use case description store </a:t>
            </a:r>
            <a:r>
              <a:rPr lang="en-AU" dirty="0"/>
              <a:t>– a series of related worksheets to capture a use case as </a:t>
            </a:r>
            <a:r>
              <a:rPr lang="en-AU" dirty="0" smtClean="0"/>
              <a:t>usable data</a:t>
            </a:r>
            <a:r>
              <a:rPr lang="en-AU" dirty="0"/>
              <a:t>.</a:t>
            </a:r>
          </a:p>
          <a:p>
            <a:r>
              <a:rPr lang="en-AU" dirty="0" smtClean="0"/>
              <a:t>From </a:t>
            </a:r>
            <a:r>
              <a:rPr lang="en-AU" dirty="0"/>
              <a:t>this point it has been a process of iterating over use case description mechanisms to try and reach a usable tool</a:t>
            </a:r>
          </a:p>
          <a:p>
            <a:pPr lvl="1"/>
            <a:r>
              <a:rPr lang="en-AU" dirty="0"/>
              <a:t>Spreadsheet file</a:t>
            </a:r>
          </a:p>
          <a:p>
            <a:pPr lvl="1"/>
            <a:r>
              <a:rPr lang="en-AU" dirty="0"/>
              <a:t>Google form for </a:t>
            </a:r>
            <a:r>
              <a:rPr lang="en-AU" dirty="0">
                <a:hlinkClick r:id="rId3"/>
              </a:rPr>
              <a:t>User Stories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890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Offline worksheet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8908" r="6418" b="3300"/>
          <a:stretch/>
        </p:blipFill>
        <p:spPr>
          <a:xfrm>
            <a:off x="250825" y="1896035"/>
            <a:ext cx="8625023" cy="31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2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Participation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Participation was … limited</a:t>
            </a:r>
          </a:p>
          <a:p>
            <a:r>
              <a:rPr lang="en-AU" dirty="0" smtClean="0"/>
              <a:t>Detailed spreadsheets are difficult to use</a:t>
            </a:r>
          </a:p>
          <a:p>
            <a:r>
              <a:rPr lang="en-AU" dirty="0" smtClean="0"/>
              <a:t>The simpler data capture gets the more work it takes to turn it into usable data</a:t>
            </a:r>
          </a:p>
          <a:p>
            <a:r>
              <a:rPr lang="en-AU" dirty="0" smtClean="0"/>
              <a:t>Was going to need some dedicated effort</a:t>
            </a:r>
          </a:p>
        </p:txBody>
      </p:sp>
    </p:spTree>
    <p:extLst>
      <p:ext uri="{BB962C8B-B14F-4D97-AF65-F5344CB8AC3E}">
        <p14:creationId xmlns:p14="http://schemas.microsoft.com/office/powerpoint/2010/main" val="365621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Summer of Use Cases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To put some dedicated resources to the project Emily Rees (ANU engineering undergraduate) was brought on for the CSIRO summer scholarship program to chase documenting use cases</a:t>
            </a:r>
          </a:p>
          <a:p>
            <a:r>
              <a:rPr lang="en-AU" dirty="0" smtClean="0"/>
              <a:t>3 months work documenting use cases from</a:t>
            </a:r>
          </a:p>
          <a:p>
            <a:pPr lvl="1"/>
            <a:r>
              <a:rPr lang="en-AU" dirty="0" smtClean="0"/>
              <a:t>Research papers</a:t>
            </a:r>
          </a:p>
          <a:p>
            <a:pPr lvl="1"/>
            <a:r>
              <a:rPr lang="en-AU" dirty="0" smtClean="0"/>
              <a:t>Individual interviews</a:t>
            </a:r>
          </a:p>
          <a:p>
            <a:pPr lvl="1"/>
            <a:r>
              <a:rPr lang="en-AU" dirty="0" smtClean="0"/>
              <a:t>Encouraging use of the Google form</a:t>
            </a:r>
          </a:p>
          <a:p>
            <a:r>
              <a:rPr lang="en-AU" dirty="0" smtClean="0"/>
              <a:t>Produced a </a:t>
            </a:r>
            <a:r>
              <a:rPr lang="en-AU" dirty="0" smtClean="0">
                <a:hlinkClick r:id="rId2"/>
              </a:rPr>
              <a:t>Use </a:t>
            </a:r>
            <a:r>
              <a:rPr lang="en-AU" dirty="0">
                <a:hlinkClick r:id="rId2"/>
              </a:rPr>
              <a:t>C</a:t>
            </a:r>
            <a:r>
              <a:rPr lang="en-AU" dirty="0" smtClean="0">
                <a:hlinkClick r:id="rId2"/>
              </a:rPr>
              <a:t>ase Library</a:t>
            </a:r>
            <a:r>
              <a:rPr lang="en-AU" dirty="0" smtClean="0"/>
              <a:t> and analysis</a:t>
            </a:r>
          </a:p>
          <a:p>
            <a:pPr lvl="1"/>
            <a:r>
              <a:rPr lang="en-AU" dirty="0" smtClean="0"/>
              <a:t>Around 30 use cases documented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453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What’s next?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 smtClean="0"/>
              <a:t>For discussion this afternoon: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Continuing </a:t>
            </a:r>
            <a:r>
              <a:rPr lang="en-AU" dirty="0"/>
              <a:t>to populate the </a:t>
            </a:r>
            <a:r>
              <a:rPr lang="en-AU" dirty="0" smtClean="0"/>
              <a:t>library?</a:t>
            </a:r>
            <a:endParaRPr lang="en-AU" dirty="0"/>
          </a:p>
          <a:p>
            <a:r>
              <a:rPr lang="en-AU" dirty="0" smtClean="0"/>
              <a:t>Use of the library?</a:t>
            </a:r>
          </a:p>
          <a:p>
            <a:r>
              <a:rPr lang="en-AU" dirty="0" smtClean="0"/>
              <a:t>Knowledge gained?</a:t>
            </a:r>
          </a:p>
        </p:txBody>
      </p:sp>
    </p:spTree>
    <p:extLst>
      <p:ext uri="{BB962C8B-B14F-4D97-AF65-F5344CB8AC3E}">
        <p14:creationId xmlns:p14="http://schemas.microsoft.com/office/powerpoint/2010/main" val="215069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Data mining from </a:t>
            </a:r>
            <a:r>
              <a:rPr lang="en-AU" dirty="0" err="1" smtClean="0"/>
              <a:t>Mendelay</a:t>
            </a:r>
            <a:r>
              <a:rPr lang="en-AU" dirty="0" smtClean="0"/>
              <a:t> library </a:t>
            </a:r>
          </a:p>
          <a:p>
            <a:r>
              <a:rPr lang="en-AU" dirty="0" smtClean="0"/>
              <a:t>Data mining from download queries (don’t know purpose)</a:t>
            </a:r>
          </a:p>
          <a:p>
            <a:r>
              <a:rPr lang="en-AU" dirty="0" smtClean="0"/>
              <a:t>Better controls on a simple google form (checkboxes and drop downs rather than text)</a:t>
            </a:r>
          </a:p>
          <a:p>
            <a:endParaRPr lang="en-AU" dirty="0"/>
          </a:p>
          <a:p>
            <a:r>
              <a:rPr lang="en-AU" dirty="0" smtClean="0"/>
              <a:t>Build a profile library rather then documenting use cases</a:t>
            </a:r>
          </a:p>
          <a:p>
            <a:r>
              <a:rPr lang="en-AU" dirty="0" smtClean="0"/>
              <a:t>When someone does a download can they register their profile and get a DOI?</a:t>
            </a:r>
          </a:p>
          <a:p>
            <a:pPr lvl="1"/>
            <a:r>
              <a:rPr lang="en-AU" dirty="0" smtClean="0"/>
              <a:t>Follow up with a post download profile?</a:t>
            </a:r>
          </a:p>
        </p:txBody>
      </p:sp>
    </p:spTree>
    <p:extLst>
      <p:ext uri="{BB962C8B-B14F-4D97-AF65-F5344CB8AC3E}">
        <p14:creationId xmlns:p14="http://schemas.microsoft.com/office/powerpoint/2010/main" val="311237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Nested quality profiles – levels of quality compliance</a:t>
            </a:r>
          </a:p>
          <a:p>
            <a:pPr lvl="1"/>
            <a:r>
              <a:rPr lang="en-AU" dirty="0" smtClean="0"/>
              <a:t>Gold, silver bronze </a:t>
            </a:r>
            <a:r>
              <a:rPr lang="en-AU" dirty="0" err="1" smtClean="0"/>
              <a:t>std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959898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F26649"/>
      </a:dk2>
      <a:lt2>
        <a:srgbClr val="808080"/>
      </a:lt2>
      <a:accent1>
        <a:srgbClr val="434344"/>
      </a:accent1>
      <a:accent2>
        <a:srgbClr val="5D9732"/>
      </a:accent2>
      <a:accent3>
        <a:srgbClr val="FFFFFF"/>
      </a:accent3>
      <a:accent4>
        <a:srgbClr val="000000"/>
      </a:accent4>
      <a:accent5>
        <a:srgbClr val="B0B0B0"/>
      </a:accent5>
      <a:accent6>
        <a:srgbClr val="53882C"/>
      </a:accent6>
      <a:hlink>
        <a:srgbClr val="174A7C"/>
      </a:hlink>
      <a:folHlink>
        <a:srgbClr val="8B005A"/>
      </a:folHlink>
    </a:clrScheme>
    <a:fontScheme name="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F26649"/>
        </a:dk2>
        <a:lt2>
          <a:srgbClr val="808080"/>
        </a:lt2>
        <a:accent1>
          <a:srgbClr val="434344"/>
        </a:accent1>
        <a:accent2>
          <a:srgbClr val="5D9732"/>
        </a:accent2>
        <a:accent3>
          <a:srgbClr val="FFFFFF"/>
        </a:accent3>
        <a:accent4>
          <a:srgbClr val="000000"/>
        </a:accent4>
        <a:accent5>
          <a:srgbClr val="B0B0B0"/>
        </a:accent5>
        <a:accent6>
          <a:srgbClr val="53882C"/>
        </a:accent6>
        <a:hlink>
          <a:srgbClr val="174A7C"/>
        </a:hlink>
        <a:folHlink>
          <a:srgbClr val="8B00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17740</TotalTime>
  <Words>354</Words>
  <Application>Microsoft Office PowerPoint</Application>
  <PresentationFormat>On-screen Show (4:3)</PresentationFormat>
  <Paragraphs>47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Verdana</vt:lpstr>
      <vt:lpstr>Default Design</vt:lpstr>
      <vt:lpstr>TG3 – Use Case Library</vt:lpstr>
      <vt:lpstr>Why collect use cases</vt:lpstr>
      <vt:lpstr>Documenting Use Cases</vt:lpstr>
      <vt:lpstr>Offline worksheet</vt:lpstr>
      <vt:lpstr>Participation</vt:lpstr>
      <vt:lpstr>Summer of Use Cases</vt:lpstr>
      <vt:lpstr>What’s next?</vt:lpstr>
      <vt:lpstr>PowerPoint Presentation</vt:lpstr>
      <vt:lpstr>PowerPoint Presentation</vt:lpstr>
    </vt:vector>
  </TitlesOfParts>
  <Company>CSIRO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Duffy, Siobhan (PI, Black Mountain)</dc:creator>
  <cp:lastModifiedBy>Nicholls, Miles (NRCA, Black Mountain)</cp:lastModifiedBy>
  <cp:revision>779</cp:revision>
  <dcterms:created xsi:type="dcterms:W3CDTF">2009-05-19T05:23:41Z</dcterms:created>
  <dcterms:modified xsi:type="dcterms:W3CDTF">2017-05-19T06:12:04Z</dcterms:modified>
</cp:coreProperties>
</file>