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9" r:id="rId10"/>
    <p:sldId id="270" r:id="rId11"/>
    <p:sldId id="264"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1" autoAdjust="0"/>
    <p:restoredTop sz="94660"/>
  </p:normalViewPr>
  <p:slideViewPr>
    <p:cSldViewPr snapToGrid="0">
      <p:cViewPr varScale="1">
        <p:scale>
          <a:sx n="74" d="100"/>
          <a:sy n="74" d="100"/>
        </p:scale>
        <p:origin x="56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D3601AC6-2383-4553-9117-AE2336AE7E8A}" type="datetimeFigureOut">
              <a:rPr lang="en-AU" smtClean="0"/>
              <a:t>23/11/2016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799A5BAC-C92A-4EBE-B8CB-8646C9C1CE43}" type="slidenum">
              <a:rPr lang="en-AU" smtClean="0"/>
              <a:t>‹#›</a:t>
            </a:fld>
            <a:endParaRPr lang="en-AU"/>
          </a:p>
        </p:txBody>
      </p:sp>
    </p:spTree>
    <p:extLst>
      <p:ext uri="{BB962C8B-B14F-4D97-AF65-F5344CB8AC3E}">
        <p14:creationId xmlns:p14="http://schemas.microsoft.com/office/powerpoint/2010/main" val="1129427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601AC6-2383-4553-9117-AE2336AE7E8A}" type="datetimeFigureOut">
              <a:rPr lang="en-AU" smtClean="0"/>
              <a:t>23/11/2016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99A5BAC-C92A-4EBE-B8CB-8646C9C1CE43}" type="slidenum">
              <a:rPr lang="en-AU" smtClean="0"/>
              <a:t>‹#›</a:t>
            </a:fld>
            <a:endParaRPr lang="en-AU"/>
          </a:p>
        </p:txBody>
      </p:sp>
    </p:spTree>
    <p:extLst>
      <p:ext uri="{BB962C8B-B14F-4D97-AF65-F5344CB8AC3E}">
        <p14:creationId xmlns:p14="http://schemas.microsoft.com/office/powerpoint/2010/main" val="117080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601AC6-2383-4553-9117-AE2336AE7E8A}" type="datetimeFigureOut">
              <a:rPr lang="en-AU" smtClean="0"/>
              <a:t>23/11/2016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99A5BAC-C92A-4EBE-B8CB-8646C9C1CE43}" type="slidenum">
              <a:rPr lang="en-AU" smtClean="0"/>
              <a:t>‹#›</a:t>
            </a:fld>
            <a:endParaRPr lang="en-AU"/>
          </a:p>
        </p:txBody>
      </p:sp>
    </p:spTree>
    <p:extLst>
      <p:ext uri="{BB962C8B-B14F-4D97-AF65-F5344CB8AC3E}">
        <p14:creationId xmlns:p14="http://schemas.microsoft.com/office/powerpoint/2010/main" val="446265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601AC6-2383-4553-9117-AE2336AE7E8A}" type="datetimeFigureOut">
              <a:rPr lang="en-AU" smtClean="0"/>
              <a:t>23/11/2016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99A5BAC-C92A-4EBE-B8CB-8646C9C1CE43}" type="slidenum">
              <a:rPr lang="en-AU" smtClean="0"/>
              <a:t>‹#›</a:t>
            </a:fld>
            <a:endParaRPr lang="en-AU"/>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58881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601AC6-2383-4553-9117-AE2336AE7E8A}" type="datetimeFigureOut">
              <a:rPr lang="en-AU" smtClean="0"/>
              <a:t>23/11/2016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99A5BAC-C92A-4EBE-B8CB-8646C9C1CE43}" type="slidenum">
              <a:rPr lang="en-AU" smtClean="0"/>
              <a:t>‹#›</a:t>
            </a:fld>
            <a:endParaRPr lang="en-AU"/>
          </a:p>
        </p:txBody>
      </p:sp>
    </p:spTree>
    <p:extLst>
      <p:ext uri="{BB962C8B-B14F-4D97-AF65-F5344CB8AC3E}">
        <p14:creationId xmlns:p14="http://schemas.microsoft.com/office/powerpoint/2010/main" val="1444210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3601AC6-2383-4553-9117-AE2336AE7E8A}" type="datetimeFigureOut">
              <a:rPr lang="en-AU" smtClean="0"/>
              <a:t>23/11/2016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799A5BAC-C92A-4EBE-B8CB-8646C9C1CE43}" type="slidenum">
              <a:rPr lang="en-AU" smtClean="0"/>
              <a:t>‹#›</a:t>
            </a:fld>
            <a:endParaRPr lang="en-AU"/>
          </a:p>
        </p:txBody>
      </p:sp>
    </p:spTree>
    <p:extLst>
      <p:ext uri="{BB962C8B-B14F-4D97-AF65-F5344CB8AC3E}">
        <p14:creationId xmlns:p14="http://schemas.microsoft.com/office/powerpoint/2010/main" val="2888451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3601AC6-2383-4553-9117-AE2336AE7E8A}" type="datetimeFigureOut">
              <a:rPr lang="en-AU" smtClean="0"/>
              <a:t>23/11/2016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799A5BAC-C92A-4EBE-B8CB-8646C9C1CE43}" type="slidenum">
              <a:rPr lang="en-AU" smtClean="0"/>
              <a:t>‹#›</a:t>
            </a:fld>
            <a:endParaRPr lang="en-AU"/>
          </a:p>
        </p:txBody>
      </p:sp>
    </p:spTree>
    <p:extLst>
      <p:ext uri="{BB962C8B-B14F-4D97-AF65-F5344CB8AC3E}">
        <p14:creationId xmlns:p14="http://schemas.microsoft.com/office/powerpoint/2010/main" val="794262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601AC6-2383-4553-9117-AE2336AE7E8A}" type="datetimeFigureOut">
              <a:rPr lang="en-AU" smtClean="0"/>
              <a:t>23/11/2016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99A5BAC-C92A-4EBE-B8CB-8646C9C1CE43}" type="slidenum">
              <a:rPr lang="en-AU" smtClean="0"/>
              <a:t>‹#›</a:t>
            </a:fld>
            <a:endParaRPr lang="en-AU"/>
          </a:p>
        </p:txBody>
      </p:sp>
    </p:spTree>
    <p:extLst>
      <p:ext uri="{BB962C8B-B14F-4D97-AF65-F5344CB8AC3E}">
        <p14:creationId xmlns:p14="http://schemas.microsoft.com/office/powerpoint/2010/main" val="11745831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601AC6-2383-4553-9117-AE2336AE7E8A}" type="datetimeFigureOut">
              <a:rPr lang="en-AU" smtClean="0"/>
              <a:t>23/11/2016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99A5BAC-C92A-4EBE-B8CB-8646C9C1CE43}" type="slidenum">
              <a:rPr lang="en-AU" smtClean="0"/>
              <a:t>‹#›</a:t>
            </a:fld>
            <a:endParaRPr lang="en-AU"/>
          </a:p>
        </p:txBody>
      </p:sp>
    </p:spTree>
    <p:extLst>
      <p:ext uri="{BB962C8B-B14F-4D97-AF65-F5344CB8AC3E}">
        <p14:creationId xmlns:p14="http://schemas.microsoft.com/office/powerpoint/2010/main" val="1647113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601AC6-2383-4553-9117-AE2336AE7E8A}" type="datetimeFigureOut">
              <a:rPr lang="en-AU" smtClean="0"/>
              <a:t>23/11/2016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99A5BAC-C92A-4EBE-B8CB-8646C9C1CE43}" type="slidenum">
              <a:rPr lang="en-AU" smtClean="0"/>
              <a:t>‹#›</a:t>
            </a:fld>
            <a:endParaRPr lang="en-AU"/>
          </a:p>
        </p:txBody>
      </p:sp>
    </p:spTree>
    <p:extLst>
      <p:ext uri="{BB962C8B-B14F-4D97-AF65-F5344CB8AC3E}">
        <p14:creationId xmlns:p14="http://schemas.microsoft.com/office/powerpoint/2010/main" val="32619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3601AC6-2383-4553-9117-AE2336AE7E8A}" type="datetimeFigureOut">
              <a:rPr lang="en-AU" smtClean="0"/>
              <a:t>23/11/2016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99A5BAC-C92A-4EBE-B8CB-8646C9C1CE43}" type="slidenum">
              <a:rPr lang="en-AU" smtClean="0"/>
              <a:t>‹#›</a:t>
            </a:fld>
            <a:endParaRPr lang="en-AU"/>
          </a:p>
        </p:txBody>
      </p:sp>
    </p:spTree>
    <p:extLst>
      <p:ext uri="{BB962C8B-B14F-4D97-AF65-F5344CB8AC3E}">
        <p14:creationId xmlns:p14="http://schemas.microsoft.com/office/powerpoint/2010/main" val="148372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3601AC6-2383-4553-9117-AE2336AE7E8A}" type="datetimeFigureOut">
              <a:rPr lang="en-AU" smtClean="0"/>
              <a:t>23/11/2016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99A5BAC-C92A-4EBE-B8CB-8646C9C1CE43}" type="slidenum">
              <a:rPr lang="en-AU" smtClean="0"/>
              <a:t>‹#›</a:t>
            </a:fld>
            <a:endParaRPr lang="en-AU"/>
          </a:p>
        </p:txBody>
      </p:sp>
    </p:spTree>
    <p:extLst>
      <p:ext uri="{BB962C8B-B14F-4D97-AF65-F5344CB8AC3E}">
        <p14:creationId xmlns:p14="http://schemas.microsoft.com/office/powerpoint/2010/main" val="1277146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601AC6-2383-4553-9117-AE2336AE7E8A}" type="datetimeFigureOut">
              <a:rPr lang="en-AU" smtClean="0"/>
              <a:t>23/11/2016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799A5BAC-C92A-4EBE-B8CB-8646C9C1CE43}" type="slidenum">
              <a:rPr lang="en-AU" smtClean="0"/>
              <a:t>‹#›</a:t>
            </a:fld>
            <a:endParaRPr lang="en-AU"/>
          </a:p>
        </p:txBody>
      </p:sp>
    </p:spTree>
    <p:extLst>
      <p:ext uri="{BB962C8B-B14F-4D97-AF65-F5344CB8AC3E}">
        <p14:creationId xmlns:p14="http://schemas.microsoft.com/office/powerpoint/2010/main" val="995947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3601AC6-2383-4553-9117-AE2336AE7E8A}" type="datetimeFigureOut">
              <a:rPr lang="en-AU" smtClean="0"/>
              <a:t>23/11/2016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799A5BAC-C92A-4EBE-B8CB-8646C9C1CE43}" type="slidenum">
              <a:rPr lang="en-AU" smtClean="0"/>
              <a:t>‹#›</a:t>
            </a:fld>
            <a:endParaRPr lang="en-AU"/>
          </a:p>
        </p:txBody>
      </p:sp>
    </p:spTree>
    <p:extLst>
      <p:ext uri="{BB962C8B-B14F-4D97-AF65-F5344CB8AC3E}">
        <p14:creationId xmlns:p14="http://schemas.microsoft.com/office/powerpoint/2010/main" val="377249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601AC6-2383-4553-9117-AE2336AE7E8A}" type="datetimeFigureOut">
              <a:rPr lang="en-AU" smtClean="0"/>
              <a:t>23/11/2016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799A5BAC-C92A-4EBE-B8CB-8646C9C1CE43}" type="slidenum">
              <a:rPr lang="en-AU" smtClean="0"/>
              <a:t>‹#›</a:t>
            </a:fld>
            <a:endParaRPr lang="en-AU"/>
          </a:p>
        </p:txBody>
      </p:sp>
    </p:spTree>
    <p:extLst>
      <p:ext uri="{BB962C8B-B14F-4D97-AF65-F5344CB8AC3E}">
        <p14:creationId xmlns:p14="http://schemas.microsoft.com/office/powerpoint/2010/main" val="678795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601AC6-2383-4553-9117-AE2336AE7E8A}" type="datetimeFigureOut">
              <a:rPr lang="en-AU" smtClean="0"/>
              <a:t>23/11/2016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99A5BAC-C92A-4EBE-B8CB-8646C9C1CE43}" type="slidenum">
              <a:rPr lang="en-AU" smtClean="0"/>
              <a:t>‹#›</a:t>
            </a:fld>
            <a:endParaRPr lang="en-AU"/>
          </a:p>
        </p:txBody>
      </p:sp>
    </p:spTree>
    <p:extLst>
      <p:ext uri="{BB962C8B-B14F-4D97-AF65-F5344CB8AC3E}">
        <p14:creationId xmlns:p14="http://schemas.microsoft.com/office/powerpoint/2010/main" val="489735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601AC6-2383-4553-9117-AE2336AE7E8A}" type="datetimeFigureOut">
              <a:rPr lang="en-AU" smtClean="0"/>
              <a:t>23/11/2016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99A5BAC-C92A-4EBE-B8CB-8646C9C1CE43}" type="slidenum">
              <a:rPr lang="en-AU" smtClean="0"/>
              <a:t>‹#›</a:t>
            </a:fld>
            <a:endParaRPr lang="en-AU"/>
          </a:p>
        </p:txBody>
      </p:sp>
    </p:spTree>
    <p:extLst>
      <p:ext uri="{BB962C8B-B14F-4D97-AF65-F5344CB8AC3E}">
        <p14:creationId xmlns:p14="http://schemas.microsoft.com/office/powerpoint/2010/main" val="3301099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3601AC6-2383-4553-9117-AE2336AE7E8A}" type="datetimeFigureOut">
              <a:rPr lang="en-AU" smtClean="0"/>
              <a:t>23/11/2016</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99A5BAC-C92A-4EBE-B8CB-8646C9C1CE43}" type="slidenum">
              <a:rPr lang="en-AU" smtClean="0"/>
              <a:t>‹#›</a:t>
            </a:fld>
            <a:endParaRPr lang="en-AU"/>
          </a:p>
        </p:txBody>
      </p:sp>
    </p:spTree>
    <p:extLst>
      <p:ext uri="{BB962C8B-B14F-4D97-AF65-F5344CB8AC3E}">
        <p14:creationId xmlns:p14="http://schemas.microsoft.com/office/powerpoint/2010/main" val="7723024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lto:Emilyrose.Rees@csiro.au"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community.gbif.org/pg/pages/view/47749/tdwg-dqig-task-group-3-use-case-library-for-data-qualit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google.com/spreadsheets/d/1dr6jSuxlkg2eLFas-VaPL8dAGouAP-ZJxRwVfrVKUGc/edit?ts=561ec9cb#gid=948363745"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docs.google.com/forms/d/1udKhE9rdr2txkDE8MiBK-wHHVbr4G5mcdktq6P3rFXk/viewfor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Data Quality</a:t>
            </a:r>
            <a:endParaRPr lang="en-AU" dirty="0"/>
          </a:p>
        </p:txBody>
      </p:sp>
      <p:sp>
        <p:nvSpPr>
          <p:cNvPr id="3" name="Subtitle 2"/>
          <p:cNvSpPr>
            <a:spLocks noGrp="1"/>
          </p:cNvSpPr>
          <p:nvPr>
            <p:ph type="subTitle" idx="1"/>
          </p:nvPr>
        </p:nvSpPr>
        <p:spPr/>
        <p:txBody>
          <a:bodyPr/>
          <a:lstStyle/>
          <a:p>
            <a:r>
              <a:rPr lang="en-AU" dirty="0" smtClean="0"/>
              <a:t>TG3: Use Case Library</a:t>
            </a:r>
            <a:endParaRPr lang="en-AU" dirty="0"/>
          </a:p>
        </p:txBody>
      </p:sp>
      <p:sp>
        <p:nvSpPr>
          <p:cNvPr id="4" name="TextBox 3"/>
          <p:cNvSpPr txBox="1"/>
          <p:nvPr/>
        </p:nvSpPr>
        <p:spPr>
          <a:xfrm>
            <a:off x="273756" y="5797980"/>
            <a:ext cx="3872086" cy="923330"/>
          </a:xfrm>
          <a:prstGeom prst="rect">
            <a:avLst/>
          </a:prstGeom>
          <a:noFill/>
        </p:spPr>
        <p:txBody>
          <a:bodyPr wrap="none" rtlCol="0">
            <a:spAutoFit/>
          </a:bodyPr>
          <a:lstStyle/>
          <a:p>
            <a:r>
              <a:rPr lang="en-AU" dirty="0" smtClean="0"/>
              <a:t>Miles Nicholls</a:t>
            </a:r>
          </a:p>
          <a:p>
            <a:r>
              <a:rPr lang="en-AU" dirty="0" smtClean="0"/>
              <a:t>Data Manager, Atlas of Living Australia</a:t>
            </a:r>
          </a:p>
          <a:p>
            <a:r>
              <a:rPr lang="en-AU" dirty="0" smtClean="0"/>
              <a:t>miles.nicholls@csiro.au</a:t>
            </a:r>
          </a:p>
        </p:txBody>
      </p:sp>
    </p:spTree>
    <p:extLst>
      <p:ext uri="{BB962C8B-B14F-4D97-AF65-F5344CB8AC3E}">
        <p14:creationId xmlns:p14="http://schemas.microsoft.com/office/powerpoint/2010/main" val="5188915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Progress to date</a:t>
            </a:r>
            <a:endParaRPr lang="en-AU" dirty="0"/>
          </a:p>
        </p:txBody>
      </p:sp>
      <p:sp>
        <p:nvSpPr>
          <p:cNvPr id="3" name="Content Placeholder 2"/>
          <p:cNvSpPr>
            <a:spLocks noGrp="1"/>
          </p:cNvSpPr>
          <p:nvPr>
            <p:ph idx="1"/>
          </p:nvPr>
        </p:nvSpPr>
        <p:spPr/>
        <p:txBody>
          <a:bodyPr/>
          <a:lstStyle/>
          <a:p>
            <a:r>
              <a:rPr lang="en-AU" dirty="0"/>
              <a:t>Unfortunately </a:t>
            </a:r>
            <a:r>
              <a:rPr lang="en-AU" dirty="0" smtClean="0"/>
              <a:t>very few </a:t>
            </a:r>
            <a:r>
              <a:rPr lang="en-AU" dirty="0"/>
              <a:t>u</a:t>
            </a:r>
            <a:r>
              <a:rPr lang="en-AU" dirty="0" smtClean="0"/>
              <a:t>se cases have been submitted</a:t>
            </a:r>
            <a:endParaRPr lang="en-AU" dirty="0"/>
          </a:p>
          <a:p>
            <a:endParaRPr lang="en-AU" dirty="0"/>
          </a:p>
        </p:txBody>
      </p:sp>
    </p:spTree>
    <p:extLst>
      <p:ext uri="{BB962C8B-B14F-4D97-AF65-F5344CB8AC3E}">
        <p14:creationId xmlns:p14="http://schemas.microsoft.com/office/powerpoint/2010/main" val="3809527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Key challenge so far</a:t>
            </a:r>
            <a:endParaRPr lang="en-AU" dirty="0"/>
          </a:p>
        </p:txBody>
      </p:sp>
      <p:sp>
        <p:nvSpPr>
          <p:cNvPr id="3" name="Content Placeholder 2"/>
          <p:cNvSpPr>
            <a:spLocks noGrp="1"/>
          </p:cNvSpPr>
          <p:nvPr>
            <p:ph idx="1"/>
          </p:nvPr>
        </p:nvSpPr>
        <p:spPr/>
        <p:txBody>
          <a:bodyPr>
            <a:normAutofit/>
          </a:bodyPr>
          <a:lstStyle/>
          <a:p>
            <a:r>
              <a:rPr lang="en-AU" dirty="0" smtClean="0"/>
              <a:t>How to address the limited number of contributions:</a:t>
            </a:r>
          </a:p>
          <a:p>
            <a:pPr lvl="1"/>
            <a:r>
              <a:rPr lang="en-AU" dirty="0" smtClean="0"/>
              <a:t>The Atlas of Living Australia has brought in a student to  actively pursue documentation of use cases for 2 months</a:t>
            </a:r>
          </a:p>
          <a:p>
            <a:pPr lvl="1"/>
            <a:r>
              <a:rPr lang="en-AU" dirty="0" smtClean="0"/>
              <a:t>They will be increasing the amount of communication on the task group and the tools developed to collect use cases</a:t>
            </a:r>
            <a:endParaRPr lang="en-AU" dirty="0" smtClean="0"/>
          </a:p>
          <a:p>
            <a:pPr lvl="1"/>
            <a:r>
              <a:rPr lang="en-AU" dirty="0" smtClean="0"/>
              <a:t>Directly working with the community to document use cases</a:t>
            </a:r>
          </a:p>
          <a:p>
            <a:pPr lvl="1"/>
            <a:r>
              <a:rPr lang="en-AU" dirty="0" smtClean="0"/>
              <a:t>Gathering feedback on the </a:t>
            </a:r>
            <a:r>
              <a:rPr lang="en-AU" dirty="0" smtClean="0"/>
              <a:t>proposed tools </a:t>
            </a:r>
            <a:r>
              <a:rPr lang="en-AU" dirty="0" smtClean="0"/>
              <a:t>and their usability</a:t>
            </a:r>
          </a:p>
          <a:p>
            <a:pPr lvl="1"/>
            <a:r>
              <a:rPr lang="en-AU" dirty="0" smtClean="0"/>
              <a:t>If you have use cases or can offer possible sources of use cases (including papers, reports and tools) please contact </a:t>
            </a:r>
            <a:r>
              <a:rPr lang="en-AU" dirty="0" smtClean="0">
                <a:hlinkClick r:id="rId2"/>
              </a:rPr>
              <a:t>Emilyrose.Rees@csiro.au</a:t>
            </a:r>
            <a:endParaRPr lang="en-AU" dirty="0" smtClean="0"/>
          </a:p>
        </p:txBody>
      </p:sp>
    </p:spTree>
    <p:extLst>
      <p:ext uri="{BB962C8B-B14F-4D97-AF65-F5344CB8AC3E}">
        <p14:creationId xmlns:p14="http://schemas.microsoft.com/office/powerpoint/2010/main" val="38451638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What’s next</a:t>
            </a:r>
            <a:endParaRPr lang="en-AU" dirty="0"/>
          </a:p>
        </p:txBody>
      </p:sp>
      <p:sp>
        <p:nvSpPr>
          <p:cNvPr id="3" name="Content Placeholder 2"/>
          <p:cNvSpPr>
            <a:spLocks noGrp="1"/>
          </p:cNvSpPr>
          <p:nvPr>
            <p:ph idx="1"/>
          </p:nvPr>
        </p:nvSpPr>
        <p:spPr/>
        <p:txBody>
          <a:bodyPr>
            <a:normAutofit/>
          </a:bodyPr>
          <a:lstStyle/>
          <a:p>
            <a:r>
              <a:rPr lang="en-AU" dirty="0" smtClean="0"/>
              <a:t>Continue to collect use cases</a:t>
            </a:r>
          </a:p>
          <a:p>
            <a:pPr lvl="1"/>
            <a:r>
              <a:rPr lang="en-AU" dirty="0" smtClean="0"/>
              <a:t>Improve communication</a:t>
            </a:r>
          </a:p>
          <a:p>
            <a:pPr lvl="1"/>
            <a:r>
              <a:rPr lang="en-AU" dirty="0" smtClean="0"/>
              <a:t>Publicise contributions</a:t>
            </a:r>
          </a:p>
          <a:p>
            <a:r>
              <a:rPr lang="en-AU" dirty="0" smtClean="0"/>
              <a:t>Transfer use cases to the use case store</a:t>
            </a:r>
          </a:p>
          <a:p>
            <a:r>
              <a:rPr lang="en-AU" dirty="0" smtClean="0"/>
              <a:t>Improve use case collection tools based on feedback</a:t>
            </a:r>
          </a:p>
          <a:p>
            <a:endParaRPr lang="en-AU" dirty="0" smtClean="0"/>
          </a:p>
          <a:p>
            <a:endParaRPr lang="en-AU" dirty="0" smtClean="0"/>
          </a:p>
        </p:txBody>
      </p:sp>
    </p:spTree>
    <p:extLst>
      <p:ext uri="{BB962C8B-B14F-4D97-AF65-F5344CB8AC3E}">
        <p14:creationId xmlns:p14="http://schemas.microsoft.com/office/powerpoint/2010/main" val="14726572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future</a:t>
            </a:r>
            <a:endParaRPr lang="en-AU" dirty="0"/>
          </a:p>
        </p:txBody>
      </p:sp>
      <p:sp>
        <p:nvSpPr>
          <p:cNvPr id="3" name="Content Placeholder 2"/>
          <p:cNvSpPr>
            <a:spLocks noGrp="1"/>
          </p:cNvSpPr>
          <p:nvPr>
            <p:ph idx="1"/>
          </p:nvPr>
        </p:nvSpPr>
        <p:spPr/>
        <p:txBody>
          <a:bodyPr/>
          <a:lstStyle/>
          <a:p>
            <a:r>
              <a:rPr lang="en-AU" dirty="0" smtClean="0"/>
              <a:t>Encourage use of the use case library as a resource to research how data is selected for particular purposes</a:t>
            </a:r>
          </a:p>
          <a:p>
            <a:r>
              <a:rPr lang="en-AU" dirty="0" smtClean="0"/>
              <a:t>Begin to build profiles of the most used information elements, dimensions and criteria</a:t>
            </a:r>
          </a:p>
          <a:p>
            <a:pPr lvl="1"/>
            <a:r>
              <a:rPr lang="en-AU" dirty="0" smtClean="0"/>
              <a:t>Feed these back to tools and initiatives that collect data</a:t>
            </a:r>
          </a:p>
          <a:p>
            <a:r>
              <a:rPr lang="en-AU" dirty="0" smtClean="0"/>
              <a:t>Feedback use cases into the development of data quality assessment tools</a:t>
            </a:r>
          </a:p>
          <a:p>
            <a:r>
              <a:rPr lang="en-AU" dirty="0" smtClean="0"/>
              <a:t>Begin to develop automated data selection for use cases</a:t>
            </a:r>
          </a:p>
          <a:p>
            <a:endParaRPr lang="en-AU" dirty="0"/>
          </a:p>
        </p:txBody>
      </p:sp>
    </p:spTree>
    <p:extLst>
      <p:ext uri="{BB962C8B-B14F-4D97-AF65-F5344CB8AC3E}">
        <p14:creationId xmlns:p14="http://schemas.microsoft.com/office/powerpoint/2010/main" val="31449392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AU" sz="6600" dirty="0"/>
              <a:t>Thank You</a:t>
            </a:r>
            <a:endParaRPr lang="en-AU" sz="6600" dirty="0" smtClean="0"/>
          </a:p>
          <a:p>
            <a:endParaRPr lang="en-AU" dirty="0"/>
          </a:p>
          <a:p>
            <a:endParaRPr lang="en-AU" dirty="0" smtClean="0"/>
          </a:p>
          <a:p>
            <a:endParaRPr lang="en-AU" dirty="0" smtClean="0"/>
          </a:p>
          <a:p>
            <a:endParaRPr lang="en-AU" dirty="0"/>
          </a:p>
          <a:p>
            <a:pPr marL="0" indent="0">
              <a:buNone/>
            </a:pPr>
            <a:r>
              <a:rPr lang="en-AU" dirty="0" smtClean="0"/>
              <a:t>Do you have a data quality use case?</a:t>
            </a:r>
          </a:p>
          <a:p>
            <a:pPr marL="0" indent="0">
              <a:buNone/>
            </a:pPr>
            <a:r>
              <a:rPr lang="en-AU" b="1" dirty="0">
                <a:hlinkClick r:id="rId2"/>
              </a:rPr>
              <a:t>Task Group 3 - Use Case Library for Data </a:t>
            </a:r>
            <a:r>
              <a:rPr lang="en-AU" b="1" dirty="0" smtClean="0">
                <a:hlinkClick r:id="rId2"/>
              </a:rPr>
              <a:t>Quality</a:t>
            </a:r>
            <a:endParaRPr lang="en-AU" dirty="0" smtClean="0"/>
          </a:p>
          <a:p>
            <a:pPr marL="0" indent="0">
              <a:buNone/>
            </a:pPr>
            <a:endParaRPr lang="en-AU" dirty="0"/>
          </a:p>
          <a:p>
            <a:pPr marL="0" indent="0">
              <a:buNone/>
            </a:pPr>
            <a:endParaRPr lang="en-AU" dirty="0"/>
          </a:p>
        </p:txBody>
      </p:sp>
    </p:spTree>
    <p:extLst>
      <p:ext uri="{BB962C8B-B14F-4D97-AF65-F5344CB8AC3E}">
        <p14:creationId xmlns:p14="http://schemas.microsoft.com/office/powerpoint/2010/main" val="3594286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Context and purpose</a:t>
            </a:r>
            <a:endParaRPr lang="en-AU" dirty="0"/>
          </a:p>
        </p:txBody>
      </p:sp>
      <p:sp>
        <p:nvSpPr>
          <p:cNvPr id="3" name="Content Placeholder 2"/>
          <p:cNvSpPr>
            <a:spLocks noGrp="1"/>
          </p:cNvSpPr>
          <p:nvPr>
            <p:ph idx="1"/>
          </p:nvPr>
        </p:nvSpPr>
        <p:spPr/>
        <p:txBody>
          <a:bodyPr/>
          <a:lstStyle/>
          <a:p>
            <a:r>
              <a:rPr lang="en-AU" dirty="0" smtClean="0"/>
              <a:t>The third task group of the GBIF TDWG biodiversity data quality interest group</a:t>
            </a:r>
          </a:p>
          <a:p>
            <a:r>
              <a:rPr lang="en-AU" dirty="0" smtClean="0"/>
              <a:t>Tasked to assemble a library of use cases describing specific examples of data selection</a:t>
            </a:r>
          </a:p>
          <a:p>
            <a:endParaRPr lang="en-AU" dirty="0"/>
          </a:p>
        </p:txBody>
      </p:sp>
    </p:spTree>
    <p:extLst>
      <p:ext uri="{BB962C8B-B14F-4D97-AF65-F5344CB8AC3E}">
        <p14:creationId xmlns:p14="http://schemas.microsoft.com/office/powerpoint/2010/main" val="6627344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Anticipated Process</a:t>
            </a:r>
            <a:endParaRPr lang="en-AU" dirty="0"/>
          </a:p>
        </p:txBody>
      </p:sp>
      <p:sp>
        <p:nvSpPr>
          <p:cNvPr id="3" name="Content Placeholder 2"/>
          <p:cNvSpPr>
            <a:spLocks noGrp="1"/>
          </p:cNvSpPr>
          <p:nvPr>
            <p:ph idx="1"/>
          </p:nvPr>
        </p:nvSpPr>
        <p:spPr/>
        <p:txBody>
          <a:bodyPr/>
          <a:lstStyle/>
          <a:p>
            <a:pPr marL="514350" indent="-514350">
              <a:buFont typeface="+mj-lt"/>
              <a:buAutoNum type="arabicPeriod"/>
            </a:pPr>
            <a:r>
              <a:rPr lang="en-AU" dirty="0" smtClean="0"/>
              <a:t>Use the framework from TG1 to understand the information that needs to be captured in a data quality use case</a:t>
            </a:r>
          </a:p>
          <a:p>
            <a:pPr marL="514350" indent="-514350">
              <a:buFont typeface="+mj-lt"/>
              <a:buAutoNum type="arabicPeriod"/>
            </a:pPr>
            <a:r>
              <a:rPr lang="en-AU" dirty="0" smtClean="0"/>
              <a:t>Create a model to store use case descriptions</a:t>
            </a:r>
          </a:p>
          <a:p>
            <a:pPr marL="514350" indent="-514350">
              <a:buFont typeface="+mj-lt"/>
              <a:buAutoNum type="arabicPeriod"/>
            </a:pPr>
            <a:r>
              <a:rPr lang="en-AU" dirty="0" smtClean="0"/>
              <a:t>Capture use cases</a:t>
            </a:r>
          </a:p>
          <a:p>
            <a:pPr marL="514350" indent="-514350">
              <a:buFont typeface="+mj-lt"/>
              <a:buAutoNum type="arabicPeriod"/>
            </a:pPr>
            <a:r>
              <a:rPr lang="en-AU" dirty="0" smtClean="0"/>
              <a:t>Analyse the use case elements</a:t>
            </a:r>
          </a:p>
          <a:p>
            <a:pPr marL="514350" indent="-514350">
              <a:buFont typeface="+mj-lt"/>
              <a:buAutoNum type="arabicPeriod"/>
            </a:pPr>
            <a:r>
              <a:rPr lang="en-AU" dirty="0" smtClean="0"/>
              <a:t>Cross reference the use cases against the tools from TG2</a:t>
            </a:r>
          </a:p>
          <a:p>
            <a:pPr marL="514350" indent="-514350">
              <a:buFont typeface="+mj-lt"/>
              <a:buAutoNum type="arabicPeriod"/>
            </a:pPr>
            <a:r>
              <a:rPr lang="en-AU" dirty="0" smtClean="0"/>
              <a:t>Identify areas for additional quality tools</a:t>
            </a:r>
          </a:p>
          <a:p>
            <a:endParaRPr lang="en-AU" dirty="0"/>
          </a:p>
        </p:txBody>
      </p:sp>
    </p:spTree>
    <p:extLst>
      <p:ext uri="{BB962C8B-B14F-4D97-AF65-F5344CB8AC3E}">
        <p14:creationId xmlns:p14="http://schemas.microsoft.com/office/powerpoint/2010/main" val="42033510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Actual process</a:t>
            </a:r>
            <a:endParaRPr lang="en-AU" dirty="0"/>
          </a:p>
        </p:txBody>
      </p:sp>
      <p:sp>
        <p:nvSpPr>
          <p:cNvPr id="3" name="Content Placeholder 2"/>
          <p:cNvSpPr>
            <a:spLocks noGrp="1"/>
          </p:cNvSpPr>
          <p:nvPr>
            <p:ph idx="1"/>
          </p:nvPr>
        </p:nvSpPr>
        <p:spPr/>
        <p:txBody>
          <a:bodyPr>
            <a:normAutofit/>
          </a:bodyPr>
          <a:lstStyle/>
          <a:p>
            <a:r>
              <a:rPr lang="en-AU" dirty="0" smtClean="0"/>
              <a:t>The first few steps were relatively straight forward: </a:t>
            </a:r>
          </a:p>
          <a:p>
            <a:r>
              <a:rPr lang="en-AU" dirty="0" smtClean="0"/>
              <a:t>Running through a few examples helped in understanding the practical application of the framework and led to the development of a </a:t>
            </a:r>
            <a:r>
              <a:rPr lang="en-AU" dirty="0" smtClean="0">
                <a:hlinkClick r:id="rId2"/>
              </a:rPr>
              <a:t>use case description store </a:t>
            </a:r>
            <a:r>
              <a:rPr lang="en-AU" dirty="0" smtClean="0"/>
              <a:t>– a series of related worksheets to capture a use case:</a:t>
            </a:r>
          </a:p>
          <a:p>
            <a:pPr lvl="1"/>
            <a:r>
              <a:rPr lang="en-AU" dirty="0" smtClean="0"/>
              <a:t>Sheets that collect the elements from the framework: Use Case Title, Information Elements, Data Quality Dimensions, Data Quality Criteria and Data Quality Enhancements</a:t>
            </a:r>
          </a:p>
          <a:p>
            <a:r>
              <a:rPr lang="en-AU" dirty="0" smtClean="0"/>
              <a:t>Allan Koch Veiga added a DQ profile tool which produces a report based on the information in the worksheets</a:t>
            </a:r>
          </a:p>
          <a:p>
            <a:endParaRPr lang="en-AU" dirty="0"/>
          </a:p>
        </p:txBody>
      </p:sp>
    </p:spTree>
    <p:extLst>
      <p:ext uri="{BB962C8B-B14F-4D97-AF65-F5344CB8AC3E}">
        <p14:creationId xmlns:p14="http://schemas.microsoft.com/office/powerpoint/2010/main" val="10720859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973" t="3840" r="1424"/>
          <a:stretch/>
        </p:blipFill>
        <p:spPr>
          <a:xfrm>
            <a:off x="237066" y="135713"/>
            <a:ext cx="5147734" cy="3394983"/>
          </a:xfrm>
          <a:prstGeom prst="rect">
            <a:avLst/>
          </a:prstGeom>
        </p:spPr>
      </p:pic>
      <p:pic>
        <p:nvPicPr>
          <p:cNvPr id="6" name="Picture 5"/>
          <p:cNvPicPr>
            <a:picLocks noChangeAspect="1"/>
          </p:cNvPicPr>
          <p:nvPr/>
        </p:nvPicPr>
        <p:blipFill rotWithShape="1">
          <a:blip r:embed="rId3"/>
          <a:srcRect t="4265" b="5096"/>
          <a:stretch/>
        </p:blipFill>
        <p:spPr>
          <a:xfrm>
            <a:off x="5808133" y="271179"/>
            <a:ext cx="5322760" cy="3394983"/>
          </a:xfrm>
          <a:prstGeom prst="rect">
            <a:avLst/>
          </a:prstGeom>
        </p:spPr>
      </p:pic>
      <p:pic>
        <p:nvPicPr>
          <p:cNvPr id="7" name="Picture 6"/>
          <p:cNvPicPr>
            <a:picLocks noChangeAspect="1"/>
          </p:cNvPicPr>
          <p:nvPr/>
        </p:nvPicPr>
        <p:blipFill rotWithShape="1">
          <a:blip r:embed="rId4"/>
          <a:srcRect b="8149"/>
          <a:stretch/>
        </p:blipFill>
        <p:spPr>
          <a:xfrm>
            <a:off x="660400" y="2667096"/>
            <a:ext cx="5147733" cy="3327304"/>
          </a:xfrm>
          <a:prstGeom prst="rect">
            <a:avLst/>
          </a:prstGeom>
        </p:spPr>
      </p:pic>
      <p:pic>
        <p:nvPicPr>
          <p:cNvPr id="8" name="Picture 7"/>
          <p:cNvPicPr>
            <a:picLocks noChangeAspect="1"/>
          </p:cNvPicPr>
          <p:nvPr/>
        </p:nvPicPr>
        <p:blipFill rotWithShape="1">
          <a:blip r:embed="rId5"/>
          <a:srcRect b="9773"/>
          <a:stretch/>
        </p:blipFill>
        <p:spPr>
          <a:xfrm>
            <a:off x="6359538" y="2374420"/>
            <a:ext cx="5194688" cy="3298248"/>
          </a:xfrm>
          <a:prstGeom prst="rect">
            <a:avLst/>
          </a:prstGeom>
        </p:spPr>
      </p:pic>
      <p:pic>
        <p:nvPicPr>
          <p:cNvPr id="9" name="Picture 8"/>
          <p:cNvPicPr>
            <a:picLocks noChangeAspect="1"/>
          </p:cNvPicPr>
          <p:nvPr/>
        </p:nvPicPr>
        <p:blipFill rotWithShape="1">
          <a:blip r:embed="rId6"/>
          <a:srcRect b="8386"/>
          <a:stretch/>
        </p:blipFill>
        <p:spPr>
          <a:xfrm>
            <a:off x="7179734" y="3666162"/>
            <a:ext cx="4780892" cy="3082189"/>
          </a:xfrm>
          <a:prstGeom prst="rect">
            <a:avLst/>
          </a:prstGeom>
        </p:spPr>
      </p:pic>
    </p:spTree>
    <p:extLst>
      <p:ext uri="{BB962C8B-B14F-4D97-AF65-F5344CB8AC3E}">
        <p14:creationId xmlns:p14="http://schemas.microsoft.com/office/powerpoint/2010/main" val="35190616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Actual process</a:t>
            </a:r>
            <a:endParaRPr lang="en-AU" dirty="0"/>
          </a:p>
        </p:txBody>
      </p:sp>
      <p:sp>
        <p:nvSpPr>
          <p:cNvPr id="3" name="Content Placeholder 2"/>
          <p:cNvSpPr>
            <a:spLocks noGrp="1"/>
          </p:cNvSpPr>
          <p:nvPr>
            <p:ph idx="1"/>
          </p:nvPr>
        </p:nvSpPr>
        <p:spPr/>
        <p:txBody>
          <a:bodyPr/>
          <a:lstStyle/>
          <a:p>
            <a:r>
              <a:rPr lang="en-AU" dirty="0" smtClean="0"/>
              <a:t>Review of the initial worksheets indicated that although it collected the required information the level of technical understanding required to fill in the series of related sheets was likely too high for it to be widely used.</a:t>
            </a:r>
          </a:p>
          <a:p>
            <a:r>
              <a:rPr lang="en-AU" dirty="0" smtClean="0"/>
              <a:t>That the worksheets were online and didn’t export well was also a barrier to data entry</a:t>
            </a:r>
          </a:p>
          <a:p>
            <a:r>
              <a:rPr lang="en-AU" dirty="0" smtClean="0"/>
              <a:t>So an additional offline sheet was developed focussed on capturing a single use case as simply as possible</a:t>
            </a:r>
          </a:p>
          <a:p>
            <a:endParaRPr lang="en-AU" dirty="0" smtClean="0"/>
          </a:p>
          <a:p>
            <a:endParaRPr lang="en-AU" dirty="0"/>
          </a:p>
        </p:txBody>
      </p:sp>
    </p:spTree>
    <p:extLst>
      <p:ext uri="{BB962C8B-B14F-4D97-AF65-F5344CB8AC3E}">
        <p14:creationId xmlns:p14="http://schemas.microsoft.com/office/powerpoint/2010/main" val="14263280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28908" r="6418" b="3300"/>
          <a:stretch/>
        </p:blipFill>
        <p:spPr>
          <a:xfrm>
            <a:off x="206061" y="746974"/>
            <a:ext cx="11714363" cy="4237149"/>
          </a:xfrm>
          <a:prstGeom prst="rect">
            <a:avLst/>
          </a:prstGeom>
        </p:spPr>
      </p:pic>
      <p:sp>
        <p:nvSpPr>
          <p:cNvPr id="5" name="Rectangle 4"/>
          <p:cNvSpPr/>
          <p:nvPr/>
        </p:nvSpPr>
        <p:spPr>
          <a:xfrm>
            <a:off x="459346" y="5217970"/>
            <a:ext cx="10989972" cy="954107"/>
          </a:xfrm>
          <a:prstGeom prst="rect">
            <a:avLst/>
          </a:prstGeom>
        </p:spPr>
        <p:txBody>
          <a:bodyPr wrap="square">
            <a:spAutoFit/>
          </a:bodyPr>
          <a:lstStyle/>
          <a:p>
            <a:pPr marL="285750" indent="-285750">
              <a:buFont typeface="Arial" panose="020B0604020202020204" pitchFamily="34" charset="0"/>
              <a:buChar char="•"/>
            </a:pPr>
            <a:r>
              <a:rPr lang="en-AU" sz="2800" dirty="0"/>
              <a:t>Once the template was filled in it would be converted to the more complex data structure manually</a:t>
            </a:r>
          </a:p>
        </p:txBody>
      </p:sp>
    </p:spTree>
    <p:extLst>
      <p:ext uri="{BB962C8B-B14F-4D97-AF65-F5344CB8AC3E}">
        <p14:creationId xmlns:p14="http://schemas.microsoft.com/office/powerpoint/2010/main" val="16740591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Actual Process</a:t>
            </a:r>
            <a:endParaRPr lang="en-AU" dirty="0"/>
          </a:p>
        </p:txBody>
      </p:sp>
      <p:sp>
        <p:nvSpPr>
          <p:cNvPr id="3" name="Content Placeholder 2"/>
          <p:cNvSpPr>
            <a:spLocks noGrp="1"/>
          </p:cNvSpPr>
          <p:nvPr>
            <p:ph idx="1"/>
          </p:nvPr>
        </p:nvSpPr>
        <p:spPr/>
        <p:txBody>
          <a:bodyPr>
            <a:normAutofit/>
          </a:bodyPr>
          <a:lstStyle/>
          <a:p>
            <a:r>
              <a:rPr lang="en-AU" dirty="0" smtClean="0"/>
              <a:t>The template was then posted up on the GBIF community site with some help material, a worked example and a request for contributions</a:t>
            </a:r>
          </a:p>
          <a:p>
            <a:r>
              <a:rPr lang="en-AU" dirty="0" smtClean="0"/>
              <a:t>…</a:t>
            </a:r>
          </a:p>
          <a:p>
            <a:r>
              <a:rPr lang="en-AU" dirty="0" smtClean="0"/>
              <a:t>A further post was added to indicate that an email with a text description would be enough to start the process</a:t>
            </a:r>
          </a:p>
          <a:p>
            <a:r>
              <a:rPr lang="en-AU" dirty="0" smtClean="0"/>
              <a:t>…</a:t>
            </a:r>
          </a:p>
          <a:p>
            <a:pPr marL="0" indent="0">
              <a:buNone/>
            </a:pPr>
            <a:endParaRPr lang="en-AU" dirty="0"/>
          </a:p>
        </p:txBody>
      </p:sp>
    </p:spTree>
    <p:extLst>
      <p:ext uri="{BB962C8B-B14F-4D97-AF65-F5344CB8AC3E}">
        <p14:creationId xmlns:p14="http://schemas.microsoft.com/office/powerpoint/2010/main" val="218158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A new use case collection template</a:t>
            </a:r>
            <a:endParaRPr lang="en-AU" dirty="0"/>
          </a:p>
        </p:txBody>
      </p:sp>
      <p:sp>
        <p:nvSpPr>
          <p:cNvPr id="3" name="Content Placeholder 2"/>
          <p:cNvSpPr>
            <a:spLocks noGrp="1"/>
          </p:cNvSpPr>
          <p:nvPr>
            <p:ph idx="1"/>
          </p:nvPr>
        </p:nvSpPr>
        <p:spPr>
          <a:xfrm>
            <a:off x="1120000" y="1465017"/>
            <a:ext cx="10233800" cy="4351338"/>
          </a:xfrm>
        </p:spPr>
        <p:txBody>
          <a:bodyPr>
            <a:normAutofit/>
          </a:bodyPr>
          <a:lstStyle/>
          <a:p>
            <a:r>
              <a:rPr lang="en-AU" dirty="0" smtClean="0"/>
              <a:t>There was </a:t>
            </a:r>
            <a:r>
              <a:rPr lang="en-AU" dirty="0" smtClean="0"/>
              <a:t>almost no use of the templates so f</a:t>
            </a:r>
            <a:r>
              <a:rPr lang="en-AU" dirty="0" smtClean="0"/>
              <a:t>ollowing on from the </a:t>
            </a:r>
            <a:r>
              <a:rPr lang="en-AU" dirty="0" smtClean="0"/>
              <a:t>meeting in Sao Paulo a further simplified form was developed as a Google form by </a:t>
            </a:r>
            <a:r>
              <a:rPr lang="en-AU" dirty="0" err="1" smtClean="0"/>
              <a:t>Dmity</a:t>
            </a:r>
            <a:r>
              <a:rPr lang="en-AU" dirty="0" smtClean="0"/>
              <a:t> Schigel</a:t>
            </a:r>
          </a:p>
        </p:txBody>
      </p:sp>
      <p:pic>
        <p:nvPicPr>
          <p:cNvPr id="4" name="Picture 3"/>
          <p:cNvPicPr>
            <a:picLocks noChangeAspect="1"/>
          </p:cNvPicPr>
          <p:nvPr/>
        </p:nvPicPr>
        <p:blipFill rotWithShape="1">
          <a:blip r:embed="rId2"/>
          <a:srcRect t="7613"/>
          <a:stretch/>
        </p:blipFill>
        <p:spPr>
          <a:xfrm>
            <a:off x="1725770" y="2760077"/>
            <a:ext cx="2577495" cy="3176276"/>
          </a:xfrm>
          <a:prstGeom prst="rect">
            <a:avLst/>
          </a:prstGeom>
        </p:spPr>
      </p:pic>
      <p:pic>
        <p:nvPicPr>
          <p:cNvPr id="5" name="Picture 4"/>
          <p:cNvPicPr>
            <a:picLocks noChangeAspect="1"/>
          </p:cNvPicPr>
          <p:nvPr/>
        </p:nvPicPr>
        <p:blipFill rotWithShape="1">
          <a:blip r:embed="rId3"/>
          <a:srcRect t="7647"/>
          <a:stretch/>
        </p:blipFill>
        <p:spPr>
          <a:xfrm>
            <a:off x="4805509" y="2760077"/>
            <a:ext cx="2580982" cy="3176276"/>
          </a:xfrm>
          <a:prstGeom prst="rect">
            <a:avLst/>
          </a:prstGeom>
        </p:spPr>
      </p:pic>
      <p:sp>
        <p:nvSpPr>
          <p:cNvPr id="6" name="Content Placeholder 2"/>
          <p:cNvSpPr txBox="1">
            <a:spLocks/>
          </p:cNvSpPr>
          <p:nvPr/>
        </p:nvSpPr>
        <p:spPr>
          <a:xfrm>
            <a:off x="1518575" y="6176963"/>
            <a:ext cx="7251937" cy="4592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smtClean="0">
                <a:hlinkClick r:id="rId4"/>
              </a:rPr>
              <a:t>https://docs.google.com/forms/d/1udKhE9rdr2txkDE8MiBK-wHHVbr4G5mcdktq6P3rFXk/viewform</a:t>
            </a:r>
            <a:r>
              <a:rPr lang="en-US" sz="1200" dirty="0" smtClean="0"/>
              <a:t> </a:t>
            </a:r>
            <a:endParaRPr lang="en-US" sz="1200" dirty="0" smtClean="0"/>
          </a:p>
        </p:txBody>
      </p:sp>
    </p:spTree>
    <p:extLst>
      <p:ext uri="{BB962C8B-B14F-4D97-AF65-F5344CB8AC3E}">
        <p14:creationId xmlns:p14="http://schemas.microsoft.com/office/powerpoint/2010/main" val="2501008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260</TotalTime>
  <Words>593</Words>
  <Application>Microsoft Office PowerPoint</Application>
  <PresentationFormat>Widescreen</PresentationFormat>
  <Paragraphs>61</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Corbel</vt:lpstr>
      <vt:lpstr>Depth</vt:lpstr>
      <vt:lpstr>Data Quality</vt:lpstr>
      <vt:lpstr>Context and purpose</vt:lpstr>
      <vt:lpstr>Anticipated Process</vt:lpstr>
      <vt:lpstr>Actual process</vt:lpstr>
      <vt:lpstr>PowerPoint Presentation</vt:lpstr>
      <vt:lpstr>Actual process</vt:lpstr>
      <vt:lpstr>PowerPoint Presentation</vt:lpstr>
      <vt:lpstr>Actual Process</vt:lpstr>
      <vt:lpstr>A new use case collection template</vt:lpstr>
      <vt:lpstr>Progress to date</vt:lpstr>
      <vt:lpstr>Key challenge so far</vt:lpstr>
      <vt:lpstr>What’s next</vt:lpstr>
      <vt:lpstr>The future</vt:lpstr>
      <vt:lpstr>PowerPoint Presentation</vt:lpstr>
    </vt:vector>
  </TitlesOfParts>
  <Company>CSIRO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Quality</dc:title>
  <dc:creator>Nicholls, Miles (NRCA, Black Mountain)</dc:creator>
  <cp:lastModifiedBy>Nicholls, Miles (NRCA, Black Mountain)</cp:lastModifiedBy>
  <cp:revision>26</cp:revision>
  <dcterms:created xsi:type="dcterms:W3CDTF">2016-03-04T00:02:20Z</dcterms:created>
  <dcterms:modified xsi:type="dcterms:W3CDTF">2016-11-23T00:34:17Z</dcterms:modified>
</cp:coreProperties>
</file>