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0" r:id="rId2"/>
    <p:sldId id="259" r:id="rId3"/>
    <p:sldId id="256" r:id="rId4"/>
    <p:sldId id="258" r:id="rId5"/>
    <p:sldId id="257" r:id="rId6"/>
  </p:sldIdLst>
  <p:sldSz cx="6400800" cy="20113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ED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204" d="100"/>
          <a:sy n="204" d="100"/>
        </p:scale>
        <p:origin x="186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329175"/>
            <a:ext cx="4800600" cy="700252"/>
          </a:xfrm>
        </p:spPr>
        <p:txBody>
          <a:bodyPr anchor="b"/>
          <a:lstStyle>
            <a:lvl1pPr algn="ctr">
              <a:defRPr sz="1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1056431"/>
            <a:ext cx="4800600" cy="485614"/>
          </a:xfrm>
        </p:spPr>
        <p:txBody>
          <a:bodyPr/>
          <a:lstStyle>
            <a:lvl1pPr marL="0" indent="0" algn="ctr">
              <a:buNone/>
              <a:defRPr sz="704"/>
            </a:lvl1pPr>
            <a:lvl2pPr marL="134097" indent="0" algn="ctr">
              <a:buNone/>
              <a:defRPr sz="587"/>
            </a:lvl2pPr>
            <a:lvl3pPr marL="268194" indent="0" algn="ctr">
              <a:buNone/>
              <a:defRPr sz="528"/>
            </a:lvl3pPr>
            <a:lvl4pPr marL="402290" indent="0" algn="ctr">
              <a:buNone/>
              <a:defRPr sz="469"/>
            </a:lvl4pPr>
            <a:lvl5pPr marL="536387" indent="0" algn="ctr">
              <a:buNone/>
              <a:defRPr sz="469"/>
            </a:lvl5pPr>
            <a:lvl6pPr marL="670484" indent="0" algn="ctr">
              <a:buNone/>
              <a:defRPr sz="469"/>
            </a:lvl6pPr>
            <a:lvl7pPr marL="804581" indent="0" algn="ctr">
              <a:buNone/>
              <a:defRPr sz="469"/>
            </a:lvl7pPr>
            <a:lvl8pPr marL="938677" indent="0" algn="ctr">
              <a:buNone/>
              <a:defRPr sz="469"/>
            </a:lvl8pPr>
            <a:lvl9pPr marL="1072774" indent="0" algn="ctr">
              <a:buNone/>
              <a:defRPr sz="4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1D05-B90C-47F0-9492-F213BDF00282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EDFE-F92E-4BD7-B120-BD67C0C07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7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1D05-B90C-47F0-9492-F213BDF00282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EDFE-F92E-4BD7-B120-BD67C0C07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70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2" y="107087"/>
            <a:ext cx="1380173" cy="17045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107087"/>
            <a:ext cx="4060508" cy="17045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1D05-B90C-47F0-9492-F213BDF00282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EDFE-F92E-4BD7-B120-BD67C0C07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86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1D05-B90C-47F0-9492-F213BDF00282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EDFE-F92E-4BD7-B120-BD67C0C07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11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1" y="501444"/>
            <a:ext cx="5520690" cy="836671"/>
          </a:xfrm>
        </p:spPr>
        <p:txBody>
          <a:bodyPr anchor="b"/>
          <a:lstStyle>
            <a:lvl1pPr>
              <a:defRPr sz="1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1" y="1346030"/>
            <a:ext cx="5520690" cy="439986"/>
          </a:xfrm>
        </p:spPr>
        <p:txBody>
          <a:bodyPr/>
          <a:lstStyle>
            <a:lvl1pPr marL="0" indent="0">
              <a:buNone/>
              <a:defRPr sz="704">
                <a:solidFill>
                  <a:schemeClr val="tx1">
                    <a:tint val="75000"/>
                  </a:schemeClr>
                </a:solidFill>
              </a:defRPr>
            </a:lvl1pPr>
            <a:lvl2pPr marL="134097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2pPr>
            <a:lvl3pPr marL="268194" indent="0">
              <a:buNone/>
              <a:defRPr sz="528">
                <a:solidFill>
                  <a:schemeClr val="tx1">
                    <a:tint val="75000"/>
                  </a:schemeClr>
                </a:solidFill>
              </a:defRPr>
            </a:lvl3pPr>
            <a:lvl4pPr marL="402290" indent="0">
              <a:buNone/>
              <a:defRPr sz="469">
                <a:solidFill>
                  <a:schemeClr val="tx1">
                    <a:tint val="75000"/>
                  </a:schemeClr>
                </a:solidFill>
              </a:defRPr>
            </a:lvl4pPr>
            <a:lvl5pPr marL="536387" indent="0">
              <a:buNone/>
              <a:defRPr sz="469">
                <a:solidFill>
                  <a:schemeClr val="tx1">
                    <a:tint val="75000"/>
                  </a:schemeClr>
                </a:solidFill>
              </a:defRPr>
            </a:lvl5pPr>
            <a:lvl6pPr marL="670484" indent="0">
              <a:buNone/>
              <a:defRPr sz="469">
                <a:solidFill>
                  <a:schemeClr val="tx1">
                    <a:tint val="75000"/>
                  </a:schemeClr>
                </a:solidFill>
              </a:defRPr>
            </a:lvl6pPr>
            <a:lvl7pPr marL="804581" indent="0">
              <a:buNone/>
              <a:defRPr sz="469">
                <a:solidFill>
                  <a:schemeClr val="tx1">
                    <a:tint val="75000"/>
                  </a:schemeClr>
                </a:solidFill>
              </a:defRPr>
            </a:lvl7pPr>
            <a:lvl8pPr marL="938677" indent="0">
              <a:buNone/>
              <a:defRPr sz="469">
                <a:solidFill>
                  <a:schemeClr val="tx1">
                    <a:tint val="75000"/>
                  </a:schemeClr>
                </a:solidFill>
              </a:defRPr>
            </a:lvl8pPr>
            <a:lvl9pPr marL="1072774" indent="0">
              <a:buNone/>
              <a:defRPr sz="4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1D05-B90C-47F0-9492-F213BDF00282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EDFE-F92E-4BD7-B120-BD67C0C07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91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535432"/>
            <a:ext cx="2720340" cy="12761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535432"/>
            <a:ext cx="2720340" cy="12761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1D05-B90C-47F0-9492-F213BDF00282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EDFE-F92E-4BD7-B120-BD67C0C07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5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07086"/>
            <a:ext cx="5520690" cy="3887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493063"/>
            <a:ext cx="2707838" cy="241643"/>
          </a:xfrm>
        </p:spPr>
        <p:txBody>
          <a:bodyPr anchor="b"/>
          <a:lstStyle>
            <a:lvl1pPr marL="0" indent="0">
              <a:buNone/>
              <a:defRPr sz="704" b="1"/>
            </a:lvl1pPr>
            <a:lvl2pPr marL="134097" indent="0">
              <a:buNone/>
              <a:defRPr sz="587" b="1"/>
            </a:lvl2pPr>
            <a:lvl3pPr marL="268194" indent="0">
              <a:buNone/>
              <a:defRPr sz="528" b="1"/>
            </a:lvl3pPr>
            <a:lvl4pPr marL="402290" indent="0">
              <a:buNone/>
              <a:defRPr sz="469" b="1"/>
            </a:lvl4pPr>
            <a:lvl5pPr marL="536387" indent="0">
              <a:buNone/>
              <a:defRPr sz="469" b="1"/>
            </a:lvl5pPr>
            <a:lvl6pPr marL="670484" indent="0">
              <a:buNone/>
              <a:defRPr sz="469" b="1"/>
            </a:lvl6pPr>
            <a:lvl7pPr marL="804581" indent="0">
              <a:buNone/>
              <a:defRPr sz="469" b="1"/>
            </a:lvl7pPr>
            <a:lvl8pPr marL="938677" indent="0">
              <a:buNone/>
              <a:defRPr sz="469" b="1"/>
            </a:lvl8pPr>
            <a:lvl9pPr marL="1072774" indent="0">
              <a:buNone/>
              <a:defRPr sz="46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734706"/>
            <a:ext cx="2707838" cy="10806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493063"/>
            <a:ext cx="2721174" cy="241643"/>
          </a:xfrm>
        </p:spPr>
        <p:txBody>
          <a:bodyPr anchor="b"/>
          <a:lstStyle>
            <a:lvl1pPr marL="0" indent="0">
              <a:buNone/>
              <a:defRPr sz="704" b="1"/>
            </a:lvl1pPr>
            <a:lvl2pPr marL="134097" indent="0">
              <a:buNone/>
              <a:defRPr sz="587" b="1"/>
            </a:lvl2pPr>
            <a:lvl3pPr marL="268194" indent="0">
              <a:buNone/>
              <a:defRPr sz="528" b="1"/>
            </a:lvl3pPr>
            <a:lvl4pPr marL="402290" indent="0">
              <a:buNone/>
              <a:defRPr sz="469" b="1"/>
            </a:lvl4pPr>
            <a:lvl5pPr marL="536387" indent="0">
              <a:buNone/>
              <a:defRPr sz="469" b="1"/>
            </a:lvl5pPr>
            <a:lvl6pPr marL="670484" indent="0">
              <a:buNone/>
              <a:defRPr sz="469" b="1"/>
            </a:lvl6pPr>
            <a:lvl7pPr marL="804581" indent="0">
              <a:buNone/>
              <a:defRPr sz="469" b="1"/>
            </a:lvl7pPr>
            <a:lvl8pPr marL="938677" indent="0">
              <a:buNone/>
              <a:defRPr sz="469" b="1"/>
            </a:lvl8pPr>
            <a:lvl9pPr marL="1072774" indent="0">
              <a:buNone/>
              <a:defRPr sz="46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734706"/>
            <a:ext cx="2721174" cy="10806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1D05-B90C-47F0-9492-F213BDF00282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EDFE-F92E-4BD7-B120-BD67C0C07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84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1D05-B90C-47F0-9492-F213BDF00282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EDFE-F92E-4BD7-B120-BD67C0C07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91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1D05-B90C-47F0-9492-F213BDF00282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EDFE-F92E-4BD7-B120-BD67C0C07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76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34091"/>
            <a:ext cx="2064424" cy="469318"/>
          </a:xfrm>
        </p:spPr>
        <p:txBody>
          <a:bodyPr anchor="b"/>
          <a:lstStyle>
            <a:lvl1pPr>
              <a:defRPr sz="9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289599"/>
            <a:ext cx="3240405" cy="1429371"/>
          </a:xfrm>
        </p:spPr>
        <p:txBody>
          <a:bodyPr/>
          <a:lstStyle>
            <a:lvl1pPr>
              <a:defRPr sz="939"/>
            </a:lvl1pPr>
            <a:lvl2pPr>
              <a:defRPr sz="821"/>
            </a:lvl2pPr>
            <a:lvl3pPr>
              <a:defRPr sz="704"/>
            </a:lvl3pPr>
            <a:lvl4pPr>
              <a:defRPr sz="587"/>
            </a:lvl4pPr>
            <a:lvl5pPr>
              <a:defRPr sz="587"/>
            </a:lvl5pPr>
            <a:lvl6pPr>
              <a:defRPr sz="587"/>
            </a:lvl6pPr>
            <a:lvl7pPr>
              <a:defRPr sz="587"/>
            </a:lvl7pPr>
            <a:lvl8pPr>
              <a:defRPr sz="587"/>
            </a:lvl8pPr>
            <a:lvl9pPr>
              <a:defRPr sz="58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603409"/>
            <a:ext cx="2064424" cy="1117890"/>
          </a:xfrm>
        </p:spPr>
        <p:txBody>
          <a:bodyPr/>
          <a:lstStyle>
            <a:lvl1pPr marL="0" indent="0">
              <a:buNone/>
              <a:defRPr sz="469"/>
            </a:lvl1pPr>
            <a:lvl2pPr marL="134097" indent="0">
              <a:buNone/>
              <a:defRPr sz="411"/>
            </a:lvl2pPr>
            <a:lvl3pPr marL="268194" indent="0">
              <a:buNone/>
              <a:defRPr sz="352"/>
            </a:lvl3pPr>
            <a:lvl4pPr marL="402290" indent="0">
              <a:buNone/>
              <a:defRPr sz="293"/>
            </a:lvl4pPr>
            <a:lvl5pPr marL="536387" indent="0">
              <a:buNone/>
              <a:defRPr sz="293"/>
            </a:lvl5pPr>
            <a:lvl6pPr marL="670484" indent="0">
              <a:buNone/>
              <a:defRPr sz="293"/>
            </a:lvl6pPr>
            <a:lvl7pPr marL="804581" indent="0">
              <a:buNone/>
              <a:defRPr sz="293"/>
            </a:lvl7pPr>
            <a:lvl8pPr marL="938677" indent="0">
              <a:buNone/>
              <a:defRPr sz="293"/>
            </a:lvl8pPr>
            <a:lvl9pPr marL="1072774" indent="0">
              <a:buNone/>
              <a:defRPr sz="29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1D05-B90C-47F0-9492-F213BDF00282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EDFE-F92E-4BD7-B120-BD67C0C07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30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34091"/>
            <a:ext cx="2064424" cy="469318"/>
          </a:xfrm>
        </p:spPr>
        <p:txBody>
          <a:bodyPr anchor="b"/>
          <a:lstStyle>
            <a:lvl1pPr>
              <a:defRPr sz="9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289599"/>
            <a:ext cx="3240405" cy="1429371"/>
          </a:xfrm>
        </p:spPr>
        <p:txBody>
          <a:bodyPr anchor="t"/>
          <a:lstStyle>
            <a:lvl1pPr marL="0" indent="0">
              <a:buNone/>
              <a:defRPr sz="939"/>
            </a:lvl1pPr>
            <a:lvl2pPr marL="134097" indent="0">
              <a:buNone/>
              <a:defRPr sz="821"/>
            </a:lvl2pPr>
            <a:lvl3pPr marL="268194" indent="0">
              <a:buNone/>
              <a:defRPr sz="704"/>
            </a:lvl3pPr>
            <a:lvl4pPr marL="402290" indent="0">
              <a:buNone/>
              <a:defRPr sz="587"/>
            </a:lvl4pPr>
            <a:lvl5pPr marL="536387" indent="0">
              <a:buNone/>
              <a:defRPr sz="587"/>
            </a:lvl5pPr>
            <a:lvl6pPr marL="670484" indent="0">
              <a:buNone/>
              <a:defRPr sz="587"/>
            </a:lvl6pPr>
            <a:lvl7pPr marL="804581" indent="0">
              <a:buNone/>
              <a:defRPr sz="587"/>
            </a:lvl7pPr>
            <a:lvl8pPr marL="938677" indent="0">
              <a:buNone/>
              <a:defRPr sz="587"/>
            </a:lvl8pPr>
            <a:lvl9pPr marL="1072774" indent="0">
              <a:buNone/>
              <a:defRPr sz="5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603409"/>
            <a:ext cx="2064424" cy="1117890"/>
          </a:xfrm>
        </p:spPr>
        <p:txBody>
          <a:bodyPr/>
          <a:lstStyle>
            <a:lvl1pPr marL="0" indent="0">
              <a:buNone/>
              <a:defRPr sz="469"/>
            </a:lvl1pPr>
            <a:lvl2pPr marL="134097" indent="0">
              <a:buNone/>
              <a:defRPr sz="411"/>
            </a:lvl2pPr>
            <a:lvl3pPr marL="268194" indent="0">
              <a:buNone/>
              <a:defRPr sz="352"/>
            </a:lvl3pPr>
            <a:lvl4pPr marL="402290" indent="0">
              <a:buNone/>
              <a:defRPr sz="293"/>
            </a:lvl4pPr>
            <a:lvl5pPr marL="536387" indent="0">
              <a:buNone/>
              <a:defRPr sz="293"/>
            </a:lvl5pPr>
            <a:lvl6pPr marL="670484" indent="0">
              <a:buNone/>
              <a:defRPr sz="293"/>
            </a:lvl6pPr>
            <a:lvl7pPr marL="804581" indent="0">
              <a:buNone/>
              <a:defRPr sz="293"/>
            </a:lvl7pPr>
            <a:lvl8pPr marL="938677" indent="0">
              <a:buNone/>
              <a:defRPr sz="293"/>
            </a:lvl8pPr>
            <a:lvl9pPr marL="1072774" indent="0">
              <a:buNone/>
              <a:defRPr sz="29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1D05-B90C-47F0-9492-F213BDF00282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EDFE-F92E-4BD7-B120-BD67C0C07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23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107086"/>
            <a:ext cx="5520690" cy="388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535432"/>
            <a:ext cx="5520690" cy="1276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1864236"/>
            <a:ext cx="1440180" cy="1070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B1D05-B90C-47F0-9492-F213BDF00282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1864236"/>
            <a:ext cx="2160270" cy="1070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1864236"/>
            <a:ext cx="1440180" cy="1070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EEDFE-F92E-4BD7-B120-BD67C0C07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80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68194" rtl="0" eaLnBrk="1" latinLnBrk="0" hangingPunct="1">
        <a:lnSpc>
          <a:spcPct val="90000"/>
        </a:lnSpc>
        <a:spcBef>
          <a:spcPct val="0"/>
        </a:spcBef>
        <a:buNone/>
        <a:defRPr sz="12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048" indent="-67048" algn="l" defTabSz="268194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821" kern="1200">
          <a:solidFill>
            <a:schemeClr val="tx1"/>
          </a:solidFill>
          <a:latin typeface="+mn-lt"/>
          <a:ea typeface="+mn-ea"/>
          <a:cs typeface="+mn-cs"/>
        </a:defRPr>
      </a:lvl1pPr>
      <a:lvl2pPr marL="201145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704" kern="1200">
          <a:solidFill>
            <a:schemeClr val="tx1"/>
          </a:solidFill>
          <a:latin typeface="+mn-lt"/>
          <a:ea typeface="+mn-ea"/>
          <a:cs typeface="+mn-cs"/>
        </a:defRPr>
      </a:lvl2pPr>
      <a:lvl3pPr marL="335242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587" kern="1200">
          <a:solidFill>
            <a:schemeClr val="tx1"/>
          </a:solidFill>
          <a:latin typeface="+mn-lt"/>
          <a:ea typeface="+mn-ea"/>
          <a:cs typeface="+mn-cs"/>
        </a:defRPr>
      </a:lvl3pPr>
      <a:lvl4pPr marL="469339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528" kern="1200">
          <a:solidFill>
            <a:schemeClr val="tx1"/>
          </a:solidFill>
          <a:latin typeface="+mn-lt"/>
          <a:ea typeface="+mn-ea"/>
          <a:cs typeface="+mn-cs"/>
        </a:defRPr>
      </a:lvl4pPr>
      <a:lvl5pPr marL="603435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528" kern="1200">
          <a:solidFill>
            <a:schemeClr val="tx1"/>
          </a:solidFill>
          <a:latin typeface="+mn-lt"/>
          <a:ea typeface="+mn-ea"/>
          <a:cs typeface="+mn-cs"/>
        </a:defRPr>
      </a:lvl5pPr>
      <a:lvl6pPr marL="737532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528" kern="1200">
          <a:solidFill>
            <a:schemeClr val="tx1"/>
          </a:solidFill>
          <a:latin typeface="+mn-lt"/>
          <a:ea typeface="+mn-ea"/>
          <a:cs typeface="+mn-cs"/>
        </a:defRPr>
      </a:lvl6pPr>
      <a:lvl7pPr marL="871629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528" kern="1200">
          <a:solidFill>
            <a:schemeClr val="tx1"/>
          </a:solidFill>
          <a:latin typeface="+mn-lt"/>
          <a:ea typeface="+mn-ea"/>
          <a:cs typeface="+mn-cs"/>
        </a:defRPr>
      </a:lvl7pPr>
      <a:lvl8pPr marL="1005726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528" kern="1200">
          <a:solidFill>
            <a:schemeClr val="tx1"/>
          </a:solidFill>
          <a:latin typeface="+mn-lt"/>
          <a:ea typeface="+mn-ea"/>
          <a:cs typeface="+mn-cs"/>
        </a:defRPr>
      </a:lvl8pPr>
      <a:lvl9pPr marL="1139822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5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1pPr>
      <a:lvl2pPr marL="134097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2pPr>
      <a:lvl3pPr marL="268194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3pPr>
      <a:lvl4pPr marL="402290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4pPr>
      <a:lvl5pPr marL="536387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5pPr>
      <a:lvl6pPr marL="670484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6pPr>
      <a:lvl7pPr marL="804581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7pPr>
      <a:lvl8pPr marL="938677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8pPr>
      <a:lvl9pPr marL="1072774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9E32087A-0359-6541-A6BC-7BB87750F00F}"/>
              </a:ext>
            </a:extLst>
          </p:cNvPr>
          <p:cNvSpPr/>
          <p:nvPr/>
        </p:nvSpPr>
        <p:spPr>
          <a:xfrm>
            <a:off x="797255" y="358571"/>
            <a:ext cx="1818381" cy="975418"/>
          </a:xfrm>
          <a:prstGeom prst="roundRect">
            <a:avLst/>
          </a:prstGeom>
          <a:gradFill>
            <a:gsLst>
              <a:gs pos="0">
                <a:schemeClr val="accent3">
                  <a:satMod val="105000"/>
                  <a:tint val="67000"/>
                  <a:lumMod val="0"/>
                  <a:lumOff val="100000"/>
                </a:schemeClr>
              </a:gs>
              <a:gs pos="100000">
                <a:schemeClr val="accent3">
                  <a:lumMod val="105000"/>
                  <a:satMod val="103000"/>
                  <a:tint val="73000"/>
                  <a:alpha val="50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464484BF-7869-154A-84EC-7B8E3A79C1B6}"/>
              </a:ext>
            </a:extLst>
          </p:cNvPr>
          <p:cNvSpPr/>
          <p:nvPr/>
        </p:nvSpPr>
        <p:spPr>
          <a:xfrm>
            <a:off x="831622" y="1427654"/>
            <a:ext cx="1797462" cy="477340"/>
          </a:xfrm>
          <a:prstGeom prst="roundRect">
            <a:avLst/>
          </a:prstGeom>
          <a:gradFill>
            <a:gsLst>
              <a:gs pos="0">
                <a:schemeClr val="accent3">
                  <a:satMod val="105000"/>
                  <a:tint val="67000"/>
                  <a:lumMod val="0"/>
                  <a:lumOff val="100000"/>
                </a:schemeClr>
              </a:gs>
              <a:gs pos="100000">
                <a:schemeClr val="accent3">
                  <a:lumMod val="105000"/>
                  <a:satMod val="103000"/>
                  <a:tint val="73000"/>
                  <a:alpha val="50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32C6F84D-982A-AC4A-84CB-4F1024816BCF}"/>
              </a:ext>
            </a:extLst>
          </p:cNvPr>
          <p:cNvSpPr/>
          <p:nvPr/>
        </p:nvSpPr>
        <p:spPr>
          <a:xfrm>
            <a:off x="2804572" y="1431445"/>
            <a:ext cx="3077597" cy="477340"/>
          </a:xfrm>
          <a:prstGeom prst="roundRect">
            <a:avLst/>
          </a:prstGeom>
          <a:gradFill>
            <a:gsLst>
              <a:gs pos="0">
                <a:schemeClr val="accent3">
                  <a:satMod val="105000"/>
                  <a:tint val="67000"/>
                  <a:lumMod val="0"/>
                  <a:lumOff val="100000"/>
                </a:schemeClr>
              </a:gs>
              <a:gs pos="100000">
                <a:schemeClr val="accent3">
                  <a:lumMod val="105000"/>
                  <a:satMod val="103000"/>
                  <a:tint val="73000"/>
                  <a:alpha val="50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F98C85B-2BCC-C14B-81B0-5410050EAA06}"/>
              </a:ext>
            </a:extLst>
          </p:cNvPr>
          <p:cNvSpPr/>
          <p:nvPr/>
        </p:nvSpPr>
        <p:spPr>
          <a:xfrm>
            <a:off x="2788909" y="356876"/>
            <a:ext cx="3093591" cy="977113"/>
          </a:xfrm>
          <a:prstGeom prst="roundRect">
            <a:avLst/>
          </a:prstGeom>
          <a:gradFill>
            <a:gsLst>
              <a:gs pos="0">
                <a:schemeClr val="accent3">
                  <a:satMod val="105000"/>
                  <a:tint val="67000"/>
                  <a:lumMod val="0"/>
                  <a:lumOff val="100000"/>
                </a:schemeClr>
              </a:gs>
              <a:gs pos="100000">
                <a:schemeClr val="accent3">
                  <a:lumMod val="105000"/>
                  <a:satMod val="103000"/>
                  <a:tint val="73000"/>
                  <a:alpha val="50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54B5C3D7-11BD-9C4F-9C3B-253E30D22CAE}"/>
              </a:ext>
            </a:extLst>
          </p:cNvPr>
          <p:cNvSpPr/>
          <p:nvPr/>
        </p:nvSpPr>
        <p:spPr>
          <a:xfrm>
            <a:off x="1172308" y="6725"/>
            <a:ext cx="1401126" cy="240258"/>
          </a:xfrm>
          <a:prstGeom prst="roundRect">
            <a:avLst/>
          </a:prstGeom>
          <a:gradFill>
            <a:gsLst>
              <a:gs pos="0">
                <a:schemeClr val="accent1">
                  <a:satMod val="105000"/>
                  <a:tint val="67000"/>
                  <a:lumMod val="0"/>
                  <a:lumOff val="100000"/>
                </a:schemeClr>
              </a:gs>
              <a:gs pos="100000">
                <a:schemeClr val="accent1">
                  <a:lumMod val="105000"/>
                  <a:satMod val="103000"/>
                  <a:tint val="73000"/>
                  <a:alpha val="50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7938B21-D66F-3441-9DE6-C7866278B72D}"/>
              </a:ext>
            </a:extLst>
          </p:cNvPr>
          <p:cNvSpPr/>
          <p:nvPr/>
        </p:nvSpPr>
        <p:spPr>
          <a:xfrm>
            <a:off x="2868627" y="6724"/>
            <a:ext cx="2024794" cy="251183"/>
          </a:xfrm>
          <a:prstGeom prst="roundRect">
            <a:avLst/>
          </a:prstGeom>
          <a:gradFill>
            <a:gsLst>
              <a:gs pos="0">
                <a:schemeClr val="accent1">
                  <a:satMod val="105000"/>
                  <a:tint val="67000"/>
                  <a:lumMod val="0"/>
                  <a:lumOff val="100000"/>
                </a:schemeClr>
              </a:gs>
              <a:gs pos="100000">
                <a:schemeClr val="accent1">
                  <a:lumMod val="105000"/>
                  <a:satMod val="103000"/>
                  <a:tint val="73000"/>
                  <a:alpha val="50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4955" y="36269"/>
                <a:ext cx="469846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𝑜𝑏𝑠𝑒𝑟𝑣𝑎𝑡𝑖𝑜𝑛𝑎𝑙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 dirty="0" err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 dirty="0" err="1" smtClean="0">
                          <a:latin typeface="Cambria Math" panose="02040503050406030204" pitchFamily="18" charset="0"/>
                        </a:rPr>
                        <m:t>𝑠𝑎𝑚𝑝𝑙𝑖𝑛𝑔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2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 dirty="0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  <m:r>
                            <a:rPr lang="en-US" sz="12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i="1" dirty="0" smtClean="0">
                              <a:latin typeface="Cambria Math" panose="02040503050406030204" pitchFamily="18" charset="0"/>
                            </a:rPr>
                            <m:t>𝑠𝑝𝑎𝑐𝑒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55" y="36269"/>
                <a:ext cx="4698466" cy="184666"/>
              </a:xfrm>
              <a:prstGeom prst="rect">
                <a:avLst/>
              </a:prstGeom>
              <a:blipFill>
                <a:blip r:embed="rId2"/>
                <a:stretch>
                  <a:fillRect l="-778" t="-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2842699" y="1532728"/>
            <a:ext cx="2925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Simultaneous, high resolution observations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842699" y="416458"/>
            <a:ext cx="1569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Fast moving atmospheric features or oceanographic features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99747" y="569684"/>
            <a:ext cx="149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Coastal variability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499747" y="1042333"/>
            <a:ext cx="1524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Cold-air outbreaks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506722" y="340289"/>
            <a:ext cx="1415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Atmospheric fronts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506722" y="810293"/>
            <a:ext cx="1089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Ocean eddies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32268" y="1447120"/>
            <a:ext cx="1724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Hyperspectral sounding</a:t>
            </a:r>
          </a:p>
          <a:p>
            <a:r>
              <a:rPr lang="en-US" sz="1200" dirty="0"/>
              <a:t>Digital backend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91527" y="774130"/>
            <a:ext cx="1883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Radio Frequency Interference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98369" y="487081"/>
            <a:ext cx="1944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Sounding channel design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82169" y="705625"/>
            <a:ext cx="543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Now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833447" y="1532728"/>
            <a:ext cx="648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rgbClr val="C00000"/>
                </a:solidFill>
              </a:rPr>
              <a:t>FluxSat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 rot="16200000">
            <a:off x="51327" y="665752"/>
            <a:ext cx="1047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Error sources</a:t>
            </a:r>
          </a:p>
        </p:txBody>
      </p:sp>
      <p:sp>
        <p:nvSpPr>
          <p:cNvPr id="54" name="TextBox 53"/>
          <p:cNvSpPr txBox="1"/>
          <p:nvPr/>
        </p:nvSpPr>
        <p:spPr>
          <a:xfrm rot="16200000">
            <a:off x="149132" y="1523280"/>
            <a:ext cx="851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Mitigation</a:t>
            </a:r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F1EC9051-1B4A-9B46-9E5A-F96A12D8CF9C}"/>
              </a:ext>
            </a:extLst>
          </p:cNvPr>
          <p:cNvSpPr/>
          <p:nvPr/>
        </p:nvSpPr>
        <p:spPr>
          <a:xfrm>
            <a:off x="4363902" y="412482"/>
            <a:ext cx="199536" cy="83576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C09686E8-024A-EA4A-9C11-62E033FB5F44}"/>
              </a:ext>
            </a:extLst>
          </p:cNvPr>
          <p:cNvSpPr/>
          <p:nvPr/>
        </p:nvSpPr>
        <p:spPr>
          <a:xfrm>
            <a:off x="3927143" y="260573"/>
            <a:ext cx="199536" cy="251183"/>
          </a:xfrm>
          <a:prstGeom prst="downArrow">
            <a:avLst/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8BE1FC7B-5F9B-DC43-BFA7-E8997494DF9E}"/>
              </a:ext>
            </a:extLst>
          </p:cNvPr>
          <p:cNvSpPr/>
          <p:nvPr/>
        </p:nvSpPr>
        <p:spPr>
          <a:xfrm>
            <a:off x="1772634" y="252815"/>
            <a:ext cx="199536" cy="251183"/>
          </a:xfrm>
          <a:prstGeom prst="downArrow">
            <a:avLst/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51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9E32087A-0359-6541-A6BC-7BB87750F00F}"/>
              </a:ext>
            </a:extLst>
          </p:cNvPr>
          <p:cNvSpPr/>
          <p:nvPr/>
        </p:nvSpPr>
        <p:spPr>
          <a:xfrm>
            <a:off x="797255" y="358571"/>
            <a:ext cx="1818381" cy="9754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464484BF-7869-154A-84EC-7B8E3A79C1B6}"/>
              </a:ext>
            </a:extLst>
          </p:cNvPr>
          <p:cNvSpPr/>
          <p:nvPr/>
        </p:nvSpPr>
        <p:spPr>
          <a:xfrm>
            <a:off x="831622" y="1427654"/>
            <a:ext cx="1797462" cy="4773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32C6F84D-982A-AC4A-84CB-4F1024816BCF}"/>
              </a:ext>
            </a:extLst>
          </p:cNvPr>
          <p:cNvSpPr/>
          <p:nvPr/>
        </p:nvSpPr>
        <p:spPr>
          <a:xfrm>
            <a:off x="2692036" y="1431445"/>
            <a:ext cx="3077597" cy="4773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F98C85B-2BCC-C14B-81B0-5410050EAA06}"/>
              </a:ext>
            </a:extLst>
          </p:cNvPr>
          <p:cNvSpPr/>
          <p:nvPr/>
        </p:nvSpPr>
        <p:spPr>
          <a:xfrm>
            <a:off x="2681062" y="356876"/>
            <a:ext cx="3093591" cy="9771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54B5C3D7-11BD-9C4F-9C3B-253E30D22CAE}"/>
              </a:ext>
            </a:extLst>
          </p:cNvPr>
          <p:cNvSpPr/>
          <p:nvPr/>
        </p:nvSpPr>
        <p:spPr>
          <a:xfrm>
            <a:off x="960800" y="36269"/>
            <a:ext cx="1458843" cy="1846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7938B21-D66F-3441-9DE6-C7866278B72D}"/>
              </a:ext>
            </a:extLst>
          </p:cNvPr>
          <p:cNvSpPr/>
          <p:nvPr/>
        </p:nvSpPr>
        <p:spPr>
          <a:xfrm>
            <a:off x="3186030" y="36269"/>
            <a:ext cx="2089357" cy="2049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82443" y="27102"/>
                <a:ext cx="514136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𝑜𝑏𝑠𝑒𝑟𝑣𝑎𝑡𝑖𝑜𝑛𝑎𝑙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 dirty="0" err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sz="1200" i="1" dirty="0" err="1" smtClean="0">
                          <a:latin typeface="Cambria Math" panose="02040503050406030204" pitchFamily="18" charset="0"/>
                        </a:rPr>
                        <m:t>𝑠𝑎𝑚𝑝𝑙𝑖𝑛𝑔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𝑒𝑟𝑟𝑜𝑟𝑠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2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 dirty="0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  <m:r>
                            <a:rPr lang="en-US" sz="12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i="1" dirty="0" smtClean="0">
                              <a:latin typeface="Cambria Math" panose="02040503050406030204" pitchFamily="18" charset="0"/>
                            </a:rPr>
                            <m:t>𝑠𝑝𝑎𝑐𝑒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43" y="27102"/>
                <a:ext cx="5141363" cy="184666"/>
              </a:xfrm>
              <a:prstGeom prst="rect">
                <a:avLst/>
              </a:prstGeom>
              <a:blipFill>
                <a:blip r:embed="rId2"/>
                <a:stretch>
                  <a:fillRect l="-1186" t="-3226" r="-474" b="-2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2730163" y="1532728"/>
            <a:ext cx="2925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Simultaneous, high resolution observations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30163" y="416458"/>
            <a:ext cx="1569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Fast moving atmospheric features or oceanographic features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387211" y="569684"/>
            <a:ext cx="149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Coastal variability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387211" y="1042333"/>
            <a:ext cx="1524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Cold-air outbreaks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394186" y="340289"/>
            <a:ext cx="1415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Atmospheric fronts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394186" y="810293"/>
            <a:ext cx="1089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Ocean eddies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32268" y="1447120"/>
            <a:ext cx="1724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Hyperspectral sounding</a:t>
            </a:r>
          </a:p>
          <a:p>
            <a:r>
              <a:rPr lang="en-US" sz="1200" dirty="0"/>
              <a:t>Digital backend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91527" y="774130"/>
            <a:ext cx="1883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Radio Frequency Interference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91527" y="436092"/>
            <a:ext cx="1944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Sounding channel design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83665" y="699670"/>
            <a:ext cx="543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Now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720911" y="1532728"/>
            <a:ext cx="648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rgbClr val="C00000"/>
                </a:solidFill>
              </a:rPr>
              <a:t>FluxSat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 rot="16200000">
            <a:off x="188968" y="599532"/>
            <a:ext cx="676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Error sources</a:t>
            </a:r>
          </a:p>
        </p:txBody>
      </p:sp>
      <p:sp>
        <p:nvSpPr>
          <p:cNvPr id="54" name="TextBox 53"/>
          <p:cNvSpPr txBox="1"/>
          <p:nvPr/>
        </p:nvSpPr>
        <p:spPr>
          <a:xfrm rot="16200000">
            <a:off x="106931" y="1509213"/>
            <a:ext cx="851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Mitigation</a:t>
            </a:r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F1EC9051-1B4A-9B46-9E5A-F96A12D8CF9C}"/>
              </a:ext>
            </a:extLst>
          </p:cNvPr>
          <p:cNvSpPr/>
          <p:nvPr/>
        </p:nvSpPr>
        <p:spPr>
          <a:xfrm>
            <a:off x="4251366" y="412482"/>
            <a:ext cx="199536" cy="83576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8BE1FC7B-5F9B-DC43-BFA7-E8997494DF9E}"/>
              </a:ext>
            </a:extLst>
          </p:cNvPr>
          <p:cNvSpPr/>
          <p:nvPr/>
        </p:nvSpPr>
        <p:spPr>
          <a:xfrm>
            <a:off x="1587087" y="218849"/>
            <a:ext cx="199536" cy="213162"/>
          </a:xfrm>
          <a:prstGeom prst="downArrow">
            <a:avLst/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8BE1FC7B-5F9B-DC43-BFA7-E8997494DF9E}"/>
              </a:ext>
            </a:extLst>
          </p:cNvPr>
          <p:cNvSpPr/>
          <p:nvPr/>
        </p:nvSpPr>
        <p:spPr>
          <a:xfrm>
            <a:off x="4122595" y="223182"/>
            <a:ext cx="199536" cy="202327"/>
          </a:xfrm>
          <a:prstGeom prst="downArrow">
            <a:avLst/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5" name="Down Arrow 34">
            <a:extLst>
              <a:ext uri="{FF2B5EF4-FFF2-40B4-BE49-F238E27FC236}">
                <a16:creationId xmlns:a16="http://schemas.microsoft.com/office/drawing/2014/main" id="{8BE1FC7B-5F9B-DC43-BFA7-E8997494DF9E}"/>
              </a:ext>
            </a:extLst>
          </p:cNvPr>
          <p:cNvSpPr/>
          <p:nvPr/>
        </p:nvSpPr>
        <p:spPr>
          <a:xfrm>
            <a:off x="5936093" y="919686"/>
            <a:ext cx="199536" cy="684031"/>
          </a:xfrm>
          <a:prstGeom prst="downArrow">
            <a:avLst/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137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-7592" y="96418"/>
                <a:ext cx="462947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𝑜𝑏𝑠𝑒𝑟𝑣𝑎𝑡𝑖𝑜𝑛𝑎𝑙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𝑠𝑎𝑚𝑝𝑙𝑖𝑛𝑔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𝑡𝑖𝑚𝑒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𝑠𝑝𝑎𝑐𝑒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592" y="96418"/>
                <a:ext cx="4629472" cy="184666"/>
              </a:xfrm>
              <a:prstGeom prst="rect">
                <a:avLst/>
              </a:prstGeom>
              <a:blipFill>
                <a:blip r:embed="rId2"/>
                <a:stretch>
                  <a:fillRect l="-132" t="-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2923664" y="1507044"/>
            <a:ext cx="2925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Simultaneous, high resolution observations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663687" y="562805"/>
            <a:ext cx="1730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Fast moving atmospheric features or oceanographic features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50483" y="645215"/>
            <a:ext cx="149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Coastal variability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48678" y="1058269"/>
            <a:ext cx="1524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Cold-air outbreaks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548677" y="442421"/>
            <a:ext cx="1415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Atmospheric fronts</a:t>
            </a:r>
          </a:p>
        </p:txBody>
      </p:sp>
      <p:cxnSp>
        <p:nvCxnSpPr>
          <p:cNvPr id="45" name="Straight Arrow Connector 44"/>
          <p:cNvCxnSpPr>
            <a:stCxn id="56" idx="1"/>
          </p:cNvCxnSpPr>
          <p:nvPr/>
        </p:nvCxnSpPr>
        <p:spPr>
          <a:xfrm flipH="1">
            <a:off x="3924718" y="371882"/>
            <a:ext cx="201614" cy="212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1" idx="3"/>
            <a:endCxn id="43" idx="1"/>
          </p:cNvCxnSpPr>
          <p:nvPr/>
        </p:nvCxnSpPr>
        <p:spPr>
          <a:xfrm flipV="1">
            <a:off x="4394643" y="580920"/>
            <a:ext cx="154034" cy="305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1" idx="3"/>
            <a:endCxn id="32" idx="1"/>
          </p:cNvCxnSpPr>
          <p:nvPr/>
        </p:nvCxnSpPr>
        <p:spPr>
          <a:xfrm flipV="1">
            <a:off x="4394643" y="783714"/>
            <a:ext cx="155840" cy="10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1" idx="3"/>
            <a:endCxn id="60" idx="1"/>
          </p:cNvCxnSpPr>
          <p:nvPr/>
        </p:nvCxnSpPr>
        <p:spPr>
          <a:xfrm>
            <a:off x="4394644" y="885971"/>
            <a:ext cx="164867" cy="80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Left Brace 55"/>
          <p:cNvSpPr/>
          <p:nvPr/>
        </p:nvSpPr>
        <p:spPr>
          <a:xfrm rot="16200000">
            <a:off x="4077620" y="-85924"/>
            <a:ext cx="97424" cy="8181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559511" y="828358"/>
            <a:ext cx="1089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Ocean eddies</a:t>
            </a:r>
          </a:p>
        </p:txBody>
      </p:sp>
      <p:cxnSp>
        <p:nvCxnSpPr>
          <p:cNvPr id="61" name="Straight Arrow Connector 60"/>
          <p:cNvCxnSpPr>
            <a:stCxn id="31" idx="3"/>
            <a:endCxn id="39" idx="1"/>
          </p:cNvCxnSpPr>
          <p:nvPr/>
        </p:nvCxnSpPr>
        <p:spPr>
          <a:xfrm>
            <a:off x="4394643" y="885970"/>
            <a:ext cx="154034" cy="310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699404" y="281085"/>
            <a:ext cx="199342" cy="211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6" idx="0"/>
          </p:cNvCxnSpPr>
          <p:nvPr/>
        </p:nvCxnSpPr>
        <p:spPr>
          <a:xfrm>
            <a:off x="1898746" y="291939"/>
            <a:ext cx="258573" cy="482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79336" y="1447120"/>
            <a:ext cx="1724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Hyperspectral sounding</a:t>
            </a:r>
          </a:p>
          <a:p>
            <a:r>
              <a:rPr lang="en-US" sz="1200" dirty="0">
                <a:solidFill>
                  <a:srgbClr val="0070C0"/>
                </a:solidFill>
              </a:rPr>
              <a:t>Digital backend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78913" y="774130"/>
            <a:ext cx="1356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Radio Frequency Interference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79335" y="353411"/>
            <a:ext cx="1020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Sounding channel design</a:t>
            </a:r>
          </a:p>
        </p:txBody>
      </p:sp>
      <p:sp>
        <p:nvSpPr>
          <p:cNvPr id="29" name="Down Arrow 28"/>
          <p:cNvSpPr/>
          <p:nvPr/>
        </p:nvSpPr>
        <p:spPr>
          <a:xfrm>
            <a:off x="5987019" y="931591"/>
            <a:ext cx="145887" cy="6254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24610" y="689858"/>
            <a:ext cx="543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Now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752759" y="1539452"/>
            <a:ext cx="648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C00000"/>
                </a:solidFill>
              </a:rPr>
              <a:t>FluxSat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51" name="Left Brace 50"/>
          <p:cNvSpPr/>
          <p:nvPr/>
        </p:nvSpPr>
        <p:spPr>
          <a:xfrm>
            <a:off x="650511" y="449227"/>
            <a:ext cx="314265" cy="7654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 rot="16200000">
            <a:off x="-205483" y="625149"/>
            <a:ext cx="1047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Error sources</a:t>
            </a:r>
          </a:p>
        </p:txBody>
      </p:sp>
      <p:sp>
        <p:nvSpPr>
          <p:cNvPr id="53" name="Left Brace 52"/>
          <p:cNvSpPr/>
          <p:nvPr/>
        </p:nvSpPr>
        <p:spPr>
          <a:xfrm>
            <a:off x="637778" y="1382838"/>
            <a:ext cx="314265" cy="4868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 rot="16200000">
            <a:off x="-117744" y="1504981"/>
            <a:ext cx="851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Mitigation</a:t>
            </a:r>
          </a:p>
        </p:txBody>
      </p:sp>
    </p:spTree>
    <p:extLst>
      <p:ext uri="{BB962C8B-B14F-4D97-AF65-F5344CB8AC3E}">
        <p14:creationId xmlns:p14="http://schemas.microsoft.com/office/powerpoint/2010/main" val="1339707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661821" y="107970"/>
            <a:ext cx="2003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Errors in heat fluxes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1799" y="447596"/>
                <a:ext cx="50525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𝑓𝑙𝑢𝑥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𝑜𝑏𝑠𝑒𝑟𝑣𝑎𝑡𝑖𝑜𝑛𝑎𝑙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𝑠𝑎𝑚𝑝𝑙𝑖𝑛𝑔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𝑡𝑖𝑚𝑒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𝑠𝑝𝑎𝑐𝑒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99" y="447596"/>
                <a:ext cx="5052537" cy="184666"/>
              </a:xfrm>
              <a:prstGeom prst="rect">
                <a:avLst/>
              </a:prstGeom>
              <a:blipFill>
                <a:blip r:embed="rId2"/>
                <a:stretch>
                  <a:fillRect t="-3226" b="-2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2759993" y="908947"/>
            <a:ext cx="791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Diurnal variability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624823" y="839606"/>
            <a:ext cx="1138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Fast moving atmospheric or oceanographic features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974550" y="956637"/>
            <a:ext cx="149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Coastal variability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972745" y="1369691"/>
            <a:ext cx="1524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Cold-air outbreaks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972744" y="753843"/>
            <a:ext cx="1415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Atmospheric fronts</a:t>
            </a:r>
          </a:p>
        </p:txBody>
      </p:sp>
      <p:cxnSp>
        <p:nvCxnSpPr>
          <p:cNvPr id="44" name="Straight Arrow Connector 43"/>
          <p:cNvCxnSpPr>
            <a:stCxn id="56" idx="0"/>
            <a:endCxn id="30" idx="0"/>
          </p:cNvCxnSpPr>
          <p:nvPr/>
        </p:nvCxnSpPr>
        <p:spPr>
          <a:xfrm flipH="1">
            <a:off x="3155788" y="632262"/>
            <a:ext cx="1181288" cy="27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6" idx="1"/>
          </p:cNvCxnSpPr>
          <p:nvPr/>
        </p:nvCxnSpPr>
        <p:spPr>
          <a:xfrm flipH="1">
            <a:off x="4454800" y="756710"/>
            <a:ext cx="174944" cy="185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1" idx="3"/>
            <a:endCxn id="43" idx="1"/>
          </p:cNvCxnSpPr>
          <p:nvPr/>
        </p:nvCxnSpPr>
        <p:spPr>
          <a:xfrm flipV="1">
            <a:off x="4763308" y="892342"/>
            <a:ext cx="209437" cy="362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1" idx="3"/>
            <a:endCxn id="32" idx="1"/>
          </p:cNvCxnSpPr>
          <p:nvPr/>
        </p:nvCxnSpPr>
        <p:spPr>
          <a:xfrm flipV="1">
            <a:off x="4763308" y="1095136"/>
            <a:ext cx="211243" cy="159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1" idx="3"/>
            <a:endCxn id="60" idx="1"/>
          </p:cNvCxnSpPr>
          <p:nvPr/>
        </p:nvCxnSpPr>
        <p:spPr>
          <a:xfrm>
            <a:off x="4763307" y="1255105"/>
            <a:ext cx="220270" cy="2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Left Brace 55"/>
          <p:cNvSpPr/>
          <p:nvPr/>
        </p:nvSpPr>
        <p:spPr>
          <a:xfrm rot="16200000">
            <a:off x="4567520" y="401817"/>
            <a:ext cx="124448" cy="5853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983578" y="1139780"/>
            <a:ext cx="1089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Ocean eddies</a:t>
            </a:r>
          </a:p>
        </p:txBody>
      </p:sp>
      <p:cxnSp>
        <p:nvCxnSpPr>
          <p:cNvPr id="61" name="Straight Arrow Connector 60"/>
          <p:cNvCxnSpPr>
            <a:stCxn id="31" idx="3"/>
            <a:endCxn id="39" idx="1"/>
          </p:cNvCxnSpPr>
          <p:nvPr/>
        </p:nvCxnSpPr>
        <p:spPr>
          <a:xfrm>
            <a:off x="4763308" y="1255104"/>
            <a:ext cx="209437" cy="253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740749" y="632262"/>
            <a:ext cx="257386" cy="165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4168" y="666932"/>
            <a:ext cx="1365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Sounding channel design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96836" y="1038173"/>
            <a:ext cx="1365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Digital backend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1661821" y="643117"/>
            <a:ext cx="336314" cy="451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399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661821" y="107970"/>
            <a:ext cx="2003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Errors in heat fluxes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1799" y="447596"/>
                <a:ext cx="50525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𝑓𝑙𝑢𝑥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𝑜𝑏𝑠𝑒𝑟𝑣𝑎𝑡𝑖𝑜𝑛𝑎𝑙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𝑠𝑎𝑚𝑝𝑙𝑖𝑛𝑔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𝑡𝑖𝑚𝑒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𝑠𝑝𝑎𝑐𝑒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99" y="447596"/>
                <a:ext cx="5052537" cy="184666"/>
              </a:xfrm>
              <a:prstGeom prst="rect">
                <a:avLst/>
              </a:prstGeom>
              <a:blipFill>
                <a:blip r:embed="rId2"/>
                <a:stretch>
                  <a:fillRect t="-3226" b="-2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2759993" y="908947"/>
            <a:ext cx="791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Diurnal variability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624823" y="839606"/>
            <a:ext cx="1138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Fast moving atmospheric or oceanographic features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974550" y="956637"/>
            <a:ext cx="149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Coastal variability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972745" y="1369691"/>
            <a:ext cx="1524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Cold-air outbreaks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972744" y="753843"/>
            <a:ext cx="1415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Atmospheric fronts</a:t>
            </a:r>
          </a:p>
        </p:txBody>
      </p:sp>
      <p:cxnSp>
        <p:nvCxnSpPr>
          <p:cNvPr id="44" name="Straight Arrow Connector 43"/>
          <p:cNvCxnSpPr>
            <a:stCxn id="56" idx="0"/>
            <a:endCxn id="30" idx="0"/>
          </p:cNvCxnSpPr>
          <p:nvPr/>
        </p:nvCxnSpPr>
        <p:spPr>
          <a:xfrm flipH="1">
            <a:off x="3155788" y="632262"/>
            <a:ext cx="1181288" cy="27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6" idx="1"/>
          </p:cNvCxnSpPr>
          <p:nvPr/>
        </p:nvCxnSpPr>
        <p:spPr>
          <a:xfrm flipH="1">
            <a:off x="4454800" y="756710"/>
            <a:ext cx="174944" cy="185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1" idx="3"/>
            <a:endCxn id="43" idx="1"/>
          </p:cNvCxnSpPr>
          <p:nvPr/>
        </p:nvCxnSpPr>
        <p:spPr>
          <a:xfrm flipV="1">
            <a:off x="4763308" y="892342"/>
            <a:ext cx="209437" cy="362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1" idx="3"/>
            <a:endCxn id="32" idx="1"/>
          </p:cNvCxnSpPr>
          <p:nvPr/>
        </p:nvCxnSpPr>
        <p:spPr>
          <a:xfrm flipV="1">
            <a:off x="4763308" y="1095136"/>
            <a:ext cx="211243" cy="159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1" idx="3"/>
            <a:endCxn id="60" idx="1"/>
          </p:cNvCxnSpPr>
          <p:nvPr/>
        </p:nvCxnSpPr>
        <p:spPr>
          <a:xfrm>
            <a:off x="4763307" y="1255105"/>
            <a:ext cx="220270" cy="2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Left Brace 55"/>
          <p:cNvSpPr/>
          <p:nvPr/>
        </p:nvSpPr>
        <p:spPr>
          <a:xfrm rot="16200000">
            <a:off x="4567520" y="401817"/>
            <a:ext cx="124448" cy="5853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983578" y="1139780"/>
            <a:ext cx="1089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Ocean eddies</a:t>
            </a:r>
          </a:p>
        </p:txBody>
      </p:sp>
      <p:cxnSp>
        <p:nvCxnSpPr>
          <p:cNvPr id="61" name="Straight Arrow Connector 60"/>
          <p:cNvCxnSpPr>
            <a:stCxn id="31" idx="3"/>
            <a:endCxn id="39" idx="1"/>
          </p:cNvCxnSpPr>
          <p:nvPr/>
        </p:nvCxnSpPr>
        <p:spPr>
          <a:xfrm>
            <a:off x="4763308" y="1255104"/>
            <a:ext cx="209437" cy="253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740749" y="632262"/>
            <a:ext cx="257386" cy="165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4168" y="666932"/>
            <a:ext cx="1365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Sounding channel design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96836" y="1038173"/>
            <a:ext cx="1365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Digital backend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1661821" y="643117"/>
            <a:ext cx="336314" cy="451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643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1360</TotalTime>
  <Words>197</Words>
  <Application>Microsoft Office PowerPoint</Application>
  <PresentationFormat>Custom</PresentationFormat>
  <Paragraphs>65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gentemann</dc:creator>
  <cp:lastModifiedBy>gentemann</cp:lastModifiedBy>
  <cp:revision>28</cp:revision>
  <dcterms:created xsi:type="dcterms:W3CDTF">2017-12-05T01:21:54Z</dcterms:created>
  <dcterms:modified xsi:type="dcterms:W3CDTF">2020-05-22T17:48:51Z</dcterms:modified>
</cp:coreProperties>
</file>