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63" r:id="rId3"/>
    <p:sldId id="258" r:id="rId4"/>
    <p:sldId id="259" r:id="rId5"/>
    <p:sldId id="260" r:id="rId6"/>
    <p:sldId id="261" r:id="rId7"/>
    <p:sldId id="264" r:id="rId8"/>
  </p:sldIdLst>
  <p:sldSz cx="9144000" cy="5143500" type="screen16x9"/>
  <p:notesSz cx="6858000" cy="9144000"/>
  <p:embeddedFontLst>
    <p:embeddedFont>
      <p:font typeface="Roboto" panose="02000000000000000000" pitchFamily="2"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braham George" initials="" lastIdx="3" clrIdx="0"/>
  <p:cmAuthor id="1" name="Charlotte Avra" initials="" lastIdx="2" clrIdx="1"/>
  <p:cmAuthor id="2" name="Yayati Jadhav" initials="" lastIdx="2"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2"/>
  </p:normalViewPr>
  <p:slideViewPr>
    <p:cSldViewPr snapToGrid="0">
      <p:cViewPr varScale="1">
        <p:scale>
          <a:sx n="132" d="100"/>
          <a:sy n="132" d="100"/>
        </p:scale>
        <p:origin x="50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6facc4a6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6facc4a6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BOM : Bill of material</a:t>
            </a:r>
            <a:endParaRPr/>
          </a:p>
        </p:txBody>
      </p:sp>
    </p:spTree>
    <p:extLst>
      <p:ext uri="{BB962C8B-B14F-4D97-AF65-F5344CB8AC3E}">
        <p14:creationId xmlns:p14="http://schemas.microsoft.com/office/powerpoint/2010/main" val="561303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1a2f5d2e8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1a2f5d2e8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d143544cd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d143544c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b="1">
              <a:solidFill>
                <a:srgbClr val="333333"/>
              </a:solidFill>
              <a:highlight>
                <a:srgbClr val="FFFFFF"/>
              </a:highlight>
              <a:latin typeface="Roboto"/>
              <a:ea typeface="Roboto"/>
              <a:cs typeface="Roboto"/>
              <a:sym typeface="Roboto"/>
            </a:endParaRPr>
          </a:p>
          <a:p>
            <a:pPr marL="0" lvl="0" indent="0" algn="l" rtl="0">
              <a:spcBef>
                <a:spcPts val="0"/>
              </a:spcBef>
              <a:spcAft>
                <a:spcPts val="0"/>
              </a:spcAft>
              <a:buNone/>
            </a:pPr>
            <a:r>
              <a:rPr lang="en" sz="1000">
                <a:solidFill>
                  <a:srgbClr val="333333"/>
                </a:solidFill>
                <a:highlight>
                  <a:srgbClr val="FFFFFF"/>
                </a:highlight>
                <a:latin typeface="Roboto"/>
                <a:ea typeface="Roboto"/>
                <a:cs typeface="Roboto"/>
                <a:sym typeface="Roboto"/>
              </a:rPr>
              <a:t>First we load in an stl mesh and sample point on the surface if the mesh</a:t>
            </a:r>
            <a:endParaRPr sz="1000">
              <a:solidFill>
                <a:srgbClr val="333333"/>
              </a:solidFill>
              <a:highlight>
                <a:srgbClr val="FFFFFF"/>
              </a:highlight>
              <a:latin typeface="Roboto"/>
              <a:ea typeface="Roboto"/>
              <a:cs typeface="Roboto"/>
              <a:sym typeface="Roboto"/>
            </a:endParaRPr>
          </a:p>
          <a:p>
            <a:pPr marL="0" lvl="0" indent="0" algn="l" rtl="0">
              <a:spcBef>
                <a:spcPts val="0"/>
              </a:spcBef>
              <a:spcAft>
                <a:spcPts val="0"/>
              </a:spcAft>
              <a:buNone/>
            </a:pPr>
            <a:endParaRPr sz="1000">
              <a:solidFill>
                <a:srgbClr val="333333"/>
              </a:solidFill>
              <a:highlight>
                <a:srgbClr val="FFFFFF"/>
              </a:highlight>
              <a:latin typeface="Roboto"/>
              <a:ea typeface="Roboto"/>
              <a:cs typeface="Roboto"/>
              <a:sym typeface="Roboto"/>
            </a:endParaRPr>
          </a:p>
          <a:p>
            <a:pPr marL="0" lvl="0" indent="0" algn="l" rtl="0">
              <a:spcBef>
                <a:spcPts val="0"/>
              </a:spcBef>
              <a:spcAft>
                <a:spcPts val="0"/>
              </a:spcAft>
              <a:buNone/>
            </a:pPr>
            <a:r>
              <a:rPr lang="en" sz="1000">
                <a:solidFill>
                  <a:srgbClr val="333333"/>
                </a:solidFill>
                <a:highlight>
                  <a:srgbClr val="FFFFFF"/>
                </a:highlight>
                <a:latin typeface="Roboto"/>
                <a:ea typeface="Roboto"/>
                <a:cs typeface="Roboto"/>
                <a:sym typeface="Roboto"/>
              </a:rPr>
              <a:t>Then we voxelize the generated point clouds to the smalles block of 1x1 in </a:t>
            </a:r>
            <a:endParaRPr sz="1000">
              <a:solidFill>
                <a:srgbClr val="333333"/>
              </a:solidFill>
              <a:highlight>
                <a:srgbClr val="FFFFFF"/>
              </a:highlight>
              <a:latin typeface="Roboto"/>
              <a:ea typeface="Roboto"/>
              <a:cs typeface="Roboto"/>
              <a:sym typeface="Roboto"/>
            </a:endParaRPr>
          </a:p>
          <a:p>
            <a:pPr marL="0" lvl="0" indent="0" algn="l" rtl="0">
              <a:spcBef>
                <a:spcPts val="0"/>
              </a:spcBef>
              <a:spcAft>
                <a:spcPts val="0"/>
              </a:spcAft>
              <a:buNone/>
            </a:pPr>
            <a:endParaRPr sz="1000">
              <a:solidFill>
                <a:srgbClr val="333333"/>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000">
              <a:solidFill>
                <a:srgbClr val="333333"/>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000" b="1">
                <a:solidFill>
                  <a:srgbClr val="333333"/>
                </a:solidFill>
                <a:highlight>
                  <a:srgbClr val="FFFFFF"/>
                </a:highlight>
                <a:latin typeface="Roboto"/>
                <a:ea typeface="Roboto"/>
                <a:cs typeface="Roboto"/>
                <a:sym typeface="Roboto"/>
              </a:rPr>
              <a:t>#2 Legofying: converting the 3D model into Legos</a:t>
            </a:r>
            <a:endParaRPr sz="1000" b="1">
              <a:solidFill>
                <a:srgbClr val="333333"/>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000">
                <a:solidFill>
                  <a:srgbClr val="333333"/>
                </a:solidFill>
                <a:highlight>
                  <a:srgbClr val="FFFFFF"/>
                </a:highlight>
                <a:latin typeface="Roboto"/>
                <a:ea typeface="Roboto"/>
                <a:cs typeface="Roboto"/>
                <a:sym typeface="Roboto"/>
              </a:rPr>
              <a:t>Figure 10 shows how faBrickator converts the 3D model into Lego‚Äôs smallest building blocks‚Äîthe 1x1 Lego plates. faBrickator first determines the bounding box of the model and extends it to the full multitude of a 1x1 Lego plate (8x8x3.2mm). Afterwards, faBrickator fills the bounding box with Lego plates in those positions that are either inside the model or share a portion of the volume with it. The remaining locations are left empty.</a:t>
            </a:r>
            <a:endParaRPr sz="1000">
              <a:solidFill>
                <a:srgbClr val="333333"/>
              </a:solidFill>
              <a:highlight>
                <a:srgbClr val="FFFFFF"/>
              </a:highlight>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f6facc4a6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f6facc4a6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f6facc4a6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f6facc4a6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59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f6facc4a6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f6facc4a6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1147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brickify.it/"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7.png"/><Relationship Id="rId5" Type="http://schemas.microsoft.com/office/2007/relationships/hdphoto" Target="../media/hdphoto3.wdp"/><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5.png"/><Relationship Id="rId7" Type="http://schemas.microsoft.com/office/2007/relationships/hdphoto" Target="../media/hdphoto4.wdp"/><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8.png"/><Relationship Id="rId5" Type="http://schemas.microsoft.com/office/2007/relationships/hdphoto" Target="../media/hdphoto3.wdp"/><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710500"/>
            <a:ext cx="8520600" cy="1086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latin typeface="+mj-lt"/>
                <a:ea typeface="Twentieth Century"/>
                <a:cs typeface="Twentieth Century"/>
                <a:sym typeface="Twentieth Century"/>
              </a:rPr>
              <a:t>Blocked</a:t>
            </a:r>
            <a:endParaRPr dirty="0">
              <a:latin typeface="+mj-lt"/>
              <a:ea typeface="Twentieth Century"/>
              <a:cs typeface="Twentieth Century"/>
              <a:sym typeface="Twentieth Century"/>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600" dirty="0">
                <a:solidFill>
                  <a:schemeClr val="tx1"/>
                </a:solidFill>
                <a:latin typeface="+mj-lt"/>
                <a:ea typeface="Twentieth Century"/>
                <a:cs typeface="Twentieth Century"/>
                <a:sym typeface="Twentieth Century"/>
              </a:rPr>
              <a:t>Abraham George | </a:t>
            </a:r>
            <a:r>
              <a:rPr lang="en" sz="1600" dirty="0" err="1">
                <a:solidFill>
                  <a:schemeClr val="tx1"/>
                </a:solidFill>
                <a:latin typeface="+mj-lt"/>
                <a:ea typeface="Twentieth Century"/>
                <a:cs typeface="Twentieth Century"/>
                <a:sym typeface="Twentieth Century"/>
              </a:rPr>
              <a:t>Amirpouya</a:t>
            </a:r>
            <a:r>
              <a:rPr lang="en" sz="1600" dirty="0">
                <a:solidFill>
                  <a:schemeClr val="tx1"/>
                </a:solidFill>
                <a:latin typeface="+mj-lt"/>
                <a:ea typeface="Twentieth Century"/>
                <a:cs typeface="Twentieth Century"/>
                <a:sym typeface="Twentieth Century"/>
              </a:rPr>
              <a:t> </a:t>
            </a:r>
            <a:r>
              <a:rPr lang="en" sz="1600" dirty="0" err="1">
                <a:solidFill>
                  <a:schemeClr val="tx1"/>
                </a:solidFill>
                <a:highlight>
                  <a:srgbClr val="FFFFFF"/>
                </a:highlight>
                <a:latin typeface="+mj-lt"/>
                <a:ea typeface="Twentieth Century"/>
                <a:cs typeface="Twentieth Century"/>
                <a:sym typeface="Twentieth Century"/>
              </a:rPr>
              <a:t>Hemmasian</a:t>
            </a:r>
            <a:r>
              <a:rPr lang="en" sz="1600" dirty="0">
                <a:solidFill>
                  <a:schemeClr val="tx1"/>
                </a:solidFill>
                <a:highlight>
                  <a:srgbClr val="FFFFFF"/>
                </a:highlight>
                <a:latin typeface="+mj-lt"/>
                <a:ea typeface="Twentieth Century"/>
                <a:cs typeface="Twentieth Century"/>
                <a:sym typeface="Twentieth Century"/>
              </a:rPr>
              <a:t> | Charlotte </a:t>
            </a:r>
            <a:r>
              <a:rPr lang="en" sz="1600" dirty="0" err="1">
                <a:solidFill>
                  <a:schemeClr val="tx1"/>
                </a:solidFill>
                <a:highlight>
                  <a:srgbClr val="FFFFFF"/>
                </a:highlight>
                <a:latin typeface="+mj-lt"/>
                <a:ea typeface="Twentieth Century"/>
                <a:cs typeface="Twentieth Century"/>
                <a:sym typeface="Twentieth Century"/>
              </a:rPr>
              <a:t>Avra</a:t>
            </a:r>
            <a:r>
              <a:rPr lang="en" sz="1600" dirty="0">
                <a:solidFill>
                  <a:schemeClr val="tx1"/>
                </a:solidFill>
                <a:highlight>
                  <a:srgbClr val="FFFFFF"/>
                </a:highlight>
                <a:latin typeface="+mj-lt"/>
                <a:ea typeface="Twentieth Century"/>
                <a:cs typeface="Twentieth Century"/>
                <a:sym typeface="Twentieth Century"/>
              </a:rPr>
              <a:t> | Connor </a:t>
            </a:r>
            <a:r>
              <a:rPr lang="en" sz="1600" dirty="0" err="1">
                <a:solidFill>
                  <a:schemeClr val="tx1"/>
                </a:solidFill>
                <a:highlight>
                  <a:srgbClr val="FFFFFF"/>
                </a:highlight>
                <a:latin typeface="+mj-lt"/>
                <a:ea typeface="Twentieth Century"/>
                <a:cs typeface="Twentieth Century"/>
                <a:sym typeface="Twentieth Century"/>
              </a:rPr>
              <a:t>Geshan</a:t>
            </a:r>
            <a:r>
              <a:rPr lang="en" sz="1600" dirty="0">
                <a:solidFill>
                  <a:schemeClr val="tx1"/>
                </a:solidFill>
                <a:highlight>
                  <a:srgbClr val="FFFFFF"/>
                </a:highlight>
                <a:latin typeface="+mj-lt"/>
                <a:ea typeface="Twentieth Century"/>
                <a:cs typeface="Twentieth Century"/>
                <a:sym typeface="Twentieth Century"/>
              </a:rPr>
              <a:t> | </a:t>
            </a:r>
            <a:r>
              <a:rPr lang="en" sz="1600" dirty="0" err="1">
                <a:solidFill>
                  <a:schemeClr val="tx1"/>
                </a:solidFill>
                <a:highlight>
                  <a:srgbClr val="FFFFFF"/>
                </a:highlight>
                <a:latin typeface="+mj-lt"/>
                <a:ea typeface="Twentieth Century"/>
                <a:cs typeface="Twentieth Century"/>
                <a:sym typeface="Twentieth Century"/>
              </a:rPr>
              <a:t>Yayati</a:t>
            </a:r>
            <a:r>
              <a:rPr lang="en" sz="1600" dirty="0">
                <a:solidFill>
                  <a:schemeClr val="tx1"/>
                </a:solidFill>
                <a:highlight>
                  <a:srgbClr val="FFFFFF"/>
                </a:highlight>
                <a:latin typeface="+mj-lt"/>
                <a:ea typeface="Twentieth Century"/>
                <a:cs typeface="Twentieth Century"/>
                <a:sym typeface="Twentieth Century"/>
              </a:rPr>
              <a:t> Jadhav</a:t>
            </a:r>
            <a:endParaRPr sz="1600" dirty="0">
              <a:solidFill>
                <a:schemeClr val="tx1"/>
              </a:solidFill>
              <a:latin typeface="+mj-lt"/>
              <a:ea typeface="Twentieth Century"/>
              <a:cs typeface="Twentieth Century"/>
              <a:sym typeface="Twentieth 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2" name="Google Shape;62;p14"/>
          <p:cNvPicPr preferRelativeResize="0"/>
          <p:nvPr/>
        </p:nvPicPr>
        <p:blipFill rotWithShape="1">
          <a:blip r:embed="rId3">
            <a:alphaModFix/>
          </a:blip>
          <a:srcRect t="1380"/>
          <a:stretch/>
        </p:blipFill>
        <p:spPr>
          <a:xfrm>
            <a:off x="7122450" y="861025"/>
            <a:ext cx="1802625" cy="3679851"/>
          </a:xfrm>
          <a:prstGeom prst="rect">
            <a:avLst/>
          </a:prstGeom>
          <a:noFill/>
          <a:ln w="9525" cap="flat" cmpd="sng">
            <a:noFill/>
            <a:prstDash val="solid"/>
            <a:round/>
            <a:headEnd type="none" w="sm" len="sm"/>
            <a:tailEnd type="none" w="sm" len="sm"/>
          </a:ln>
        </p:spPr>
      </p:pic>
      <p:sp>
        <p:nvSpPr>
          <p:cNvPr id="60" name="Google Shape;60;p14"/>
          <p:cNvSpPr txBox="1">
            <a:spLocks noGrp="1"/>
          </p:cNvSpPr>
          <p:nvPr>
            <p:ph type="title"/>
          </p:nvPr>
        </p:nvSpPr>
        <p:spPr>
          <a:xfrm>
            <a:off x="156675" y="1772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mj-lt"/>
                <a:ea typeface="Twentieth Century"/>
                <a:cs typeface="Twentieth Century"/>
                <a:sym typeface="Twentieth Century"/>
              </a:rPr>
              <a:t>What the program will do:</a:t>
            </a:r>
            <a:endParaRPr dirty="0">
              <a:latin typeface="+mj-lt"/>
              <a:ea typeface="Twentieth Century"/>
              <a:cs typeface="Twentieth Century"/>
              <a:sym typeface="Twentieth Century"/>
            </a:endParaRPr>
          </a:p>
        </p:txBody>
      </p:sp>
      <p:sp>
        <p:nvSpPr>
          <p:cNvPr id="61" name="Google Shape;61;p14"/>
          <p:cNvSpPr txBox="1">
            <a:spLocks noGrp="1"/>
          </p:cNvSpPr>
          <p:nvPr>
            <p:ph type="body" idx="1"/>
          </p:nvPr>
        </p:nvSpPr>
        <p:spPr>
          <a:xfrm>
            <a:off x="311699" y="749975"/>
            <a:ext cx="7282633" cy="4149300"/>
          </a:xfrm>
          <a:prstGeom prst="rect">
            <a:avLst/>
          </a:prstGeom>
        </p:spPr>
        <p:txBody>
          <a:bodyPr spcFirstLastPara="1" wrap="square" lIns="91425" tIns="91425" rIns="91425" bIns="91425" anchor="t" anchorCtr="0">
            <a:noAutofit/>
          </a:bodyPr>
          <a:lstStyle/>
          <a:p>
            <a:pPr marL="457200" lvl="0" indent="-313070" algn="l" rtl="0">
              <a:lnSpc>
                <a:spcPct val="120000"/>
              </a:lnSpc>
              <a:spcBef>
                <a:spcPts val="0"/>
              </a:spcBef>
              <a:spcAft>
                <a:spcPts val="0"/>
              </a:spcAft>
              <a:buClr>
                <a:schemeClr val="dk1"/>
              </a:buClr>
              <a:buSzPct val="100000"/>
              <a:buFont typeface="Twentieth Century"/>
              <a:buChar char="●"/>
            </a:pPr>
            <a:r>
              <a:rPr lang="en" sz="1700" dirty="0">
                <a:solidFill>
                  <a:schemeClr val="dk1"/>
                </a:solidFill>
                <a:latin typeface="+mj-lt"/>
                <a:ea typeface="Twentieth Century"/>
                <a:cs typeface="Twentieth Century"/>
                <a:sym typeface="Twentieth Century"/>
              </a:rPr>
              <a:t>Program inputs an STL file and simplifies it into smaller block units </a:t>
            </a:r>
          </a:p>
          <a:p>
            <a:pPr marL="887080" lvl="1" indent="-285750">
              <a:lnSpc>
                <a:spcPct val="120000"/>
              </a:lnSpc>
              <a:buClr>
                <a:schemeClr val="dk1"/>
              </a:buClr>
              <a:buSzPct val="100000"/>
            </a:pPr>
            <a:r>
              <a:rPr lang="en" dirty="0">
                <a:solidFill>
                  <a:schemeClr val="dk1"/>
                </a:solidFill>
                <a:latin typeface="+mj-lt"/>
                <a:ea typeface="Twentieth Century"/>
                <a:cs typeface="Twentieth Century"/>
                <a:sym typeface="Twentieth Century"/>
              </a:rPr>
              <a:t>Simplest = Use single block type</a:t>
            </a:r>
            <a:r>
              <a:rPr lang="en" sz="2100" dirty="0">
                <a:solidFill>
                  <a:schemeClr val="dk1"/>
                </a:solidFill>
                <a:latin typeface="+mj-lt"/>
                <a:ea typeface="Twentieth Century"/>
                <a:cs typeface="Twentieth Century"/>
                <a:sym typeface="Twentieth Century"/>
              </a:rPr>
              <a:t> </a:t>
            </a:r>
          </a:p>
          <a:p>
            <a:pPr marL="887080" lvl="1" indent="-285750">
              <a:lnSpc>
                <a:spcPct val="120000"/>
              </a:lnSpc>
              <a:buClr>
                <a:schemeClr val="dk1"/>
              </a:buClr>
              <a:buSzPct val="100000"/>
            </a:pPr>
            <a:r>
              <a:rPr lang="en" dirty="0">
                <a:solidFill>
                  <a:schemeClr val="dk1"/>
                </a:solidFill>
                <a:latin typeface="+mj-lt"/>
                <a:ea typeface="Twentieth Century"/>
                <a:cs typeface="Twentieth Century"/>
                <a:sym typeface="Twentieth Century"/>
              </a:rPr>
              <a:t>More complex = User can choose which types of blocks to use</a:t>
            </a:r>
          </a:p>
          <a:p>
            <a:pPr marL="601330" lvl="1" indent="0" algn="l" rtl="0">
              <a:lnSpc>
                <a:spcPct val="105000"/>
              </a:lnSpc>
              <a:spcBef>
                <a:spcPts val="1000"/>
              </a:spcBef>
              <a:spcAft>
                <a:spcPts val="0"/>
              </a:spcAft>
              <a:buClr>
                <a:schemeClr val="dk1"/>
              </a:buClr>
              <a:buSzPct val="100000"/>
              <a:buNone/>
            </a:pPr>
            <a:endParaRPr lang="en" sz="2500" dirty="0">
              <a:solidFill>
                <a:schemeClr val="dk1"/>
              </a:solidFill>
              <a:latin typeface="+mj-lt"/>
              <a:ea typeface="Twentieth Century"/>
              <a:cs typeface="Twentieth Century"/>
              <a:sym typeface="Twentieth Century"/>
            </a:endParaRPr>
          </a:p>
          <a:p>
            <a:pPr marL="601330" lvl="1" indent="0" algn="l" rtl="0">
              <a:lnSpc>
                <a:spcPct val="105000"/>
              </a:lnSpc>
              <a:spcBef>
                <a:spcPts val="1000"/>
              </a:spcBef>
              <a:spcAft>
                <a:spcPts val="0"/>
              </a:spcAft>
              <a:buClr>
                <a:schemeClr val="dk1"/>
              </a:buClr>
              <a:buSzPct val="100000"/>
              <a:buNone/>
            </a:pPr>
            <a:endParaRPr lang="en-US" sz="1565" dirty="0">
              <a:solidFill>
                <a:schemeClr val="dk1"/>
              </a:solidFill>
              <a:latin typeface="+mj-lt"/>
              <a:ea typeface="Twentieth Century"/>
              <a:cs typeface="Twentieth Century"/>
              <a:sym typeface="Twentieth Century"/>
            </a:endParaRPr>
          </a:p>
          <a:p>
            <a:pPr marL="0" lvl="0" indent="0" algn="l" rtl="0">
              <a:lnSpc>
                <a:spcPct val="105000"/>
              </a:lnSpc>
              <a:spcBef>
                <a:spcPts val="1200"/>
              </a:spcBef>
              <a:spcAft>
                <a:spcPts val="0"/>
              </a:spcAft>
              <a:buNone/>
            </a:pPr>
            <a:endParaRPr lang="en-US" sz="1565" dirty="0">
              <a:solidFill>
                <a:schemeClr val="dk1"/>
              </a:solidFill>
              <a:latin typeface="+mj-lt"/>
              <a:ea typeface="Twentieth Century"/>
              <a:cs typeface="Twentieth Century"/>
              <a:sym typeface="Twentieth Century"/>
            </a:endParaRPr>
          </a:p>
          <a:p>
            <a:pPr marL="0" lvl="0" indent="0" algn="l" rtl="0">
              <a:lnSpc>
                <a:spcPct val="105000"/>
              </a:lnSpc>
              <a:spcBef>
                <a:spcPts val="1200"/>
              </a:spcBef>
              <a:spcAft>
                <a:spcPts val="0"/>
              </a:spcAft>
              <a:buNone/>
            </a:pPr>
            <a:endParaRPr sz="400" dirty="0">
              <a:solidFill>
                <a:schemeClr val="dk1"/>
              </a:solidFill>
              <a:latin typeface="+mj-lt"/>
              <a:ea typeface="Twentieth Century"/>
              <a:cs typeface="Twentieth Century"/>
              <a:sym typeface="Twentieth Century"/>
            </a:endParaRPr>
          </a:p>
          <a:p>
            <a:pPr marL="457200" lvl="0" indent="-313070" algn="l" rtl="0">
              <a:lnSpc>
                <a:spcPct val="120000"/>
              </a:lnSpc>
              <a:spcBef>
                <a:spcPts val="1200"/>
              </a:spcBef>
              <a:spcAft>
                <a:spcPts val="0"/>
              </a:spcAft>
              <a:buClr>
                <a:schemeClr val="dk1"/>
              </a:buClr>
              <a:buSzPct val="100000"/>
              <a:buFont typeface="Twentieth Century"/>
              <a:buChar char="●"/>
            </a:pPr>
            <a:r>
              <a:rPr lang="en" sz="1700" dirty="0">
                <a:solidFill>
                  <a:schemeClr val="dk1"/>
                </a:solidFill>
                <a:latin typeface="+mj-lt"/>
                <a:ea typeface="Twentieth Century"/>
                <a:cs typeface="Twentieth Century"/>
                <a:sym typeface="Twentieth Century"/>
              </a:rPr>
              <a:t>Provides stability analysis of different possible assemblies</a:t>
            </a:r>
          </a:p>
          <a:p>
            <a:pPr marL="457200" lvl="0" indent="-313070" algn="l" rtl="0">
              <a:lnSpc>
                <a:spcPct val="120000"/>
              </a:lnSpc>
              <a:spcBef>
                <a:spcPts val="1200"/>
              </a:spcBef>
              <a:spcAft>
                <a:spcPts val="0"/>
              </a:spcAft>
              <a:buClr>
                <a:schemeClr val="dk1"/>
              </a:buClr>
              <a:buSzPct val="100000"/>
              <a:buFont typeface="Twentieth Century"/>
              <a:buChar char="●"/>
            </a:pPr>
            <a:r>
              <a:rPr lang="en" sz="1700" dirty="0">
                <a:solidFill>
                  <a:schemeClr val="dk1"/>
                </a:solidFill>
                <a:latin typeface="+mj-lt"/>
                <a:ea typeface="Twentieth Century"/>
                <a:cs typeface="Twentieth Century"/>
                <a:sym typeface="Twentieth Century"/>
              </a:rPr>
              <a:t>Outputs BOM with block type and quantity of each required</a:t>
            </a:r>
            <a:endParaRPr sz="1700" dirty="0">
              <a:solidFill>
                <a:schemeClr val="dk1"/>
              </a:solidFill>
              <a:latin typeface="+mj-lt"/>
              <a:ea typeface="Twentieth Century"/>
              <a:cs typeface="Twentieth Century"/>
              <a:sym typeface="Twentieth Century"/>
            </a:endParaRPr>
          </a:p>
          <a:p>
            <a:pPr marL="457200" lvl="0" indent="-304165" algn="l" rtl="0">
              <a:lnSpc>
                <a:spcPct val="120000"/>
              </a:lnSpc>
              <a:spcBef>
                <a:spcPts val="1000"/>
              </a:spcBef>
              <a:spcAft>
                <a:spcPts val="0"/>
              </a:spcAft>
              <a:buClr>
                <a:schemeClr val="dk1"/>
              </a:buClr>
              <a:buSzPct val="100000"/>
              <a:buFont typeface="Twentieth Century"/>
              <a:buChar char="●"/>
            </a:pPr>
            <a:r>
              <a:rPr lang="en" sz="1700" dirty="0">
                <a:solidFill>
                  <a:schemeClr val="dk1"/>
                </a:solidFill>
                <a:latin typeface="+mj-lt"/>
                <a:ea typeface="Twentieth Century"/>
                <a:cs typeface="Twentieth Century"/>
                <a:sym typeface="Twentieth Century"/>
              </a:rPr>
              <a:t>Shows </a:t>
            </a:r>
            <a:r>
              <a:rPr lang="en" sz="1700" dirty="0" err="1">
                <a:solidFill>
                  <a:schemeClr val="dk1"/>
                </a:solidFill>
                <a:latin typeface="+mj-lt"/>
                <a:ea typeface="Twentieth Century"/>
                <a:cs typeface="Twentieth Century"/>
                <a:sym typeface="Twentieth Century"/>
              </a:rPr>
              <a:t>layerwise</a:t>
            </a:r>
            <a:r>
              <a:rPr lang="en" sz="1700" dirty="0">
                <a:solidFill>
                  <a:schemeClr val="dk1"/>
                </a:solidFill>
                <a:latin typeface="+mj-lt"/>
                <a:ea typeface="Twentieth Century"/>
                <a:cs typeface="Twentieth Century"/>
                <a:sym typeface="Twentieth Century"/>
              </a:rPr>
              <a:t> steps for laying bricks (implement slider bar) </a:t>
            </a:r>
          </a:p>
          <a:p>
            <a:pPr marL="457200" lvl="0" indent="-304165" algn="l" rtl="0">
              <a:lnSpc>
                <a:spcPct val="120000"/>
              </a:lnSpc>
              <a:spcBef>
                <a:spcPts val="1000"/>
              </a:spcBef>
              <a:spcAft>
                <a:spcPts val="0"/>
              </a:spcAft>
              <a:buClr>
                <a:schemeClr val="dk1"/>
              </a:buClr>
              <a:buSzPct val="100000"/>
              <a:buFont typeface="Twentieth Century"/>
              <a:buChar char="●"/>
            </a:pPr>
            <a:r>
              <a:rPr lang="en" sz="1700" dirty="0">
                <a:solidFill>
                  <a:schemeClr val="dk1"/>
                </a:solidFill>
                <a:latin typeface="+mj-lt"/>
                <a:ea typeface="Twentieth Century"/>
                <a:cs typeface="Twentieth Century"/>
                <a:sym typeface="Twentieth Century"/>
              </a:rPr>
              <a:t>User interface </a:t>
            </a:r>
            <a:endParaRPr sz="1700" dirty="0">
              <a:solidFill>
                <a:schemeClr val="dk1"/>
              </a:solidFill>
              <a:latin typeface="+mj-lt"/>
              <a:ea typeface="Twentieth Century"/>
              <a:cs typeface="Twentieth Century"/>
              <a:sym typeface="Twentieth Century"/>
            </a:endParaRPr>
          </a:p>
        </p:txBody>
      </p:sp>
      <p:pic>
        <p:nvPicPr>
          <p:cNvPr id="63" name="Google Shape;63;p14"/>
          <p:cNvPicPr preferRelativeResize="0"/>
          <p:nvPr/>
        </p:nvPicPr>
        <p:blipFill rotWithShape="1">
          <a:blip r:embed="rId4">
            <a:alphaModFix/>
          </a:blip>
          <a:srcRect l="5820" t="22120" b="11230"/>
          <a:stretch/>
        </p:blipFill>
        <p:spPr>
          <a:xfrm>
            <a:off x="1078912" y="1818371"/>
            <a:ext cx="5184676" cy="1603926"/>
          </a:xfrm>
          <a:prstGeom prst="rect">
            <a:avLst/>
          </a:prstGeom>
          <a:noFill/>
          <a:ln w="19050" cap="flat" cmpd="sng">
            <a:noFill/>
            <a:prstDash val="solid"/>
            <a:round/>
            <a:headEnd type="none" w="sm" len="sm"/>
            <a:tailEnd type="none" w="sm" len="sm"/>
          </a:ln>
        </p:spPr>
      </p:pic>
      <p:cxnSp>
        <p:nvCxnSpPr>
          <p:cNvPr id="64" name="Google Shape;64;p14"/>
          <p:cNvCxnSpPr>
            <a:cxnSpLocks/>
          </p:cNvCxnSpPr>
          <p:nvPr/>
        </p:nvCxnSpPr>
        <p:spPr>
          <a:xfrm>
            <a:off x="6263588" y="1685154"/>
            <a:ext cx="768437" cy="0"/>
          </a:xfrm>
          <a:prstGeom prst="straightConnector1">
            <a:avLst/>
          </a:prstGeom>
          <a:noFill/>
          <a:ln w="9525" cap="flat" cmpd="sng">
            <a:solidFill>
              <a:schemeClr val="dk2"/>
            </a:solidFill>
            <a:prstDash val="solid"/>
            <a:round/>
            <a:headEnd type="none" w="med" len="med"/>
            <a:tailEnd type="triangle" w="med" len="med"/>
          </a:ln>
        </p:spPr>
      </p:cxnSp>
      <p:sp>
        <p:nvSpPr>
          <p:cNvPr id="65" name="Google Shape;65;p14"/>
          <p:cNvSpPr txBox="1"/>
          <p:nvPr/>
        </p:nvSpPr>
        <p:spPr>
          <a:xfrm>
            <a:off x="3051665" y="3083597"/>
            <a:ext cx="1802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latin typeface="+mj-lt"/>
                <a:ea typeface="Twentieth Century"/>
                <a:cs typeface="Twentieth Century"/>
                <a:sym typeface="Twentieth Century"/>
              </a:rPr>
              <a:t>Source: </a:t>
            </a:r>
            <a:r>
              <a:rPr lang="en" sz="1000" u="sng" dirty="0">
                <a:solidFill>
                  <a:schemeClr val="hlink"/>
                </a:solidFill>
                <a:latin typeface="+mj-lt"/>
                <a:ea typeface="Twentieth Century"/>
                <a:cs typeface="Twentieth Century"/>
                <a:sym typeface="Twentieth Century"/>
                <a:hlinkClick r:id="rId5"/>
              </a:rPr>
              <a:t>brickify.it</a:t>
            </a:r>
            <a:endParaRPr sz="1000" dirty="0">
              <a:latin typeface="+mj-lt"/>
              <a:ea typeface="Twentieth Century"/>
              <a:cs typeface="Twentieth Century"/>
              <a:sym typeface="Twentieth Century"/>
            </a:endParaRPr>
          </a:p>
        </p:txBody>
      </p:sp>
    </p:spTree>
    <p:extLst>
      <p:ext uri="{BB962C8B-B14F-4D97-AF65-F5344CB8AC3E}">
        <p14:creationId xmlns:p14="http://schemas.microsoft.com/office/powerpoint/2010/main" val="4232165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3495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mj-lt"/>
                <a:ea typeface="Twentieth Century"/>
                <a:cs typeface="Twentieth Century"/>
                <a:sym typeface="Twentieth Century"/>
              </a:rPr>
              <a:t>Why we chose this topic:</a:t>
            </a:r>
            <a:endParaRPr dirty="0">
              <a:latin typeface="+mj-lt"/>
              <a:ea typeface="Twentieth Century"/>
              <a:cs typeface="Twentieth Century"/>
              <a:sym typeface="Twentieth Century"/>
            </a:endParaRPr>
          </a:p>
        </p:txBody>
      </p:sp>
      <p:sp>
        <p:nvSpPr>
          <p:cNvPr id="71" name="Google Shape;71;p15"/>
          <p:cNvSpPr txBox="1">
            <a:spLocks noGrp="1"/>
          </p:cNvSpPr>
          <p:nvPr>
            <p:ph type="body" idx="1"/>
          </p:nvPr>
        </p:nvSpPr>
        <p:spPr>
          <a:xfrm>
            <a:off x="511750" y="857000"/>
            <a:ext cx="5760900" cy="3951600"/>
          </a:xfrm>
          <a:prstGeom prst="rect">
            <a:avLst/>
          </a:prstGeom>
        </p:spPr>
        <p:txBody>
          <a:bodyPr spcFirstLastPara="1" wrap="square" lIns="91425" tIns="91425" rIns="91425" bIns="91425" anchor="t" anchorCtr="0">
            <a:normAutofit fontScale="92500" lnSpcReduction="10000"/>
          </a:bodyPr>
          <a:lstStyle/>
          <a:p>
            <a:pPr marL="0" lvl="0" indent="0" algn="l" rtl="0">
              <a:lnSpc>
                <a:spcPct val="100000"/>
              </a:lnSpc>
              <a:spcBef>
                <a:spcPts val="0"/>
              </a:spcBef>
              <a:spcAft>
                <a:spcPts val="0"/>
              </a:spcAft>
              <a:buNone/>
            </a:pPr>
            <a:r>
              <a:rPr lang="en" dirty="0">
                <a:solidFill>
                  <a:srgbClr val="000000"/>
                </a:solidFill>
                <a:latin typeface="+mj-lt"/>
                <a:ea typeface="Twentieth Century"/>
                <a:cs typeface="Twentieth Century"/>
                <a:sym typeface="Twentieth Century"/>
              </a:rPr>
              <a:t>Engineering Motivation: Drone additive manufacturing</a:t>
            </a:r>
          </a:p>
          <a:p>
            <a:pPr marL="0" lvl="0" indent="0" algn="l" rtl="0">
              <a:lnSpc>
                <a:spcPct val="100000"/>
              </a:lnSpc>
              <a:spcBef>
                <a:spcPts val="0"/>
              </a:spcBef>
              <a:spcAft>
                <a:spcPts val="0"/>
              </a:spcAft>
              <a:buNone/>
            </a:pPr>
            <a:endParaRPr sz="400" dirty="0">
              <a:solidFill>
                <a:srgbClr val="000000"/>
              </a:solidFill>
              <a:latin typeface="+mj-lt"/>
              <a:ea typeface="Twentieth Century"/>
              <a:cs typeface="Twentieth Century"/>
              <a:sym typeface="Twentieth Century"/>
            </a:endParaRPr>
          </a:p>
          <a:p>
            <a:pPr marL="457200" lvl="0" indent="-342900" algn="l" rtl="0">
              <a:lnSpc>
                <a:spcPct val="100000"/>
              </a:lnSpc>
              <a:spcBef>
                <a:spcPts val="0"/>
              </a:spcBef>
              <a:spcAft>
                <a:spcPts val="0"/>
              </a:spcAft>
              <a:buClr>
                <a:srgbClr val="000000"/>
              </a:buClr>
              <a:buSzPts val="1800"/>
              <a:buFont typeface="Twentieth Century"/>
              <a:buChar char="●"/>
            </a:pPr>
            <a:r>
              <a:rPr lang="en" sz="1700" dirty="0">
                <a:solidFill>
                  <a:srgbClr val="000000"/>
                </a:solidFill>
                <a:latin typeface="+mj-lt"/>
                <a:ea typeface="Twentieth Century"/>
                <a:cs typeface="Twentieth Century"/>
                <a:sym typeface="Twentieth Century"/>
              </a:rPr>
              <a:t>Inspired by a lab project where we are trying to use </a:t>
            </a:r>
            <a:r>
              <a:rPr lang="en" sz="1700" dirty="0" err="1">
                <a:solidFill>
                  <a:srgbClr val="000000"/>
                </a:solidFill>
                <a:latin typeface="+mj-lt"/>
                <a:ea typeface="Twentieth Century"/>
                <a:cs typeface="Twentieth Century"/>
                <a:sym typeface="Twentieth Century"/>
              </a:rPr>
              <a:t>CrazyFlie</a:t>
            </a:r>
            <a:r>
              <a:rPr lang="en" sz="1700" dirty="0">
                <a:solidFill>
                  <a:srgbClr val="000000"/>
                </a:solidFill>
                <a:latin typeface="+mj-lt"/>
                <a:ea typeface="Twentieth Century"/>
                <a:cs typeface="Twentieth Century"/>
                <a:sym typeface="Twentieth Century"/>
              </a:rPr>
              <a:t> drones to assemble structures</a:t>
            </a:r>
          </a:p>
          <a:p>
            <a:pPr marL="114300" lvl="0" indent="0" algn="l" rtl="0">
              <a:lnSpc>
                <a:spcPct val="100000"/>
              </a:lnSpc>
              <a:spcBef>
                <a:spcPts val="0"/>
              </a:spcBef>
              <a:spcAft>
                <a:spcPts val="0"/>
              </a:spcAft>
              <a:buClr>
                <a:srgbClr val="000000"/>
              </a:buClr>
              <a:buSzPts val="1800"/>
              <a:buNone/>
            </a:pPr>
            <a:endParaRPr sz="400" dirty="0">
              <a:solidFill>
                <a:srgbClr val="000000"/>
              </a:solidFill>
              <a:latin typeface="+mj-lt"/>
              <a:ea typeface="Twentieth Century"/>
              <a:cs typeface="Twentieth Century"/>
              <a:sym typeface="Twentieth Century"/>
            </a:endParaRPr>
          </a:p>
          <a:p>
            <a:pPr marL="914400" lvl="1" indent="-317500" algn="l" rtl="0">
              <a:lnSpc>
                <a:spcPct val="100000"/>
              </a:lnSpc>
              <a:spcBef>
                <a:spcPts val="0"/>
              </a:spcBef>
              <a:spcAft>
                <a:spcPts val="0"/>
              </a:spcAft>
              <a:buClr>
                <a:srgbClr val="000000"/>
              </a:buClr>
              <a:buSzPts val="1400"/>
              <a:buFont typeface="Twentieth Century"/>
              <a:buChar char="○"/>
            </a:pPr>
            <a:r>
              <a:rPr lang="en" dirty="0">
                <a:solidFill>
                  <a:srgbClr val="000000"/>
                </a:solidFill>
                <a:latin typeface="+mj-lt"/>
                <a:ea typeface="Twentieth Century"/>
                <a:cs typeface="Twentieth Century"/>
                <a:sym typeface="Twentieth Century"/>
              </a:rPr>
              <a:t>Use 3D printed blocks as building material.</a:t>
            </a:r>
            <a:endParaRPr dirty="0">
              <a:solidFill>
                <a:srgbClr val="000000"/>
              </a:solidFill>
              <a:latin typeface="+mj-lt"/>
              <a:ea typeface="Twentieth Century"/>
              <a:cs typeface="Twentieth Century"/>
              <a:sym typeface="Twentieth Century"/>
            </a:endParaRPr>
          </a:p>
          <a:p>
            <a:pPr marL="914400" lvl="1" indent="-317500" algn="l" rtl="0">
              <a:lnSpc>
                <a:spcPct val="100000"/>
              </a:lnSpc>
              <a:spcBef>
                <a:spcPts val="0"/>
              </a:spcBef>
              <a:spcAft>
                <a:spcPts val="0"/>
              </a:spcAft>
              <a:buClr>
                <a:srgbClr val="000000"/>
              </a:buClr>
              <a:buSzPts val="1400"/>
              <a:buFont typeface="Twentieth Century"/>
              <a:buChar char="○"/>
            </a:pPr>
            <a:r>
              <a:rPr lang="en" dirty="0">
                <a:solidFill>
                  <a:srgbClr val="000000"/>
                </a:solidFill>
                <a:latin typeface="+mj-lt"/>
                <a:ea typeface="Twentieth Century"/>
                <a:cs typeface="Twentieth Century"/>
                <a:sym typeface="Twentieth Century"/>
              </a:rPr>
              <a:t>To simply construction, speed up printing, and increase interchangeability, we only want to use a few block types but the number/shapes of these is flexible.</a:t>
            </a:r>
            <a:endParaRPr dirty="0">
              <a:solidFill>
                <a:srgbClr val="000000"/>
              </a:solidFill>
              <a:latin typeface="+mj-lt"/>
              <a:ea typeface="Twentieth Century"/>
              <a:cs typeface="Twentieth Century"/>
              <a:sym typeface="Twentieth Century"/>
            </a:endParaRPr>
          </a:p>
          <a:p>
            <a:pPr marL="457200" lvl="0" indent="-342900" algn="l" rtl="0">
              <a:lnSpc>
                <a:spcPct val="100000"/>
              </a:lnSpc>
              <a:spcBef>
                <a:spcPts val="0"/>
              </a:spcBef>
              <a:spcAft>
                <a:spcPts val="0"/>
              </a:spcAft>
              <a:buClr>
                <a:srgbClr val="000000"/>
              </a:buClr>
              <a:buSzPts val="1800"/>
              <a:buFont typeface="Twentieth Century"/>
              <a:buChar char="●"/>
            </a:pPr>
            <a:r>
              <a:rPr lang="en" sz="1700" dirty="0">
                <a:solidFill>
                  <a:srgbClr val="000000"/>
                </a:solidFill>
                <a:latin typeface="+mj-lt"/>
                <a:ea typeface="Twentieth Century"/>
                <a:cs typeface="Twentieth Century"/>
                <a:sym typeface="Twentieth Century"/>
              </a:rPr>
              <a:t>Requires us to convert an STL file into instructions for building it using blocks.</a:t>
            </a:r>
          </a:p>
          <a:p>
            <a:pPr marL="114300" lvl="0" indent="0" algn="l" rtl="0">
              <a:lnSpc>
                <a:spcPct val="100000"/>
              </a:lnSpc>
              <a:spcBef>
                <a:spcPts val="0"/>
              </a:spcBef>
              <a:spcAft>
                <a:spcPts val="0"/>
              </a:spcAft>
              <a:buClr>
                <a:srgbClr val="000000"/>
              </a:buClr>
              <a:buSzPts val="1800"/>
              <a:buNone/>
            </a:pPr>
            <a:endParaRPr sz="400" dirty="0">
              <a:solidFill>
                <a:srgbClr val="000000"/>
              </a:solidFill>
              <a:latin typeface="+mj-lt"/>
              <a:ea typeface="Twentieth Century"/>
              <a:cs typeface="Twentieth Century"/>
              <a:sym typeface="Twentieth Century"/>
            </a:endParaRPr>
          </a:p>
          <a:p>
            <a:pPr marL="914400" lvl="1" indent="-317500" algn="l" rtl="0">
              <a:lnSpc>
                <a:spcPct val="100000"/>
              </a:lnSpc>
              <a:spcBef>
                <a:spcPts val="0"/>
              </a:spcBef>
              <a:spcAft>
                <a:spcPts val="0"/>
              </a:spcAft>
              <a:buClr>
                <a:srgbClr val="000000"/>
              </a:buClr>
              <a:buSzPts val="1400"/>
              <a:buFont typeface="Twentieth Century"/>
              <a:buChar char="○"/>
            </a:pPr>
            <a:r>
              <a:rPr lang="en" dirty="0">
                <a:solidFill>
                  <a:srgbClr val="000000"/>
                </a:solidFill>
                <a:latin typeface="+mj-lt"/>
                <a:ea typeface="Twentieth Century"/>
                <a:cs typeface="Twentieth Century"/>
                <a:sym typeface="Twentieth Century"/>
              </a:rPr>
              <a:t>Similar role to a 3D printer’s slicer program. </a:t>
            </a:r>
            <a:endParaRPr dirty="0">
              <a:solidFill>
                <a:srgbClr val="000000"/>
              </a:solidFill>
              <a:latin typeface="+mj-lt"/>
              <a:ea typeface="Twentieth Century"/>
              <a:cs typeface="Twentieth Century"/>
              <a:sym typeface="Twentieth Century"/>
            </a:endParaRPr>
          </a:p>
          <a:p>
            <a:pPr marL="457200" lvl="0" indent="-342900" algn="l" rtl="0">
              <a:lnSpc>
                <a:spcPct val="100000"/>
              </a:lnSpc>
              <a:spcBef>
                <a:spcPts val="0"/>
              </a:spcBef>
              <a:spcAft>
                <a:spcPts val="0"/>
              </a:spcAft>
              <a:buClr>
                <a:srgbClr val="000000"/>
              </a:buClr>
              <a:buSzPts val="1800"/>
              <a:buFont typeface="Twentieth Century"/>
              <a:buChar char="●"/>
            </a:pPr>
            <a:r>
              <a:rPr lang="en" sz="1700" dirty="0">
                <a:solidFill>
                  <a:srgbClr val="000000"/>
                </a:solidFill>
                <a:latin typeface="+mj-lt"/>
                <a:ea typeface="Twentieth Century"/>
                <a:cs typeface="Twentieth Century"/>
                <a:sym typeface="Twentieth Century"/>
              </a:rPr>
              <a:t>Generally, this can be usefully for building any structure out of smaller units.</a:t>
            </a:r>
            <a:endParaRPr sz="1700" dirty="0">
              <a:solidFill>
                <a:srgbClr val="000000"/>
              </a:solidFill>
              <a:latin typeface="+mj-lt"/>
              <a:ea typeface="Twentieth Century"/>
              <a:cs typeface="Twentieth Century"/>
              <a:sym typeface="Twentieth Century"/>
            </a:endParaRPr>
          </a:p>
          <a:p>
            <a:pPr marL="457200" lvl="0" indent="-342900" algn="l" rtl="0">
              <a:lnSpc>
                <a:spcPct val="100000"/>
              </a:lnSpc>
              <a:spcBef>
                <a:spcPts val="0"/>
              </a:spcBef>
              <a:spcAft>
                <a:spcPts val="0"/>
              </a:spcAft>
              <a:buClr>
                <a:srgbClr val="000000"/>
              </a:buClr>
              <a:buSzPts val="1800"/>
              <a:buFont typeface="Twentieth Century"/>
              <a:buChar char="●"/>
            </a:pPr>
            <a:r>
              <a:rPr lang="en" sz="1700" dirty="0">
                <a:solidFill>
                  <a:srgbClr val="000000"/>
                </a:solidFill>
                <a:latin typeface="+mj-lt"/>
                <a:ea typeface="Twentieth Century"/>
                <a:cs typeface="Twentieth Century"/>
                <a:sym typeface="Twentieth Century"/>
              </a:rPr>
              <a:t>Lowering prototyping time.</a:t>
            </a:r>
          </a:p>
          <a:p>
            <a:pPr marL="114300" lvl="0" indent="0" algn="l" rtl="0">
              <a:lnSpc>
                <a:spcPct val="100000"/>
              </a:lnSpc>
              <a:spcBef>
                <a:spcPts val="0"/>
              </a:spcBef>
              <a:spcAft>
                <a:spcPts val="0"/>
              </a:spcAft>
              <a:buClr>
                <a:srgbClr val="000000"/>
              </a:buClr>
              <a:buSzPts val="1800"/>
              <a:buNone/>
            </a:pPr>
            <a:endParaRPr sz="400" dirty="0">
              <a:solidFill>
                <a:srgbClr val="000000"/>
              </a:solidFill>
              <a:latin typeface="+mj-lt"/>
              <a:ea typeface="Twentieth Century"/>
              <a:cs typeface="Twentieth Century"/>
              <a:sym typeface="Twentieth Century"/>
            </a:endParaRPr>
          </a:p>
          <a:p>
            <a:pPr marL="914400" lvl="1" indent="-317500" algn="l" rtl="0">
              <a:lnSpc>
                <a:spcPct val="100000"/>
              </a:lnSpc>
              <a:spcBef>
                <a:spcPts val="0"/>
              </a:spcBef>
              <a:spcAft>
                <a:spcPts val="0"/>
              </a:spcAft>
              <a:buClr>
                <a:srgbClr val="000000"/>
              </a:buClr>
              <a:buSzPts val="1400"/>
              <a:buFont typeface="Twentieth Century"/>
              <a:buChar char="○"/>
            </a:pPr>
            <a:r>
              <a:rPr lang="en" dirty="0">
                <a:solidFill>
                  <a:srgbClr val="000000"/>
                </a:solidFill>
                <a:latin typeface="+mj-lt"/>
                <a:ea typeface="Twentieth Century"/>
                <a:cs typeface="Twentieth Century"/>
                <a:sym typeface="Twentieth Century"/>
              </a:rPr>
              <a:t>3D printing takes too long to make a prototype</a:t>
            </a:r>
            <a:endParaRPr dirty="0">
              <a:solidFill>
                <a:srgbClr val="000000"/>
              </a:solidFill>
              <a:latin typeface="+mj-lt"/>
              <a:ea typeface="Twentieth Century"/>
              <a:cs typeface="Twentieth Century"/>
              <a:sym typeface="Twentieth Century"/>
            </a:endParaRPr>
          </a:p>
          <a:p>
            <a:pPr marL="914400" lvl="1" indent="-317500" algn="l" rtl="0">
              <a:lnSpc>
                <a:spcPct val="100000"/>
              </a:lnSpc>
              <a:spcBef>
                <a:spcPts val="0"/>
              </a:spcBef>
              <a:spcAft>
                <a:spcPts val="0"/>
              </a:spcAft>
              <a:buClr>
                <a:srgbClr val="000000"/>
              </a:buClr>
              <a:buSzPts val="1400"/>
              <a:buFont typeface="Twentieth Century"/>
              <a:buChar char="○"/>
            </a:pPr>
            <a:r>
              <a:rPr lang="en" dirty="0">
                <a:solidFill>
                  <a:srgbClr val="000000"/>
                </a:solidFill>
                <a:latin typeface="+mj-lt"/>
                <a:ea typeface="Twentieth Century"/>
                <a:cs typeface="Twentieth Century"/>
                <a:sym typeface="Twentieth Century"/>
              </a:rPr>
              <a:t>A software that can give block based plan would make initial prototyping significantly faster.</a:t>
            </a:r>
            <a:endParaRPr dirty="0">
              <a:solidFill>
                <a:srgbClr val="000000"/>
              </a:solidFill>
              <a:latin typeface="+mj-lt"/>
              <a:ea typeface="Twentieth Century"/>
              <a:cs typeface="Twentieth Century"/>
              <a:sym typeface="Twentieth Century"/>
            </a:endParaRPr>
          </a:p>
        </p:txBody>
      </p:sp>
      <p:pic>
        <p:nvPicPr>
          <p:cNvPr id="72" name="Google Shape;72;p15"/>
          <p:cNvPicPr preferRelativeResize="0"/>
          <p:nvPr/>
        </p:nvPicPr>
        <p:blipFill>
          <a:blip r:embed="rId3">
            <a:alphaModFix/>
            <a:extLst>
              <a:ext uri="{BEBA8EAE-BF5A-486C-A8C5-ECC9F3942E4B}">
                <a14:imgProps xmlns:a14="http://schemas.microsoft.com/office/drawing/2010/main">
                  <a14:imgLayer r:embed="rId4">
                    <a14:imgEffect>
                      <a14:backgroundRemoval t="10000" b="90000" l="10000" r="90000">
                        <a14:foregroundMark x1="17292" y1="52292" x2="17292" y2="52292"/>
                        <a14:foregroundMark x1="38125" y1="25833" x2="38125" y2="25833"/>
                        <a14:foregroundMark x1="42708" y1="34792" x2="42708" y2="34792"/>
                        <a14:foregroundMark x1="82083" y1="45833" x2="82083" y2="45833"/>
                        <a14:foregroundMark x1="77917" y1="49375" x2="77917" y2="49375"/>
                        <a14:foregroundMark x1="78333" y1="52292" x2="78333" y2="52292"/>
                        <a14:foregroundMark x1="72708" y1="50000" x2="72708" y2="50000"/>
                        <a14:foregroundMark x1="66250" y1="48542" x2="79167" y2="52292"/>
                        <a14:foregroundMark x1="22083" y1="57917" x2="22083" y2="57917"/>
                        <a14:foregroundMark x1="22500" y1="55417" x2="22500" y2="55417"/>
                        <a14:foregroundMark x1="23750" y1="55417" x2="28958" y2="55833"/>
                        <a14:backgroundMark x1="37708" y1="60208" x2="37708" y2="60208"/>
                      </a14:backgroundRemoval>
                    </a14:imgEffect>
                  </a14:imgLayer>
                </a14:imgProps>
              </a:ext>
            </a:extLst>
          </a:blip>
          <a:stretch>
            <a:fillRect/>
          </a:stretch>
        </p:blipFill>
        <p:spPr>
          <a:xfrm>
            <a:off x="6174650" y="231450"/>
            <a:ext cx="2537725" cy="2537725"/>
          </a:xfrm>
          <a:prstGeom prst="rect">
            <a:avLst/>
          </a:prstGeom>
          <a:noFill/>
          <a:ln>
            <a:noFill/>
          </a:ln>
        </p:spPr>
      </p:pic>
      <p:pic>
        <p:nvPicPr>
          <p:cNvPr id="73" name="Google Shape;73;p15"/>
          <p:cNvPicPr preferRelativeResize="0"/>
          <p:nvPr/>
        </p:nvPicPr>
        <p:blipFill>
          <a:blip r:embed="rId5">
            <a:alphaModFix/>
            <a:extLst>
              <a:ext uri="{BEBA8EAE-BF5A-486C-A8C5-ECC9F3942E4B}">
                <a14:imgProps xmlns:a14="http://schemas.microsoft.com/office/drawing/2010/main">
                  <a14:imgLayer r:embed="rId6">
                    <a14:imgEffect>
                      <a14:backgroundRemoval t="10000" b="90000" l="7718" r="89967">
                        <a14:foregroundMark x1="88203" y1="86892" x2="88203" y2="86892"/>
                        <a14:foregroundMark x1="7718" y1="33919" x2="7718" y2="33919"/>
                      </a14:backgroundRemoval>
                    </a14:imgEffect>
                  </a14:imgLayer>
                </a14:imgProps>
              </a:ext>
            </a:extLst>
          </a:blip>
          <a:stretch>
            <a:fillRect/>
          </a:stretch>
        </p:blipFill>
        <p:spPr>
          <a:xfrm>
            <a:off x="6272650" y="2571750"/>
            <a:ext cx="2536566" cy="2069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Arial" panose="020B0604020202020204" pitchFamily="34" charset="0"/>
                <a:ea typeface="Twentieth Century"/>
                <a:cs typeface="Arial" panose="020B0604020202020204" pitchFamily="34" charset="0"/>
                <a:sym typeface="Twentieth Century"/>
              </a:rPr>
              <a:t>How are we going to do it…</a:t>
            </a:r>
            <a:endParaRPr>
              <a:latin typeface="Arial" panose="020B0604020202020204" pitchFamily="34" charset="0"/>
              <a:ea typeface="Twentieth Century"/>
              <a:cs typeface="Arial" panose="020B0604020202020204" pitchFamily="34" charset="0"/>
              <a:sym typeface="Twentieth Century"/>
            </a:endParaRPr>
          </a:p>
        </p:txBody>
      </p:sp>
      <p:sp>
        <p:nvSpPr>
          <p:cNvPr id="79" name="Google Shape;79;p16"/>
          <p:cNvSpPr txBox="1">
            <a:spLocks noGrp="1"/>
          </p:cNvSpPr>
          <p:nvPr>
            <p:ph type="body" idx="1"/>
          </p:nvPr>
        </p:nvSpPr>
        <p:spPr>
          <a:xfrm>
            <a:off x="365850" y="935925"/>
            <a:ext cx="8520600" cy="3960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1700" b="1" dirty="0">
                <a:solidFill>
                  <a:schemeClr val="dk1"/>
                </a:solidFill>
                <a:latin typeface="Arial" panose="020B0604020202020204" pitchFamily="34" charset="0"/>
                <a:ea typeface="Twentieth Century"/>
                <a:cs typeface="Arial" panose="020B0604020202020204" pitchFamily="34" charset="0"/>
                <a:sym typeface="Twentieth Century"/>
              </a:rPr>
              <a:t>Step 1:</a:t>
            </a:r>
            <a:r>
              <a:rPr lang="en" sz="1700" dirty="0">
                <a:solidFill>
                  <a:schemeClr val="dk1"/>
                </a:solidFill>
                <a:latin typeface="Arial" panose="020B0604020202020204" pitchFamily="34" charset="0"/>
                <a:ea typeface="Twentieth Century"/>
                <a:cs typeface="Arial" panose="020B0604020202020204" pitchFamily="34" charset="0"/>
                <a:sym typeface="Twentieth Century"/>
              </a:rPr>
              <a:t> Handle STL file convert it to point clouds</a:t>
            </a:r>
            <a:endParaRPr sz="1700" dirty="0">
              <a:solidFill>
                <a:schemeClr val="dk1"/>
              </a:solidFill>
              <a:latin typeface="Arial" panose="020B0604020202020204" pitchFamily="34" charset="0"/>
              <a:ea typeface="Twentieth Century"/>
              <a:cs typeface="Arial" panose="020B0604020202020204" pitchFamily="34" charset="0"/>
              <a:sym typeface="Twentieth Century"/>
            </a:endParaRPr>
          </a:p>
          <a:p>
            <a:pPr marL="0" lvl="0" indent="0" algn="l" rtl="0">
              <a:lnSpc>
                <a:spcPct val="95000"/>
              </a:lnSpc>
              <a:spcBef>
                <a:spcPts val="1200"/>
              </a:spcBef>
              <a:spcAft>
                <a:spcPts val="0"/>
              </a:spcAft>
              <a:buNone/>
            </a:pPr>
            <a:r>
              <a:rPr lang="en" sz="1700" b="1" dirty="0">
                <a:solidFill>
                  <a:schemeClr val="dk1"/>
                </a:solidFill>
                <a:latin typeface="Arial" panose="020B0604020202020204" pitchFamily="34" charset="0"/>
                <a:ea typeface="Twentieth Century"/>
                <a:cs typeface="Arial" panose="020B0604020202020204" pitchFamily="34" charset="0"/>
                <a:sym typeface="Twentieth Century"/>
              </a:rPr>
              <a:t>Step 2:</a:t>
            </a:r>
            <a:r>
              <a:rPr lang="en" sz="1700" dirty="0">
                <a:solidFill>
                  <a:schemeClr val="dk1"/>
                </a:solidFill>
                <a:latin typeface="Arial" panose="020B0604020202020204" pitchFamily="34" charset="0"/>
                <a:ea typeface="Twentieth Century"/>
                <a:cs typeface="Arial" panose="020B0604020202020204" pitchFamily="34" charset="0"/>
                <a:sym typeface="Twentieth Century"/>
              </a:rPr>
              <a:t> </a:t>
            </a:r>
            <a:r>
              <a:rPr lang="en" sz="1700" dirty="0" err="1">
                <a:solidFill>
                  <a:schemeClr val="dk1"/>
                </a:solidFill>
                <a:latin typeface="Arial" panose="020B0604020202020204" pitchFamily="34" charset="0"/>
                <a:ea typeface="Twentieth Century"/>
                <a:cs typeface="Arial" panose="020B0604020202020204" pitchFamily="34" charset="0"/>
                <a:sym typeface="Twentieth Century"/>
              </a:rPr>
              <a:t>Voxelize</a:t>
            </a:r>
            <a:r>
              <a:rPr lang="en" sz="1700" dirty="0">
                <a:solidFill>
                  <a:schemeClr val="dk1"/>
                </a:solidFill>
                <a:latin typeface="Arial" panose="020B0604020202020204" pitchFamily="34" charset="0"/>
                <a:ea typeface="Twentieth Century"/>
                <a:cs typeface="Arial" panose="020B0604020202020204" pitchFamily="34" charset="0"/>
                <a:sym typeface="Twentieth Century"/>
              </a:rPr>
              <a:t> the point cloud to smallest building block of 1x1.</a:t>
            </a:r>
            <a:endParaRPr sz="1700" dirty="0">
              <a:solidFill>
                <a:schemeClr val="dk1"/>
              </a:solidFill>
              <a:latin typeface="Arial" panose="020B0604020202020204" pitchFamily="34" charset="0"/>
              <a:ea typeface="Twentieth Century"/>
              <a:cs typeface="Arial" panose="020B0604020202020204" pitchFamily="34" charset="0"/>
              <a:sym typeface="Twentieth Century"/>
            </a:endParaRPr>
          </a:p>
          <a:p>
            <a:pPr marL="0" lvl="0" indent="0" algn="l" rtl="0">
              <a:lnSpc>
                <a:spcPct val="95000"/>
              </a:lnSpc>
              <a:spcBef>
                <a:spcPts val="1200"/>
              </a:spcBef>
              <a:spcAft>
                <a:spcPts val="0"/>
              </a:spcAft>
              <a:buNone/>
            </a:pPr>
            <a:r>
              <a:rPr lang="en" sz="1700" b="1" dirty="0">
                <a:solidFill>
                  <a:schemeClr val="dk1"/>
                </a:solidFill>
                <a:latin typeface="Arial" panose="020B0604020202020204" pitchFamily="34" charset="0"/>
                <a:ea typeface="Twentieth Century"/>
                <a:cs typeface="Arial" panose="020B0604020202020204" pitchFamily="34" charset="0"/>
                <a:sym typeface="Twentieth Century"/>
              </a:rPr>
              <a:t>Step 3:</a:t>
            </a:r>
            <a:r>
              <a:rPr lang="en" sz="1700" dirty="0">
                <a:solidFill>
                  <a:schemeClr val="dk1"/>
                </a:solidFill>
                <a:latin typeface="Arial" panose="020B0604020202020204" pitchFamily="34" charset="0"/>
                <a:ea typeface="Twentieth Century"/>
                <a:cs typeface="Arial" panose="020B0604020202020204" pitchFamily="34" charset="0"/>
                <a:sym typeface="Twentieth Century"/>
              </a:rPr>
              <a:t> Layout based on </a:t>
            </a:r>
            <a:r>
              <a:rPr lang="en" sz="1700" dirty="0" err="1">
                <a:solidFill>
                  <a:schemeClr val="dk1"/>
                </a:solidFill>
                <a:latin typeface="Arial" panose="020B0604020202020204" pitchFamily="34" charset="0"/>
                <a:ea typeface="Twentieth Century"/>
                <a:cs typeface="Arial" panose="020B0604020202020204" pitchFamily="34" charset="0"/>
                <a:sym typeface="Twentieth Century"/>
              </a:rPr>
              <a:t>Testuz</a:t>
            </a:r>
            <a:r>
              <a:rPr lang="en" sz="1700" dirty="0">
                <a:solidFill>
                  <a:schemeClr val="dk1"/>
                </a:solidFill>
                <a:latin typeface="Arial" panose="020B0604020202020204" pitchFamily="34" charset="0"/>
                <a:ea typeface="Twentieth Century"/>
                <a:cs typeface="Arial" panose="020B0604020202020204" pitchFamily="34" charset="0"/>
                <a:sym typeface="Twentieth Century"/>
              </a:rPr>
              <a:t> et al.[1] algorithm for assembly with objective of maximizing stability. </a:t>
            </a:r>
            <a:endParaRPr sz="1700" dirty="0">
              <a:solidFill>
                <a:schemeClr val="dk1"/>
              </a:solidFill>
              <a:latin typeface="Arial" panose="020B0604020202020204" pitchFamily="34" charset="0"/>
              <a:ea typeface="Twentieth Century"/>
              <a:cs typeface="Arial" panose="020B0604020202020204" pitchFamily="34" charset="0"/>
              <a:sym typeface="Twentieth Century"/>
            </a:endParaRPr>
          </a:p>
          <a:p>
            <a:pPr marL="0" lvl="0" indent="0" algn="l" rtl="0">
              <a:lnSpc>
                <a:spcPct val="95000"/>
              </a:lnSpc>
              <a:spcBef>
                <a:spcPts val="1200"/>
              </a:spcBef>
              <a:spcAft>
                <a:spcPts val="0"/>
              </a:spcAft>
              <a:buNone/>
            </a:pPr>
            <a:r>
              <a:rPr lang="en" sz="1700" b="1" dirty="0">
                <a:solidFill>
                  <a:schemeClr val="dk1"/>
                </a:solidFill>
                <a:latin typeface="Arial" panose="020B0604020202020204" pitchFamily="34" charset="0"/>
                <a:ea typeface="Twentieth Century"/>
                <a:cs typeface="Arial" panose="020B0604020202020204" pitchFamily="34" charset="0"/>
                <a:sym typeface="Twentieth Century"/>
              </a:rPr>
              <a:t>Algorithm:</a:t>
            </a:r>
            <a:endParaRPr sz="1700" b="1" dirty="0">
              <a:solidFill>
                <a:schemeClr val="dk1"/>
              </a:solidFill>
              <a:latin typeface="Arial" panose="020B0604020202020204" pitchFamily="34" charset="0"/>
              <a:ea typeface="Twentieth Century"/>
              <a:cs typeface="Arial" panose="020B0604020202020204" pitchFamily="34" charset="0"/>
              <a:sym typeface="Twentieth Century"/>
            </a:endParaRPr>
          </a:p>
          <a:p>
            <a:pPr marL="0" lvl="0" indent="457200" algn="l" rtl="0">
              <a:lnSpc>
                <a:spcPct val="80000"/>
              </a:lnSpc>
              <a:spcBef>
                <a:spcPts val="1200"/>
              </a:spcBef>
              <a:spcAft>
                <a:spcPts val="0"/>
              </a:spcAft>
              <a:buNone/>
            </a:pPr>
            <a:r>
              <a:rPr lang="en" sz="1400" dirty="0">
                <a:solidFill>
                  <a:schemeClr val="dk1"/>
                </a:solidFill>
                <a:latin typeface="Arial" panose="020B0604020202020204" pitchFamily="34" charset="0"/>
                <a:ea typeface="Twentieth Century"/>
                <a:cs typeface="Arial" panose="020B0604020202020204" pitchFamily="34" charset="0"/>
                <a:sym typeface="Twentieth Century"/>
              </a:rPr>
              <a:t>Initialize: Voxel, </a:t>
            </a:r>
            <a:r>
              <a:rPr lang="en" sz="1400" dirty="0" err="1">
                <a:solidFill>
                  <a:schemeClr val="dk1"/>
                </a:solidFill>
                <a:latin typeface="Arial" panose="020B0604020202020204" pitchFamily="34" charset="0"/>
                <a:ea typeface="Twentieth Century"/>
                <a:cs typeface="Arial" panose="020B0604020202020204" pitchFamily="34" charset="0"/>
                <a:sym typeface="Twentieth Century"/>
              </a:rPr>
              <a:t>num_voxels</a:t>
            </a:r>
            <a:r>
              <a:rPr lang="en" sz="1400" dirty="0">
                <a:solidFill>
                  <a:schemeClr val="dk1"/>
                </a:solidFill>
                <a:latin typeface="Arial" panose="020B0604020202020204" pitchFamily="34" charset="0"/>
                <a:ea typeface="Twentieth Century"/>
                <a:cs typeface="Arial" panose="020B0604020202020204" pitchFamily="34" charset="0"/>
                <a:sym typeface="Twentieth Century"/>
              </a:rPr>
              <a:t>, </a:t>
            </a:r>
            <a:r>
              <a:rPr lang="en" sz="1400" dirty="0" err="1">
                <a:solidFill>
                  <a:schemeClr val="dk1"/>
                </a:solidFill>
                <a:latin typeface="Arial" panose="020B0604020202020204" pitchFamily="34" charset="0"/>
                <a:ea typeface="Twentieth Century"/>
                <a:cs typeface="Arial" panose="020B0604020202020204" pitchFamily="34" charset="0"/>
                <a:sym typeface="Twentieth Century"/>
              </a:rPr>
              <a:t>voxel_id_list</a:t>
            </a:r>
            <a:endParaRPr sz="1400" dirty="0">
              <a:solidFill>
                <a:schemeClr val="dk1"/>
              </a:solidFill>
              <a:latin typeface="Arial" panose="020B0604020202020204" pitchFamily="34" charset="0"/>
              <a:ea typeface="Twentieth Century"/>
              <a:cs typeface="Arial" panose="020B0604020202020204" pitchFamily="34" charset="0"/>
              <a:sym typeface="Twentieth Century"/>
            </a:endParaRPr>
          </a:p>
          <a:p>
            <a:pPr marL="0" lvl="0" indent="457200" algn="l" rtl="0">
              <a:lnSpc>
                <a:spcPct val="80000"/>
              </a:lnSpc>
              <a:spcBef>
                <a:spcPts val="25"/>
              </a:spcBef>
              <a:spcAft>
                <a:spcPts val="0"/>
              </a:spcAft>
              <a:buNone/>
            </a:pPr>
            <a:endParaRPr sz="1400" dirty="0">
              <a:solidFill>
                <a:schemeClr val="dk1"/>
              </a:solidFill>
              <a:latin typeface="Arial" panose="020B0604020202020204" pitchFamily="34" charset="0"/>
              <a:ea typeface="Twentieth Century"/>
              <a:cs typeface="Arial" panose="020B0604020202020204" pitchFamily="34" charset="0"/>
              <a:sym typeface="Twentieth Century"/>
            </a:endParaRPr>
          </a:p>
          <a:p>
            <a:pPr marL="0" lvl="0" indent="457200" algn="l" rtl="0">
              <a:lnSpc>
                <a:spcPct val="80000"/>
              </a:lnSpc>
              <a:spcBef>
                <a:spcPts val="25"/>
              </a:spcBef>
              <a:spcAft>
                <a:spcPts val="0"/>
              </a:spcAft>
              <a:buNone/>
            </a:pPr>
            <a:r>
              <a:rPr lang="en" sz="1400" dirty="0">
                <a:solidFill>
                  <a:schemeClr val="dk1"/>
                </a:solidFill>
                <a:latin typeface="Arial" panose="020B0604020202020204" pitchFamily="34" charset="0"/>
                <a:ea typeface="Twentieth Century"/>
                <a:cs typeface="Arial" panose="020B0604020202020204" pitchFamily="34" charset="0"/>
                <a:sym typeface="Twentieth Century"/>
              </a:rPr>
              <a:t>for 0 to </a:t>
            </a:r>
            <a:r>
              <a:rPr lang="en" sz="1400" dirty="0" err="1">
                <a:solidFill>
                  <a:schemeClr val="dk1"/>
                </a:solidFill>
                <a:latin typeface="Arial" panose="020B0604020202020204" pitchFamily="34" charset="0"/>
                <a:ea typeface="Twentieth Century"/>
                <a:cs typeface="Arial" panose="020B0604020202020204" pitchFamily="34" charset="0"/>
                <a:sym typeface="Twentieth Century"/>
              </a:rPr>
              <a:t>num_voxels</a:t>
            </a:r>
            <a:endParaRPr sz="1400" dirty="0">
              <a:solidFill>
                <a:schemeClr val="dk1"/>
              </a:solidFill>
              <a:latin typeface="Arial" panose="020B0604020202020204" pitchFamily="34" charset="0"/>
              <a:ea typeface="Twentieth Century"/>
              <a:cs typeface="Arial" panose="020B0604020202020204" pitchFamily="34" charset="0"/>
              <a:sym typeface="Twentieth Century"/>
            </a:endParaRPr>
          </a:p>
          <a:p>
            <a:pPr marL="0" lvl="0" indent="457200" algn="l" rtl="0">
              <a:lnSpc>
                <a:spcPct val="80000"/>
              </a:lnSpc>
              <a:spcBef>
                <a:spcPts val="25"/>
              </a:spcBef>
              <a:spcAft>
                <a:spcPts val="0"/>
              </a:spcAft>
              <a:buNone/>
            </a:pPr>
            <a:endParaRPr sz="1400" dirty="0">
              <a:solidFill>
                <a:schemeClr val="dk1"/>
              </a:solidFill>
              <a:latin typeface="Arial" panose="020B0604020202020204" pitchFamily="34" charset="0"/>
              <a:ea typeface="Twentieth Century"/>
              <a:cs typeface="Arial" panose="020B0604020202020204" pitchFamily="34" charset="0"/>
              <a:sym typeface="Twentieth Century"/>
            </a:endParaRPr>
          </a:p>
          <a:p>
            <a:pPr marL="0" lvl="0" indent="457200" algn="l" rtl="0">
              <a:lnSpc>
                <a:spcPct val="80000"/>
              </a:lnSpc>
              <a:spcBef>
                <a:spcPts val="25"/>
              </a:spcBef>
              <a:spcAft>
                <a:spcPts val="0"/>
              </a:spcAft>
              <a:buNone/>
            </a:pPr>
            <a:r>
              <a:rPr lang="en" sz="1400" dirty="0">
                <a:solidFill>
                  <a:schemeClr val="dk1"/>
                </a:solidFill>
                <a:latin typeface="Arial" panose="020B0604020202020204" pitchFamily="34" charset="0"/>
                <a:ea typeface="Twentieth Century"/>
                <a:cs typeface="Arial" panose="020B0604020202020204" pitchFamily="34" charset="0"/>
                <a:sym typeface="Twentieth Century"/>
              </a:rPr>
              <a:t>	Initialize: </a:t>
            </a:r>
            <a:r>
              <a:rPr lang="en" sz="1400" dirty="0" err="1">
                <a:solidFill>
                  <a:schemeClr val="dk1"/>
                </a:solidFill>
                <a:latin typeface="Arial" panose="020B0604020202020204" pitchFamily="34" charset="0"/>
                <a:ea typeface="Twentieth Century"/>
                <a:cs typeface="Arial" panose="020B0604020202020204" pitchFamily="34" charset="0"/>
                <a:sym typeface="Twentieth Century"/>
              </a:rPr>
              <a:t>neighbour_list</a:t>
            </a:r>
            <a:endParaRPr sz="1400" dirty="0">
              <a:solidFill>
                <a:schemeClr val="dk1"/>
              </a:solidFill>
              <a:latin typeface="Arial" panose="020B0604020202020204" pitchFamily="34" charset="0"/>
              <a:ea typeface="Twentieth Century"/>
              <a:cs typeface="Arial" panose="020B0604020202020204" pitchFamily="34" charset="0"/>
              <a:sym typeface="Twentieth Century"/>
            </a:endParaRPr>
          </a:p>
          <a:p>
            <a:pPr marL="457200" lvl="0" indent="457200" algn="l" rtl="0">
              <a:lnSpc>
                <a:spcPct val="80000"/>
              </a:lnSpc>
              <a:spcBef>
                <a:spcPts val="25"/>
              </a:spcBef>
              <a:spcAft>
                <a:spcPts val="0"/>
              </a:spcAft>
              <a:buNone/>
            </a:pPr>
            <a:r>
              <a:rPr lang="en" sz="1400" dirty="0">
                <a:solidFill>
                  <a:schemeClr val="dk1"/>
                </a:solidFill>
                <a:latin typeface="Arial" panose="020B0604020202020204" pitchFamily="34" charset="0"/>
                <a:ea typeface="Twentieth Century"/>
                <a:cs typeface="Arial" panose="020B0604020202020204" pitchFamily="34" charset="0"/>
                <a:sym typeface="Twentieth Century"/>
              </a:rPr>
              <a:t>Select random </a:t>
            </a:r>
            <a:r>
              <a:rPr lang="en" sz="1400" dirty="0" err="1">
                <a:solidFill>
                  <a:schemeClr val="dk1"/>
                </a:solidFill>
                <a:latin typeface="Arial" panose="020B0604020202020204" pitchFamily="34" charset="0"/>
                <a:ea typeface="Twentieth Century"/>
                <a:cs typeface="Arial" panose="020B0604020202020204" pitchFamily="34" charset="0"/>
                <a:sym typeface="Twentieth Century"/>
              </a:rPr>
              <a:t>voxel_id</a:t>
            </a:r>
            <a:r>
              <a:rPr lang="en" sz="1400" dirty="0">
                <a:solidFill>
                  <a:schemeClr val="dk1"/>
                </a:solidFill>
                <a:latin typeface="Arial" panose="020B0604020202020204" pitchFamily="34" charset="0"/>
                <a:ea typeface="Twentieth Century"/>
                <a:cs typeface="Arial" panose="020B0604020202020204" pitchFamily="34" charset="0"/>
                <a:sym typeface="Twentieth Century"/>
              </a:rPr>
              <a:t> from list</a:t>
            </a:r>
            <a:endParaRPr sz="1400" dirty="0">
              <a:solidFill>
                <a:schemeClr val="dk1"/>
              </a:solidFill>
              <a:latin typeface="Arial" panose="020B0604020202020204" pitchFamily="34" charset="0"/>
              <a:ea typeface="Twentieth Century"/>
              <a:cs typeface="Arial" panose="020B0604020202020204" pitchFamily="34" charset="0"/>
              <a:sym typeface="Twentieth Century"/>
            </a:endParaRPr>
          </a:p>
          <a:p>
            <a:pPr marL="457200" lvl="0" indent="457200" algn="l" rtl="0">
              <a:lnSpc>
                <a:spcPct val="80000"/>
              </a:lnSpc>
              <a:spcBef>
                <a:spcPts val="25"/>
              </a:spcBef>
              <a:spcAft>
                <a:spcPts val="0"/>
              </a:spcAft>
              <a:buNone/>
            </a:pPr>
            <a:r>
              <a:rPr lang="en" sz="1400" dirty="0">
                <a:solidFill>
                  <a:schemeClr val="dk1"/>
                </a:solidFill>
                <a:latin typeface="Arial" panose="020B0604020202020204" pitchFamily="34" charset="0"/>
                <a:ea typeface="Twentieth Century"/>
                <a:cs typeface="Arial" panose="020B0604020202020204" pitchFamily="34" charset="0"/>
                <a:sym typeface="Twentieth Century"/>
              </a:rPr>
              <a:t>list(</a:t>
            </a:r>
            <a:r>
              <a:rPr lang="en" sz="1400" dirty="0" err="1">
                <a:solidFill>
                  <a:schemeClr val="dk1"/>
                </a:solidFill>
                <a:latin typeface="Arial" panose="020B0604020202020204" pitchFamily="34" charset="0"/>
                <a:ea typeface="Twentieth Century"/>
                <a:cs typeface="Arial" panose="020B0604020202020204" pitchFamily="34" charset="0"/>
                <a:sym typeface="Twentieth Century"/>
              </a:rPr>
              <a:t>neighbour_list</a:t>
            </a:r>
            <a:r>
              <a:rPr lang="en" sz="1400" dirty="0">
                <a:solidFill>
                  <a:schemeClr val="dk1"/>
                </a:solidFill>
                <a:latin typeface="Arial" panose="020B0604020202020204" pitchFamily="34" charset="0"/>
                <a:ea typeface="Twentieth Century"/>
                <a:cs typeface="Arial" panose="020B0604020202020204" pitchFamily="34" charset="0"/>
                <a:sym typeface="Twentieth Century"/>
              </a:rPr>
              <a:t>) &lt;-- find legal set of </a:t>
            </a:r>
            <a:r>
              <a:rPr lang="en" sz="1400" dirty="0" err="1">
                <a:solidFill>
                  <a:schemeClr val="dk1"/>
                </a:solidFill>
                <a:latin typeface="Arial" panose="020B0604020202020204" pitchFamily="34" charset="0"/>
                <a:ea typeface="Twentieth Century"/>
                <a:cs typeface="Arial" panose="020B0604020202020204" pitchFamily="34" charset="0"/>
                <a:sym typeface="Twentieth Century"/>
              </a:rPr>
              <a:t>neighbours</a:t>
            </a:r>
            <a:endParaRPr sz="1400" dirty="0">
              <a:solidFill>
                <a:schemeClr val="dk1"/>
              </a:solidFill>
              <a:latin typeface="Arial" panose="020B0604020202020204" pitchFamily="34" charset="0"/>
              <a:ea typeface="Twentieth Century"/>
              <a:cs typeface="Arial" panose="020B0604020202020204" pitchFamily="34" charset="0"/>
              <a:sym typeface="Twentieth Century"/>
            </a:endParaRPr>
          </a:p>
          <a:p>
            <a:pPr marL="457200" lvl="0" indent="457200" algn="l" rtl="0">
              <a:lnSpc>
                <a:spcPct val="80000"/>
              </a:lnSpc>
              <a:spcBef>
                <a:spcPts val="25"/>
              </a:spcBef>
              <a:spcAft>
                <a:spcPts val="0"/>
              </a:spcAft>
              <a:buNone/>
            </a:pPr>
            <a:endParaRPr sz="1400" dirty="0">
              <a:solidFill>
                <a:schemeClr val="dk1"/>
              </a:solidFill>
              <a:latin typeface="Arial" panose="020B0604020202020204" pitchFamily="34" charset="0"/>
              <a:ea typeface="Twentieth Century"/>
              <a:cs typeface="Arial" panose="020B0604020202020204" pitchFamily="34" charset="0"/>
              <a:sym typeface="Twentieth Century"/>
            </a:endParaRPr>
          </a:p>
          <a:p>
            <a:pPr marL="457200" lvl="0" indent="457200" algn="l" rtl="0">
              <a:lnSpc>
                <a:spcPct val="80000"/>
              </a:lnSpc>
              <a:spcBef>
                <a:spcPts val="25"/>
              </a:spcBef>
              <a:spcAft>
                <a:spcPts val="0"/>
              </a:spcAft>
              <a:buNone/>
            </a:pPr>
            <a:r>
              <a:rPr lang="en" sz="1400" dirty="0">
                <a:solidFill>
                  <a:schemeClr val="dk1"/>
                </a:solidFill>
                <a:latin typeface="Arial" panose="020B0604020202020204" pitchFamily="34" charset="0"/>
                <a:ea typeface="Twentieth Century"/>
                <a:cs typeface="Arial" panose="020B0604020202020204" pitchFamily="34" charset="0"/>
                <a:sym typeface="Twentieth Century"/>
              </a:rPr>
              <a:t>For neighbor in </a:t>
            </a:r>
            <a:r>
              <a:rPr lang="en" sz="1400" dirty="0" err="1">
                <a:solidFill>
                  <a:schemeClr val="dk1"/>
                </a:solidFill>
                <a:latin typeface="Arial" panose="020B0604020202020204" pitchFamily="34" charset="0"/>
                <a:ea typeface="Twentieth Century"/>
                <a:cs typeface="Arial" panose="020B0604020202020204" pitchFamily="34" charset="0"/>
                <a:sym typeface="Twentieth Century"/>
              </a:rPr>
              <a:t>neighbour_list</a:t>
            </a:r>
            <a:endParaRPr sz="1400" dirty="0">
              <a:solidFill>
                <a:schemeClr val="dk1"/>
              </a:solidFill>
              <a:latin typeface="Arial" panose="020B0604020202020204" pitchFamily="34" charset="0"/>
              <a:ea typeface="Twentieth Century"/>
              <a:cs typeface="Arial" panose="020B0604020202020204" pitchFamily="34" charset="0"/>
              <a:sym typeface="Twentieth Century"/>
            </a:endParaRPr>
          </a:p>
          <a:p>
            <a:pPr marL="457200" lvl="0" indent="457200" algn="l" rtl="0">
              <a:lnSpc>
                <a:spcPct val="80000"/>
              </a:lnSpc>
              <a:spcBef>
                <a:spcPts val="25"/>
              </a:spcBef>
              <a:spcAft>
                <a:spcPts val="0"/>
              </a:spcAft>
              <a:buNone/>
            </a:pPr>
            <a:endParaRPr sz="1400" dirty="0">
              <a:solidFill>
                <a:schemeClr val="dk1"/>
              </a:solidFill>
              <a:latin typeface="Arial" panose="020B0604020202020204" pitchFamily="34" charset="0"/>
              <a:ea typeface="Twentieth Century"/>
              <a:cs typeface="Arial" panose="020B0604020202020204" pitchFamily="34" charset="0"/>
              <a:sym typeface="Twentieth Century"/>
            </a:endParaRPr>
          </a:p>
          <a:p>
            <a:pPr marL="914400" lvl="0" indent="457200" algn="l" rtl="0">
              <a:lnSpc>
                <a:spcPct val="80000"/>
              </a:lnSpc>
              <a:spcBef>
                <a:spcPts val="25"/>
              </a:spcBef>
              <a:spcAft>
                <a:spcPts val="0"/>
              </a:spcAft>
              <a:buNone/>
            </a:pPr>
            <a:r>
              <a:rPr lang="en" sz="1400" dirty="0">
                <a:solidFill>
                  <a:schemeClr val="dk1"/>
                </a:solidFill>
                <a:latin typeface="Arial" panose="020B0604020202020204" pitchFamily="34" charset="0"/>
                <a:ea typeface="Twentieth Century"/>
                <a:cs typeface="Arial" panose="020B0604020202020204" pitchFamily="34" charset="0"/>
                <a:sym typeface="Twentieth Century"/>
              </a:rPr>
              <a:t>Select </a:t>
            </a:r>
            <a:r>
              <a:rPr lang="en" sz="1400" dirty="0" err="1">
                <a:solidFill>
                  <a:schemeClr val="dk1"/>
                </a:solidFill>
                <a:latin typeface="Arial" panose="020B0604020202020204" pitchFamily="34" charset="0"/>
                <a:ea typeface="Twentieth Century"/>
                <a:cs typeface="Arial" panose="020B0604020202020204" pitchFamily="34" charset="0"/>
                <a:sym typeface="Twentieth Century"/>
              </a:rPr>
              <a:t>neighbour</a:t>
            </a:r>
            <a:r>
              <a:rPr lang="en" sz="1400" dirty="0">
                <a:solidFill>
                  <a:schemeClr val="dk1"/>
                </a:solidFill>
                <a:latin typeface="Arial" panose="020B0604020202020204" pitchFamily="34" charset="0"/>
                <a:ea typeface="Twentieth Century"/>
                <a:cs typeface="Arial" panose="020B0604020202020204" pitchFamily="34" charset="0"/>
                <a:sym typeface="Twentieth Century"/>
              </a:rPr>
              <a:t> with lowest cost value.</a:t>
            </a:r>
            <a:endParaRPr sz="1400" dirty="0">
              <a:solidFill>
                <a:schemeClr val="dk1"/>
              </a:solidFill>
              <a:latin typeface="Arial" panose="020B0604020202020204" pitchFamily="34" charset="0"/>
              <a:ea typeface="Twentieth Century"/>
              <a:cs typeface="Arial" panose="020B0604020202020204" pitchFamily="34" charset="0"/>
              <a:sym typeface="Twentieth Century"/>
            </a:endParaRPr>
          </a:p>
          <a:p>
            <a:pPr marL="914400" lvl="0" indent="0" algn="l" rtl="0">
              <a:lnSpc>
                <a:spcPct val="80000"/>
              </a:lnSpc>
              <a:spcBef>
                <a:spcPts val="25"/>
              </a:spcBef>
              <a:spcAft>
                <a:spcPts val="0"/>
              </a:spcAft>
              <a:buNone/>
            </a:pPr>
            <a:endParaRPr sz="1300" dirty="0">
              <a:solidFill>
                <a:schemeClr val="dk1"/>
              </a:solidFill>
              <a:latin typeface="Arial" panose="020B0604020202020204" pitchFamily="34" charset="0"/>
              <a:ea typeface="Twentieth Century"/>
              <a:cs typeface="Arial" panose="020B0604020202020204" pitchFamily="34" charset="0"/>
              <a:sym typeface="Twentieth Century"/>
            </a:endParaRPr>
          </a:p>
          <a:p>
            <a:pPr marL="0" lvl="0" indent="0" algn="l" rtl="0">
              <a:lnSpc>
                <a:spcPct val="80000"/>
              </a:lnSpc>
              <a:spcBef>
                <a:spcPts val="25"/>
              </a:spcBef>
              <a:spcAft>
                <a:spcPts val="0"/>
              </a:spcAft>
              <a:buNone/>
            </a:pPr>
            <a:r>
              <a:rPr lang="en" sz="1300" dirty="0">
                <a:solidFill>
                  <a:schemeClr val="dk1"/>
                </a:solidFill>
                <a:latin typeface="Arial" panose="020B0604020202020204" pitchFamily="34" charset="0"/>
                <a:ea typeface="Twentieth Century"/>
                <a:cs typeface="Arial" panose="020B0604020202020204" pitchFamily="34" charset="0"/>
                <a:sym typeface="Twentieth Century"/>
              </a:rPr>
              <a:t>	</a:t>
            </a:r>
            <a:endParaRPr sz="1300" dirty="0">
              <a:solidFill>
                <a:schemeClr val="dk1"/>
              </a:solidFill>
              <a:latin typeface="Arial" panose="020B0604020202020204" pitchFamily="34" charset="0"/>
              <a:ea typeface="Twentieth Century"/>
              <a:cs typeface="Arial" panose="020B0604020202020204" pitchFamily="34" charset="0"/>
              <a:sym typeface="Twentieth Century"/>
            </a:endParaRPr>
          </a:p>
          <a:p>
            <a:pPr marL="0" lvl="0" indent="0" algn="l" rtl="0">
              <a:lnSpc>
                <a:spcPct val="80000"/>
              </a:lnSpc>
              <a:spcBef>
                <a:spcPts val="25"/>
              </a:spcBef>
              <a:spcAft>
                <a:spcPts val="25"/>
              </a:spcAft>
              <a:buNone/>
            </a:pPr>
            <a:r>
              <a:rPr lang="en" sz="1700" dirty="0">
                <a:solidFill>
                  <a:schemeClr val="dk1"/>
                </a:solidFill>
                <a:latin typeface="Arial" panose="020B0604020202020204" pitchFamily="34" charset="0"/>
                <a:ea typeface="Twentieth Century"/>
                <a:cs typeface="Arial" panose="020B0604020202020204" pitchFamily="34" charset="0"/>
                <a:sym typeface="Twentieth Century"/>
              </a:rPr>
              <a:t>				</a:t>
            </a:r>
            <a:endParaRPr sz="1700" dirty="0">
              <a:solidFill>
                <a:schemeClr val="dk1"/>
              </a:solidFill>
              <a:latin typeface="Arial" panose="020B0604020202020204" pitchFamily="34" charset="0"/>
              <a:ea typeface="Twentieth Century"/>
              <a:cs typeface="Arial" panose="020B0604020202020204" pitchFamily="34" charset="0"/>
              <a:sym typeface="Twentieth Century"/>
            </a:endParaRPr>
          </a:p>
        </p:txBody>
      </p:sp>
      <p:sp>
        <p:nvSpPr>
          <p:cNvPr id="80" name="Google Shape;80;p16"/>
          <p:cNvSpPr txBox="1"/>
          <p:nvPr/>
        </p:nvSpPr>
        <p:spPr>
          <a:xfrm>
            <a:off x="85075" y="4826400"/>
            <a:ext cx="9219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Arial" panose="020B0604020202020204" pitchFamily="34" charset="0"/>
                <a:cs typeface="Arial" panose="020B0604020202020204" pitchFamily="34" charset="0"/>
              </a:rPr>
              <a:t>[1]Testuz, R.P., Schwartzburg, Y. and Pauly, M., 2013. Automatic generation of constructable brick sculptures (No. CONF, pp. 81-84).</a:t>
            </a:r>
            <a:endParaRPr sz="100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Arial" panose="020B0604020202020204" pitchFamily="34" charset="0"/>
                <a:ea typeface="Twentieth Century"/>
                <a:cs typeface="Arial" panose="020B0604020202020204" pitchFamily="34" charset="0"/>
                <a:sym typeface="Twentieth Century"/>
              </a:rPr>
              <a:t>Why it is of reasonable difficulty for this project:</a:t>
            </a:r>
            <a:endParaRPr>
              <a:latin typeface="Arial" panose="020B0604020202020204" pitchFamily="34" charset="0"/>
              <a:ea typeface="Twentieth Century"/>
              <a:cs typeface="Arial" panose="020B0604020202020204" pitchFamily="34" charset="0"/>
              <a:sym typeface="Twentieth Century"/>
            </a:endParaRPr>
          </a:p>
        </p:txBody>
      </p:sp>
      <p:sp>
        <p:nvSpPr>
          <p:cNvPr id="86" name="Google Shape;86;p17"/>
          <p:cNvSpPr txBox="1">
            <a:spLocks noGrp="1"/>
          </p:cNvSpPr>
          <p:nvPr>
            <p:ph type="body" idx="1"/>
          </p:nvPr>
        </p:nvSpPr>
        <p:spPr>
          <a:xfrm>
            <a:off x="311700" y="1152475"/>
            <a:ext cx="8520600" cy="198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Twentieth Century"/>
              <a:buChar char="●"/>
            </a:pPr>
            <a:r>
              <a:rPr lang="en" sz="1700" dirty="0">
                <a:solidFill>
                  <a:schemeClr val="dk1"/>
                </a:solidFill>
                <a:latin typeface="Arial" panose="020B0604020202020204" pitchFamily="34" charset="0"/>
                <a:ea typeface="Twentieth Century"/>
                <a:cs typeface="Arial" panose="020B0604020202020204" pitchFamily="34" charset="0"/>
                <a:sym typeface="Twentieth Century"/>
              </a:rPr>
              <a:t>Combine </a:t>
            </a:r>
            <a:r>
              <a:rPr lang="en" sz="1700" dirty="0" err="1">
                <a:solidFill>
                  <a:schemeClr val="dk1"/>
                </a:solidFill>
                <a:latin typeface="Arial" panose="020B0604020202020204" pitchFamily="34" charset="0"/>
                <a:ea typeface="Twentieth Century"/>
                <a:cs typeface="Arial" panose="020B0604020202020204" pitchFamily="34" charset="0"/>
                <a:sym typeface="Twentieth Century"/>
              </a:rPr>
              <a:t>FsSimpleWindow</a:t>
            </a:r>
            <a:r>
              <a:rPr lang="en" sz="1700" dirty="0">
                <a:solidFill>
                  <a:schemeClr val="dk1"/>
                </a:solidFill>
                <a:latin typeface="Arial" panose="020B0604020202020204" pitchFamily="34" charset="0"/>
                <a:ea typeface="Twentieth Century"/>
                <a:cs typeface="Arial" panose="020B0604020202020204" pitchFamily="34" charset="0"/>
                <a:sym typeface="Twentieth Century"/>
              </a:rPr>
              <a:t> with a standard GUI Library</a:t>
            </a:r>
            <a:endParaRPr sz="1700" dirty="0">
              <a:solidFill>
                <a:schemeClr val="dk1"/>
              </a:solidFill>
              <a:latin typeface="Arial" panose="020B0604020202020204" pitchFamily="34" charset="0"/>
              <a:ea typeface="Twentieth Century"/>
              <a:cs typeface="Arial" panose="020B0604020202020204" pitchFamily="34" charset="0"/>
              <a:sym typeface="Twentieth Century"/>
            </a:endParaRPr>
          </a:p>
          <a:p>
            <a:pPr marL="457200" lvl="0" indent="-342900" algn="l" rtl="0">
              <a:spcBef>
                <a:spcPts val="0"/>
              </a:spcBef>
              <a:spcAft>
                <a:spcPts val="0"/>
              </a:spcAft>
              <a:buClr>
                <a:schemeClr val="dk1"/>
              </a:buClr>
              <a:buSzPts val="1800"/>
              <a:buFont typeface="Twentieth Century"/>
              <a:buChar char="●"/>
            </a:pPr>
            <a:r>
              <a:rPr lang="en" sz="1700" dirty="0">
                <a:solidFill>
                  <a:schemeClr val="dk1"/>
                </a:solidFill>
                <a:latin typeface="Arial" panose="020B0604020202020204" pitchFamily="34" charset="0"/>
                <a:ea typeface="Twentieth Century"/>
                <a:cs typeface="Arial" panose="020B0604020202020204" pitchFamily="34" charset="0"/>
                <a:sym typeface="Twentieth Century"/>
              </a:rPr>
              <a:t>Render STL file</a:t>
            </a:r>
            <a:endParaRPr sz="1700" dirty="0">
              <a:solidFill>
                <a:schemeClr val="dk1"/>
              </a:solidFill>
              <a:latin typeface="Arial" panose="020B0604020202020204" pitchFamily="34" charset="0"/>
              <a:ea typeface="Twentieth Century"/>
              <a:cs typeface="Arial" panose="020B0604020202020204" pitchFamily="34" charset="0"/>
              <a:sym typeface="Twentieth Century"/>
            </a:endParaRPr>
          </a:p>
          <a:p>
            <a:pPr marL="457200" lvl="0" indent="-342900" algn="l" rtl="0">
              <a:spcBef>
                <a:spcPts val="0"/>
              </a:spcBef>
              <a:spcAft>
                <a:spcPts val="0"/>
              </a:spcAft>
              <a:buClr>
                <a:schemeClr val="dk1"/>
              </a:buClr>
              <a:buSzPts val="1800"/>
              <a:buFont typeface="Twentieth Century"/>
              <a:buChar char="●"/>
            </a:pPr>
            <a:r>
              <a:rPr lang="en" sz="1700" dirty="0">
                <a:solidFill>
                  <a:schemeClr val="dk1"/>
                </a:solidFill>
                <a:latin typeface="Arial" panose="020B0604020202020204" pitchFamily="34" charset="0"/>
                <a:ea typeface="Twentieth Century"/>
                <a:cs typeface="Arial" panose="020B0604020202020204" pitchFamily="34" charset="0"/>
                <a:sym typeface="Twentieth Century"/>
              </a:rPr>
              <a:t>Generation of cost function to optimize block selection and assembly/</a:t>
            </a:r>
            <a:r>
              <a:rPr lang="en" sz="1700" dirty="0" err="1">
                <a:solidFill>
                  <a:schemeClr val="dk1"/>
                </a:solidFill>
                <a:latin typeface="Arial" panose="020B0604020202020204" pitchFamily="34" charset="0"/>
                <a:ea typeface="Twentieth Century"/>
                <a:cs typeface="Arial" panose="020B0604020202020204" pitchFamily="34" charset="0"/>
                <a:sym typeface="Twentieth Century"/>
              </a:rPr>
              <a:t>stackability</a:t>
            </a:r>
            <a:endParaRPr sz="1700" dirty="0">
              <a:solidFill>
                <a:schemeClr val="dk1"/>
              </a:solidFill>
              <a:latin typeface="Arial" panose="020B0604020202020204" pitchFamily="34" charset="0"/>
              <a:ea typeface="Twentieth Century"/>
              <a:cs typeface="Arial" panose="020B0604020202020204" pitchFamily="34" charset="0"/>
              <a:sym typeface="Twentieth Century"/>
            </a:endParaRPr>
          </a:p>
          <a:p>
            <a:pPr marL="457200" lvl="0" indent="-342900" algn="l" rtl="0">
              <a:spcBef>
                <a:spcPts val="0"/>
              </a:spcBef>
              <a:spcAft>
                <a:spcPts val="0"/>
              </a:spcAft>
              <a:buClr>
                <a:schemeClr val="dk1"/>
              </a:buClr>
              <a:buSzPts val="1800"/>
              <a:buFont typeface="Twentieth Century"/>
              <a:buChar char="●"/>
            </a:pPr>
            <a:r>
              <a:rPr lang="en" sz="1700" dirty="0">
                <a:solidFill>
                  <a:schemeClr val="dk1"/>
                </a:solidFill>
                <a:latin typeface="Arial" panose="020B0604020202020204" pitchFamily="34" charset="0"/>
                <a:ea typeface="Twentieth Century"/>
                <a:cs typeface="Arial" panose="020B0604020202020204" pitchFamily="34" charset="0"/>
                <a:sym typeface="Twentieth Century"/>
              </a:rPr>
              <a:t>Selection of block type to minimize overall fabrication cost</a:t>
            </a:r>
            <a:endParaRPr sz="1700" dirty="0">
              <a:solidFill>
                <a:schemeClr val="dk1"/>
              </a:solidFill>
              <a:latin typeface="Arial" panose="020B0604020202020204" pitchFamily="34" charset="0"/>
              <a:ea typeface="Twentieth Century"/>
              <a:cs typeface="Arial" panose="020B0604020202020204" pitchFamily="34" charset="0"/>
              <a:sym typeface="Twentieth Century"/>
            </a:endParaRPr>
          </a:p>
          <a:p>
            <a:pPr marL="457200" lvl="0" indent="-342900" algn="l" rtl="0">
              <a:spcBef>
                <a:spcPts val="0"/>
              </a:spcBef>
              <a:spcAft>
                <a:spcPts val="0"/>
              </a:spcAft>
              <a:buClr>
                <a:schemeClr val="dk1"/>
              </a:buClr>
              <a:buSzPts val="1800"/>
              <a:buFont typeface="Twentieth Century"/>
              <a:buChar char="●"/>
            </a:pPr>
            <a:r>
              <a:rPr lang="en" sz="1700" dirty="0">
                <a:solidFill>
                  <a:schemeClr val="dk1"/>
                </a:solidFill>
                <a:latin typeface="Arial" panose="020B0604020202020204" pitchFamily="34" charset="0"/>
                <a:ea typeface="Twentieth Century"/>
                <a:cs typeface="Arial" panose="020B0604020202020204" pitchFamily="34" charset="0"/>
                <a:sym typeface="Twentieth Century"/>
              </a:rPr>
              <a:t>Recompilation of </a:t>
            </a:r>
            <a:r>
              <a:rPr lang="en" sz="1700" dirty="0" err="1">
                <a:solidFill>
                  <a:schemeClr val="dk1"/>
                </a:solidFill>
                <a:latin typeface="Arial" panose="020B0604020202020204" pitchFamily="34" charset="0"/>
                <a:ea typeface="Twentieth Century"/>
                <a:cs typeface="Arial" panose="020B0604020202020204" pitchFamily="34" charset="0"/>
                <a:sym typeface="Twentieth Century"/>
              </a:rPr>
              <a:t>voxelized</a:t>
            </a:r>
            <a:r>
              <a:rPr lang="en" sz="1700" dirty="0">
                <a:solidFill>
                  <a:schemeClr val="dk1"/>
                </a:solidFill>
                <a:latin typeface="Arial" panose="020B0604020202020204" pitchFamily="34" charset="0"/>
                <a:ea typeface="Twentieth Century"/>
                <a:cs typeface="Arial" panose="020B0604020202020204" pitchFamily="34" charset="0"/>
                <a:sym typeface="Twentieth Century"/>
              </a:rPr>
              <a:t> parts into a single structure</a:t>
            </a:r>
            <a:endParaRPr sz="1700" dirty="0">
              <a:solidFill>
                <a:schemeClr val="dk1"/>
              </a:solidFill>
              <a:latin typeface="Arial" panose="020B0604020202020204" pitchFamily="34" charset="0"/>
              <a:ea typeface="Twentieth Century"/>
              <a:cs typeface="Arial" panose="020B0604020202020204" pitchFamily="34" charset="0"/>
              <a:sym typeface="Twentieth Century"/>
            </a:endParaRPr>
          </a:p>
          <a:p>
            <a:pPr marL="457200" lvl="0" indent="-342900" algn="l" rtl="0">
              <a:spcBef>
                <a:spcPts val="0"/>
              </a:spcBef>
              <a:spcAft>
                <a:spcPts val="0"/>
              </a:spcAft>
              <a:buClr>
                <a:schemeClr val="dk1"/>
              </a:buClr>
              <a:buSzPts val="1800"/>
              <a:buFont typeface="Twentieth Century"/>
              <a:buChar char="●"/>
            </a:pPr>
            <a:r>
              <a:rPr lang="en" sz="1700" dirty="0">
                <a:solidFill>
                  <a:schemeClr val="dk1"/>
                </a:solidFill>
                <a:latin typeface="Arial" panose="020B0604020202020204" pitchFamily="34" charset="0"/>
                <a:ea typeface="Twentieth Century"/>
                <a:cs typeface="Arial" panose="020B0604020202020204" pitchFamily="34" charset="0"/>
                <a:sym typeface="Twentieth Century"/>
              </a:rPr>
              <a:t>Stability analysis post voxelization</a:t>
            </a:r>
            <a:endParaRPr sz="1700" dirty="0">
              <a:solidFill>
                <a:schemeClr val="dk1"/>
              </a:solidFill>
              <a:latin typeface="Arial" panose="020B0604020202020204" pitchFamily="34" charset="0"/>
              <a:ea typeface="Twentieth Century"/>
              <a:cs typeface="Arial" panose="020B0604020202020204" pitchFamily="34" charset="0"/>
              <a:sym typeface="Twentieth Century"/>
            </a:endParaRPr>
          </a:p>
        </p:txBody>
      </p:sp>
      <p:pic>
        <p:nvPicPr>
          <p:cNvPr id="87" name="Google Shape;87;p17"/>
          <p:cNvPicPr preferRelativeResize="0"/>
          <p:nvPr/>
        </p:nvPicPr>
        <p:blipFill rotWithShape="1">
          <a:blip r:embed="rId3">
            <a:alphaModFix/>
          </a:blip>
          <a:srcRect r="71074" b="9641"/>
          <a:stretch/>
        </p:blipFill>
        <p:spPr>
          <a:xfrm>
            <a:off x="103650" y="3041100"/>
            <a:ext cx="1703560" cy="2102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Arial" panose="020B0604020202020204" pitchFamily="34" charset="0"/>
                <a:ea typeface="Twentieth Century"/>
                <a:cs typeface="Arial" panose="020B0604020202020204" pitchFamily="34" charset="0"/>
                <a:sym typeface="Twentieth Century"/>
              </a:rPr>
              <a:t>Why it is of reasonable difficulty for this project:</a:t>
            </a:r>
            <a:endParaRPr>
              <a:latin typeface="Arial" panose="020B0604020202020204" pitchFamily="34" charset="0"/>
              <a:ea typeface="Twentieth Century"/>
              <a:cs typeface="Arial" panose="020B0604020202020204" pitchFamily="34" charset="0"/>
              <a:sym typeface="Twentieth Century"/>
            </a:endParaRPr>
          </a:p>
        </p:txBody>
      </p:sp>
      <p:sp>
        <p:nvSpPr>
          <p:cNvPr id="86" name="Google Shape;86;p17"/>
          <p:cNvSpPr txBox="1">
            <a:spLocks noGrp="1"/>
          </p:cNvSpPr>
          <p:nvPr>
            <p:ph type="body" idx="1"/>
          </p:nvPr>
        </p:nvSpPr>
        <p:spPr>
          <a:xfrm>
            <a:off x="311700" y="1152475"/>
            <a:ext cx="8520600" cy="19800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Clr>
                <a:schemeClr val="dk1"/>
              </a:buClr>
              <a:buSzPts val="1800"/>
              <a:buFont typeface="Twentieth Century"/>
              <a:buChar char="●"/>
            </a:pPr>
            <a:r>
              <a:rPr lang="en" dirty="0">
                <a:solidFill>
                  <a:schemeClr val="dk1"/>
                </a:solidFill>
                <a:latin typeface="Arial" panose="020B0604020202020204" pitchFamily="34" charset="0"/>
                <a:ea typeface="Twentieth Century"/>
                <a:cs typeface="Arial" panose="020B0604020202020204" pitchFamily="34" charset="0"/>
                <a:sym typeface="Twentieth Century"/>
              </a:rPr>
              <a:t>Combine </a:t>
            </a:r>
            <a:r>
              <a:rPr lang="en" dirty="0" err="1">
                <a:solidFill>
                  <a:schemeClr val="dk1"/>
                </a:solidFill>
                <a:latin typeface="Arial" panose="020B0604020202020204" pitchFamily="34" charset="0"/>
                <a:ea typeface="Twentieth Century"/>
                <a:cs typeface="Arial" panose="020B0604020202020204" pitchFamily="34" charset="0"/>
                <a:sym typeface="Twentieth Century"/>
              </a:rPr>
              <a:t>FsSimpleWindow</a:t>
            </a:r>
            <a:r>
              <a:rPr lang="en" dirty="0">
                <a:solidFill>
                  <a:schemeClr val="dk1"/>
                </a:solidFill>
                <a:latin typeface="Arial" panose="020B0604020202020204" pitchFamily="34" charset="0"/>
                <a:ea typeface="Twentieth Century"/>
                <a:cs typeface="Arial" panose="020B0604020202020204" pitchFamily="34" charset="0"/>
                <a:sym typeface="Twentieth Century"/>
              </a:rPr>
              <a:t> with a standard GUI Library</a:t>
            </a:r>
            <a:endParaRPr dirty="0">
              <a:solidFill>
                <a:schemeClr val="dk1"/>
              </a:solidFill>
              <a:latin typeface="Arial" panose="020B0604020202020204" pitchFamily="34" charset="0"/>
              <a:ea typeface="Twentieth Century"/>
              <a:cs typeface="Arial" panose="020B0604020202020204" pitchFamily="34" charset="0"/>
              <a:sym typeface="Twentieth Century"/>
            </a:endParaRPr>
          </a:p>
          <a:p>
            <a:pPr marL="457200" lvl="0" indent="-342900" algn="l" rtl="0">
              <a:spcBef>
                <a:spcPts val="0"/>
              </a:spcBef>
              <a:spcAft>
                <a:spcPts val="0"/>
              </a:spcAft>
              <a:buClr>
                <a:schemeClr val="dk1"/>
              </a:buClr>
              <a:buSzPts val="1800"/>
              <a:buFont typeface="Twentieth Century"/>
              <a:buChar char="●"/>
            </a:pPr>
            <a:r>
              <a:rPr lang="en" dirty="0">
                <a:solidFill>
                  <a:schemeClr val="dk1"/>
                </a:solidFill>
                <a:latin typeface="Arial" panose="020B0604020202020204" pitchFamily="34" charset="0"/>
                <a:ea typeface="Twentieth Century"/>
                <a:cs typeface="Arial" panose="020B0604020202020204" pitchFamily="34" charset="0"/>
                <a:sym typeface="Twentieth Century"/>
              </a:rPr>
              <a:t>Render STL file</a:t>
            </a:r>
            <a:endParaRPr dirty="0">
              <a:solidFill>
                <a:schemeClr val="dk1"/>
              </a:solidFill>
              <a:latin typeface="Arial" panose="020B0604020202020204" pitchFamily="34" charset="0"/>
              <a:ea typeface="Twentieth Century"/>
              <a:cs typeface="Arial" panose="020B0604020202020204" pitchFamily="34" charset="0"/>
              <a:sym typeface="Twentieth Century"/>
            </a:endParaRPr>
          </a:p>
          <a:p>
            <a:pPr marL="457200" lvl="0" indent="-342900" algn="l" rtl="0">
              <a:spcBef>
                <a:spcPts val="0"/>
              </a:spcBef>
              <a:spcAft>
                <a:spcPts val="0"/>
              </a:spcAft>
              <a:buClr>
                <a:schemeClr val="dk1"/>
              </a:buClr>
              <a:buSzPts val="1800"/>
              <a:buFont typeface="Twentieth Century"/>
              <a:buChar char="●"/>
            </a:pPr>
            <a:r>
              <a:rPr lang="en" dirty="0">
                <a:solidFill>
                  <a:schemeClr val="dk1"/>
                </a:solidFill>
                <a:latin typeface="Arial" panose="020B0604020202020204" pitchFamily="34" charset="0"/>
                <a:ea typeface="Twentieth Century"/>
                <a:cs typeface="Arial" panose="020B0604020202020204" pitchFamily="34" charset="0"/>
                <a:sym typeface="Twentieth Century"/>
              </a:rPr>
              <a:t>Generation of cost function to optimize block selection and assembly/</a:t>
            </a:r>
            <a:r>
              <a:rPr lang="en" dirty="0" err="1">
                <a:solidFill>
                  <a:schemeClr val="dk1"/>
                </a:solidFill>
                <a:latin typeface="Arial" panose="020B0604020202020204" pitchFamily="34" charset="0"/>
                <a:ea typeface="Twentieth Century"/>
                <a:cs typeface="Arial" panose="020B0604020202020204" pitchFamily="34" charset="0"/>
                <a:sym typeface="Twentieth Century"/>
              </a:rPr>
              <a:t>stackability</a:t>
            </a:r>
            <a:endParaRPr dirty="0">
              <a:solidFill>
                <a:schemeClr val="dk1"/>
              </a:solidFill>
              <a:latin typeface="Arial" panose="020B0604020202020204" pitchFamily="34" charset="0"/>
              <a:ea typeface="Twentieth Century"/>
              <a:cs typeface="Arial" panose="020B0604020202020204" pitchFamily="34" charset="0"/>
              <a:sym typeface="Twentieth Century"/>
            </a:endParaRPr>
          </a:p>
          <a:p>
            <a:pPr marL="457200" lvl="0" indent="-342900" algn="l" rtl="0">
              <a:spcBef>
                <a:spcPts val="0"/>
              </a:spcBef>
              <a:spcAft>
                <a:spcPts val="0"/>
              </a:spcAft>
              <a:buClr>
                <a:schemeClr val="dk1"/>
              </a:buClr>
              <a:buSzPts val="1800"/>
              <a:buFont typeface="Twentieth Century"/>
              <a:buChar char="●"/>
            </a:pPr>
            <a:r>
              <a:rPr lang="en" dirty="0">
                <a:solidFill>
                  <a:schemeClr val="dk1"/>
                </a:solidFill>
                <a:latin typeface="Arial" panose="020B0604020202020204" pitchFamily="34" charset="0"/>
                <a:ea typeface="Twentieth Century"/>
                <a:cs typeface="Arial" panose="020B0604020202020204" pitchFamily="34" charset="0"/>
                <a:sym typeface="Twentieth Century"/>
              </a:rPr>
              <a:t>Selection of block type to minimize overall fabrication cost</a:t>
            </a:r>
            <a:endParaRPr dirty="0">
              <a:solidFill>
                <a:schemeClr val="dk1"/>
              </a:solidFill>
              <a:latin typeface="Arial" panose="020B0604020202020204" pitchFamily="34" charset="0"/>
              <a:ea typeface="Twentieth Century"/>
              <a:cs typeface="Arial" panose="020B0604020202020204" pitchFamily="34" charset="0"/>
              <a:sym typeface="Twentieth Century"/>
            </a:endParaRPr>
          </a:p>
          <a:p>
            <a:pPr marL="457200" lvl="0" indent="-342900" algn="l" rtl="0">
              <a:spcBef>
                <a:spcPts val="0"/>
              </a:spcBef>
              <a:spcAft>
                <a:spcPts val="0"/>
              </a:spcAft>
              <a:buClr>
                <a:schemeClr val="dk1"/>
              </a:buClr>
              <a:buSzPts val="1800"/>
              <a:buFont typeface="Twentieth Century"/>
              <a:buChar char="●"/>
            </a:pPr>
            <a:r>
              <a:rPr lang="en" dirty="0">
                <a:solidFill>
                  <a:schemeClr val="dk1"/>
                </a:solidFill>
                <a:latin typeface="Arial" panose="020B0604020202020204" pitchFamily="34" charset="0"/>
                <a:ea typeface="Twentieth Century"/>
                <a:cs typeface="Arial" panose="020B0604020202020204" pitchFamily="34" charset="0"/>
                <a:sym typeface="Twentieth Century"/>
              </a:rPr>
              <a:t>Recompilation of </a:t>
            </a:r>
            <a:r>
              <a:rPr lang="en" dirty="0" err="1">
                <a:solidFill>
                  <a:schemeClr val="dk1"/>
                </a:solidFill>
                <a:latin typeface="Arial" panose="020B0604020202020204" pitchFamily="34" charset="0"/>
                <a:ea typeface="Twentieth Century"/>
                <a:cs typeface="Arial" panose="020B0604020202020204" pitchFamily="34" charset="0"/>
                <a:sym typeface="Twentieth Century"/>
              </a:rPr>
              <a:t>voxelized</a:t>
            </a:r>
            <a:r>
              <a:rPr lang="en" dirty="0">
                <a:solidFill>
                  <a:schemeClr val="dk1"/>
                </a:solidFill>
                <a:latin typeface="Arial" panose="020B0604020202020204" pitchFamily="34" charset="0"/>
                <a:ea typeface="Twentieth Century"/>
                <a:cs typeface="Arial" panose="020B0604020202020204" pitchFamily="34" charset="0"/>
                <a:sym typeface="Twentieth Century"/>
              </a:rPr>
              <a:t> parts into a single structure</a:t>
            </a:r>
            <a:endParaRPr dirty="0">
              <a:solidFill>
                <a:schemeClr val="dk1"/>
              </a:solidFill>
              <a:latin typeface="Arial" panose="020B0604020202020204" pitchFamily="34" charset="0"/>
              <a:ea typeface="Twentieth Century"/>
              <a:cs typeface="Arial" panose="020B0604020202020204" pitchFamily="34" charset="0"/>
              <a:sym typeface="Twentieth Century"/>
            </a:endParaRPr>
          </a:p>
          <a:p>
            <a:pPr marL="457200" lvl="0" indent="-342900" algn="l" rtl="0">
              <a:spcBef>
                <a:spcPts val="0"/>
              </a:spcBef>
              <a:spcAft>
                <a:spcPts val="0"/>
              </a:spcAft>
              <a:buClr>
                <a:schemeClr val="dk1"/>
              </a:buClr>
              <a:buSzPts val="1800"/>
              <a:buFont typeface="Twentieth Century"/>
              <a:buChar char="●"/>
            </a:pPr>
            <a:r>
              <a:rPr lang="en" dirty="0">
                <a:solidFill>
                  <a:schemeClr val="dk1"/>
                </a:solidFill>
                <a:latin typeface="Arial" panose="020B0604020202020204" pitchFamily="34" charset="0"/>
                <a:ea typeface="Twentieth Century"/>
                <a:cs typeface="Arial" panose="020B0604020202020204" pitchFamily="34" charset="0"/>
                <a:sym typeface="Twentieth Century"/>
              </a:rPr>
              <a:t>Stability analysis post voxelization</a:t>
            </a:r>
            <a:endParaRPr dirty="0">
              <a:solidFill>
                <a:schemeClr val="dk1"/>
              </a:solidFill>
              <a:latin typeface="Arial" panose="020B0604020202020204" pitchFamily="34" charset="0"/>
              <a:ea typeface="Twentieth Century"/>
              <a:cs typeface="Arial" panose="020B0604020202020204" pitchFamily="34" charset="0"/>
              <a:sym typeface="Twentieth Century"/>
            </a:endParaRPr>
          </a:p>
        </p:txBody>
      </p:sp>
      <p:pic>
        <p:nvPicPr>
          <p:cNvPr id="87" name="Google Shape;87;p17"/>
          <p:cNvPicPr preferRelativeResize="0"/>
          <p:nvPr/>
        </p:nvPicPr>
        <p:blipFill rotWithShape="1">
          <a:blip r:embed="rId3">
            <a:alphaModFix/>
          </a:blip>
          <a:srcRect r="71074" b="9641"/>
          <a:stretch/>
        </p:blipFill>
        <p:spPr>
          <a:xfrm>
            <a:off x="103650" y="3041100"/>
            <a:ext cx="1703560" cy="2102400"/>
          </a:xfrm>
          <a:prstGeom prst="rect">
            <a:avLst/>
          </a:prstGeom>
          <a:noFill/>
          <a:ln>
            <a:noFill/>
          </a:ln>
        </p:spPr>
      </p:pic>
      <p:pic>
        <p:nvPicPr>
          <p:cNvPr id="89" name="Google Shape;89;p17"/>
          <p:cNvPicPr preferRelativeResize="0"/>
          <p:nvPr/>
        </p:nvPicPr>
        <p:blipFill rotWithShape="1">
          <a:blip r:embed="rId4">
            <a:alphaModFix/>
            <a:extLst>
              <a:ext uri="{BEBA8EAE-BF5A-486C-A8C5-ECC9F3942E4B}">
                <a14:imgProps xmlns:a14="http://schemas.microsoft.com/office/drawing/2010/main">
                  <a14:imgLayer r:embed="rId5">
                    <a14:imgEffect>
                      <a14:backgroundRemoval t="8259" b="92634" l="10705" r="96748">
                        <a14:foregroundMark x1="63144" y1="8259" x2="63144" y2="8259"/>
                        <a14:foregroundMark x1="93089" y1="34821" x2="93089" y2="34821"/>
                        <a14:foregroundMark x1="96883" y1="34152" x2="96883" y2="34152"/>
                        <a14:foregroundMark x1="10705" y1="92634" x2="10705" y2="92634"/>
                      </a14:backgroundRemoval>
                    </a14:imgEffect>
                  </a14:imgLayer>
                </a14:imgProps>
              </a:ext>
            </a:extLst>
          </a:blip>
          <a:srcRect l="1661"/>
          <a:stretch/>
        </p:blipFill>
        <p:spPr>
          <a:xfrm>
            <a:off x="2629499" y="3267224"/>
            <a:ext cx="2719975" cy="1679000"/>
          </a:xfrm>
          <a:prstGeom prst="rect">
            <a:avLst/>
          </a:prstGeom>
          <a:noFill/>
          <a:ln>
            <a:noFill/>
          </a:ln>
        </p:spPr>
      </p:pic>
      <p:pic>
        <p:nvPicPr>
          <p:cNvPr id="3" name="Picture 2" descr="Shape, arrow, rectangle&#10;&#10;Description automatically generated">
            <a:extLst>
              <a:ext uri="{FF2B5EF4-FFF2-40B4-BE49-F238E27FC236}">
                <a16:creationId xmlns:a16="http://schemas.microsoft.com/office/drawing/2014/main" id="{C27197E9-3003-E412-434B-3B01789F8F95}"/>
              </a:ext>
            </a:extLst>
          </p:cNvPr>
          <p:cNvPicPr>
            <a:picLocks noChangeAspect="1"/>
          </p:cNvPicPr>
          <p:nvPr/>
        </p:nvPicPr>
        <p:blipFill>
          <a:blip r:embed="rId6"/>
          <a:stretch>
            <a:fillRect/>
          </a:stretch>
        </p:blipFill>
        <p:spPr>
          <a:xfrm>
            <a:off x="1713711" y="3839537"/>
            <a:ext cx="1181100" cy="596900"/>
          </a:xfrm>
          <a:prstGeom prst="rect">
            <a:avLst/>
          </a:prstGeom>
        </p:spPr>
      </p:pic>
    </p:spTree>
    <p:extLst>
      <p:ext uri="{BB962C8B-B14F-4D97-AF65-F5344CB8AC3E}">
        <p14:creationId xmlns:p14="http://schemas.microsoft.com/office/powerpoint/2010/main" val="2333538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Arial" panose="020B0604020202020204" pitchFamily="34" charset="0"/>
                <a:ea typeface="Twentieth Century"/>
                <a:cs typeface="Arial" panose="020B0604020202020204" pitchFamily="34" charset="0"/>
                <a:sym typeface="Twentieth Century"/>
              </a:rPr>
              <a:t>Why it is of reasonable difficulty for this project:</a:t>
            </a:r>
            <a:endParaRPr>
              <a:latin typeface="Arial" panose="020B0604020202020204" pitchFamily="34" charset="0"/>
              <a:ea typeface="Twentieth Century"/>
              <a:cs typeface="Arial" panose="020B0604020202020204" pitchFamily="34" charset="0"/>
              <a:sym typeface="Twentieth Century"/>
            </a:endParaRPr>
          </a:p>
        </p:txBody>
      </p:sp>
      <p:sp>
        <p:nvSpPr>
          <p:cNvPr id="86" name="Google Shape;86;p17"/>
          <p:cNvSpPr txBox="1">
            <a:spLocks noGrp="1"/>
          </p:cNvSpPr>
          <p:nvPr>
            <p:ph type="body" idx="1"/>
          </p:nvPr>
        </p:nvSpPr>
        <p:spPr>
          <a:xfrm>
            <a:off x="311700" y="1152475"/>
            <a:ext cx="8520600" cy="19800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Clr>
                <a:schemeClr val="dk1"/>
              </a:buClr>
              <a:buSzPts val="1800"/>
              <a:buFont typeface="Twentieth Century"/>
              <a:buChar char="●"/>
            </a:pPr>
            <a:r>
              <a:rPr lang="en" dirty="0">
                <a:solidFill>
                  <a:schemeClr val="dk1"/>
                </a:solidFill>
                <a:latin typeface="Arial" panose="020B0604020202020204" pitchFamily="34" charset="0"/>
                <a:ea typeface="Twentieth Century"/>
                <a:cs typeface="Arial" panose="020B0604020202020204" pitchFamily="34" charset="0"/>
                <a:sym typeface="Twentieth Century"/>
              </a:rPr>
              <a:t>Combine </a:t>
            </a:r>
            <a:r>
              <a:rPr lang="en" dirty="0" err="1">
                <a:solidFill>
                  <a:schemeClr val="dk1"/>
                </a:solidFill>
                <a:latin typeface="Arial" panose="020B0604020202020204" pitchFamily="34" charset="0"/>
                <a:ea typeface="Twentieth Century"/>
                <a:cs typeface="Arial" panose="020B0604020202020204" pitchFamily="34" charset="0"/>
                <a:sym typeface="Twentieth Century"/>
              </a:rPr>
              <a:t>FsSimpleWindow</a:t>
            </a:r>
            <a:r>
              <a:rPr lang="en" dirty="0">
                <a:solidFill>
                  <a:schemeClr val="dk1"/>
                </a:solidFill>
                <a:latin typeface="Arial" panose="020B0604020202020204" pitchFamily="34" charset="0"/>
                <a:ea typeface="Twentieth Century"/>
                <a:cs typeface="Arial" panose="020B0604020202020204" pitchFamily="34" charset="0"/>
                <a:sym typeface="Twentieth Century"/>
              </a:rPr>
              <a:t> with a standard GUI Library</a:t>
            </a:r>
            <a:endParaRPr dirty="0">
              <a:solidFill>
                <a:schemeClr val="dk1"/>
              </a:solidFill>
              <a:latin typeface="Arial" panose="020B0604020202020204" pitchFamily="34" charset="0"/>
              <a:ea typeface="Twentieth Century"/>
              <a:cs typeface="Arial" panose="020B0604020202020204" pitchFamily="34" charset="0"/>
              <a:sym typeface="Twentieth Century"/>
            </a:endParaRPr>
          </a:p>
          <a:p>
            <a:pPr marL="457200" lvl="0" indent="-342900" algn="l" rtl="0">
              <a:spcBef>
                <a:spcPts val="0"/>
              </a:spcBef>
              <a:spcAft>
                <a:spcPts val="0"/>
              </a:spcAft>
              <a:buClr>
                <a:schemeClr val="dk1"/>
              </a:buClr>
              <a:buSzPts val="1800"/>
              <a:buFont typeface="Twentieth Century"/>
              <a:buChar char="●"/>
            </a:pPr>
            <a:r>
              <a:rPr lang="en" dirty="0">
                <a:solidFill>
                  <a:schemeClr val="dk1"/>
                </a:solidFill>
                <a:latin typeface="Arial" panose="020B0604020202020204" pitchFamily="34" charset="0"/>
                <a:ea typeface="Twentieth Century"/>
                <a:cs typeface="Arial" panose="020B0604020202020204" pitchFamily="34" charset="0"/>
                <a:sym typeface="Twentieth Century"/>
              </a:rPr>
              <a:t>Render STL file</a:t>
            </a:r>
            <a:endParaRPr dirty="0">
              <a:solidFill>
                <a:schemeClr val="dk1"/>
              </a:solidFill>
              <a:latin typeface="Arial" panose="020B0604020202020204" pitchFamily="34" charset="0"/>
              <a:ea typeface="Twentieth Century"/>
              <a:cs typeface="Arial" panose="020B0604020202020204" pitchFamily="34" charset="0"/>
              <a:sym typeface="Twentieth Century"/>
            </a:endParaRPr>
          </a:p>
          <a:p>
            <a:pPr marL="457200" lvl="0" indent="-342900" algn="l" rtl="0">
              <a:spcBef>
                <a:spcPts val="0"/>
              </a:spcBef>
              <a:spcAft>
                <a:spcPts val="0"/>
              </a:spcAft>
              <a:buClr>
                <a:schemeClr val="dk1"/>
              </a:buClr>
              <a:buSzPts val="1800"/>
              <a:buFont typeface="Twentieth Century"/>
              <a:buChar char="●"/>
            </a:pPr>
            <a:r>
              <a:rPr lang="en" dirty="0">
                <a:solidFill>
                  <a:schemeClr val="dk1"/>
                </a:solidFill>
                <a:latin typeface="Arial" panose="020B0604020202020204" pitchFamily="34" charset="0"/>
                <a:ea typeface="Twentieth Century"/>
                <a:cs typeface="Arial" panose="020B0604020202020204" pitchFamily="34" charset="0"/>
                <a:sym typeface="Twentieth Century"/>
              </a:rPr>
              <a:t>Generation of cost function to optimize block selection and assembly/</a:t>
            </a:r>
            <a:r>
              <a:rPr lang="en" dirty="0" err="1">
                <a:solidFill>
                  <a:schemeClr val="dk1"/>
                </a:solidFill>
                <a:latin typeface="Arial" panose="020B0604020202020204" pitchFamily="34" charset="0"/>
                <a:ea typeface="Twentieth Century"/>
                <a:cs typeface="Arial" panose="020B0604020202020204" pitchFamily="34" charset="0"/>
                <a:sym typeface="Twentieth Century"/>
              </a:rPr>
              <a:t>stackability</a:t>
            </a:r>
            <a:endParaRPr dirty="0">
              <a:solidFill>
                <a:schemeClr val="dk1"/>
              </a:solidFill>
              <a:latin typeface="Arial" panose="020B0604020202020204" pitchFamily="34" charset="0"/>
              <a:ea typeface="Twentieth Century"/>
              <a:cs typeface="Arial" panose="020B0604020202020204" pitchFamily="34" charset="0"/>
              <a:sym typeface="Twentieth Century"/>
            </a:endParaRPr>
          </a:p>
          <a:p>
            <a:pPr marL="457200" lvl="0" indent="-342900" algn="l" rtl="0">
              <a:spcBef>
                <a:spcPts val="0"/>
              </a:spcBef>
              <a:spcAft>
                <a:spcPts val="0"/>
              </a:spcAft>
              <a:buClr>
                <a:schemeClr val="dk1"/>
              </a:buClr>
              <a:buSzPts val="1800"/>
              <a:buFont typeface="Twentieth Century"/>
              <a:buChar char="●"/>
            </a:pPr>
            <a:r>
              <a:rPr lang="en" dirty="0">
                <a:solidFill>
                  <a:schemeClr val="dk1"/>
                </a:solidFill>
                <a:latin typeface="Arial" panose="020B0604020202020204" pitchFamily="34" charset="0"/>
                <a:ea typeface="Twentieth Century"/>
                <a:cs typeface="Arial" panose="020B0604020202020204" pitchFamily="34" charset="0"/>
                <a:sym typeface="Twentieth Century"/>
              </a:rPr>
              <a:t>Selection of block type to minimize overall fabrication cost</a:t>
            </a:r>
            <a:endParaRPr dirty="0">
              <a:solidFill>
                <a:schemeClr val="dk1"/>
              </a:solidFill>
              <a:latin typeface="Arial" panose="020B0604020202020204" pitchFamily="34" charset="0"/>
              <a:ea typeface="Twentieth Century"/>
              <a:cs typeface="Arial" panose="020B0604020202020204" pitchFamily="34" charset="0"/>
              <a:sym typeface="Twentieth Century"/>
            </a:endParaRPr>
          </a:p>
          <a:p>
            <a:pPr marL="457200" lvl="0" indent="-342900" algn="l" rtl="0">
              <a:spcBef>
                <a:spcPts val="0"/>
              </a:spcBef>
              <a:spcAft>
                <a:spcPts val="0"/>
              </a:spcAft>
              <a:buClr>
                <a:schemeClr val="dk1"/>
              </a:buClr>
              <a:buSzPts val="1800"/>
              <a:buFont typeface="Twentieth Century"/>
              <a:buChar char="●"/>
            </a:pPr>
            <a:r>
              <a:rPr lang="en" dirty="0">
                <a:solidFill>
                  <a:schemeClr val="dk1"/>
                </a:solidFill>
                <a:latin typeface="Arial" panose="020B0604020202020204" pitchFamily="34" charset="0"/>
                <a:ea typeface="Twentieth Century"/>
                <a:cs typeface="Arial" panose="020B0604020202020204" pitchFamily="34" charset="0"/>
                <a:sym typeface="Twentieth Century"/>
              </a:rPr>
              <a:t>Recompilation of </a:t>
            </a:r>
            <a:r>
              <a:rPr lang="en" dirty="0" err="1">
                <a:solidFill>
                  <a:schemeClr val="dk1"/>
                </a:solidFill>
                <a:latin typeface="Arial" panose="020B0604020202020204" pitchFamily="34" charset="0"/>
                <a:ea typeface="Twentieth Century"/>
                <a:cs typeface="Arial" panose="020B0604020202020204" pitchFamily="34" charset="0"/>
                <a:sym typeface="Twentieth Century"/>
              </a:rPr>
              <a:t>voxelized</a:t>
            </a:r>
            <a:r>
              <a:rPr lang="en" dirty="0">
                <a:solidFill>
                  <a:schemeClr val="dk1"/>
                </a:solidFill>
                <a:latin typeface="Arial" panose="020B0604020202020204" pitchFamily="34" charset="0"/>
                <a:ea typeface="Twentieth Century"/>
                <a:cs typeface="Arial" panose="020B0604020202020204" pitchFamily="34" charset="0"/>
                <a:sym typeface="Twentieth Century"/>
              </a:rPr>
              <a:t> parts into a single structure</a:t>
            </a:r>
            <a:endParaRPr dirty="0">
              <a:solidFill>
                <a:schemeClr val="dk1"/>
              </a:solidFill>
              <a:latin typeface="Arial" panose="020B0604020202020204" pitchFamily="34" charset="0"/>
              <a:ea typeface="Twentieth Century"/>
              <a:cs typeface="Arial" panose="020B0604020202020204" pitchFamily="34" charset="0"/>
              <a:sym typeface="Twentieth Century"/>
            </a:endParaRPr>
          </a:p>
          <a:p>
            <a:pPr marL="457200" lvl="0" indent="-342900" algn="l" rtl="0">
              <a:spcBef>
                <a:spcPts val="0"/>
              </a:spcBef>
              <a:spcAft>
                <a:spcPts val="0"/>
              </a:spcAft>
              <a:buClr>
                <a:schemeClr val="dk1"/>
              </a:buClr>
              <a:buSzPts val="1800"/>
              <a:buFont typeface="Twentieth Century"/>
              <a:buChar char="●"/>
            </a:pPr>
            <a:r>
              <a:rPr lang="en" dirty="0">
                <a:solidFill>
                  <a:schemeClr val="dk1"/>
                </a:solidFill>
                <a:latin typeface="Arial" panose="020B0604020202020204" pitchFamily="34" charset="0"/>
                <a:ea typeface="Twentieth Century"/>
                <a:cs typeface="Arial" panose="020B0604020202020204" pitchFamily="34" charset="0"/>
                <a:sym typeface="Twentieth Century"/>
              </a:rPr>
              <a:t>Stability analysis post voxelization</a:t>
            </a:r>
            <a:endParaRPr dirty="0">
              <a:solidFill>
                <a:schemeClr val="dk1"/>
              </a:solidFill>
              <a:latin typeface="Arial" panose="020B0604020202020204" pitchFamily="34" charset="0"/>
              <a:ea typeface="Twentieth Century"/>
              <a:cs typeface="Arial" panose="020B0604020202020204" pitchFamily="34" charset="0"/>
              <a:sym typeface="Twentieth Century"/>
            </a:endParaRPr>
          </a:p>
        </p:txBody>
      </p:sp>
      <p:pic>
        <p:nvPicPr>
          <p:cNvPr id="87" name="Google Shape;87;p17"/>
          <p:cNvPicPr preferRelativeResize="0"/>
          <p:nvPr/>
        </p:nvPicPr>
        <p:blipFill rotWithShape="1">
          <a:blip r:embed="rId3">
            <a:alphaModFix/>
          </a:blip>
          <a:srcRect r="71074" b="9641"/>
          <a:stretch/>
        </p:blipFill>
        <p:spPr>
          <a:xfrm>
            <a:off x="103650" y="3041100"/>
            <a:ext cx="1703560" cy="2102400"/>
          </a:xfrm>
          <a:prstGeom prst="rect">
            <a:avLst/>
          </a:prstGeom>
          <a:noFill/>
          <a:ln>
            <a:noFill/>
          </a:ln>
        </p:spPr>
      </p:pic>
      <p:pic>
        <p:nvPicPr>
          <p:cNvPr id="89" name="Google Shape;89;p17"/>
          <p:cNvPicPr preferRelativeResize="0"/>
          <p:nvPr/>
        </p:nvPicPr>
        <p:blipFill rotWithShape="1">
          <a:blip r:embed="rId4">
            <a:alphaModFix/>
            <a:extLst>
              <a:ext uri="{BEBA8EAE-BF5A-486C-A8C5-ECC9F3942E4B}">
                <a14:imgProps xmlns:a14="http://schemas.microsoft.com/office/drawing/2010/main">
                  <a14:imgLayer r:embed="rId5">
                    <a14:imgEffect>
                      <a14:backgroundRemoval t="8259" b="92634" l="10705" r="96748">
                        <a14:foregroundMark x1="63144" y1="8259" x2="63144" y2="8259"/>
                        <a14:foregroundMark x1="93089" y1="34821" x2="93089" y2="34821"/>
                        <a14:foregroundMark x1="96883" y1="34152" x2="96883" y2="34152"/>
                        <a14:foregroundMark x1="10705" y1="92634" x2="10705" y2="92634"/>
                      </a14:backgroundRemoval>
                    </a14:imgEffect>
                  </a14:imgLayer>
                </a14:imgProps>
              </a:ext>
            </a:extLst>
          </a:blip>
          <a:srcRect l="1661"/>
          <a:stretch/>
        </p:blipFill>
        <p:spPr>
          <a:xfrm>
            <a:off x="2629499" y="3267224"/>
            <a:ext cx="2719975" cy="1679000"/>
          </a:xfrm>
          <a:prstGeom prst="rect">
            <a:avLst/>
          </a:prstGeom>
          <a:noFill/>
          <a:ln>
            <a:noFill/>
          </a:ln>
        </p:spPr>
      </p:pic>
      <p:pic>
        <p:nvPicPr>
          <p:cNvPr id="91" name="Google Shape;91;p17"/>
          <p:cNvPicPr preferRelativeResize="0"/>
          <p:nvPr/>
        </p:nvPicPr>
        <p:blipFill rotWithShape="1">
          <a:blip r:embed="rId6">
            <a:alphaModFix/>
            <a:extLst>
              <a:ext uri="{BEBA8EAE-BF5A-486C-A8C5-ECC9F3942E4B}">
                <a14:imgProps xmlns:a14="http://schemas.microsoft.com/office/drawing/2010/main">
                  <a14:imgLayer r:embed="rId7">
                    <a14:imgEffect>
                      <a14:backgroundRemoval t="9341" b="92033" l="1493" r="93657">
                        <a14:foregroundMark x1="6592" y1="48901" x2="6592" y2="48901"/>
                        <a14:foregroundMark x1="1493" y1="49451" x2="1493" y2="49451"/>
                        <a14:foregroundMark x1="93657" y1="92033" x2="93657" y2="92033"/>
                        <a14:foregroundMark x1="92537" y1="89560" x2="92537" y2="89560"/>
                        <a14:foregroundMark x1="86940" y1="82143" x2="86940" y2="82143"/>
                        <a14:foregroundMark x1="86940" y1="82143" x2="88060" y2="85714"/>
                        <a14:foregroundMark x1="32587" y1="58791" x2="32960" y2="63187"/>
                        <a14:foregroundMark x1="36318" y1="62088" x2="31841" y2="63736"/>
                      </a14:backgroundRemoval>
                    </a14:imgEffect>
                  </a14:imgLayer>
                </a14:imgProps>
              </a:ext>
            </a:extLst>
          </a:blip>
          <a:srcRect t="-1910" b="-1899"/>
          <a:stretch/>
        </p:blipFill>
        <p:spPr>
          <a:xfrm>
            <a:off x="6544226" y="3267224"/>
            <a:ext cx="2599774" cy="1737360"/>
          </a:xfrm>
          <a:prstGeom prst="rect">
            <a:avLst/>
          </a:prstGeom>
          <a:noFill/>
          <a:ln>
            <a:noFill/>
          </a:ln>
        </p:spPr>
      </p:pic>
      <p:pic>
        <p:nvPicPr>
          <p:cNvPr id="3" name="Picture 2" descr="Shape, arrow, rectangle&#10;&#10;Description automatically generated">
            <a:extLst>
              <a:ext uri="{FF2B5EF4-FFF2-40B4-BE49-F238E27FC236}">
                <a16:creationId xmlns:a16="http://schemas.microsoft.com/office/drawing/2014/main" id="{C27197E9-3003-E412-434B-3B01789F8F95}"/>
              </a:ext>
            </a:extLst>
          </p:cNvPr>
          <p:cNvPicPr>
            <a:picLocks noChangeAspect="1"/>
          </p:cNvPicPr>
          <p:nvPr/>
        </p:nvPicPr>
        <p:blipFill>
          <a:blip r:embed="rId8"/>
          <a:stretch>
            <a:fillRect/>
          </a:stretch>
        </p:blipFill>
        <p:spPr>
          <a:xfrm>
            <a:off x="1713711" y="3839537"/>
            <a:ext cx="1181100" cy="596900"/>
          </a:xfrm>
          <a:prstGeom prst="rect">
            <a:avLst/>
          </a:prstGeom>
        </p:spPr>
      </p:pic>
      <p:pic>
        <p:nvPicPr>
          <p:cNvPr id="4" name="Picture 3" descr="Shape, arrow, rectangle&#10;&#10;Description automatically generated">
            <a:extLst>
              <a:ext uri="{FF2B5EF4-FFF2-40B4-BE49-F238E27FC236}">
                <a16:creationId xmlns:a16="http://schemas.microsoft.com/office/drawing/2014/main" id="{F8B2E920-D9D4-52E9-E5E1-875A12BB0DC5}"/>
              </a:ext>
            </a:extLst>
          </p:cNvPr>
          <p:cNvPicPr>
            <a:picLocks noChangeAspect="1"/>
          </p:cNvPicPr>
          <p:nvPr/>
        </p:nvPicPr>
        <p:blipFill>
          <a:blip r:embed="rId8"/>
          <a:stretch>
            <a:fillRect/>
          </a:stretch>
        </p:blipFill>
        <p:spPr>
          <a:xfrm>
            <a:off x="5220586" y="3793850"/>
            <a:ext cx="1181100" cy="596900"/>
          </a:xfrm>
          <a:prstGeom prst="rect">
            <a:avLst/>
          </a:prstGeom>
        </p:spPr>
      </p:pic>
    </p:spTree>
    <p:extLst>
      <p:ext uri="{BB962C8B-B14F-4D97-AF65-F5344CB8AC3E}">
        <p14:creationId xmlns:p14="http://schemas.microsoft.com/office/powerpoint/2010/main" val="195459119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660</Words>
  <Application>Microsoft Macintosh PowerPoint</Application>
  <PresentationFormat>On-screen Show (16:9)</PresentationFormat>
  <Paragraphs>81</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Twentieth Century</vt:lpstr>
      <vt:lpstr>Roboto</vt:lpstr>
      <vt:lpstr>Arial</vt:lpstr>
      <vt:lpstr>Simple Light</vt:lpstr>
      <vt:lpstr>Blocked</vt:lpstr>
      <vt:lpstr>What the program will do:</vt:lpstr>
      <vt:lpstr>Why we chose this topic:</vt:lpstr>
      <vt:lpstr>How are we going to do it…</vt:lpstr>
      <vt:lpstr>Why it is of reasonable difficulty for this project:</vt:lpstr>
      <vt:lpstr>Why it is of reasonable difficulty for this project:</vt:lpstr>
      <vt:lpstr>Why it is of reasonable difficulty for this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Blocked</dc:title>
  <cp:lastModifiedBy>Connor Geshan</cp:lastModifiedBy>
  <cp:revision>3</cp:revision>
  <dcterms:modified xsi:type="dcterms:W3CDTF">2023-03-13T17:18:51Z</dcterms:modified>
</cp:coreProperties>
</file>