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1"/>
  </p:notesMasterIdLst>
  <p:sldIdLst>
    <p:sldId id="256" r:id="rId2"/>
    <p:sldId id="258" r:id="rId3"/>
    <p:sldId id="259" r:id="rId4"/>
    <p:sldId id="263" r:id="rId5"/>
    <p:sldId id="261" r:id="rId6"/>
    <p:sldId id="260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6840" autoAdjust="0"/>
  </p:normalViewPr>
  <p:slideViewPr>
    <p:cSldViewPr snapToGrid="0">
      <p:cViewPr>
        <p:scale>
          <a:sx n="75" d="100"/>
          <a:sy n="75" d="100"/>
        </p:scale>
        <p:origin x="1242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4E-43FE-A6C8-627AC68009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4E-43FE-A6C8-627AC68009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tx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4E-43FE-A6C8-627AC68009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9001183"/>
        <c:axId val="228998687"/>
      </c:barChart>
      <c:catAx>
        <c:axId val="229001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8998687"/>
        <c:crosses val="autoZero"/>
        <c:auto val="1"/>
        <c:lblAlgn val="ctr"/>
        <c:lblOffset val="100"/>
        <c:noMultiLvlLbl val="0"/>
      </c:catAx>
      <c:valAx>
        <c:axId val="228998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900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8FAEC-255B-4450-834E-F854A73C1808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352E0-0E23-45D6-AC96-A69A3886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2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352E0-0E23-45D6-AC96-A69A38868A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4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D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0048-7B80-7993-9BB1-BC213D7C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54B2C-8594-43E5-F3F6-6BAE2CF12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5D6E1-C131-938F-77F2-F8631E5E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FE3C2-6D0A-278F-388A-A9365DAB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973C4-F1ED-894D-6D3E-4A377584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1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4702-7DBF-FC81-4B31-7D3BA132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317D-7190-5963-6CC4-90054B36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215D9-6A00-0379-5042-404395E7E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021A2-9041-C802-293C-75F3435A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973EC-D084-A438-7F6E-F909556C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414D1-35CF-D974-E022-D8927CFF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5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t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4702-7DBF-FC81-4B31-7D3BA132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317D-7190-5963-6CC4-90054B36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215D9-6A00-0379-5042-404395E7E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BD7D0-7662-0BC7-1DB6-4E9CC9FE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FE9B5-A5BE-04C5-59D6-C40DBC673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F12C-8B1A-869C-50C7-2B06B736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3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D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4702-7DBF-FC81-4B31-7D3BA132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317D-7190-5963-6CC4-90054B36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215D9-6A00-0379-5042-404395E7E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BE1CA-E295-A35F-7125-2101F785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BB6FC-79BF-89B1-F692-679EEFEE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FBB65-951F-A244-32FC-BBB3FA3A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70EB-ABFD-DDFD-F24E-9E1E2CC8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3D272-3513-1DB4-BBCB-6CE8B2AB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04D9E-0D26-55DE-E52F-E0DDE4469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B45D8-7D94-CEFC-8AE2-5CE331100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552DA-160A-6BB1-ADAE-342641823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DEAE4-2F03-E204-A792-6123DB35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A8E50-8B95-C89B-E4C7-94050DB1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A7060-C4B5-20AF-4F25-D40B4AC0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78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Lt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70EB-ABFD-DDFD-F24E-9E1E2CC8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3D272-3513-1DB4-BBCB-6CE8B2AB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04D9E-0D26-55DE-E52F-E0DDE4469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B45D8-7D94-CEFC-8AE2-5CE331100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552DA-160A-6BB1-ADAE-342641823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F0CCAA-9319-8F59-3906-FFB4B79D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1BC94-895C-898B-FA30-A230D608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D7941-4F7B-1C48-A71F-7A22E689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77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D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70EB-ABFD-DDFD-F24E-9E1E2CC8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3D272-3513-1DB4-BBCB-6CE8B2AB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04D9E-0D26-55DE-E52F-E0DDE4469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B45D8-7D94-CEFC-8AE2-5CE331100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552DA-160A-6BB1-ADAE-342641823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9C8E3-282A-C5A5-16BA-9D32535B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ADCEC-9630-CCFB-22C8-5D6565A7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005F3-A960-152C-D346-0225AB9D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93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5482-8284-1E34-8097-E44BD1E1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641098C-204F-0FE2-6E88-016AAE18E8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891607"/>
              </p:ext>
            </p:extLst>
          </p:nvPr>
        </p:nvGraphicFramePr>
        <p:xfrm>
          <a:off x="838200" y="1843403"/>
          <a:ext cx="10515600" cy="430018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758163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US" sz="1600" b="1" i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Category 1</a:t>
                      </a:r>
                      <a:endParaRPr lang="en-US" sz="1600" b="1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Category 2</a:t>
                      </a:r>
                      <a:endParaRPr lang="en-US" sz="1600" b="1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</a:rPr>
                        <a:t>Category 3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​</a:t>
                      </a:r>
                      <a:endParaRPr lang="en-US" sz="1600" b="1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</a:rPr>
                        <a:t>Category 4​</a:t>
                      </a:r>
                      <a:endParaRPr lang="en-US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87203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Q1</a:t>
                      </a:r>
                      <a:endParaRPr lang="en-US" sz="1400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100961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Q2</a:t>
                      </a:r>
                      <a:endParaRPr lang="en-US" sz="1400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90221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Q3</a:t>
                      </a:r>
                      <a:endParaRPr lang="en-US" sz="1400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75816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Q4</a:t>
                      </a:r>
                      <a:endParaRPr lang="en-US" sz="1400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400" b="0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0FBD7-734B-F532-CC84-E62DED22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3737F-8BE7-4F54-8A63-9515C137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8DDFF-84A4-D9E3-D0CA-9F788E67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4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F9B6-88EC-96D7-011C-E0D65765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aphicFrame>
        <p:nvGraphicFramePr>
          <p:cNvPr id="6" name="Chart Placeholder 5" descr="Chart Placeholder">
            <a:extLst>
              <a:ext uri="{FF2B5EF4-FFF2-40B4-BE49-F238E27FC236}">
                <a16:creationId xmlns:a16="http://schemas.microsoft.com/office/drawing/2014/main" id="{9720149E-270C-4530-1E61-61E8033B6D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9134862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B8E06-6518-4208-93DF-6EAF941B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E2DB8-23C9-355A-8615-60B8190B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E9CCB-BCE0-8BFD-3A95-0E923E25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770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B5F79-D00B-EA75-9289-0BCA3C68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1FC40-D711-BB6A-7C0B-0FA7CF9C6F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69128" y="2281238"/>
            <a:ext cx="1614488" cy="15636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C5B85355-5674-A3EE-9131-0DB7A3B0CA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84511" y="2281238"/>
            <a:ext cx="1614488" cy="15636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FAB00A0E-EA72-3DB4-E290-E45FFF92B6B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894" y="2281237"/>
            <a:ext cx="1614488" cy="15636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C3F6561C-FCC2-AD4D-2479-671AC4018FE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15277" y="2281236"/>
            <a:ext cx="1614488" cy="15636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25DBEF2-EF22-3BA4-D8E1-6B22836AFC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68336" y="4035566"/>
            <a:ext cx="1614488" cy="724441"/>
          </a:xfrm>
        </p:spPr>
        <p:txBody>
          <a:bodyPr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AA9AA20-4289-F8C0-6834-95A8007C9F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68336" y="4803826"/>
            <a:ext cx="1614488" cy="72444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2ACB7DD2-D4EE-66E4-B472-1B8C754E00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84511" y="4035566"/>
            <a:ext cx="1614488" cy="724441"/>
          </a:xfrm>
        </p:spPr>
        <p:txBody>
          <a:bodyPr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CA3CFDF-A4E7-02E7-52AD-1141C0FDE5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84511" y="4803826"/>
            <a:ext cx="1614488" cy="72444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1E304F0-7B43-3ACC-A96C-698C8AD6D5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9894" y="4035566"/>
            <a:ext cx="1614488" cy="724441"/>
          </a:xfrm>
        </p:spPr>
        <p:txBody>
          <a:bodyPr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9F7F334D-0EBF-775D-CCDE-6E1F46E560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9894" y="4803826"/>
            <a:ext cx="1614488" cy="72444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6269222-0464-C027-977E-DBF6077C56D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115277" y="4035566"/>
            <a:ext cx="1614488" cy="724441"/>
          </a:xfrm>
        </p:spPr>
        <p:txBody>
          <a:bodyPr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8A22C6D8-5019-8F6E-97FB-6AD13B6EC7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5277" y="4803826"/>
            <a:ext cx="1614488" cy="72444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6F258E-8053-AE7F-8522-A10C528EC4ED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98D98-F769-999D-3922-D8D38FD21192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25860-A742-0EEE-F42C-B8BA2A12F62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349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Modu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0D39-63F0-6ED7-2BBC-1A3A0007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38EFCA-BC60-D53E-3C6E-A5450690DE2A}"/>
              </a:ext>
            </a:extLst>
          </p:cNvPr>
          <p:cNvSpPr/>
          <p:nvPr/>
        </p:nvSpPr>
        <p:spPr>
          <a:xfrm>
            <a:off x="838200" y="1490004"/>
            <a:ext cx="2546746" cy="764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385A43-9696-AED1-52DB-1B9215C32F9F}"/>
              </a:ext>
            </a:extLst>
          </p:cNvPr>
          <p:cNvSpPr/>
          <p:nvPr/>
        </p:nvSpPr>
        <p:spPr>
          <a:xfrm>
            <a:off x="838480" y="2250486"/>
            <a:ext cx="2546746" cy="4105864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C21BEE-E906-357F-59FB-590FD3E2B5FC}"/>
              </a:ext>
            </a:extLst>
          </p:cNvPr>
          <p:cNvSpPr/>
          <p:nvPr/>
        </p:nvSpPr>
        <p:spPr>
          <a:xfrm>
            <a:off x="3468625" y="1490004"/>
            <a:ext cx="2546746" cy="764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BF5BE9-8015-DBB1-907B-1343FC774D47}"/>
              </a:ext>
            </a:extLst>
          </p:cNvPr>
          <p:cNvSpPr/>
          <p:nvPr/>
        </p:nvSpPr>
        <p:spPr>
          <a:xfrm>
            <a:off x="3472547" y="2250486"/>
            <a:ext cx="2546746" cy="410586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CE49DD-84EF-2F91-62DA-E2EC72B50477}"/>
              </a:ext>
            </a:extLst>
          </p:cNvPr>
          <p:cNvSpPr/>
          <p:nvPr/>
        </p:nvSpPr>
        <p:spPr>
          <a:xfrm>
            <a:off x="6103100" y="1490004"/>
            <a:ext cx="2546746" cy="764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60DD43-2AAE-AE93-4D54-684DB337DD2F}"/>
              </a:ext>
            </a:extLst>
          </p:cNvPr>
          <p:cNvSpPr/>
          <p:nvPr/>
        </p:nvSpPr>
        <p:spPr>
          <a:xfrm>
            <a:off x="6104221" y="2250486"/>
            <a:ext cx="2546746" cy="410586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4B0E6A-1308-DF9D-EC72-BBAA7523E6F3}"/>
              </a:ext>
            </a:extLst>
          </p:cNvPr>
          <p:cNvSpPr/>
          <p:nvPr/>
        </p:nvSpPr>
        <p:spPr>
          <a:xfrm>
            <a:off x="8724689" y="1490004"/>
            <a:ext cx="2546746" cy="764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321B48-29C4-10DD-8437-DD39AD4CB5BF}"/>
              </a:ext>
            </a:extLst>
          </p:cNvPr>
          <p:cNvSpPr/>
          <p:nvPr/>
        </p:nvSpPr>
        <p:spPr>
          <a:xfrm>
            <a:off x="8725136" y="2250486"/>
            <a:ext cx="2546746" cy="410586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168C0F0-00B1-200B-AF68-A5178D516C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09165" y="1592875"/>
            <a:ext cx="2204816" cy="55211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8C7A834F-7F61-E074-02BC-AFBE31D034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39590" y="1592874"/>
            <a:ext cx="2204816" cy="55211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C1F3B096-56F1-9EFD-4EA8-0FFEE1416C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4065" y="1592874"/>
            <a:ext cx="2204816" cy="55211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E35D8B09-AD8E-B53F-DBFC-B6BADD3447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79792" y="1592873"/>
            <a:ext cx="2204816" cy="55211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C8DE6C5-B857-6921-7384-7196D4F590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0118" y="2356898"/>
            <a:ext cx="2370013" cy="38904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D13EB98-1DD0-8ED4-CA91-D884708CCE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56991" y="2356897"/>
            <a:ext cx="2370013" cy="38904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15B2ADED-8AA7-7BCC-E7A9-9017A082B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1466" y="2356896"/>
            <a:ext cx="2370013" cy="38904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61548156-CD7E-4CEA-1923-EFB856274E0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13055" y="2356895"/>
            <a:ext cx="2370013" cy="38904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D643A-FC4A-7D4F-1FB1-8DFDE9BB8338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54402-4995-FD2F-67AA-9C2A7332848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F38E8-B22E-9B16-CB9C-E451CDF4C9D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2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D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9421-A842-08D2-5417-44D82046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46B42-2258-0AC1-215C-FDA27289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B5F82-5DFE-B998-9245-415EEBB2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8CB63-7A0E-6476-6238-89721A04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54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on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0">
            <a:extLst>
              <a:ext uri="{FF2B5EF4-FFF2-40B4-BE49-F238E27FC236}">
                <a16:creationId xmlns:a16="http://schemas.microsoft.com/office/drawing/2014/main" id="{D6D3D0D7-0DB1-A83C-4A41-6AC765A9B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DC232-08B8-1630-2DE6-00C0AF85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196" y="5030787"/>
            <a:ext cx="3294404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6818EC-BAFB-DD73-C510-92DD966CA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88201" y="466601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11D0CF-E9A5-0D6F-EBA8-728A0F80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94604" y="3590534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862772-B5C5-BA93-FD5B-0A3142229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08140" y="2514769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ECACDD-7326-3D89-B36C-27946577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20949" y="143816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228701-5B67-C511-AB84-42A954B1D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57713" y="4666016"/>
            <a:ext cx="151321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535DF1-43FD-7252-4207-CFCE8D7A1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4116" y="3590534"/>
            <a:ext cx="151321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A71C18-24A0-6D92-835D-77FB94BD0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77652" y="2514769"/>
            <a:ext cx="151321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B0F1DD-AE4D-3660-8443-FC9E1A135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90461" y="1438166"/>
            <a:ext cx="1513211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CE67DAD4-FAA7-27E6-B196-338A3FC6B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49130" y="1171274"/>
            <a:ext cx="2361767" cy="52944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340221F-C747-A2C1-E6D6-9F22840C37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07815" y="2258431"/>
            <a:ext cx="2361767" cy="52944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DD356704-0A4B-A80C-1DA5-91F6ED03D8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8362" y="3371090"/>
            <a:ext cx="2361767" cy="52944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D1D7080-D8F1-19D6-5443-CEE50E5B94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50183" y="4401294"/>
            <a:ext cx="2361767" cy="529444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F9758339-C982-3A7D-8A6C-9DFF581E541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33441" y="1171274"/>
            <a:ext cx="625297" cy="529444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18C1CB52-7F77-806A-9332-7C1DF578F8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05116" y="2258431"/>
            <a:ext cx="625297" cy="529444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8A14C232-8FF1-DC7D-E6E4-174518EF85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65599" y="3371090"/>
            <a:ext cx="625297" cy="529444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6FA493B7-D33C-06DB-688F-CC8ABA4B22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77653" y="4399792"/>
            <a:ext cx="625297" cy="529444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4E87D-AC23-9B83-F277-10E083B580A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BC100-F255-3D5D-50D7-7F2B0C1AE6F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483AC-5E60-6596-2250-4E7CBBEF0C4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1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Modu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6EA4-947F-F3DD-B268-A0BCC47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71DD8-45A1-51A2-440E-AB72098AD10A}"/>
              </a:ext>
            </a:extLst>
          </p:cNvPr>
          <p:cNvSpPr/>
          <p:nvPr/>
        </p:nvSpPr>
        <p:spPr>
          <a:xfrm>
            <a:off x="846159" y="1468856"/>
            <a:ext cx="3343701" cy="4807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661AD-FBF5-A93C-710F-894CC0D1E9A7}"/>
              </a:ext>
            </a:extLst>
          </p:cNvPr>
          <p:cNvSpPr/>
          <p:nvPr/>
        </p:nvSpPr>
        <p:spPr>
          <a:xfrm>
            <a:off x="4385481" y="1468856"/>
            <a:ext cx="3343701" cy="4807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558D12-68B6-EBC9-0375-7AFA43FA8669}"/>
              </a:ext>
            </a:extLst>
          </p:cNvPr>
          <p:cNvSpPr/>
          <p:nvPr/>
        </p:nvSpPr>
        <p:spPr>
          <a:xfrm>
            <a:off x="7937758" y="1465818"/>
            <a:ext cx="3343701" cy="4807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E0140E5-AA9B-6563-F7EF-9608AB864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4221" y="1605230"/>
            <a:ext cx="3064379" cy="804684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5D49F94-00F4-4F64-E8BB-A187DF9D78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25141" y="1605230"/>
            <a:ext cx="3064379" cy="804684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0F144F4-820B-31AF-09EA-BB090E3A2E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77418" y="1605230"/>
            <a:ext cx="3064379" cy="804684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86E482B-0BB7-5EE7-0F56-74770FFB56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5819" y="2548104"/>
            <a:ext cx="3064379" cy="3587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5012328-75DD-515A-889C-EE29542C0D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31620" y="2546288"/>
            <a:ext cx="3064379" cy="3587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235D895F-5F3C-4868-97E5-EFF586EA8A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77417" y="2546288"/>
            <a:ext cx="3064379" cy="358777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573C9-AA59-BD71-BB68-33DE383922B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A2A61-ADA3-D79C-B0D8-3D9C3B6AE63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156E0-8A3D-36ED-3DA8-72B549A9179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99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9421-A842-08D2-5417-44D82046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2DC9D-4A40-5051-ADB0-DE09B2B9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04099-8F90-29DB-1F60-9B42A17E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2F30B-2CD5-3FBC-9E33-1FA62147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606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Lt Blue 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9421-A842-08D2-5417-44D82046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E9603-174A-8D4E-1D68-E5D7ED41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D940B-CA5D-0A70-9047-2DF55053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A808B-9947-663C-EFE8-C73C0A06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92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481E5-0995-F4C7-8EFE-9010A59D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7B59B4-C03D-BF08-ACF9-2FA5298B6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181B1-3C98-6637-9526-9A8F55E0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07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t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6CBA0-3A3D-71A8-5AEB-BE20C457A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42360-615C-0F76-79BB-F0E1C4CB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93E9C-1212-13CB-FAD3-C83D2095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191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1F2FD-2615-057D-CCC3-2AE80B3A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5886B-1303-1A6C-2527-E943BC67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2B39C-E308-6085-DBEF-7CAB1DFF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753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377B-5889-1725-A057-B1636F94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607B-D1DE-171F-4FD7-90AED77E1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F3A7F-AA39-0F89-F329-C4B48D38E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7828B-39F0-0030-5510-8C3A6A7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3E74F-FD5D-D87F-526A-7222CB16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67E8D-5417-55D3-0C9E-1DD536D9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917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t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377B-5889-1725-A057-B1636F94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607B-D1DE-171F-4FD7-90AED77E1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F3A7F-AA39-0F89-F329-C4B48D38E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FF6CA-506C-8808-9F13-F1F49081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06EFE-9F50-E387-6D71-8FD83252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726B0-F774-55A5-3D77-B00FA22F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01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D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377B-5889-1725-A057-B1636F94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607B-D1DE-171F-4FD7-90AED77E1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F3A7F-AA39-0F89-F329-C4B48D38E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EEE9C-B2B9-A0DE-ED72-4793F1AE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FF46A-367A-3FC5-97EE-19A267D3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ECC93-9AE5-75A2-580E-25E1CE9E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0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 Dk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9421-A842-08D2-5417-44D82046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97B7-7938-060E-EA52-C0F8F4C0A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5"/>
                </a:solidFill>
              </a:defRPr>
            </a:lvl3pPr>
            <a:lvl4pPr>
              <a:defRPr>
                <a:solidFill>
                  <a:schemeClr val="accent5"/>
                </a:solidFill>
              </a:defRPr>
            </a:lvl4pPr>
            <a:lvl5pPr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2C028-98A6-929A-1FC0-11244BBC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356350"/>
            <a:ext cx="2743200" cy="365125"/>
          </a:xfrm>
        </p:spPr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3FFE-1642-6149-EA88-9658194D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F6530-FF0B-8DB1-4A54-7B0730DA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545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DA11-878C-C0ED-605C-B1EE45A3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A0C30-0352-D7E2-8DFB-83AC25AD5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4BEBC-AEC5-D61C-D96D-0ACA4BAF9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3FA1E94-5F6A-71FD-6FE6-973BDE4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7BC58B-A70D-6AF4-5A90-EA6EFB80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6392B9D-762B-E0DD-822C-B23F25BB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83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t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DA11-878C-C0ED-605C-B1EE45A3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A0C30-0352-D7E2-8DFB-83AC25AD5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4BEBC-AEC5-D61C-D96D-0ACA4BAF9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E3F3-48EC-B24C-1277-1D8DB1CB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A5DAF-5C9E-AEF3-19B3-F08D5CCB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05D65-1E8E-A6E1-6F49-28458F69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50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D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DA11-878C-C0ED-605C-B1EE45A3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A0C30-0352-D7E2-8DFB-83AC25AD5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4BEBC-AEC5-D61C-D96D-0ACA4BAF9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B08EB-AC0B-AD86-464A-52FB1BF2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293FD-C445-6574-621E-9349E237A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70301-3C71-038E-69B0-BA6AFFC6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032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BAA1-BEA4-4F35-3267-BDA1284F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48D75-CC14-B972-0DF9-354A79118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61817-0C92-CCDE-4C11-02A3C872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CE9A3-F497-1319-7022-DAF179BA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AF4AC-28B9-8027-E389-0C1E996D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082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Lt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BAA1-BEA4-4F35-3267-BDA1284F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48D75-CC14-B972-0DF9-354A79118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3DDD5-4736-0CCE-3E4F-565A49DA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81616-FC47-1B25-5D4B-8CB88127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46D25-02EB-761C-C71B-7F75CCB3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173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Dk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BAA1-BEA4-4F35-3267-BDA1284F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48D75-CC14-B972-0DF9-354A79118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13D4-1C87-856A-E8FB-E09945DB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1D16A-37B1-D5B7-933D-EEEBAD93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FFE9-F7CB-BAE0-EB2C-35B5F720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94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EF963-0A05-0E2E-5304-9F3F9C0EA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278B3-E66C-5078-7751-D18D5C11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80E98-255C-4A75-9578-BA0FC6CE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C1FEE-6E78-82C4-AF1D-5338709C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C8BB1-8072-7AFD-64EF-81599581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038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EF963-0A05-0E2E-5304-9F3F9C0EA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278B3-E66C-5078-7751-D18D5C11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9340F-3BBE-8014-657B-E807C188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7E835-74D9-34A4-2328-6B3BBF5E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17BDD-808D-4DFD-3A87-0368CC70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445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Vertical Title and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EF963-0A05-0E2E-5304-9F3F9C0EA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278B3-E66C-5078-7751-D18D5C11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78F5-F47F-FD5A-616E-F197DA16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03851-4BA0-E0E0-9E33-86BD6645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EB797-4EE1-357F-C864-7A51CED8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5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1DD7EA-D279-0EBF-B48B-592A7BE9D283}"/>
              </a:ext>
            </a:extLst>
          </p:cNvPr>
          <p:cNvSpPr/>
          <p:nvPr/>
        </p:nvSpPr>
        <p:spPr>
          <a:xfrm>
            <a:off x="0" y="0"/>
            <a:ext cx="910305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3A6FF-73AA-ED1F-D9F6-ADC552386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566756" cy="2387600"/>
          </a:xfrm>
        </p:spPr>
        <p:txBody>
          <a:bodyPr anchor="b"/>
          <a:lstStyle>
            <a:lvl1pPr algn="l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01EE9-E72A-68F9-B962-74012ED2A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56675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557C889C-5FCB-D760-CADA-BC020C818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3850" y="5471176"/>
            <a:ext cx="1901569" cy="87595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AC17-1D74-19BD-036D-E6A65782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BA934-B4C4-5382-CF58-FD9151D3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F136C-0CE0-B452-F137-5C6E44D7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02D1-472A-697C-226C-B79B2368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01444-2E01-1A0B-A5D6-DBE145120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E7803-64B3-B875-18F2-850EE9C5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6721A-0A16-FF7B-3CD6-FA9CC676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78634-EC2C-91BD-E443-749BFA22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4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1665B3-B7DC-73B5-7368-B969E2F1E9B7}"/>
              </a:ext>
            </a:extLst>
          </p:cNvPr>
          <p:cNvSpPr/>
          <p:nvPr/>
        </p:nvSpPr>
        <p:spPr>
          <a:xfrm>
            <a:off x="2483893" y="0"/>
            <a:ext cx="9708107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E8098-D078-3387-8787-F14F0DA2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0982" y="365125"/>
            <a:ext cx="846281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CC4F81-137F-83B0-B119-42B6BDEFC5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1215" y="1984187"/>
            <a:ext cx="2743200" cy="550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Type in item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9E5B047-1C95-89D3-FA54-F0E58C4F93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1215" y="2844158"/>
            <a:ext cx="2743200" cy="550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Type in item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9132582-F09E-D579-57EA-E4B9235C2E0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215" y="3704129"/>
            <a:ext cx="2743200" cy="550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Type in item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423A673-A717-DB5E-F8BE-D9721AFDF24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11215" y="4583264"/>
            <a:ext cx="2743200" cy="550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Type in item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C469BE0-7459-BC18-8D22-C4EA5368C9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11215" y="5462399"/>
            <a:ext cx="2743200" cy="550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Type in item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42033B-4F70-2103-64DB-160C661313A9}"/>
              </a:ext>
            </a:extLst>
          </p:cNvPr>
          <p:cNvSpPr/>
          <p:nvPr/>
        </p:nvSpPr>
        <p:spPr>
          <a:xfrm>
            <a:off x="4310790" y="1983810"/>
            <a:ext cx="485192" cy="485192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D8513396-A3A8-1294-238E-B10CD34844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0259" y="1986342"/>
            <a:ext cx="424097" cy="480131"/>
          </a:xfrm>
        </p:spPr>
        <p:txBody>
          <a:bodyPr anchor="ctr" anchorCtr="1">
            <a:no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134A5F-E9C9-B5D2-DB54-E0DEF63DB794}"/>
              </a:ext>
            </a:extLst>
          </p:cNvPr>
          <p:cNvSpPr/>
          <p:nvPr/>
        </p:nvSpPr>
        <p:spPr>
          <a:xfrm>
            <a:off x="4310790" y="2855604"/>
            <a:ext cx="485192" cy="48519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6F02BE14-8D80-8237-04D2-E20E26C9F4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0259" y="2876002"/>
            <a:ext cx="424097" cy="444399"/>
          </a:xfrm>
        </p:spPr>
        <p:txBody>
          <a:bodyPr anchor="ctr" anchorCtr="1">
            <a:no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D5D54B-402F-A8C8-D63F-8752E0C297C3}"/>
              </a:ext>
            </a:extLst>
          </p:cNvPr>
          <p:cNvSpPr/>
          <p:nvPr/>
        </p:nvSpPr>
        <p:spPr>
          <a:xfrm>
            <a:off x="4310790" y="3697181"/>
            <a:ext cx="485192" cy="48519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BD01472-BF51-5D08-E815-2C490A58B6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0259" y="3717579"/>
            <a:ext cx="424097" cy="444399"/>
          </a:xfrm>
        </p:spPr>
        <p:txBody>
          <a:bodyPr anchor="ctr" anchorCtr="1">
            <a:no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E2A0DF-FE39-FCE7-D381-A111B9438C6E}"/>
              </a:ext>
            </a:extLst>
          </p:cNvPr>
          <p:cNvSpPr/>
          <p:nvPr/>
        </p:nvSpPr>
        <p:spPr>
          <a:xfrm>
            <a:off x="4310790" y="4583264"/>
            <a:ext cx="485192" cy="48519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A511FBC-C6DE-D5D4-896B-62F3F2F0BB5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50259" y="4603662"/>
            <a:ext cx="424097" cy="444399"/>
          </a:xfrm>
        </p:spPr>
        <p:txBody>
          <a:bodyPr anchor="ctr" anchorCtr="1">
            <a:no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35A177-3BF4-5624-734A-0B89379C9FE2}"/>
              </a:ext>
            </a:extLst>
          </p:cNvPr>
          <p:cNvSpPr/>
          <p:nvPr/>
        </p:nvSpPr>
        <p:spPr>
          <a:xfrm>
            <a:off x="4310790" y="5460396"/>
            <a:ext cx="485192" cy="48519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CBF92582-11EC-D8CA-F9B0-AEB33C8B5A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50259" y="5480794"/>
            <a:ext cx="424097" cy="444399"/>
          </a:xfrm>
        </p:spPr>
        <p:txBody>
          <a:bodyPr anchor="ctr" anchorCtr="1">
            <a:noAutofit/>
          </a:bodyPr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2ABBB-EBEB-F4B4-1062-FB7B90D8A1C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4D6E-DE9C-C5DB-E809-861393C91538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0770D-A6E9-E597-9B43-5962A77F283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1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Lt 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0048-7B80-7993-9BB1-BC213D7C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54B2C-8594-43E5-F3F6-6BAE2CF12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EF6CA-A400-DAA2-EFE0-9A634642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622F9-B4AD-BCEC-B84E-1FE54D2A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8E88A-E7FA-D730-CBB3-6801A58A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0048-7B80-7993-9BB1-BC213D7C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54B2C-8594-43E5-F3F6-6BAE2CF12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B9F46-13D5-A38B-474B-E071B995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67118-2715-EB61-AF63-AF5D627F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F5562-0595-7967-22E5-C0D16709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1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Modu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17CE-5728-6FEA-34BE-338E4B3D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777EC-C5AF-DADD-9BA3-A514C0F63763}"/>
              </a:ext>
            </a:extLst>
          </p:cNvPr>
          <p:cNvSpPr/>
          <p:nvPr/>
        </p:nvSpPr>
        <p:spPr>
          <a:xfrm>
            <a:off x="838201" y="1791932"/>
            <a:ext cx="3343701" cy="164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700896-168D-8CFD-6956-9116856AD66C}"/>
              </a:ext>
            </a:extLst>
          </p:cNvPr>
          <p:cNvSpPr/>
          <p:nvPr/>
        </p:nvSpPr>
        <p:spPr>
          <a:xfrm>
            <a:off x="4377523" y="1791931"/>
            <a:ext cx="3343701" cy="164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B923EF-88AA-79CE-E8B1-B259BC6085E2}"/>
              </a:ext>
            </a:extLst>
          </p:cNvPr>
          <p:cNvSpPr/>
          <p:nvPr/>
        </p:nvSpPr>
        <p:spPr>
          <a:xfrm>
            <a:off x="7929800" y="1788894"/>
            <a:ext cx="3343701" cy="1640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C8389A-202F-2D65-869C-B970CAAC84EB}"/>
              </a:ext>
            </a:extLst>
          </p:cNvPr>
          <p:cNvSpPr/>
          <p:nvPr/>
        </p:nvSpPr>
        <p:spPr>
          <a:xfrm>
            <a:off x="838201" y="3764906"/>
            <a:ext cx="3343701" cy="164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C9ACBE-8B8C-0624-1FD3-4E0E9B45290B}"/>
              </a:ext>
            </a:extLst>
          </p:cNvPr>
          <p:cNvSpPr/>
          <p:nvPr/>
        </p:nvSpPr>
        <p:spPr>
          <a:xfrm>
            <a:off x="4377523" y="3764905"/>
            <a:ext cx="3343701" cy="1640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449FC7-834B-5692-714F-0207083CAF63}"/>
              </a:ext>
            </a:extLst>
          </p:cNvPr>
          <p:cNvSpPr/>
          <p:nvPr/>
        </p:nvSpPr>
        <p:spPr>
          <a:xfrm>
            <a:off x="7929800" y="3761868"/>
            <a:ext cx="3343701" cy="1640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20CD742-8EC4-23C0-60E1-2960E7C3E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6950" y="1956988"/>
            <a:ext cx="3021650" cy="134169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EC903F60-6E7A-7899-B670-FFFB2EE393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8548" y="1956988"/>
            <a:ext cx="3021650" cy="134169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800891F5-E3A1-8029-606E-3DBFD4A2A8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0825" y="1971183"/>
            <a:ext cx="3021650" cy="134169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2B765E61-57DA-9B31-BAE5-80A0896815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16950" y="3911076"/>
            <a:ext cx="3021650" cy="134169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611F1F7-BD13-728E-BFF4-349B2DD58E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38548" y="3911076"/>
            <a:ext cx="3021650" cy="13416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E78C1116-5BD4-FF19-32E1-6D9D488553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90825" y="3911076"/>
            <a:ext cx="3021650" cy="134169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3792E-4359-BF18-D070-E91358E6693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78D3F-B4B5-EFD6-B7DA-C4E5AAF1CAE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0A1BD-38F9-F3C2-61E5-2F595416CAF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1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3115A-C520-0E86-810C-79D0BE3C6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761B7-5F45-44D9-A8BF-6F37B9DB0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E3CEB-095C-25C6-38DF-151E12981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March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3973E-3BD9-AD35-70E7-AAAEAEE74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19162-9207-20E8-888E-54C1AB365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51489-065A-40DF-842A-D05371B5D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67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  <p:sldLayoutId id="2147483778" r:id="rId19"/>
    <p:sldLayoutId id="2147483779" r:id="rId20"/>
    <p:sldLayoutId id="2147483780" r:id="rId21"/>
    <p:sldLayoutId id="2147483781" r:id="rId22"/>
    <p:sldLayoutId id="2147483782" r:id="rId23"/>
    <p:sldLayoutId id="2147483783" r:id="rId24"/>
    <p:sldLayoutId id="2147483784" r:id="rId25"/>
    <p:sldLayoutId id="2147483785" r:id="rId26"/>
    <p:sldLayoutId id="2147483786" r:id="rId27"/>
    <p:sldLayoutId id="2147483787" r:id="rId28"/>
    <p:sldLayoutId id="2147483788" r:id="rId29"/>
    <p:sldLayoutId id="2147483789" r:id="rId30"/>
    <p:sldLayoutId id="2147483790" r:id="rId31"/>
    <p:sldLayoutId id="2147483791" r:id="rId32"/>
    <p:sldLayoutId id="2147483792" r:id="rId33"/>
    <p:sldLayoutId id="2147483793" r:id="rId34"/>
    <p:sldLayoutId id="2147483794" r:id="rId35"/>
    <p:sldLayoutId id="2147483795" r:id="rId36"/>
    <p:sldLayoutId id="2147483796" r:id="rId37"/>
    <p:sldLayoutId id="2147483797" r:id="rId38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ychealth/talkR-leaflet-cgetting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leaflet/" TargetMode="External"/><Relationship Id="rId2" Type="http://schemas.openxmlformats.org/officeDocument/2006/relationships/hyperlink" Target="https://leafletjs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rstudio/leaflet/blob/main/javascript/src/methods.js#L111" TargetMode="External"/><Relationship Id="rId4" Type="http://schemas.openxmlformats.org/officeDocument/2006/relationships/hyperlink" Target="https://github.com/rstudio/leaflet/blob/main/R/layers.R#L15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C778-AA86-B7B8-2BEB-41A5408E9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Interactive maps with </a:t>
            </a:r>
            <a:r>
              <a:rPr lang="en-US" dirty="0">
                <a:solidFill>
                  <a:srgbClr val="FFCC99"/>
                </a:solidFill>
                <a:latin typeface="Ubuntu Mono" panose="020B0509030602030204" pitchFamily="49" charset="0"/>
                <a:cs typeface="Cascadia Code" panose="020B0609020000020004" pitchFamily="49" charset="0"/>
              </a:rPr>
              <a:t>leaflet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232C7-A387-4B74-7A5F-22C2F9F6D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6137189" cy="1655762"/>
          </a:xfrm>
        </p:spPr>
        <p:txBody>
          <a:bodyPr/>
          <a:lstStyle/>
          <a:p>
            <a:r>
              <a:rPr lang="en-US" dirty="0"/>
              <a:t>Chris Gettings</a:t>
            </a:r>
          </a:p>
          <a:p>
            <a:r>
              <a:rPr lang="en-US" dirty="0"/>
              <a:t>Senior Data Scientist, BESP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DA4B4-D532-3311-9C6E-A7CADC85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356350"/>
            <a:ext cx="2743200" cy="365125"/>
          </a:xfrm>
        </p:spPr>
        <p:txBody>
          <a:bodyPr/>
          <a:lstStyle/>
          <a:p>
            <a:r>
              <a:rPr lang="en-US"/>
              <a:t>March 2024</a:t>
            </a:r>
          </a:p>
        </p:txBody>
      </p:sp>
    </p:spTree>
    <p:extLst>
      <p:ext uri="{BB962C8B-B14F-4D97-AF65-F5344CB8AC3E}">
        <p14:creationId xmlns:p14="http://schemas.microsoft.com/office/powerpoint/2010/main" val="164041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64A3-DAE1-0D68-9B02-75CC466D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9AEB-8D18-EC79-9C63-06D630B5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dirty="0" err="1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nychealth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talkR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-leaflet-</a:t>
            </a:r>
            <a:r>
              <a:rPr lang="en-US" dirty="0" err="1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cgettings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96D67-CEE7-43B7-F44D-13681D399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</p:spTree>
    <p:extLst>
      <p:ext uri="{BB962C8B-B14F-4D97-AF65-F5344CB8AC3E}">
        <p14:creationId xmlns:p14="http://schemas.microsoft.com/office/powerpoint/2010/main" val="134230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B234-A906-F3BB-F4B0-B5084184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DA25-B084-CFFA-7C2F-33918417D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https://leafletjs.com/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“an open-source JavaScript library for mobile-friendly interactive maps”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C99"/>
                </a:solidFill>
                <a:latin typeface="Ubuntu Mono" panose="020B0509030602030204" pitchFamily="49" charset="0"/>
              </a:rPr>
              <a:t>leaflet</a:t>
            </a:r>
            <a:r>
              <a:rPr lang="en-US" dirty="0"/>
              <a:t> R package: “An R Interface to Leaflet Maps”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https://rstudio.github.io/leaflet/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“Bindings” – R code calls custom JavaScript code, which uses Leaflet library functions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B3046-03D2-C717-2B2A-8CEB2FBD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</p:spTree>
    <p:extLst>
      <p:ext uri="{BB962C8B-B14F-4D97-AF65-F5344CB8AC3E}">
        <p14:creationId xmlns:p14="http://schemas.microsoft.com/office/powerpoint/2010/main" val="384525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92785462-7192-0A29-B0CF-177D894A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32" y="5838229"/>
            <a:ext cx="7487695" cy="762106"/>
          </a:xfrm>
          <a:prstGeom prst="rect">
            <a:avLst/>
          </a:prstGeom>
        </p:spPr>
      </p:pic>
      <p:pic>
        <p:nvPicPr>
          <p:cNvPr id="41" name="Picture 40" descr="Text&#10;&#10;Description automatically generated">
            <a:extLst>
              <a:ext uri="{FF2B5EF4-FFF2-40B4-BE49-F238E27FC236}">
                <a16:creationId xmlns:a16="http://schemas.microsoft.com/office/drawing/2014/main" id="{243193AC-9F60-0BAD-1706-A893F79E1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32" y="1693550"/>
            <a:ext cx="7554379" cy="376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0D7587-FD5E-C699-0876-6811C142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FE13-C231-9FF3-0B50-92CFC8B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272"/>
            <a:ext cx="10515600" cy="44404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CC99"/>
                </a:solidFill>
                <a:latin typeface="Ubuntu Mono" panose="020B0509030602030204" pitchFamily="49" charset="0"/>
              </a:rPr>
              <a:t>addTiles</a:t>
            </a:r>
            <a:r>
              <a:rPr lang="en-US" dirty="0">
                <a:solidFill>
                  <a:srgbClr val="FFCC99"/>
                </a:solidFill>
                <a:latin typeface="Ubuntu Mono" panose="020B0509030602030204" pitchFamily="49" charset="0"/>
              </a:rPr>
              <a:t>()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24831A-BB8E-C23F-1E04-CE2B224785CE}"/>
              </a:ext>
            </a:extLst>
          </p:cNvPr>
          <p:cNvCxnSpPr>
            <a:cxnSpLocks/>
          </p:cNvCxnSpPr>
          <p:nvPr/>
        </p:nvCxnSpPr>
        <p:spPr>
          <a:xfrm>
            <a:off x="5784469" y="6359794"/>
            <a:ext cx="640080" cy="0"/>
          </a:xfrm>
          <a:prstGeom prst="line">
            <a:avLst/>
          </a:prstGeom>
          <a:ln w="254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E2699BF-0429-B5FE-548A-09BA33F86196}"/>
              </a:ext>
            </a:extLst>
          </p:cNvPr>
          <p:cNvSpPr txBox="1"/>
          <p:nvPr/>
        </p:nvSpPr>
        <p:spPr>
          <a:xfrm>
            <a:off x="2121548" y="5139261"/>
            <a:ext cx="731520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hlinkClick r:id="rId4"/>
              </a:rPr>
              <a:t>source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A43D6A-63C7-3B18-458C-D60589C67C5A}"/>
              </a:ext>
            </a:extLst>
          </p:cNvPr>
          <p:cNvCxnSpPr>
            <a:cxnSpLocks/>
          </p:cNvCxnSpPr>
          <p:nvPr/>
        </p:nvCxnSpPr>
        <p:spPr>
          <a:xfrm flipH="1">
            <a:off x="4371975" y="5256921"/>
            <a:ext cx="1033272" cy="600358"/>
          </a:xfrm>
          <a:prstGeom prst="straightConnector1">
            <a:avLst/>
          </a:prstGeom>
          <a:ln w="25400">
            <a:solidFill>
              <a:srgbClr val="00F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CA6E2E5-1728-9EB2-7EB4-8D96C8B4D1CD}"/>
              </a:ext>
            </a:extLst>
          </p:cNvPr>
          <p:cNvCxnSpPr>
            <a:cxnSpLocks/>
          </p:cNvCxnSpPr>
          <p:nvPr/>
        </p:nvCxnSpPr>
        <p:spPr>
          <a:xfrm>
            <a:off x="5400866" y="5261684"/>
            <a:ext cx="640080" cy="0"/>
          </a:xfrm>
          <a:prstGeom prst="line">
            <a:avLst/>
          </a:prstGeom>
          <a:ln w="2540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A85D035-A9A2-D639-A464-2B9F7A19C7DD}"/>
              </a:ext>
            </a:extLst>
          </p:cNvPr>
          <p:cNvSpPr txBox="1"/>
          <p:nvPr/>
        </p:nvSpPr>
        <p:spPr>
          <a:xfrm>
            <a:off x="2121548" y="6278829"/>
            <a:ext cx="731520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hlinkClick r:id="rId5"/>
              </a:rPr>
              <a:t>source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Date Placeholder 46">
            <a:extLst>
              <a:ext uri="{FF2B5EF4-FFF2-40B4-BE49-F238E27FC236}">
                <a16:creationId xmlns:a16="http://schemas.microsoft.com/office/drawing/2014/main" id="{A60F0C35-398A-DC32-E343-897DD9B5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2024</a:t>
            </a:r>
          </a:p>
        </p:txBody>
      </p:sp>
    </p:spTree>
    <p:extLst>
      <p:ext uri="{BB962C8B-B14F-4D97-AF65-F5344CB8AC3E}">
        <p14:creationId xmlns:p14="http://schemas.microsoft.com/office/powerpoint/2010/main" val="386356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6831-A761-D35B-8F4C-5F2F505F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D6B1C-AD40-CB53-B792-E59D0396B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6DC05-61CE-3800-A15F-4A3265FB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2960" y="6356350"/>
            <a:ext cx="2743200" cy="365125"/>
          </a:xfrm>
        </p:spPr>
        <p:txBody>
          <a:bodyPr/>
          <a:lstStyle/>
          <a:p>
            <a:r>
              <a:rPr lang="en-US"/>
              <a:t>March 2024</a:t>
            </a:r>
          </a:p>
        </p:txBody>
      </p:sp>
    </p:spTree>
    <p:extLst>
      <p:ext uri="{BB962C8B-B14F-4D97-AF65-F5344CB8AC3E}">
        <p14:creationId xmlns:p14="http://schemas.microsoft.com/office/powerpoint/2010/main" val="344543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B132-010A-F403-7B73-8C7E0832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457200"/>
            <a:ext cx="10515600" cy="731520"/>
          </a:xfrm>
        </p:spPr>
        <p:txBody>
          <a:bodyPr>
            <a:normAutofit/>
          </a:bodyPr>
          <a:lstStyle/>
          <a:p>
            <a:r>
              <a:rPr lang="en-US" dirty="0"/>
              <a:t>1. Basic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1946DD9-A64A-7FE2-524D-A6011B875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0515600" cy="4351338"/>
          </a:xfrm>
        </p:spPr>
        <p:txBody>
          <a:bodyPr/>
          <a:lstStyle/>
          <a:p>
            <a:pPr indent="0">
              <a:buSzPct val="110000"/>
              <a:buNone/>
            </a:pPr>
            <a:r>
              <a:rPr lang="en-US" sz="2800" dirty="0">
                <a:solidFill>
                  <a:srgbClr val="FFCC99"/>
                </a:solidFill>
                <a:latin typeface="Ubuntu Mono" panose="020B0509030602030204" pitchFamily="49" charset="0"/>
                <a:ea typeface="+mn-ea"/>
                <a:cs typeface="+mn-cs"/>
              </a:rPr>
              <a:t>code/1-basic.Rmd</a:t>
            </a: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0CD8AEA4-BC92-44B5-C01B-9146D4111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1920240"/>
            <a:ext cx="6439799" cy="4629796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438ED7D-CD02-4D4B-6D5A-C79788D9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2880" y="6356350"/>
            <a:ext cx="2743200" cy="365125"/>
          </a:xfrm>
        </p:spPr>
        <p:txBody>
          <a:bodyPr/>
          <a:lstStyle/>
          <a:p>
            <a:r>
              <a:rPr lang="en-US"/>
              <a:t>March 2024</a:t>
            </a:r>
          </a:p>
        </p:txBody>
      </p:sp>
    </p:spTree>
    <p:extLst>
      <p:ext uri="{BB962C8B-B14F-4D97-AF65-F5344CB8AC3E}">
        <p14:creationId xmlns:p14="http://schemas.microsoft.com/office/powerpoint/2010/main" val="97575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B132-010A-F403-7B73-8C7E0832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457200"/>
            <a:ext cx="10515600" cy="731520"/>
          </a:xfrm>
        </p:spPr>
        <p:txBody>
          <a:bodyPr/>
          <a:lstStyle/>
          <a:p>
            <a:r>
              <a:rPr lang="en-US" dirty="0"/>
              <a:t>2. Choropleth - Intermediate </a:t>
            </a:r>
            <a:endParaRPr lang="en-US" sz="3200" dirty="0">
              <a:solidFill>
                <a:srgbClr val="FFCC99"/>
              </a:solidFill>
              <a:latin typeface="Ubuntu Mono" panose="020B0509030602030204" pitchFamily="49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B380-9AC7-F308-F1CB-D15B0F1B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0515600" cy="4351338"/>
          </a:xfrm>
        </p:spPr>
        <p:txBody>
          <a:bodyPr/>
          <a:lstStyle/>
          <a:p>
            <a:pPr indent="0">
              <a:buSzPct val="110000"/>
              <a:buNone/>
            </a:pPr>
            <a:r>
              <a:rPr lang="en-US" dirty="0">
                <a:solidFill>
                  <a:srgbClr val="FFCC99"/>
                </a:solidFill>
                <a:latin typeface="Ubuntu Mono" panose="020B0509030602030204" pitchFamily="49" charset="0"/>
              </a:rPr>
              <a:t>code/2-choropleth.Rmd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344A988E-B7D3-E30F-2D19-9C9430487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1920240"/>
            <a:ext cx="6449325" cy="4629796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A19814-B7AE-E371-440E-E52C4F0E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2880" y="6356350"/>
            <a:ext cx="2743200" cy="365125"/>
          </a:xfrm>
        </p:spPr>
        <p:txBody>
          <a:bodyPr/>
          <a:lstStyle/>
          <a:p>
            <a:r>
              <a:rPr lang="en-US"/>
              <a:t>March 2024</a:t>
            </a:r>
          </a:p>
        </p:txBody>
      </p:sp>
    </p:spTree>
    <p:extLst>
      <p:ext uri="{BB962C8B-B14F-4D97-AF65-F5344CB8AC3E}">
        <p14:creationId xmlns:p14="http://schemas.microsoft.com/office/powerpoint/2010/main" val="428366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B132-010A-F403-7B73-8C7E0832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457200"/>
            <a:ext cx="10515600" cy="731520"/>
          </a:xfrm>
        </p:spPr>
        <p:txBody>
          <a:bodyPr/>
          <a:lstStyle/>
          <a:p>
            <a:r>
              <a:rPr lang="en-US" dirty="0"/>
              <a:t>3. Raster - Advanced </a:t>
            </a:r>
            <a:endParaRPr lang="en-US" sz="3200" dirty="0">
              <a:solidFill>
                <a:srgbClr val="FFCC99"/>
              </a:solidFill>
              <a:latin typeface="Ubuntu Mono" panose="020B0509030602030204" pitchFamily="49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B380-9AC7-F308-F1CB-D15B0F1B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0515600" cy="4351338"/>
          </a:xfrm>
        </p:spPr>
        <p:txBody>
          <a:bodyPr/>
          <a:lstStyle/>
          <a:p>
            <a:pPr indent="0">
              <a:buSzPct val="110000"/>
              <a:buNone/>
            </a:pPr>
            <a:r>
              <a:rPr lang="en-US" dirty="0">
                <a:solidFill>
                  <a:srgbClr val="FFCC99"/>
                </a:solidFill>
                <a:latin typeface="Ubuntu Mono" panose="020B0509030602030204" pitchFamily="49" charset="0"/>
              </a:rPr>
              <a:t>code/3-raster.Rmd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F93DA945-6B7F-E43F-F59D-19F812CC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1920240"/>
            <a:ext cx="6439799" cy="459169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3620A-E8C4-2620-1FDC-6EA270EE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2880" y="6356350"/>
            <a:ext cx="2743200" cy="365125"/>
          </a:xfrm>
        </p:spPr>
        <p:txBody>
          <a:bodyPr/>
          <a:lstStyle/>
          <a:p>
            <a:r>
              <a:rPr lang="en-US"/>
              <a:t>March 2024</a:t>
            </a:r>
          </a:p>
        </p:txBody>
      </p:sp>
    </p:spTree>
    <p:extLst>
      <p:ext uri="{BB962C8B-B14F-4D97-AF65-F5344CB8AC3E}">
        <p14:creationId xmlns:p14="http://schemas.microsoft.com/office/powerpoint/2010/main" val="223596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B132-010A-F403-7B73-8C7E0832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457200"/>
            <a:ext cx="10515600" cy="731520"/>
          </a:xfrm>
        </p:spPr>
        <p:txBody>
          <a:bodyPr/>
          <a:lstStyle/>
          <a:p>
            <a:r>
              <a:rPr lang="en-US" dirty="0"/>
              <a:t>4. Light pollution - Very complicated </a:t>
            </a:r>
            <a:endParaRPr lang="en-US" sz="3200" dirty="0">
              <a:solidFill>
                <a:srgbClr val="FFCC99"/>
              </a:solidFill>
              <a:latin typeface="Ubuntu Mono" panose="020B0509030602030204" pitchFamily="49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B380-9AC7-F308-F1CB-D15B0F1B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280160"/>
            <a:ext cx="10515600" cy="4351338"/>
          </a:xfrm>
        </p:spPr>
        <p:txBody>
          <a:bodyPr/>
          <a:lstStyle/>
          <a:p>
            <a:pPr indent="0">
              <a:buSzPct val="110000"/>
              <a:buNone/>
            </a:pPr>
            <a:r>
              <a:rPr lang="en-US" dirty="0">
                <a:solidFill>
                  <a:srgbClr val="FFCC99"/>
                </a:solidFill>
                <a:latin typeface="Ubuntu Mono" panose="020B0509030602030204" pitchFamily="49" charset="0"/>
              </a:rPr>
              <a:t>code/4-light_pollution.Rmd</a:t>
            </a:r>
          </a:p>
        </p:txBody>
      </p:sp>
      <p:pic>
        <p:nvPicPr>
          <p:cNvPr id="5" name="Picture 4" descr="Map&#10;&#10;Description automatically generated with medium confidence">
            <a:extLst>
              <a:ext uri="{FF2B5EF4-FFF2-40B4-BE49-F238E27FC236}">
                <a16:creationId xmlns:a16="http://schemas.microsoft.com/office/drawing/2014/main" id="{E8045402-28B5-992A-10F5-49B15CAE0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320" y="1920240"/>
            <a:ext cx="6420746" cy="4610743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C4CD2-39DA-C0E6-1EB0-D280334F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2880" y="6356350"/>
            <a:ext cx="2743200" cy="365125"/>
          </a:xfrm>
        </p:spPr>
        <p:txBody>
          <a:bodyPr/>
          <a:lstStyle/>
          <a:p>
            <a:r>
              <a:rPr lang="en-US"/>
              <a:t>March 2024</a:t>
            </a:r>
          </a:p>
        </p:txBody>
      </p:sp>
    </p:spTree>
    <p:extLst>
      <p:ext uri="{BB962C8B-B14F-4D97-AF65-F5344CB8AC3E}">
        <p14:creationId xmlns:p14="http://schemas.microsoft.com/office/powerpoint/2010/main" val="4015079074"/>
      </p:ext>
    </p:extLst>
  </p:cSld>
  <p:clrMapOvr>
    <a:masterClrMapping/>
  </p:clrMapOvr>
</p:sld>
</file>

<file path=ppt/theme/theme1.xml><?xml version="1.0" encoding="utf-8"?>
<a:theme xmlns:a="http://schemas.openxmlformats.org/drawingml/2006/main" name="NYC Health Theme">
  <a:themeElements>
    <a:clrScheme name="Custom 1">
      <a:dk1>
        <a:srgbClr val="1F3864"/>
      </a:dk1>
      <a:lt1>
        <a:sysClr val="window" lastClr="FFFFFF"/>
      </a:lt1>
      <a:dk2>
        <a:srgbClr val="1F3864"/>
      </a:dk2>
      <a:lt2>
        <a:srgbClr val="FFFFFF"/>
      </a:lt2>
      <a:accent1>
        <a:srgbClr val="DAE3F3"/>
      </a:accent1>
      <a:accent2>
        <a:srgbClr val="548BB7"/>
      </a:accent2>
      <a:accent3>
        <a:srgbClr val="BED3E3"/>
      </a:accent3>
      <a:accent4>
        <a:srgbClr val="D4E1ED"/>
      </a:accent4>
      <a:accent5>
        <a:srgbClr val="E9F0F5"/>
      </a:accent5>
      <a:accent6>
        <a:srgbClr val="D8D8D8"/>
      </a:accent6>
      <a:hlink>
        <a:srgbClr val="00B050"/>
      </a:hlink>
      <a:folHlink>
        <a:srgbClr val="00B050"/>
      </a:folHlink>
    </a:clrScheme>
    <a:fontScheme name="Custom 3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YC Health Theme" id="{2E1F74A8-A3D0-4BDE-A980-CF1C69795EC6}" vid="{765FACA2-69E9-4D5A-AC61-212AF6EB22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NYC Health Theme</Template>
  <TotalTime>204</TotalTime>
  <Words>148</Words>
  <Application>Microsoft Office PowerPoint</Application>
  <PresentationFormat>Widescreen</PresentationFormat>
  <Paragraphs>36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Semibold</vt:lpstr>
      <vt:lpstr>Ubuntu Mono</vt:lpstr>
      <vt:lpstr>NYC Health Theme</vt:lpstr>
      <vt:lpstr>Interactive maps with leaflet</vt:lpstr>
      <vt:lpstr>Everything is on GitHub</vt:lpstr>
      <vt:lpstr>Intro to leaflet</vt:lpstr>
      <vt:lpstr>Intro to leaflet</vt:lpstr>
      <vt:lpstr>Examples</vt:lpstr>
      <vt:lpstr>1. Basic</vt:lpstr>
      <vt:lpstr>2. Choropleth - Intermediate </vt:lpstr>
      <vt:lpstr>3. Raster - Advanced </vt:lpstr>
      <vt:lpstr>4. Light pollution - Very complicated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maps with leaflet</dc:title>
  <dc:creator>Chris Gettings</dc:creator>
  <cp:lastModifiedBy>Chris Gettings</cp:lastModifiedBy>
  <cp:revision>18</cp:revision>
  <dcterms:created xsi:type="dcterms:W3CDTF">2024-03-25T15:32:09Z</dcterms:created>
  <dcterms:modified xsi:type="dcterms:W3CDTF">2024-03-25T18:56:50Z</dcterms:modified>
</cp:coreProperties>
</file>