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2" r:id="rId2"/>
    <p:sldId id="266" r:id="rId3"/>
    <p:sldId id="283" r:id="rId4"/>
    <p:sldId id="273" r:id="rId5"/>
    <p:sldId id="279" r:id="rId6"/>
    <p:sldId id="277" r:id="rId7"/>
    <p:sldId id="271" r:id="rId8"/>
    <p:sldId id="274" r:id="rId9"/>
    <p:sldId id="275" r:id="rId10"/>
    <p:sldId id="278" r:id="rId11"/>
    <p:sldId id="272" r:id="rId12"/>
    <p:sldId id="276" r:id="rId13"/>
    <p:sldId id="26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5" autoAdjust="0"/>
    <p:restoredTop sz="58569" autoAdjust="0"/>
  </p:normalViewPr>
  <p:slideViewPr>
    <p:cSldViewPr>
      <p:cViewPr varScale="1">
        <p:scale>
          <a:sx n="72" d="100"/>
          <a:sy n="72" d="100"/>
        </p:scale>
        <p:origin x="15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BB72F-38C7-4497-B6D7-E0D67A1EEBFE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F5BBD-C7C1-4F29-B976-F5CB9F1F40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6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2C9F0-8515-41D6-8849-B0068FF5BA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7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3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9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8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8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7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ha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5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28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5BBD-C7C1-4F29-B976-F5CB9F1F40F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4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basic ty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31221" r="13765" b="31693"/>
          <a:stretch/>
        </p:blipFill>
        <p:spPr bwMode="auto">
          <a:xfrm>
            <a:off x="224040" y="190455"/>
            <a:ext cx="1811473" cy="3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ype 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16392" r="7981" b="6781"/>
          <a:stretch/>
        </p:blipFill>
        <p:spPr bwMode="auto">
          <a:xfrm>
            <a:off x="7850222" y="185738"/>
            <a:ext cx="1069739" cy="14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7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4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2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basic ty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31221" r="13765" b="31693"/>
          <a:stretch/>
        </p:blipFill>
        <p:spPr bwMode="auto">
          <a:xfrm>
            <a:off x="6698199" y="6399173"/>
            <a:ext cx="1576902" cy="2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basic ty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31221" r="13765" b="31693"/>
          <a:stretch/>
        </p:blipFill>
        <p:spPr bwMode="auto">
          <a:xfrm>
            <a:off x="6698199" y="6399173"/>
            <a:ext cx="1576902" cy="2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28575">
            <a:solidFill>
              <a:srgbClr val="C6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" y="1690688"/>
            <a:ext cx="7886700" cy="0"/>
          </a:xfrm>
          <a:prstGeom prst="line">
            <a:avLst/>
          </a:prstGeom>
          <a:ln w="28575">
            <a:solidFill>
              <a:srgbClr val="C6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asic ty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31221" r="13765" b="31693"/>
          <a:stretch/>
        </p:blipFill>
        <p:spPr bwMode="auto">
          <a:xfrm>
            <a:off x="6698199" y="6399173"/>
            <a:ext cx="1576902" cy="2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98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4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5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066B-A9A4-41D5-9232-8F6EFF8031A3}" type="datetimeFigureOut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54BD-4C28-4129-9E53-2AC7486BCA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4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k2V0r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4" y="2330786"/>
            <a:ext cx="8786813" cy="1790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/>
              <a:t>CSED 312: </a:t>
            </a:r>
            <a:br>
              <a:rPr lang="en-US" altLang="ko-KR" sz="3300" dirty="0"/>
            </a:br>
            <a:r>
              <a:rPr lang="en-US" altLang="ko-KR" sz="3300" dirty="0"/>
              <a:t>Operating System Lab </a:t>
            </a:r>
            <a:br>
              <a:rPr lang="en-US" altLang="ko-KR" sz="3300" dirty="0"/>
            </a:br>
            <a:r>
              <a:rPr lang="en-US" altLang="ko-KR" sz="3300" dirty="0"/>
              <a:t>Project2. User Programs</a:t>
            </a:r>
            <a:endParaRPr lang="ko-KR" alt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306" y="4007186"/>
            <a:ext cx="6858000" cy="1241822"/>
          </a:xfrm>
        </p:spPr>
        <p:txBody>
          <a:bodyPr anchor="ctr">
            <a:normAutofit/>
          </a:bodyPr>
          <a:lstStyle/>
          <a:p>
            <a:pPr algn="r"/>
            <a:endParaRPr lang="en-US" altLang="ko-KR" i="1" dirty="0"/>
          </a:p>
          <a:p>
            <a:pPr algn="r"/>
            <a:r>
              <a:rPr lang="en-US" altLang="ko-KR" i="1" dirty="0"/>
              <a:t>Autumn 2020</a:t>
            </a:r>
            <a:endParaRPr lang="en-US" altLang="ko-KR" sz="27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D11FC210-D3F0-4AE0-8D36-15C0BDF55273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pPr defTabSz="685800">
                <a:defRPr/>
              </a:pPr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70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 codes in “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” directory for this project</a:t>
            </a:r>
          </a:p>
          <a:p>
            <a:pPr lvl="1"/>
            <a:r>
              <a:rPr lang="en-US" altLang="ko-KR" dirty="0"/>
              <a:t>NO code from the project 1 is required for this project</a:t>
            </a:r>
          </a:p>
          <a:p>
            <a:pPr lvl="1"/>
            <a:r>
              <a:rPr lang="en-US" altLang="ko-KR" dirty="0"/>
              <a:t>You may work with </a:t>
            </a:r>
          </a:p>
          <a:p>
            <a:pPr lvl="2"/>
            <a:r>
              <a:rPr lang="en-US" altLang="ko-KR" dirty="0"/>
              <a:t>Your Project 1 source code</a:t>
            </a:r>
          </a:p>
          <a:p>
            <a:pPr lvl="2"/>
            <a:r>
              <a:rPr lang="en-US" altLang="ko-KR" dirty="0"/>
              <a:t>The clean one</a:t>
            </a:r>
          </a:p>
          <a:p>
            <a:r>
              <a:rPr lang="en-US" altLang="ko-KR" dirty="0"/>
              <a:t>You need to understand about…</a:t>
            </a:r>
          </a:p>
          <a:p>
            <a:pPr lvl="1"/>
            <a:r>
              <a:rPr lang="en-US" altLang="ko-KR" dirty="0"/>
              <a:t>Virtual Memory layout in Pintos </a:t>
            </a:r>
          </a:p>
          <a:p>
            <a:pPr lvl="2"/>
            <a:r>
              <a:rPr lang="en-US" altLang="ko-KR" dirty="0"/>
              <a:t>Its structure, and accessing method</a:t>
            </a:r>
          </a:p>
          <a:p>
            <a:pPr lvl="1"/>
            <a:r>
              <a:rPr lang="en-US" altLang="ko-KR" dirty="0"/>
              <a:t>Structure of thread and process</a:t>
            </a:r>
          </a:p>
          <a:p>
            <a:pPr lvl="2"/>
            <a:r>
              <a:rPr lang="en-US" altLang="ko-KR" dirty="0"/>
              <a:t>Relations with parent and child</a:t>
            </a:r>
          </a:p>
          <a:p>
            <a:pPr lvl="1"/>
            <a:r>
              <a:rPr lang="en-US" altLang="ko-KR" dirty="0"/>
              <a:t>System call handler</a:t>
            </a:r>
          </a:p>
          <a:p>
            <a:pPr lvl="1"/>
            <a:r>
              <a:rPr lang="en-US" altLang="ko-KR" dirty="0"/>
              <a:t>Basic file system</a:t>
            </a:r>
          </a:p>
          <a:p>
            <a:pPr lvl="2"/>
            <a:r>
              <a:rPr lang="en-US" altLang="ko-KR" dirty="0"/>
              <a:t>Relationship between file and </a:t>
            </a:r>
            <a:r>
              <a:rPr lang="en-US" altLang="ko-KR" dirty="0" err="1"/>
              <a:t>inode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18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Tips: File system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423564" cy="4312136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“</a:t>
            </a:r>
            <a:r>
              <a:rPr lang="en-US" altLang="ko-KR" sz="1800" dirty="0" err="1"/>
              <a:t>filesys.dsk</a:t>
            </a:r>
            <a:r>
              <a:rPr lang="en-US" altLang="ko-KR" sz="1800" dirty="0"/>
              <a:t>” : virtual disk file for pintos</a:t>
            </a:r>
          </a:p>
          <a:p>
            <a:r>
              <a:rPr lang="en-US" altLang="ko-KR" sz="1800" dirty="0"/>
              <a:t>In “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/build”, </a:t>
            </a:r>
          </a:p>
          <a:p>
            <a:pPr lvl="1"/>
            <a:r>
              <a:rPr lang="en-US" altLang="ko-KR" sz="1800" dirty="0"/>
              <a:t>“</a:t>
            </a:r>
            <a:r>
              <a:rPr lang="en-US" altLang="ko-KR" sz="1800" b="1" dirty="0"/>
              <a:t>pintos-</a:t>
            </a:r>
            <a:r>
              <a:rPr lang="en-US" altLang="ko-KR" sz="1800" b="1" dirty="0" err="1"/>
              <a:t>mkdisk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filesys.dsk</a:t>
            </a:r>
            <a:r>
              <a:rPr lang="en-US" altLang="ko-KR" sz="1800" b="1" dirty="0"/>
              <a:t> --</a:t>
            </a:r>
            <a:r>
              <a:rPr lang="en-US" altLang="ko-KR" sz="1800" b="1" dirty="0" err="1"/>
              <a:t>filesys</a:t>
            </a:r>
            <a:r>
              <a:rPr lang="en-US" altLang="ko-KR" sz="1800" b="1" dirty="0"/>
              <a:t>-size=2</a:t>
            </a:r>
            <a:r>
              <a:rPr lang="en-US" altLang="ko-KR" sz="1800" dirty="0"/>
              <a:t>” </a:t>
            </a:r>
            <a:br>
              <a:rPr lang="en-US" altLang="ko-KR" sz="1800" dirty="0"/>
            </a:br>
            <a:r>
              <a:rPr lang="en-US" altLang="ko-KR" sz="1600" dirty="0">
                <a:solidFill>
                  <a:schemeClr val="tx1"/>
                </a:solidFill>
              </a:rPr>
              <a:t>: create 2 MB size disk</a:t>
            </a:r>
          </a:p>
          <a:p>
            <a:pPr lvl="1"/>
            <a:r>
              <a:rPr lang="en-US" altLang="ko-KR" sz="1800" dirty="0"/>
              <a:t>“</a:t>
            </a:r>
            <a:r>
              <a:rPr lang="en-US" altLang="ko-KR" sz="1800" b="1" dirty="0"/>
              <a:t>pintos -f -q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en-US" altLang="ko-KR" sz="1600" dirty="0">
                <a:solidFill>
                  <a:schemeClr val="tx1"/>
                </a:solidFill>
              </a:rPr>
              <a:t>: format the disk</a:t>
            </a:r>
          </a:p>
          <a:p>
            <a:pPr lvl="1"/>
            <a:r>
              <a:rPr lang="en-US" altLang="ko-KR" sz="1800" dirty="0"/>
              <a:t>“</a:t>
            </a:r>
            <a:r>
              <a:rPr lang="en-US" altLang="ko-KR" sz="1800" b="1" dirty="0"/>
              <a:t>pintos -p </a:t>
            </a:r>
            <a:r>
              <a:rPr lang="en-US" altLang="ko-KR" sz="1800" b="1" i="1" dirty="0"/>
              <a:t>file</a:t>
            </a:r>
            <a:r>
              <a:rPr lang="en-US" altLang="ko-KR" sz="1800" b="1" dirty="0"/>
              <a:t> -a </a:t>
            </a:r>
            <a:r>
              <a:rPr lang="en-US" altLang="ko-KR" sz="1800" b="1" i="1" dirty="0" err="1"/>
              <a:t>newfile</a:t>
            </a:r>
            <a:r>
              <a:rPr lang="en-US" altLang="ko-KR" sz="1800" b="1" dirty="0"/>
              <a:t> -- -q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en-US" altLang="ko-KR" sz="1600" dirty="0">
                <a:solidFill>
                  <a:schemeClr val="tx1"/>
                </a:solidFill>
              </a:rPr>
              <a:t>: put file into pintos as </a:t>
            </a:r>
            <a:r>
              <a:rPr lang="en-US" altLang="ko-KR" sz="1600" dirty="0" err="1">
                <a:solidFill>
                  <a:schemeClr val="tx1"/>
                </a:solidFill>
              </a:rPr>
              <a:t>newfile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/>
            <a:r>
              <a:rPr lang="en-US" altLang="ko-KR" sz="1300" dirty="0"/>
              <a:t>E.g., pintos -p ../../examples/echo -a echo -- -q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lvl="2"/>
            <a:r>
              <a:rPr lang="en-US" altLang="ko-KR" sz="1600" i="1" dirty="0">
                <a:solidFill>
                  <a:srgbClr val="FF0000"/>
                </a:solidFill>
              </a:rPr>
              <a:t>Before that, build examples (type ‘make’ at examples directory)</a:t>
            </a:r>
          </a:p>
          <a:p>
            <a:pPr lvl="1"/>
            <a:r>
              <a:rPr lang="en-US" altLang="ko-KR" sz="1800" dirty="0"/>
              <a:t>“</a:t>
            </a:r>
            <a:r>
              <a:rPr lang="en-US" altLang="ko-KR" sz="1800" b="1" dirty="0"/>
              <a:t>pintos -q run ‘</a:t>
            </a:r>
            <a:r>
              <a:rPr lang="en-US" altLang="ko-KR" sz="1800" b="1" i="1" dirty="0"/>
              <a:t>file arg1 arg2 arg3 …</a:t>
            </a:r>
            <a:r>
              <a:rPr lang="en-US" altLang="ko-KR" sz="1800" dirty="0"/>
              <a:t>”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</a:rPr>
              <a:t>: execute the program</a:t>
            </a:r>
          </a:p>
          <a:p>
            <a:pPr lvl="2"/>
            <a:r>
              <a:rPr lang="en-US" altLang="ko-KR" sz="1400" dirty="0"/>
              <a:t>E.g., “pintos -q run ‘echo’”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lvl="1"/>
            <a:r>
              <a:rPr lang="en-US" altLang="ko-KR" sz="1800" b="1" dirty="0"/>
              <a:t>pintos --</a:t>
            </a:r>
            <a:r>
              <a:rPr lang="en-US" altLang="ko-KR" sz="1800" b="1" dirty="0" err="1"/>
              <a:t>filesys</a:t>
            </a:r>
            <a:r>
              <a:rPr lang="en-US" altLang="ko-KR" sz="1800" b="1" dirty="0"/>
              <a:t>-size=2 -p ../../examples/echo -a echo -- -f -q run 'echo x‘</a:t>
            </a:r>
          </a:p>
          <a:p>
            <a:pPr lvl="2"/>
            <a:r>
              <a:rPr lang="en-US" altLang="ko-KR" sz="1600" dirty="0"/>
              <a:t>Automatically make </a:t>
            </a:r>
            <a:r>
              <a:rPr lang="en-US" altLang="ko-KR" sz="1600" dirty="0" err="1"/>
              <a:t>filesys.dsk</a:t>
            </a:r>
            <a:r>
              <a:rPr lang="en-US" altLang="ko-KR" sz="1600" dirty="0"/>
              <a:t> and delete it after execution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Design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achieve each requirement</a:t>
            </a:r>
          </a:p>
          <a:p>
            <a:pPr lvl="1"/>
            <a:r>
              <a:rPr lang="en-US" altLang="ko-KR" dirty="0"/>
              <a:t>Big picture: how to solve problems</a:t>
            </a:r>
          </a:p>
          <a:p>
            <a:pPr lvl="1"/>
            <a:r>
              <a:rPr lang="en-US" altLang="ko-KR" dirty="0"/>
              <a:t>Data structure and</a:t>
            </a:r>
            <a:r>
              <a:rPr lang="ko-KR" altLang="en-US" dirty="0"/>
              <a:t> </a:t>
            </a:r>
            <a:r>
              <a:rPr lang="en-US" altLang="ko-KR" dirty="0"/>
              <a:t>detailed algorithm</a:t>
            </a:r>
          </a:p>
          <a:p>
            <a:endParaRPr lang="en-US" altLang="ko-KR" dirty="0"/>
          </a:p>
          <a:p>
            <a:r>
              <a:rPr lang="en-US" altLang="ko-KR" dirty="0"/>
              <a:t>Analysis on</a:t>
            </a:r>
            <a:r>
              <a:rPr lang="ko-KR" altLang="en-US" dirty="0"/>
              <a:t> </a:t>
            </a:r>
            <a:r>
              <a:rPr lang="en-US" altLang="ko-KR" dirty="0"/>
              <a:t>process execution procedure</a:t>
            </a:r>
          </a:p>
          <a:p>
            <a:r>
              <a:rPr lang="en-US" altLang="ko-KR" dirty="0"/>
              <a:t>Analysis on</a:t>
            </a:r>
            <a:r>
              <a:rPr lang="ko-KR" altLang="en-US" dirty="0"/>
              <a:t> </a:t>
            </a:r>
            <a:r>
              <a:rPr lang="en-US" altLang="ko-KR" dirty="0"/>
              <a:t>system call procedure</a:t>
            </a:r>
          </a:p>
          <a:p>
            <a:pPr lvl="1"/>
            <a:r>
              <a:rPr lang="en-US" altLang="ko-KR" dirty="0"/>
              <a:t>For each system call</a:t>
            </a:r>
          </a:p>
          <a:p>
            <a:r>
              <a:rPr lang="en-US" altLang="ko-KR" dirty="0"/>
              <a:t>Analysis on</a:t>
            </a:r>
            <a:r>
              <a:rPr lang="ko-KR" altLang="en-US" dirty="0"/>
              <a:t> </a:t>
            </a:r>
            <a:r>
              <a:rPr lang="en-US" altLang="ko-KR" dirty="0"/>
              <a:t>file system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5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Announcement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1 Demo &amp; Quiz is on 10/16 (Fri.)</a:t>
            </a:r>
          </a:p>
          <a:p>
            <a:pPr lvl="1"/>
            <a:r>
              <a:rPr lang="en-US" altLang="ko-KR" dirty="0"/>
              <a:t>Time: 10min. between 18:20 to 21:00</a:t>
            </a:r>
          </a:p>
          <a:p>
            <a:pPr lvl="1"/>
            <a:r>
              <a:rPr lang="en-US" altLang="ko-KR" dirty="0"/>
              <a:t>Project 1 demo time slot : </a:t>
            </a:r>
            <a:r>
              <a:rPr lang="en-US" altLang="ko-KR" dirty="0">
                <a:hlinkClick r:id="rId3"/>
              </a:rPr>
              <a:t>https://bit.ly/3k2V0rG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Next lab is on 10/22 (Thu.) </a:t>
            </a:r>
          </a:p>
          <a:p>
            <a:r>
              <a:rPr lang="en-US" altLang="ko-KR" dirty="0"/>
              <a:t>Project 2 Demo &amp; Quiz is on 11/13(Fri.)</a:t>
            </a:r>
          </a:p>
          <a:p>
            <a:pPr lvl="1"/>
            <a:r>
              <a:rPr lang="en-US" altLang="ko-KR" dirty="0"/>
              <a:t>Time: same as Demo1</a:t>
            </a:r>
          </a:p>
          <a:p>
            <a:r>
              <a:rPr lang="en-US" altLang="ko-KR" dirty="0"/>
              <a:t>Submission</a:t>
            </a:r>
          </a:p>
          <a:p>
            <a:pPr lvl="1"/>
            <a:r>
              <a:rPr lang="en-US" altLang="ko-KR" dirty="0"/>
              <a:t>Design report: ~ 23:59, 10/22 (Thu.)  </a:t>
            </a:r>
          </a:p>
          <a:p>
            <a:pPr lvl="1"/>
            <a:r>
              <a:rPr lang="en-US" altLang="ko-KR" dirty="0"/>
              <a:t>Final report &amp; source codes: ~ 23:59, 11/12 (Thu.)</a:t>
            </a:r>
          </a:p>
          <a:p>
            <a:pPr lvl="1"/>
            <a:r>
              <a:rPr lang="en-US" altLang="ko-KR" dirty="0"/>
              <a:t>Late submission is prohibited.  Add annotations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802946"/>
            <a:ext cx="7886700" cy="2924712"/>
          </a:xfrm>
        </p:spPr>
        <p:txBody>
          <a:bodyPr>
            <a:normAutofit/>
          </a:bodyPr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Allow running user programs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Build services for user programs to use</a:t>
            </a:r>
          </a:p>
          <a:p>
            <a:pPr lvl="1"/>
            <a:r>
              <a:rPr lang="en-US" altLang="ko-KR" dirty="0"/>
              <a:t>Command-line argument passing</a:t>
            </a:r>
          </a:p>
          <a:p>
            <a:pPr lvl="1"/>
            <a:r>
              <a:rPr lang="en-US" altLang="ko-KR" dirty="0"/>
              <a:t>Process termination messages</a:t>
            </a:r>
          </a:p>
          <a:p>
            <a:pPr lvl="1"/>
            <a:r>
              <a:rPr lang="en-US" altLang="ko-KR" dirty="0"/>
              <a:t>System calls for</a:t>
            </a:r>
          </a:p>
          <a:p>
            <a:pPr lvl="2"/>
            <a:r>
              <a:rPr lang="en-US" altLang="ko-KR" dirty="0"/>
              <a:t>User process manipulation : </a:t>
            </a:r>
            <a:r>
              <a:rPr lang="fr-FR" altLang="ko-KR" dirty="0"/>
              <a:t>halt(), exit(), exec(), wait()</a:t>
            </a:r>
            <a:endParaRPr lang="en-US" altLang="ko-KR" dirty="0"/>
          </a:p>
          <a:p>
            <a:pPr lvl="2"/>
            <a:r>
              <a:rPr lang="en-US" altLang="ko-KR" dirty="0"/>
              <a:t>Basic file manipulation : create(), open(), read(), write(), …</a:t>
            </a:r>
          </a:p>
          <a:p>
            <a:pPr lvl="1"/>
            <a:r>
              <a:rPr lang="en-US" altLang="ko-KR" dirty="0"/>
              <a:t>Write protection on executable files in use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897862" y="2918573"/>
            <a:ext cx="187220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Thread, … 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21798" y="2342509"/>
            <a:ext cx="1008112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bubsort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606" y="234250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 programs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7292" y="2348880"/>
            <a:ext cx="93610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54046" y="2342509"/>
            <a:ext cx="93610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250774" y="2818947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50190" y="233321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 pintos\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\examples\ 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C0502-ACB9-4B78-A9F4-2EE1F4B6CE5F}"/>
              </a:ext>
            </a:extLst>
          </p:cNvPr>
          <p:cNvSpPr txBox="1"/>
          <p:nvPr/>
        </p:nvSpPr>
        <p:spPr>
          <a:xfrm>
            <a:off x="485102" y="1663354"/>
            <a:ext cx="8569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“User program is a program that must communicate with a resource manger for some of its processing.”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Termination Messages (5 points)</a:t>
            </a:r>
          </a:p>
          <a:p>
            <a:r>
              <a:rPr lang="en-US" dirty="0"/>
              <a:t>Argument Passing (5 points)</a:t>
            </a:r>
          </a:p>
          <a:p>
            <a:r>
              <a:rPr lang="en-US" dirty="0"/>
              <a:t>System Call (20 points)</a:t>
            </a:r>
          </a:p>
          <a:p>
            <a:r>
              <a:rPr lang="en-US" dirty="0"/>
              <a:t>Denying Writes to Executables (5 points)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Requirements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49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Process Termination Messages (5 Points)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Termination Messages (5 Points)</a:t>
            </a:r>
          </a:p>
          <a:p>
            <a:pPr lvl="1"/>
            <a:r>
              <a:rPr lang="en-US" altLang="ko-KR" dirty="0"/>
              <a:t>Print the process's name and exit code whenever a user process terminates.</a:t>
            </a:r>
          </a:p>
          <a:p>
            <a:pPr lvl="2"/>
            <a:r>
              <a:rPr lang="en-US" altLang="ko-KR" dirty="0" err="1"/>
              <a:t>printf</a:t>
            </a:r>
            <a:r>
              <a:rPr lang="en-US" altLang="ko-KR" dirty="0"/>
              <a:t> ("%s: exit(%d)\n", </a:t>
            </a:r>
            <a:r>
              <a:rPr lang="en-US" altLang="ko-KR" i="1" dirty="0" err="1"/>
              <a:t>process_name</a:t>
            </a:r>
            <a:r>
              <a:rPr lang="en-US" altLang="ko-KR" dirty="0"/>
              <a:t>, </a:t>
            </a:r>
            <a:r>
              <a:rPr lang="en-US" altLang="ko-KR" i="1" dirty="0" err="1"/>
              <a:t>exit_code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/>
              <a:t>e.g.) </a:t>
            </a:r>
            <a:r>
              <a:rPr lang="en-US" altLang="ko-KR" dirty="0" err="1"/>
              <a:t>args</a:t>
            </a:r>
            <a:r>
              <a:rPr lang="en-US" altLang="ko-KR" dirty="0"/>
              <a:t>-single: exit(0)</a:t>
            </a:r>
          </a:p>
          <a:p>
            <a:pPr lvl="2"/>
            <a:r>
              <a:rPr lang="en-US" altLang="ko-KR" dirty="0"/>
              <a:t>Do not print these messages when a kernel thread that is not a user process terminates,</a:t>
            </a:r>
          </a:p>
          <a:p>
            <a:pPr marL="685800" lvl="2" indent="0">
              <a:buNone/>
            </a:pPr>
            <a:r>
              <a:rPr lang="en-US" altLang="ko-KR" dirty="0"/>
              <a:t>     or the halt system call is invoked</a:t>
            </a:r>
          </a:p>
          <a:p>
            <a:pPr lvl="1"/>
            <a:r>
              <a:rPr lang="en-US" altLang="ko-KR" dirty="0"/>
              <a:t>Don't print any other additional messages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6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Argument Passing (5 Points)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82108"/>
            <a:ext cx="4978896" cy="4374852"/>
          </a:xfrm>
        </p:spPr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ls</a:t>
            </a:r>
            <a:r>
              <a:rPr lang="en-US" altLang="ko-KR" dirty="0"/>
              <a:t> -l foo bar” on command line : </a:t>
            </a:r>
          </a:p>
          <a:p>
            <a:pPr lvl="1"/>
            <a:r>
              <a:rPr lang="en-US" altLang="ko-KR" dirty="0" err="1"/>
              <a:t>process_execute</a:t>
            </a:r>
            <a:r>
              <a:rPr lang="en-US" altLang="ko-KR" dirty="0"/>
              <a:t>(“</a:t>
            </a:r>
            <a:r>
              <a:rPr lang="en-US" altLang="ko-KR" dirty="0" err="1"/>
              <a:t>ls</a:t>
            </a:r>
            <a:r>
              <a:rPr lang="en-US" altLang="ko-KR" dirty="0"/>
              <a:t> -l foo bar”); </a:t>
            </a:r>
          </a:p>
          <a:p>
            <a:pPr lvl="1"/>
            <a:r>
              <a:rPr lang="en-US" altLang="ko-KR" dirty="0"/>
              <a:t>run the program file “</a:t>
            </a:r>
            <a:r>
              <a:rPr lang="en-US" altLang="ko-KR" dirty="0" err="1"/>
              <a:t>ls</a:t>
            </a:r>
            <a:r>
              <a:rPr lang="en-US" altLang="ko-KR" dirty="0"/>
              <a:t>” with three arguments “-l”, “foo” and “bar”.</a:t>
            </a:r>
          </a:p>
          <a:p>
            <a:pPr lvl="1"/>
            <a:r>
              <a:rPr lang="en-US" altLang="ko-KR" dirty="0"/>
              <a:t>The caller's stack pointer is accessible as the </a:t>
            </a:r>
            <a:r>
              <a:rPr lang="en-US" altLang="ko-KR" b="1" dirty="0" err="1"/>
              <a:t>esp</a:t>
            </a:r>
            <a:r>
              <a:rPr lang="en-US" altLang="ko-KR" dirty="0"/>
              <a:t> member of the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b="1" dirty="0" err="1"/>
              <a:t>intr_frame</a:t>
            </a:r>
            <a:r>
              <a:rPr lang="en-US" altLang="ko-KR" b="1" dirty="0"/>
              <a:t>.   </a:t>
            </a:r>
            <a:r>
              <a:rPr lang="en-US" altLang="ko-KR" i="1" dirty="0"/>
              <a:t>(threads/</a:t>
            </a:r>
            <a:r>
              <a:rPr lang="en-US" altLang="ko-KR" i="1" dirty="0" err="1"/>
              <a:t>interrupt.h</a:t>
            </a:r>
            <a:r>
              <a:rPr lang="en-US" altLang="ko-KR" i="1" dirty="0"/>
              <a:t>)</a:t>
            </a:r>
          </a:p>
          <a:p>
            <a:r>
              <a:rPr lang="en-US" altLang="ko-KR" dirty="0"/>
              <a:t>80x86 convention</a:t>
            </a:r>
          </a:p>
          <a:p>
            <a:pPr lvl="1"/>
            <a:r>
              <a:rPr lang="en-US" altLang="ko-KR" dirty="0"/>
              <a:t>Arguments are pushed on the stack in </a:t>
            </a:r>
            <a:r>
              <a:rPr lang="en-US" altLang="ko-KR" b="1" dirty="0"/>
              <a:t>right-to-left </a:t>
            </a:r>
            <a:r>
              <a:rPr lang="en-US" altLang="ko-KR" dirty="0"/>
              <a:t>order.</a:t>
            </a:r>
          </a:p>
          <a:p>
            <a:pPr lvl="1"/>
            <a:r>
              <a:rPr lang="en-US" altLang="ko-KR" dirty="0"/>
              <a:t>The caller pushes the address of its next instruction</a:t>
            </a:r>
          </a:p>
          <a:p>
            <a:pPr lvl="1"/>
            <a:r>
              <a:rPr lang="en-US" altLang="ko-KR" dirty="0"/>
              <a:t>The callee executes</a:t>
            </a:r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f(1,2,3)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075014"/>
              </p:ext>
            </p:extLst>
          </p:nvPr>
        </p:nvGraphicFramePr>
        <p:xfrm>
          <a:off x="6876256" y="1566084"/>
          <a:ext cx="1800200" cy="4229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81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user stack </a:t>
                      </a:r>
                    </a:p>
                    <a:p>
                      <a:pPr algn="ctr" latinLnBrk="1"/>
                      <a:endParaRPr kumimoji="0" lang="en-US" altLang="ko-KR" sz="1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endParaRPr kumimoji="0" lang="en-US" altLang="ko-KR" sz="1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uninitialized data segment (BSS)</a:t>
                      </a:r>
                      <a:endParaRPr kumimoji="0" lang="ko-KR" altLang="en-US" sz="1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39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initialized data segment </a:t>
                      </a:r>
                      <a:endParaRPr kumimoji="0" lang="ko-KR" altLang="en-US" sz="1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code segment</a:t>
                      </a:r>
                      <a:endParaRPr kumimoji="0" lang="ko-KR" altLang="en-US" sz="1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08"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6594" y="5623213"/>
            <a:ext cx="3209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5085182"/>
            <a:ext cx="1585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0x08048000</a:t>
            </a:r>
            <a:endParaRPr lang="ko-KR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41277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PHYS_BASE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7597130" y="206934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 flipH="1" flipV="1">
            <a:off x="7597130" y="300545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2120" y="5877272"/>
            <a:ext cx="33762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&lt;User virtual memory layout&gt;</a:t>
            </a:r>
            <a:endParaRPr lang="ko-KR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4EB066-BF73-40F5-9036-A8C512EE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83" y="5229193"/>
            <a:ext cx="3233954" cy="10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Argument Passing (5 Points)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636912"/>
            <a:ext cx="8263830" cy="3240360"/>
          </a:xfrm>
        </p:spPr>
        <p:txBody>
          <a:bodyPr/>
          <a:lstStyle/>
          <a:p>
            <a:r>
              <a:rPr lang="en-US" altLang="ko-KR" dirty="0"/>
              <a:t>Example: State of the stack at the beginning of the user program (/bin/</a:t>
            </a:r>
            <a:r>
              <a:rPr lang="en-US" altLang="ko-KR" dirty="0" err="1"/>
              <a:t>ls</a:t>
            </a:r>
            <a:r>
              <a:rPr lang="en-US" altLang="ko-KR" dirty="0"/>
              <a:t> -l foo bar)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34169"/>
              </p:ext>
            </p:extLst>
          </p:nvPr>
        </p:nvGraphicFramePr>
        <p:xfrm>
          <a:off x="444108" y="3005341"/>
          <a:ext cx="4511368" cy="365791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9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35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 </a:t>
                      </a:r>
                      <a:endParaRPr lang="en-US" sz="11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  <a:endParaRPr lang="en-US" sz="11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  <a:endParaRPr lang="en-US" sz="11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1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1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0xbffffffc</a:t>
                      </a:r>
                      <a:endParaRPr kumimoji="0" lang="en-US" sz="11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[3][…]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bar\0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char[4]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0xbffffff8</a:t>
                      </a:r>
                      <a:endParaRPr 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[2][...]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foo\0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char[4]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0xbffffff5</a:t>
                      </a:r>
                      <a:endParaRPr 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[1][...]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-l\0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char[3]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0xbfffffed</a:t>
                      </a:r>
                      <a:endParaRPr 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[0][...]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/bin/</a:t>
                      </a:r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\0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char[8]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0xbfffffec</a:t>
                      </a:r>
                      <a:endParaRPr 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word-align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endParaRPr lang="en-US" altLang="ko-KR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uint8_t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0xbfffffe8</a:t>
                      </a:r>
                      <a:endParaRPr lang="en-US" sz="11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altLang="ko-K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[4]</a:t>
                      </a:r>
                      <a:endParaRPr lang="ko-KR" alt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</a:t>
                      </a:r>
                      <a:endParaRPr lang="ko-KR" alt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0xbfffffe4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0xbfffffc</a:t>
                      </a:r>
                      <a:endParaRPr lang="en-US" altLang="ko-KR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</a:t>
                      </a:r>
                      <a:endParaRPr lang="en-US" sz="11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0xbfffffe0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0xbffffff8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</a:t>
                      </a:r>
                      <a:endParaRPr lang="en-US" sz="11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0xbfffffdc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0xbffffff5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</a:t>
                      </a:r>
                      <a:endParaRPr lang="en-US" sz="11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0xbfffffd8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[0]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0xbfffffed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</a:t>
                      </a:r>
                      <a:endParaRPr lang="en-US" sz="11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0xbfffffd4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argv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0xbfffffd8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**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2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0xbfffffd0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argc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ko-KR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73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0xbfffffcc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address 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endParaRPr lang="en-US" altLang="ko-KR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(*) ()</a:t>
                      </a:r>
                      <a:endParaRPr lang="en-US" sz="1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681" marR="87681" marT="43841" marB="43841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568878"/>
            <a:ext cx="3923928" cy="53084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12F000-3E7C-4757-BE46-FBC61BD0299B}"/>
              </a:ext>
            </a:extLst>
          </p:cNvPr>
          <p:cNvSpPr txBox="1">
            <a:spLocks/>
          </p:cNvSpPr>
          <p:nvPr/>
        </p:nvSpPr>
        <p:spPr>
          <a:xfrm>
            <a:off x="251520" y="1740066"/>
            <a:ext cx="8263830" cy="95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extend </a:t>
            </a:r>
            <a:r>
              <a:rPr lang="en-US" altLang="ko-KR" dirty="0" err="1"/>
              <a:t>process_execute</a:t>
            </a:r>
            <a:r>
              <a:rPr lang="en-US" altLang="ko-KR" dirty="0"/>
              <a:t>() to support passing arguments to new processes.</a:t>
            </a:r>
          </a:p>
          <a:p>
            <a:r>
              <a:rPr lang="en-US" altLang="ko-KR" dirty="0"/>
              <a:t>In stead of simply taking a program file name as its argument, it divides it into words at spaces.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8F949-5B50-4219-BC7E-39D7E12CB706}"/>
              </a:ext>
            </a:extLst>
          </p:cNvPr>
          <p:cNvSpPr txBox="1"/>
          <p:nvPr/>
        </p:nvSpPr>
        <p:spPr>
          <a:xfrm>
            <a:off x="5139460" y="5342718"/>
            <a:ext cx="3997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Check 3.5.1 Program Startup Details </a:t>
            </a:r>
          </a:p>
          <a:p>
            <a:r>
              <a:rPr lang="en-US" altLang="ko-KR" dirty="0"/>
              <a:t>on Pintos Project Page for setting up the </a:t>
            </a:r>
          </a:p>
          <a:p>
            <a:r>
              <a:rPr lang="en-US" altLang="ko-KR" dirty="0"/>
              <a:t>stack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4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System call (20 Points)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651304" cy="4312136"/>
          </a:xfrm>
        </p:spPr>
        <p:txBody>
          <a:bodyPr>
            <a:normAutofit/>
          </a:bodyPr>
          <a:lstStyle/>
          <a:p>
            <a:r>
              <a:rPr lang="en-US" altLang="ko-KR" dirty="0"/>
              <a:t>System call: internal interrupts or software exceptions</a:t>
            </a:r>
          </a:p>
          <a:p>
            <a:pPr lvl="1"/>
            <a:r>
              <a:rPr lang="en-US" altLang="ko-KR" dirty="0"/>
              <a:t>Whenever a user process wants to access some kernel functionality, it invokes a system call.</a:t>
            </a:r>
          </a:p>
          <a:p>
            <a:r>
              <a:rPr lang="en-US" altLang="ko-KR" dirty="0"/>
              <a:t>Implement the system call handler</a:t>
            </a:r>
          </a:p>
          <a:p>
            <a:pPr lvl="1"/>
            <a:r>
              <a:rPr lang="en-US" altLang="ko-KR" dirty="0"/>
              <a:t>Implement your code on </a:t>
            </a:r>
            <a:r>
              <a:rPr lang="en-US" altLang="ko-KR" dirty="0" err="1"/>
              <a:t>syscall.c</a:t>
            </a:r>
            <a:r>
              <a:rPr lang="en-US" altLang="ko-KR" dirty="0"/>
              <a:t> and </a:t>
            </a:r>
            <a:r>
              <a:rPr lang="en-US" altLang="ko-KR" dirty="0" err="1"/>
              <a:t>syscall.h</a:t>
            </a:r>
            <a:r>
              <a:rPr lang="en-US" altLang="ko-KR" dirty="0"/>
              <a:t> in </a:t>
            </a:r>
            <a:r>
              <a:rPr lang="en-US" altLang="ko-KR" dirty="0" err="1"/>
              <a:t>userprog</a:t>
            </a:r>
            <a:r>
              <a:rPr lang="en-US" altLang="ko-KR" dirty="0"/>
              <a:t> folder.</a:t>
            </a:r>
          </a:p>
          <a:p>
            <a:pPr lvl="2"/>
            <a:r>
              <a:rPr lang="en-US" altLang="ko-KR" dirty="0"/>
              <a:t>Current implementation just prints a message and terminates the user process.</a:t>
            </a:r>
          </a:p>
          <a:p>
            <a:pPr lvl="1"/>
            <a:r>
              <a:rPr lang="en-US" altLang="ko-KR" dirty="0"/>
              <a:t>System call numbers for each system call are defined in lib/</a:t>
            </a:r>
            <a:r>
              <a:rPr lang="en-US" altLang="ko-KR" dirty="0" err="1"/>
              <a:t>syscall-nr.h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System call (20 Points)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147248" cy="4536504"/>
          </a:xfrm>
        </p:spPr>
        <p:txBody>
          <a:bodyPr>
            <a:normAutofit/>
          </a:bodyPr>
          <a:lstStyle/>
          <a:p>
            <a:r>
              <a:rPr lang="fr-FR" altLang="ko-KR" dirty="0"/>
              <a:t>User </a:t>
            </a:r>
            <a:r>
              <a:rPr lang="fr-FR" altLang="ko-KR" dirty="0" err="1"/>
              <a:t>Process</a:t>
            </a:r>
            <a:r>
              <a:rPr lang="fr-FR" altLang="ko-KR" dirty="0"/>
              <a:t> Manipulation (10 Points)</a:t>
            </a:r>
          </a:p>
          <a:p>
            <a:pPr lvl="1"/>
            <a:r>
              <a:rPr lang="fr-FR" altLang="ko-KR" dirty="0"/>
              <a:t>Services </a:t>
            </a:r>
            <a:r>
              <a:rPr lang="fr-FR" altLang="ko-KR" dirty="0" err="1"/>
              <a:t>that</a:t>
            </a:r>
            <a:r>
              <a:rPr lang="fr-FR" altLang="ko-KR" dirty="0"/>
              <a:t> </a:t>
            </a:r>
            <a:r>
              <a:rPr lang="fr-FR" altLang="ko-KR" dirty="0" err="1"/>
              <a:t>enable</a:t>
            </a:r>
            <a:r>
              <a:rPr lang="fr-FR" altLang="ko-KR" dirty="0"/>
              <a:t> user </a:t>
            </a:r>
            <a:r>
              <a:rPr lang="fr-FR" altLang="ko-KR" dirty="0" err="1"/>
              <a:t>process</a:t>
            </a:r>
            <a:r>
              <a:rPr lang="fr-FR" altLang="ko-KR" dirty="0"/>
              <a:t> to control </a:t>
            </a:r>
            <a:r>
              <a:rPr lang="fr-FR" altLang="ko-KR" dirty="0" err="1"/>
              <a:t>other</a:t>
            </a:r>
            <a:r>
              <a:rPr lang="fr-FR" altLang="ko-KR" dirty="0"/>
              <a:t> </a:t>
            </a:r>
            <a:r>
              <a:rPr lang="fr-FR" altLang="ko-KR" dirty="0" err="1"/>
              <a:t>processes</a:t>
            </a:r>
            <a:endParaRPr lang="fr-FR" altLang="ko-KR" dirty="0"/>
          </a:p>
          <a:p>
            <a:pPr lvl="1"/>
            <a:r>
              <a:rPr lang="fr-FR" altLang="ko-KR" dirty="0" err="1"/>
              <a:t>halt</a:t>
            </a:r>
            <a:r>
              <a:rPr lang="fr-FR" altLang="ko-KR" dirty="0"/>
              <a:t>(), exit(), </a:t>
            </a:r>
            <a:r>
              <a:rPr lang="fr-FR" altLang="ko-KR" dirty="0" err="1"/>
              <a:t>exec</a:t>
            </a:r>
            <a:r>
              <a:rPr lang="fr-FR" altLang="ko-KR" dirty="0"/>
              <a:t>(), </a:t>
            </a:r>
            <a:r>
              <a:rPr lang="fr-FR" altLang="ko-KR" dirty="0" err="1"/>
              <a:t>wait</a:t>
            </a:r>
            <a:r>
              <a:rPr lang="fr-FR" altLang="ko-KR" dirty="0"/>
              <a:t>()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Manipulation (10 Points)</a:t>
            </a:r>
          </a:p>
          <a:p>
            <a:pPr lvl="1"/>
            <a:r>
              <a:rPr lang="en-US" altLang="ko-KR" dirty="0"/>
              <a:t>Basic file system functions are already implemented </a:t>
            </a:r>
            <a:br>
              <a:rPr lang="en-US" altLang="ko-KR" dirty="0"/>
            </a:br>
            <a:r>
              <a:rPr lang="en-US" altLang="ko-KR" dirty="0"/>
              <a:t>(in 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filesys.c</a:t>
            </a:r>
            <a:r>
              <a:rPr lang="en-US" altLang="ko-KR" dirty="0"/>
              <a:t> and 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create(), remove(), open(), </a:t>
            </a:r>
            <a:r>
              <a:rPr lang="en-US" altLang="ko-KR" dirty="0" err="1"/>
              <a:t>filesize</a:t>
            </a:r>
            <a:r>
              <a:rPr lang="en-US" altLang="ko-KR" dirty="0"/>
              <a:t>(), read(), write(), seek(), tell(), close()</a:t>
            </a:r>
          </a:p>
          <a:p>
            <a:pPr lvl="1"/>
            <a:r>
              <a:rPr lang="en-US" altLang="ko-KR" dirty="0"/>
              <a:t>Provide system calls so that user programs can access on the functions</a:t>
            </a:r>
          </a:p>
          <a:p>
            <a:pPr lvl="1"/>
            <a:r>
              <a:rPr lang="en-US" altLang="ko-KR" dirty="0"/>
              <a:t>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65076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Denying Writes to Executables (5 Points)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Denying Writes to Executables (5 Points)</a:t>
            </a:r>
          </a:p>
          <a:p>
            <a:pPr lvl="1"/>
            <a:r>
              <a:rPr lang="en-US" altLang="ko-KR" dirty="0"/>
              <a:t>Deny any attempts to write on the program file that is running</a:t>
            </a:r>
          </a:p>
          <a:p>
            <a:pPr lvl="2"/>
            <a:r>
              <a:rPr lang="en-US" altLang="ko-KR" dirty="0"/>
              <a:t>e.g., while ‘echo’ is running, writing anything on ‘echo’ is not allowed</a:t>
            </a:r>
          </a:p>
          <a:p>
            <a:pPr lvl="1"/>
            <a:r>
              <a:rPr lang="en-US" altLang="ko-KR" dirty="0"/>
              <a:t>Call </a:t>
            </a:r>
            <a:r>
              <a:rPr lang="en-US" altLang="ko-KR" dirty="0" err="1"/>
              <a:t>file_deny_write</a:t>
            </a:r>
            <a:r>
              <a:rPr lang="en-US" altLang="ko-KR" dirty="0"/>
              <a:t>() and </a:t>
            </a:r>
            <a:r>
              <a:rPr lang="en-US" altLang="ko-KR" dirty="0" err="1"/>
              <a:t>file_allow_write</a:t>
            </a:r>
            <a:r>
              <a:rPr lang="en-US" altLang="ko-KR" dirty="0"/>
              <a:t>() at the appropriate moments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88291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A5FC9AA5-42B1-4973-91B6-AB54750ADA37}" vid="{401E5744-ED9E-477E-A80F-C0CCAE5EEE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9773</TotalTime>
  <Words>1172</Words>
  <Application>Microsoft Office PowerPoint</Application>
  <PresentationFormat>화면 슬라이드 쇼(4:3)</PresentationFormat>
  <Paragraphs>201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테마1</vt:lpstr>
      <vt:lpstr>CSED 312:  Operating System Lab  Project2. User Programs</vt:lpstr>
      <vt:lpstr>Introduction</vt:lpstr>
      <vt:lpstr>Requirements</vt:lpstr>
      <vt:lpstr>1. Process Termination Messages (5 Points)</vt:lpstr>
      <vt:lpstr>2. Argument Passing (5 Points) (1/2)</vt:lpstr>
      <vt:lpstr>2. Argument Passing (5 Points) (2/2)</vt:lpstr>
      <vt:lpstr>3. System call (20 Points) (1/2)</vt:lpstr>
      <vt:lpstr>3. System call (20 Points) (2/2)</vt:lpstr>
      <vt:lpstr>4. Denying Writes to Executables (5 Points)</vt:lpstr>
      <vt:lpstr>Tips</vt:lpstr>
      <vt:lpstr>Tips: File system disk</vt:lpstr>
      <vt:lpstr>Structure of Design report</vt:lpstr>
      <vt:lpstr>Announcement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Lab : Project 2</dc:title>
  <dc:creator>wcjeong</dc:creator>
  <cp:lastModifiedBy>윤하은(컴퓨터공학과)</cp:lastModifiedBy>
  <cp:revision>337</cp:revision>
  <dcterms:created xsi:type="dcterms:W3CDTF">2010-09-09T02:22:16Z</dcterms:created>
  <dcterms:modified xsi:type="dcterms:W3CDTF">2020-10-15T08:04:34Z</dcterms:modified>
</cp:coreProperties>
</file>