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21" r:id="rId3"/>
    <p:sldId id="319" r:id="rId4"/>
    <p:sldId id="323" r:id="rId5"/>
    <p:sldId id="318" r:id="rId6"/>
    <p:sldId id="320" r:id="rId7"/>
    <p:sldId id="324" r:id="rId8"/>
    <p:sldId id="32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rd Gallant" initials="GG" lastIdx="1" clrIdx="0">
    <p:extLst>
      <p:ext uri="{19B8F6BF-5375-455C-9EA6-DF929625EA0E}">
        <p15:presenceInfo xmlns:p15="http://schemas.microsoft.com/office/powerpoint/2012/main" userId="S::ggallant@dovico.com::76fc1d95-55d1-4517-91ad-a94015fff6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637E"/>
    <a:srgbClr val="F0F0F0"/>
    <a:srgbClr val="3F3F3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429" autoAdjust="0"/>
  </p:normalViewPr>
  <p:slideViewPr>
    <p:cSldViewPr snapToGrid="0">
      <p:cViewPr varScale="1">
        <p:scale>
          <a:sx n="55" d="100"/>
          <a:sy n="55" d="100"/>
        </p:scale>
        <p:origin x="1670"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85B3F-E6ED-484E-9C7E-DD76C6A68896}"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6484-3791-46EC-917D-3ADEAD8C24EA}" type="slidenum">
              <a:rPr lang="en-US" smtClean="0"/>
              <a:t>‹#›</a:t>
            </a:fld>
            <a:endParaRPr lang="en-US"/>
          </a:p>
        </p:txBody>
      </p:sp>
    </p:spTree>
    <p:extLst>
      <p:ext uri="{BB962C8B-B14F-4D97-AF65-F5344CB8AC3E}">
        <p14:creationId xmlns:p14="http://schemas.microsoft.com/office/powerpoint/2010/main" val="204338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Good afternoon everyone!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my talk on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Rapid Prototyping with the help of Docker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Shortly into the presentation I’ll be talking about Docker.</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Just in case it’s needed, I created a slide that will give a quick overview of Docker if there are people here today that don’t know what it is or how it works. I’ll skip the slide if everyone’s familiar with it.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Don’t be embarrassed if you don’t know. That’s the whole reason why we’re here at a developer conference… to learn.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Maybe a show of hands… Does anyone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know what Docker is?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Would anyone want me to give a quick overview of Docker when we reach that slide?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1</a:t>
            </a:fld>
            <a:endParaRPr lang="en-US"/>
          </a:p>
        </p:txBody>
      </p:sp>
    </p:spTree>
    <p:extLst>
      <p:ext uri="{BB962C8B-B14F-4D97-AF65-F5344CB8AC3E}">
        <p14:creationId xmlns:p14="http://schemas.microsoft.com/office/powerpoint/2010/main" val="21694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My name is Gerard Gallant.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 work at Dovico Software and currently wear a few hats.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CIO is a role that I’m expanding into but I’m also a senior software developer and architect.</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Writing a book was a bucket list item so I’m pretty happy that I was given the opportunity to write a book with Manning Publications called “WebAssembly in Action”.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If you want to reach me, you can find me on Twitter or LinkedIn.</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C8D6484-3791-46EC-917D-3ADEAD8C24EA}" type="slidenum">
              <a:rPr lang="en-US" smtClean="0"/>
              <a:t>2</a:t>
            </a:fld>
            <a:endParaRPr lang="en-US"/>
          </a:p>
        </p:txBody>
      </p:sp>
    </p:spTree>
    <p:extLst>
      <p:ext uri="{BB962C8B-B14F-4D97-AF65-F5344CB8AC3E}">
        <p14:creationId xmlns:p14="http://schemas.microsoft.com/office/powerpoint/2010/main" val="38199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I’m going to discuss the challenges that we faced when we looked into modernizing one of our products.</a:t>
            </a:r>
          </a:p>
          <a:p>
            <a:endParaRPr lang="en-US" dirty="0"/>
          </a:p>
          <a:p>
            <a:r>
              <a:rPr lang="en-US" dirty="0"/>
              <a:t>I’ll start with a quick overview of how our product was structured so that you understand why a solution like Docker was needed. </a:t>
            </a:r>
          </a:p>
          <a:p>
            <a:endParaRPr lang="en-US" dirty="0"/>
          </a:p>
          <a:p>
            <a:r>
              <a:rPr lang="en-US" b="1" i="1" dirty="0"/>
              <a:t>[click]</a:t>
            </a:r>
          </a:p>
          <a:p>
            <a:r>
              <a:rPr lang="en-US" dirty="0"/>
              <a:t>Then we’ll look at how we’re currently using Docker</a:t>
            </a:r>
          </a:p>
          <a:p>
            <a:endParaRPr lang="en-US" dirty="0"/>
          </a:p>
          <a:p>
            <a:r>
              <a:rPr lang="en-US" b="1" i="1" dirty="0"/>
              <a:t>[click]</a:t>
            </a:r>
          </a:p>
          <a:p>
            <a:r>
              <a:rPr lang="en-US" dirty="0"/>
              <a:t>And, finally, we’ll look at how we might leverage containers even more going forward</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3</a:t>
            </a:fld>
            <a:endParaRPr lang="en-US"/>
          </a:p>
        </p:txBody>
      </p:sp>
    </p:spTree>
    <p:extLst>
      <p:ext uri="{BB962C8B-B14F-4D97-AF65-F5344CB8AC3E}">
        <p14:creationId xmlns:p14="http://schemas.microsoft.com/office/powerpoint/2010/main" val="220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Quickly show Timesheet so that people can visualize what I’m talking about below</a:t>
            </a:r>
            <a:endParaRPr lang="en-US" b="1" dirty="0"/>
          </a:p>
          <a:p>
            <a:endParaRPr lang="en-US" dirty="0"/>
          </a:p>
          <a:p>
            <a:r>
              <a:rPr lang="en-US" dirty="0"/>
              <a:t>Looking at where we were…</a:t>
            </a:r>
          </a:p>
          <a:p>
            <a:endParaRPr lang="en-US" dirty="0"/>
          </a:p>
          <a:p>
            <a:r>
              <a:rPr lang="en-US" dirty="0"/>
              <a:t>Our main product, Dovico Timesheet, is a monolith. It was started back in the day using Active Server Pages and then we jumped to ASP.NET when that came out. </a:t>
            </a:r>
          </a:p>
          <a:p>
            <a:endParaRPr lang="en-US" dirty="0"/>
          </a:p>
          <a:p>
            <a:r>
              <a:rPr lang="en-US" dirty="0"/>
              <a:t>There are a variety of different technologies that have been used over the years so it takes time for new developers to get up to speed and it takes time to update the software in general.</a:t>
            </a:r>
          </a:p>
          <a:p>
            <a:endParaRPr lang="en-US" dirty="0"/>
          </a:p>
          <a:p>
            <a:r>
              <a:rPr lang="en-US" dirty="0"/>
              <a:t>If we just wanted to try something, the software needs to be rebuilt, tested, and deployed. That process isn’t quick.</a:t>
            </a:r>
          </a:p>
          <a:p>
            <a:endParaRPr lang="en-US" dirty="0"/>
          </a:p>
          <a:p>
            <a:r>
              <a:rPr lang="en-US" dirty="0"/>
              <a:t>We needed a better solution.</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4</a:t>
            </a:fld>
            <a:endParaRPr lang="en-US"/>
          </a:p>
        </p:txBody>
      </p:sp>
    </p:spTree>
    <p:extLst>
      <p:ext uri="{BB962C8B-B14F-4D97-AF65-F5344CB8AC3E}">
        <p14:creationId xmlns:p14="http://schemas.microsoft.com/office/powerpoint/2010/main" val="3166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looking at our architecture to see what we could do…</a:t>
            </a:r>
          </a:p>
          <a:p>
            <a:endParaRPr lang="en-US" dirty="0"/>
          </a:p>
          <a:p>
            <a:r>
              <a:rPr lang="en-US" b="1" i="1" dirty="0"/>
              <a:t>[click to show </a:t>
            </a:r>
            <a:r>
              <a:rPr lang="en-US" b="1" i="1" dirty="0" err="1"/>
              <a:t>api</a:t>
            </a:r>
            <a:r>
              <a:rPr lang="en-US" b="1" i="1" dirty="0"/>
              <a:t>]</a:t>
            </a:r>
          </a:p>
          <a:p>
            <a:r>
              <a:rPr lang="en-US" dirty="0"/>
              <a:t>We had built an API so that apps and customer integrations would be possible but the API was created about 10 years after Timesheet was started so Timesheet itself doesn’t use it.</a:t>
            </a:r>
          </a:p>
          <a:p>
            <a:endParaRPr lang="en-US" dirty="0"/>
          </a:p>
          <a:p>
            <a:r>
              <a:rPr lang="en-US" dirty="0"/>
              <a:t>While looking at the architecture, an idea occurred to me… </a:t>
            </a:r>
          </a:p>
          <a:p>
            <a:r>
              <a:rPr lang="en-US" b="1" i="1" dirty="0"/>
              <a:t>[click to show module link]</a:t>
            </a:r>
          </a:p>
          <a:p>
            <a:r>
              <a:rPr lang="en-US" dirty="0"/>
              <a:t>- What if we allowed for client-side only views that could talk to the local API?</a:t>
            </a:r>
          </a:p>
          <a:p>
            <a:r>
              <a:rPr lang="en-US" dirty="0"/>
              <a:t>   &gt; Having it client-side only removes the potential security issues of code accessing files, memory, or session state data on the server that it shouldn’t</a:t>
            </a:r>
          </a:p>
          <a:p>
            <a:r>
              <a:rPr lang="en-US" dirty="0"/>
              <a:t>   &gt; The client-side code would only be things like JavaScript, CSS, HTML, images, and WebAssembly</a:t>
            </a:r>
          </a:p>
          <a:p>
            <a:endParaRPr lang="en-US" dirty="0"/>
          </a:p>
          <a:p>
            <a:r>
              <a:rPr lang="en-US" dirty="0"/>
              <a:t>- The API calls themselves would be the same as what an app or integration would use but the module would talk to a Timesheet endpoint instead. The Timesheet endpoint would just relay the call to the local API instance.</a:t>
            </a:r>
          </a:p>
          <a:p>
            <a:r>
              <a:rPr lang="en-US" dirty="0"/>
              <a:t>  &gt; This simplifies things for the module developer and adds security for users because the module doesn’t know about the user’s credentials. The Timesheet endpoint will specify them before passing the call along.</a:t>
            </a:r>
          </a:p>
          <a:p>
            <a:r>
              <a:rPr lang="en-US" dirty="0"/>
              <a:t>  &gt; This is also secure because, even if the module tries to access certain data, all API calls are restricted based on the logged in user’s permissions. The Timesheet endpoint is passing the local API the logged in user’s token so only information that person has access to will be returned.</a:t>
            </a:r>
          </a:p>
          <a:p>
            <a:endParaRPr lang="en-US" dirty="0"/>
          </a:p>
          <a:p>
            <a:r>
              <a:rPr lang="en-US" dirty="0"/>
              <a:t>- Finally, instead of a config file that forces all companies to have the same menu system, I created a table in the database for the views. The table indicates where the main file of the module is.</a:t>
            </a:r>
          </a:p>
          <a:p>
            <a:endParaRPr lang="en-US" dirty="0"/>
          </a:p>
          <a:p>
            <a:r>
              <a:rPr lang="en-US" dirty="0"/>
              <a:t>This is great!</a:t>
            </a:r>
          </a:p>
          <a:p>
            <a:endParaRPr lang="en-US" dirty="0"/>
          </a:p>
          <a:p>
            <a:r>
              <a:rPr lang="en-US" dirty="0"/>
              <a:t>All we need to do is add a module’s files to a folder under the solution and add a record to the database table and presto! A new view lights up without needing to recompile or deploy Timesheet!</a:t>
            </a:r>
          </a:p>
          <a:p>
            <a:endParaRPr lang="en-US" dirty="0"/>
          </a:p>
          <a:p>
            <a:r>
              <a:rPr lang="en-US" dirty="0"/>
              <a:t>Now we can test new ideas for features, try different UI frameworks like Bootstrap or React, and even test module ideas with specific customers by only turning on that view for them.</a:t>
            </a:r>
          </a:p>
          <a:p>
            <a:endParaRPr lang="en-US" dirty="0"/>
          </a:p>
          <a:p>
            <a:r>
              <a:rPr lang="en-US" dirty="0"/>
              <a:t>It’s a step forward but the issue that we now faced is that a developer version of this setup takes quite a bit of effort to configure before you can even start working on a module…</a:t>
            </a:r>
          </a:p>
          <a:p>
            <a:r>
              <a:rPr lang="en-US" dirty="0"/>
              <a:t>- You need to install a database engine, or pull a docker image, and then restore 2 databases</a:t>
            </a:r>
          </a:p>
          <a:p>
            <a:r>
              <a:rPr lang="en-US" dirty="0"/>
              <a:t>- You need to pull and compile the source code for 3 different solutions</a:t>
            </a:r>
          </a:p>
          <a:p>
            <a:r>
              <a:rPr lang="en-US" dirty="0"/>
              <a:t>- You need to set up 3 IIS applications</a:t>
            </a:r>
          </a:p>
          <a:p>
            <a:r>
              <a:rPr lang="en-US" dirty="0"/>
              <a:t>   &gt; There are 4 shown here but the API Proxy isn’t used by modules because Timesheet it talking directly to the local API</a:t>
            </a:r>
          </a:p>
          <a:p>
            <a:r>
              <a:rPr lang="en-US" dirty="0"/>
              <a:t>- Some configurations are needed in the databases</a:t>
            </a:r>
          </a:p>
          <a:p>
            <a:r>
              <a:rPr lang="en-US" dirty="0"/>
              <a:t>- And each app’s config files need to be adjusted so that everything talks together properly</a:t>
            </a:r>
          </a:p>
          <a:p>
            <a:endParaRPr lang="en-US" dirty="0"/>
          </a:p>
          <a:p>
            <a:r>
              <a:rPr lang="en-US" dirty="0"/>
              <a:t>If you’re fortunate, everything works on your first try and you don’t need to spend a bunch more time trying to figure out which configuration you forgot or messed up.</a:t>
            </a:r>
          </a:p>
          <a:p>
            <a:endParaRPr lang="en-US" dirty="0"/>
          </a:p>
          <a:p>
            <a:r>
              <a:rPr lang="en-US" dirty="0"/>
              <a:t>This is a lot of work to set it up even for one of our experienced developers never mind a summer student.</a:t>
            </a:r>
          </a:p>
          <a:p>
            <a:endParaRPr lang="en-US" dirty="0"/>
          </a:p>
          <a:p>
            <a:r>
              <a:rPr lang="en-US" dirty="0"/>
              <a:t>It’s also a showstopper if we wanted to open this up to third parties because we wouldn’t want to hand over our source code.</a:t>
            </a:r>
          </a:p>
          <a:p>
            <a:endParaRPr lang="en-US" dirty="0"/>
          </a:p>
          <a:p>
            <a:r>
              <a:rPr lang="en-US" dirty="0"/>
              <a:t>So…</a:t>
            </a:r>
          </a:p>
          <a:p>
            <a:endParaRPr lang="en-US" dirty="0"/>
          </a:p>
          <a:p>
            <a:r>
              <a:rPr lang="en-US" dirty="0"/>
              <a:t>How can we make the setup easier so that we can just start working on a module and how can we allow 3rd party development without giving them our code?</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5</a:t>
            </a:fld>
            <a:endParaRPr lang="en-US"/>
          </a:p>
        </p:txBody>
      </p:sp>
    </p:spTree>
    <p:extLst>
      <p:ext uri="{BB962C8B-B14F-4D97-AF65-F5344CB8AC3E}">
        <p14:creationId xmlns:p14="http://schemas.microsoft.com/office/powerpoint/2010/main" val="179936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platform that lets you build, deploy, run, and manage containers.</a:t>
            </a:r>
          </a:p>
          <a:p>
            <a:endParaRPr lang="en-US" dirty="0"/>
          </a:p>
          <a:p>
            <a:r>
              <a:rPr lang="en-US" dirty="0"/>
              <a:t>A container is a package that contains an application’s code and all of its dependencies, so that it can run quickly and reliably from one computing environment to the next.</a:t>
            </a:r>
          </a:p>
          <a:p>
            <a:endParaRPr lang="en-US" dirty="0"/>
          </a:p>
          <a:p>
            <a:r>
              <a:rPr lang="en-US" dirty="0"/>
              <a:t>Like a virtual machine (VM), containers are isolated and act as if they have their own file system, CPU, and RAM. Unlike a VM, however, they don’t have an OS. Instead, a container shares the kernel of the host OS.</a:t>
            </a:r>
          </a:p>
          <a:p>
            <a:endParaRPr lang="en-US" dirty="0"/>
          </a:p>
          <a:p>
            <a:r>
              <a:rPr lang="en-US" dirty="0"/>
              <a:t>Not having an OS reduces the container’s size. It also allows a container to start faster and be much more efficient because there are fewer system resources needed to run it. Because of the smaller size and fewer resources compared to a VM, additional instances of the application can be run with the same hardware.</a:t>
            </a:r>
          </a:p>
          <a:p>
            <a:endParaRPr lang="en-US" dirty="0"/>
          </a:p>
          <a:p>
            <a:r>
              <a:rPr lang="en-US" dirty="0"/>
              <a:t>Although the image shows containers and VMs as being separate, you could implement a solution where one or more of your VMs have containers.</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6</a:t>
            </a:fld>
            <a:endParaRPr lang="en-US"/>
          </a:p>
        </p:txBody>
      </p:sp>
    </p:spTree>
    <p:extLst>
      <p:ext uri="{BB962C8B-B14F-4D97-AF65-F5344CB8AC3E}">
        <p14:creationId xmlns:p14="http://schemas.microsoft.com/office/powerpoint/2010/main" val="86132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started to use Docker internally for development needs.</a:t>
            </a:r>
          </a:p>
          <a:p>
            <a:endParaRPr lang="en-US" dirty="0"/>
          </a:p>
          <a:p>
            <a:r>
              <a:rPr lang="en-US" dirty="0"/>
              <a:t>For example, I no longer install a database engine on my laptop. I just pull a Docker image with the database engine version I need.</a:t>
            </a:r>
          </a:p>
          <a:p>
            <a:endParaRPr lang="en-US" dirty="0"/>
          </a:p>
          <a:p>
            <a:r>
              <a:rPr lang="en-US" dirty="0"/>
              <a:t>Rather than passing around developer databases, I set up a docker image with some dev databases that are preconfigured to make getting started with building our solutions easier.</a:t>
            </a:r>
          </a:p>
          <a:p>
            <a:endParaRPr lang="en-US" dirty="0"/>
          </a:p>
          <a:p>
            <a:r>
              <a:rPr lang="en-US" dirty="0"/>
              <a:t>Could docker help us here?</a:t>
            </a:r>
          </a:p>
          <a:p>
            <a:endParaRPr lang="en-US" dirty="0"/>
          </a:p>
          <a:p>
            <a:r>
              <a:rPr lang="en-US" b="1" i="1" dirty="0"/>
              <a:t>[click to show the Windows container]</a:t>
            </a:r>
          </a:p>
          <a:p>
            <a:r>
              <a:rPr lang="en-US" dirty="0"/>
              <a:t>Based on our software stack, we would need a Windows Docker image because Timesheet uses the ASP.NET Framework which needs IIS and both technologies are Windows-specific.</a:t>
            </a:r>
          </a:p>
          <a:p>
            <a:endParaRPr lang="en-US" dirty="0"/>
          </a:p>
          <a:p>
            <a:r>
              <a:rPr lang="en-US" dirty="0"/>
              <a:t>It’s not the end of the world because this is only intended for developers but Windows images tend to be quite a bit bigger than Linux images.</a:t>
            </a:r>
          </a:p>
          <a:p>
            <a:endParaRPr lang="en-US" dirty="0"/>
          </a:p>
          <a:p>
            <a:r>
              <a:rPr lang="en-US" dirty="0"/>
              <a:t>Unfortunately, I discovered that MS discontinued support for the Windows Docker Image of SQL Server and only Linux is supported now. </a:t>
            </a:r>
          </a:p>
          <a:p>
            <a:endParaRPr lang="en-US" dirty="0"/>
          </a:p>
          <a:p>
            <a:r>
              <a:rPr lang="en-US" b="1" i="1" dirty="0"/>
              <a:t>[click to show the Linux container]</a:t>
            </a:r>
          </a:p>
          <a:p>
            <a:r>
              <a:rPr lang="en-US" dirty="0"/>
              <a:t>This throws a wrench into my plans because you can’t have Windows and Linux containers running simultaneously on the same machine.</a:t>
            </a:r>
          </a:p>
          <a:p>
            <a:endParaRPr lang="en-US" dirty="0"/>
          </a:p>
          <a:p>
            <a:r>
              <a:rPr lang="en-US" dirty="0"/>
              <a:t>This could be a multi-OS setup </a:t>
            </a:r>
            <a:r>
              <a:rPr lang="en-US" b="1" i="1" dirty="0"/>
              <a:t>[click to show the OS labels] </a:t>
            </a:r>
            <a:r>
              <a:rPr lang="en-US" dirty="0"/>
              <a:t>but that’s still complicated and not every developer is going to have a second machine to network with especially if they’re working from home in this new remote/hybrid world.</a:t>
            </a:r>
          </a:p>
          <a:p>
            <a:endParaRPr lang="en-US" dirty="0"/>
          </a:p>
          <a:p>
            <a:r>
              <a:rPr lang="en-US" dirty="0"/>
              <a:t>At the same time, it’s not that hard to copy files out of an image. Down the road I’d like to open this up to 3rd parties so that they can create modules too. What if they realize a full version of Timesheet is in the Docker image? They could copy it out, set it up on their own servers without us knowing and without paying us for it.</a:t>
            </a:r>
          </a:p>
          <a:p>
            <a:endParaRPr lang="en-US" dirty="0"/>
          </a:p>
          <a:p>
            <a:r>
              <a:rPr lang="en-US" dirty="0"/>
              <a:t>These are some pretty big hurdles to overcome and I wasn’t sure if containers could help after all</a:t>
            </a:r>
          </a:p>
          <a:p>
            <a:endParaRPr lang="en-US" dirty="0"/>
          </a:p>
          <a:p>
            <a:r>
              <a:rPr lang="en-US" dirty="0"/>
              <a:t>As I was thinking about this though, something dawned on me</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7</a:t>
            </a:fld>
            <a:endParaRPr lang="en-US"/>
          </a:p>
        </p:txBody>
      </p:sp>
    </p:spTree>
    <p:extLst>
      <p:ext uri="{BB962C8B-B14F-4D97-AF65-F5344CB8AC3E}">
        <p14:creationId xmlns:p14="http://schemas.microsoft.com/office/powerpoint/2010/main" val="16162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we only need a way to develop a module so that it works exactly the same way on the developer’s machine as it will in production. Ideally, it would look and feel like you’re in Timesheet.</a:t>
            </a:r>
          </a:p>
          <a:p>
            <a:endParaRPr lang="en-US" dirty="0"/>
          </a:p>
          <a:p>
            <a:r>
              <a:rPr lang="en-US" dirty="0"/>
              <a:t>We don’t really need the full version of Timesheet with the databases and everything else in the docker container.</a:t>
            </a:r>
          </a:p>
          <a:p>
            <a:endParaRPr lang="en-US" dirty="0"/>
          </a:p>
          <a:p>
            <a:r>
              <a:rPr lang="en-US" dirty="0"/>
              <a:t>What if we had a Timesheet Simulator that just talks to the normal API endpoint but the module interacts with it the same as it would with Timesheet in production?</a:t>
            </a:r>
          </a:p>
          <a:p>
            <a:endParaRPr lang="en-US" dirty="0"/>
          </a:p>
          <a:p>
            <a:r>
              <a:rPr lang="en-US" b="1" i="1" dirty="0"/>
              <a:t>[click to show the simulator and its interaction with the </a:t>
            </a:r>
            <a:r>
              <a:rPr lang="en-US" b="1" i="1" dirty="0" err="1"/>
              <a:t>api</a:t>
            </a:r>
            <a:r>
              <a:rPr lang="en-US" b="1" i="1" dirty="0"/>
              <a:t> proxy]</a:t>
            </a:r>
          </a:p>
          <a:p>
            <a:r>
              <a:rPr lang="en-US" dirty="0"/>
              <a:t>With the simulator, you create enough of the Timesheet UI so that you can see how your module will look in Timesheet and enough of the setup that you don’t need two sets of JavaScript (one for development and the other for prod where you only find out if you messed up an endpoint or something once deployed)</a:t>
            </a:r>
          </a:p>
          <a:p>
            <a:endParaRPr lang="en-US" dirty="0"/>
          </a:p>
          <a:p>
            <a:r>
              <a:rPr lang="en-US" dirty="0"/>
              <a:t>The simulator approach is what I decided to look into.</a:t>
            </a:r>
          </a:p>
          <a:p>
            <a:endParaRPr lang="en-US" dirty="0"/>
          </a:p>
          <a:p>
            <a:r>
              <a:rPr lang="en-US" b="1" i="1" dirty="0"/>
              <a:t>[Switch to the Dovico Website]</a:t>
            </a:r>
          </a:p>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8</a:t>
            </a:fld>
            <a:endParaRPr lang="en-US"/>
          </a:p>
        </p:txBody>
      </p:sp>
    </p:spTree>
    <p:extLst>
      <p:ext uri="{BB962C8B-B14F-4D97-AF65-F5344CB8AC3E}">
        <p14:creationId xmlns:p14="http://schemas.microsoft.com/office/powerpoint/2010/main" val="402989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8D6484-3791-46EC-917D-3ADEAD8C24EA}" type="slidenum">
              <a:rPr lang="en-US" smtClean="0"/>
              <a:t>9</a:t>
            </a:fld>
            <a:endParaRPr lang="en-US"/>
          </a:p>
        </p:txBody>
      </p:sp>
    </p:spTree>
    <p:extLst>
      <p:ext uri="{BB962C8B-B14F-4D97-AF65-F5344CB8AC3E}">
        <p14:creationId xmlns:p14="http://schemas.microsoft.com/office/powerpoint/2010/main" val="1899374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C21B-3B64-4C88-8799-205A17D2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F6D4E3-30BE-481B-9C97-8E31CEF500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EE4807-C1A1-47AE-AAAC-BD21B832D293}"/>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A3CD8967-9B5E-4C68-B85C-7D2C55BC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5A9F0-6561-4377-BCB1-D2F4770E0A5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185748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C02-47D3-470D-8084-46FDC46E5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56F65-7047-4257-88C0-D11612288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B27F0-BB08-4E2A-891D-A6FCAC628C5B}"/>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DDCCB125-8140-4378-85E0-9AD3E7FA7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E0FB-05D2-4F19-AB01-99A79E6FCD5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423263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F2802-4C08-40E0-A43F-0A8650C40A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C19DF-C37B-41C7-A279-EBB98778B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7B65C-7194-493E-8D5F-FF98A254EB32}"/>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90716BB6-DC73-4DC8-A962-2DA1ED2D1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9637C-9B3F-4A7C-AACA-8F7BA57D1229}"/>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516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507E-EACE-455D-92FF-142A28B8F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77C5F-0B93-485F-B997-C5E86BB69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F66E4-DDCD-444A-965C-57E2B02AC8FC}"/>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04B55BB-50A3-46FD-A8C3-51B4AC2D2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5E91-0016-45B3-88B2-596F99EA6BC5}"/>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14702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D311-19D2-4E33-9C0A-06CCAFF06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B5583-B954-4560-BF9B-C488D10C7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5C163-CC09-4086-B08A-EA9CD1D6EED6}"/>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3C496D2-6FAB-4D0B-BE1C-4282A7D34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81A57-4252-4F0D-8F0C-6F02D49044E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5857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EDE7-D121-4692-BFBD-F43F7DC0E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11C34-98B8-4437-8859-6BCB18309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967673-5E6E-4EA9-A86B-A2CB17B03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44C986-17FC-4226-A377-62A5A22B76D8}"/>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0A8A61F2-8CF5-47E2-8746-9570F9C6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915C5-36B0-4BD1-9D3B-DD8838EA5C5F}"/>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8431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0599-164C-4A06-BAF0-320B45237B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DA3F6-1E9B-4428-8E35-9403C5D2E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1E1F3-EF2B-4F64-ABBC-C12350CFD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EF3011-B0E2-4E01-BE22-4473325CB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6DF13-3CC4-4C74-80AD-5E59CD3EC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EAD8C-239B-49E8-B30E-B2DEAB89AC88}"/>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8" name="Footer Placeholder 7">
            <a:extLst>
              <a:ext uri="{FF2B5EF4-FFF2-40B4-BE49-F238E27FC236}">
                <a16:creationId xmlns:a16="http://schemas.microsoft.com/office/drawing/2014/main" id="{9D5B69D7-1A6A-4F95-87DC-2D7AD962F8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B3FF24-A7B3-4AC2-B5C7-B27A9E30FF8B}"/>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70007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F268-CD60-45D5-AE30-24196FE06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4BEDA-4234-420E-8C82-053F0C6CADC4}"/>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4" name="Footer Placeholder 3">
            <a:extLst>
              <a:ext uri="{FF2B5EF4-FFF2-40B4-BE49-F238E27FC236}">
                <a16:creationId xmlns:a16="http://schemas.microsoft.com/office/drawing/2014/main" id="{B5C0475F-5F15-4395-A730-75089A7C3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A0A46-61CF-4C4F-8163-4D088CFF898C}"/>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71293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CC0C7-3012-4968-B534-21B47B5FA210}"/>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3" name="Footer Placeholder 2">
            <a:extLst>
              <a:ext uri="{FF2B5EF4-FFF2-40B4-BE49-F238E27FC236}">
                <a16:creationId xmlns:a16="http://schemas.microsoft.com/office/drawing/2014/main" id="{D79E4FD5-CAB1-40B3-A246-5D1D7F875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C48F9-BB10-4527-840A-18C19F4FEB87}"/>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240797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487-C8C3-4DF3-91B6-7B5689903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4CA70-F93A-4431-BC87-B7117B664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99CDD2-C301-45F7-9B2C-F780D33FB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B8395-F8D1-4E2D-8F32-8707708DCC70}"/>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64FC5FF7-C6E7-45A0-AE9E-34744395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9298C-B0AD-4EEB-BADF-16A9D478D03A}"/>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09894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441B-1806-46FF-BB1E-D619866EF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EA17C7-D732-46A7-B227-0A8678BE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08A7AD-32A0-47D0-AB8B-845E4567E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2BB3B-6F89-4E8B-86FB-860D09D38545}"/>
              </a:ext>
            </a:extLst>
          </p:cNvPr>
          <p:cNvSpPr>
            <a:spLocks noGrp="1"/>
          </p:cNvSpPr>
          <p:nvPr>
            <p:ph type="dt" sz="half" idx="10"/>
          </p:nvPr>
        </p:nvSpPr>
        <p:spPr/>
        <p:txBody>
          <a:bodyPr/>
          <a:lstStyle/>
          <a:p>
            <a:fld id="{08B15B53-BA0B-46B7-9831-4A77F84F3E8E}" type="datetimeFigureOut">
              <a:rPr lang="en-US" smtClean="0"/>
              <a:t>2/23/2023</a:t>
            </a:fld>
            <a:endParaRPr lang="en-US"/>
          </a:p>
        </p:txBody>
      </p:sp>
      <p:sp>
        <p:nvSpPr>
          <p:cNvPr id="6" name="Footer Placeholder 5">
            <a:extLst>
              <a:ext uri="{FF2B5EF4-FFF2-40B4-BE49-F238E27FC236}">
                <a16:creationId xmlns:a16="http://schemas.microsoft.com/office/drawing/2014/main" id="{32677BE2-05B0-409C-80FF-BF57B0F89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EF02C-8532-4F7B-8295-DDC7D2CA6BD6}"/>
              </a:ext>
            </a:extLst>
          </p:cNvPr>
          <p:cNvSpPr>
            <a:spLocks noGrp="1"/>
          </p:cNvSpPr>
          <p:nvPr>
            <p:ph type="sldNum" sz="quarter" idx="12"/>
          </p:nvPr>
        </p:nvSpPr>
        <p:spPr/>
        <p:txBody>
          <a:bodyPr/>
          <a:lstStyle/>
          <a:p>
            <a:fld id="{10294B45-B737-49B6-AAC3-4CB2C4FD4364}" type="slidenum">
              <a:rPr lang="en-US" smtClean="0"/>
              <a:t>‹#›</a:t>
            </a:fld>
            <a:endParaRPr lang="en-US"/>
          </a:p>
        </p:txBody>
      </p:sp>
    </p:spTree>
    <p:extLst>
      <p:ext uri="{BB962C8B-B14F-4D97-AF65-F5344CB8AC3E}">
        <p14:creationId xmlns:p14="http://schemas.microsoft.com/office/powerpoint/2010/main" val="378115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8E23C-7EDD-4732-AD76-9FB408B84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B3192-CCF1-4E53-B91E-4631509F0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D1383-6E20-4006-9CEC-5C4224A62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15B53-BA0B-46B7-9831-4A77F84F3E8E}" type="datetimeFigureOut">
              <a:rPr lang="en-US" smtClean="0"/>
              <a:t>2/23/2023</a:t>
            </a:fld>
            <a:endParaRPr lang="en-US"/>
          </a:p>
        </p:txBody>
      </p:sp>
      <p:sp>
        <p:nvSpPr>
          <p:cNvPr id="5" name="Footer Placeholder 4">
            <a:extLst>
              <a:ext uri="{FF2B5EF4-FFF2-40B4-BE49-F238E27FC236}">
                <a16:creationId xmlns:a16="http://schemas.microsoft.com/office/drawing/2014/main" id="{2419E448-082E-4AC9-9893-1FE4695FA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D709CF-241A-4065-9E2F-1E4AC6BFC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94B45-B737-49B6-AAC3-4CB2C4FD4364}" type="slidenum">
              <a:rPr lang="en-US" smtClean="0"/>
              <a:t>‹#›</a:t>
            </a:fld>
            <a:endParaRPr lang="en-US"/>
          </a:p>
        </p:txBody>
      </p:sp>
    </p:spTree>
    <p:extLst>
      <p:ext uri="{BB962C8B-B14F-4D97-AF65-F5344CB8AC3E}">
        <p14:creationId xmlns:p14="http://schemas.microsoft.com/office/powerpoint/2010/main" val="1072124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bit.ly/37zJbp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lowchart: Document 2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16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68E09-B656-4417-AAD5-FAF4F248D8C0}"/>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b="1" kern="1200">
                <a:solidFill>
                  <a:srgbClr val="FFFFFF"/>
                </a:solidFill>
                <a:effectLst/>
                <a:latin typeface="+mj-lt"/>
                <a:ea typeface="+mj-ea"/>
                <a:cs typeface="+mj-cs"/>
              </a:rPr>
              <a:t>Rapid Prototyping with the help of Docker</a:t>
            </a:r>
            <a:endParaRPr lang="en-US" sz="3200" kern="1200">
              <a:solidFill>
                <a:srgbClr val="FFFFFF"/>
              </a:solidFill>
              <a:latin typeface="+mj-lt"/>
              <a:ea typeface="+mj-ea"/>
              <a:cs typeface="+mj-cs"/>
            </a:endParaRPr>
          </a:p>
        </p:txBody>
      </p:sp>
      <p:pic>
        <p:nvPicPr>
          <p:cNvPr id="11" name="Picture 10" descr="Icon&#10;&#10;Description automatically generated">
            <a:extLst>
              <a:ext uri="{FF2B5EF4-FFF2-40B4-BE49-F238E27FC236}">
                <a16:creationId xmlns:a16="http://schemas.microsoft.com/office/drawing/2014/main" id="{1B15B747-155C-3BC8-A605-23B8F2F85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3" y="793559"/>
            <a:ext cx="7347537" cy="5271858"/>
          </a:xfrm>
          <a:prstGeom prst="rect">
            <a:avLst/>
          </a:prstGeom>
        </p:spPr>
      </p:pic>
    </p:spTree>
    <p:extLst>
      <p:ext uri="{BB962C8B-B14F-4D97-AF65-F5344CB8AC3E}">
        <p14:creationId xmlns:p14="http://schemas.microsoft.com/office/powerpoint/2010/main" val="180205990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DE808B1-7EDE-2AF7-A59F-4AF480885B20}"/>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22039B5-E0F7-08A3-D626-B436727C2B43}"/>
              </a:ext>
            </a:extLst>
          </p:cNvPr>
          <p:cNvGrpSpPr/>
          <p:nvPr/>
        </p:nvGrpSpPr>
        <p:grpSpPr>
          <a:xfrm>
            <a:off x="3533256" y="3600681"/>
            <a:ext cx="5125487" cy="1244785"/>
            <a:chOff x="3365371" y="3562246"/>
            <a:chExt cx="5125487" cy="1244785"/>
          </a:xfrm>
        </p:grpSpPr>
        <p:pic>
          <p:nvPicPr>
            <p:cNvPr id="16" name="Picture 15">
              <a:extLst>
                <a:ext uri="{FF2B5EF4-FFF2-40B4-BE49-F238E27FC236}">
                  <a16:creationId xmlns:a16="http://schemas.microsoft.com/office/drawing/2014/main" id="{1EAE475E-D9CC-4F49-8BA8-C32624670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371" y="3562246"/>
              <a:ext cx="992910" cy="1244785"/>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BF173E0B-B556-4FB2-B3A2-9288D0D17496}"/>
                </a:ext>
              </a:extLst>
            </p:cNvPr>
            <p:cNvSpPr txBox="1"/>
            <p:nvPr/>
          </p:nvSpPr>
          <p:spPr>
            <a:xfrm>
              <a:off x="4527616" y="3707586"/>
              <a:ext cx="3963242" cy="954107"/>
            </a:xfrm>
            <a:prstGeom prst="rect">
              <a:avLst/>
            </a:prstGeom>
            <a:noFill/>
          </p:spPr>
          <p:txBody>
            <a:bodyPr wrap="square" rtlCol="0">
              <a:spAutoFit/>
            </a:bodyPr>
            <a:lstStyle/>
            <a:p>
              <a:pPr marL="0" lvl="1"/>
              <a:r>
                <a:rPr lang="en-CA" sz="2800" dirty="0"/>
                <a:t>“WebAssembly in Action”</a:t>
              </a:r>
            </a:p>
            <a:p>
              <a:pPr marL="0" lvl="1"/>
              <a:r>
                <a:rPr lang="en-CA" sz="2800" dirty="0"/>
                <a:t>    </a:t>
              </a:r>
              <a:r>
                <a:rPr lang="en-US" sz="2800" dirty="0">
                  <a:solidFill>
                    <a:schemeClr val="accent5"/>
                  </a:solidFill>
                  <a:hlinkClick r:id="rId4">
                    <a:extLst>
                      <a:ext uri="{A12FA001-AC4F-418D-AE19-62706E023703}">
                        <ahyp:hlinkClr xmlns:ahyp="http://schemas.microsoft.com/office/drawing/2018/hyperlinkcolor" val="tx"/>
                      </a:ext>
                    </a:extLst>
                  </a:hlinkClick>
                </a:rPr>
                <a:t>http://bit.ly/37zJbp5</a:t>
              </a:r>
              <a:endParaRPr lang="en-CA" sz="2800" dirty="0"/>
            </a:p>
          </p:txBody>
        </p:sp>
      </p:grpSp>
      <p:grpSp>
        <p:nvGrpSpPr>
          <p:cNvPr id="12" name="Group 11">
            <a:extLst>
              <a:ext uri="{FF2B5EF4-FFF2-40B4-BE49-F238E27FC236}">
                <a16:creationId xmlns:a16="http://schemas.microsoft.com/office/drawing/2014/main" id="{DA125B09-C640-7D79-0AEC-CECE57298D48}"/>
              </a:ext>
            </a:extLst>
          </p:cNvPr>
          <p:cNvGrpSpPr/>
          <p:nvPr/>
        </p:nvGrpSpPr>
        <p:grpSpPr>
          <a:xfrm>
            <a:off x="3815620" y="1998295"/>
            <a:ext cx="4560759" cy="826914"/>
            <a:chOff x="3458609" y="2017886"/>
            <a:chExt cx="4560759" cy="826914"/>
          </a:xfrm>
        </p:grpSpPr>
        <p:sp>
          <p:nvSpPr>
            <p:cNvPr id="11" name="TextBox 10">
              <a:extLst>
                <a:ext uri="{FF2B5EF4-FFF2-40B4-BE49-F238E27FC236}">
                  <a16:creationId xmlns:a16="http://schemas.microsoft.com/office/drawing/2014/main" id="{589FBAE9-01EC-45B5-A9B5-87C7FB02C4A7}"/>
                </a:ext>
              </a:extLst>
            </p:cNvPr>
            <p:cNvSpPr txBox="1"/>
            <p:nvPr/>
          </p:nvSpPr>
          <p:spPr>
            <a:xfrm>
              <a:off x="4398411" y="2169733"/>
              <a:ext cx="3620957" cy="523220"/>
            </a:xfrm>
            <a:prstGeom prst="rect">
              <a:avLst/>
            </a:prstGeom>
            <a:noFill/>
          </p:spPr>
          <p:txBody>
            <a:bodyPr wrap="square" rtlCol="0">
              <a:spAutoFit/>
            </a:bodyPr>
            <a:lstStyle/>
            <a:p>
              <a:pPr marL="0" lvl="1"/>
              <a:r>
                <a:rPr lang="en-CA" sz="2800" dirty="0"/>
                <a:t>CIO at Dovico Software</a:t>
              </a:r>
            </a:p>
          </p:txBody>
        </p:sp>
        <p:pic>
          <p:nvPicPr>
            <p:cNvPr id="3" name="Picture 2">
              <a:extLst>
                <a:ext uri="{FF2B5EF4-FFF2-40B4-BE49-F238E27FC236}">
                  <a16:creationId xmlns:a16="http://schemas.microsoft.com/office/drawing/2014/main" id="{93633C13-EA36-4F4F-7F8D-838B98625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609" y="2017886"/>
              <a:ext cx="826914" cy="826914"/>
            </a:xfrm>
            <a:prstGeom prst="rect">
              <a:avLst/>
            </a:prstGeom>
          </p:spPr>
        </p:pic>
      </p:grpSp>
      <p:sp>
        <p:nvSpPr>
          <p:cNvPr id="6" name="Title 1">
            <a:extLst>
              <a:ext uri="{FF2B5EF4-FFF2-40B4-BE49-F238E27FC236}">
                <a16:creationId xmlns:a16="http://schemas.microsoft.com/office/drawing/2014/main" id="{9BB107A2-DC9A-2DE0-E93B-38C1ED64B1B6}"/>
              </a:ext>
            </a:extLst>
          </p:cNvPr>
          <p:cNvSpPr txBox="1">
            <a:spLocks/>
          </p:cNvSpPr>
          <p:nvPr/>
        </p:nvSpPr>
        <p:spPr>
          <a:xfrm>
            <a:off x="0" y="414371"/>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Gerard Gallant</a:t>
            </a:r>
          </a:p>
        </p:txBody>
      </p:sp>
      <p:grpSp>
        <p:nvGrpSpPr>
          <p:cNvPr id="18" name="Group 17">
            <a:extLst>
              <a:ext uri="{FF2B5EF4-FFF2-40B4-BE49-F238E27FC236}">
                <a16:creationId xmlns:a16="http://schemas.microsoft.com/office/drawing/2014/main" id="{67A58E00-3CAB-B4DA-C754-437BE8F07BC0}"/>
              </a:ext>
            </a:extLst>
          </p:cNvPr>
          <p:cNvGrpSpPr/>
          <p:nvPr/>
        </p:nvGrpSpPr>
        <p:grpSpPr>
          <a:xfrm>
            <a:off x="335137" y="5620938"/>
            <a:ext cx="11521726" cy="811130"/>
            <a:chOff x="335137" y="5620938"/>
            <a:chExt cx="11521726" cy="811130"/>
          </a:xfrm>
        </p:grpSpPr>
        <p:grpSp>
          <p:nvGrpSpPr>
            <p:cNvPr id="2" name="Group 1">
              <a:extLst>
                <a:ext uri="{FF2B5EF4-FFF2-40B4-BE49-F238E27FC236}">
                  <a16:creationId xmlns:a16="http://schemas.microsoft.com/office/drawing/2014/main" id="{872A579E-EE02-2AF6-E8C8-88A99373944A}"/>
                </a:ext>
              </a:extLst>
            </p:cNvPr>
            <p:cNvGrpSpPr/>
            <p:nvPr/>
          </p:nvGrpSpPr>
          <p:grpSpPr>
            <a:xfrm>
              <a:off x="335137" y="5620938"/>
              <a:ext cx="3796883" cy="811130"/>
              <a:chOff x="503339" y="5663184"/>
              <a:chExt cx="3796883" cy="811130"/>
            </a:xfrm>
          </p:grpSpPr>
          <p:sp>
            <p:nvSpPr>
              <p:cNvPr id="4" name="Title 1">
                <a:extLst>
                  <a:ext uri="{FF2B5EF4-FFF2-40B4-BE49-F238E27FC236}">
                    <a16:creationId xmlns:a16="http://schemas.microsoft.com/office/drawing/2014/main" id="{3DC2E94F-3161-91E1-4DC5-2629655E7390}"/>
                  </a:ext>
                </a:extLst>
              </p:cNvPr>
              <p:cNvSpPr txBox="1">
                <a:spLocks/>
              </p:cNvSpPr>
              <p:nvPr/>
            </p:nvSpPr>
            <p:spPr>
              <a:xfrm>
                <a:off x="1185624" y="5800434"/>
                <a:ext cx="3114598"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5"/>
                    </a:solidFill>
                    <a:latin typeface="+mn-lt"/>
                  </a:rPr>
                  <a:t>@Gerard_Gallant</a:t>
                </a:r>
              </a:p>
            </p:txBody>
          </p:sp>
          <p:pic>
            <p:nvPicPr>
              <p:cNvPr id="5" name="Picture 4">
                <a:extLst>
                  <a:ext uri="{FF2B5EF4-FFF2-40B4-BE49-F238E27FC236}">
                    <a16:creationId xmlns:a16="http://schemas.microsoft.com/office/drawing/2014/main" id="{147CEC21-E70F-046D-469C-E5917557C6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339" y="5663184"/>
                <a:ext cx="811130" cy="811130"/>
              </a:xfrm>
              <a:prstGeom prst="rect">
                <a:avLst/>
              </a:prstGeom>
            </p:spPr>
          </p:pic>
        </p:grpSp>
        <p:grpSp>
          <p:nvGrpSpPr>
            <p:cNvPr id="17" name="Group 16">
              <a:extLst>
                <a:ext uri="{FF2B5EF4-FFF2-40B4-BE49-F238E27FC236}">
                  <a16:creationId xmlns:a16="http://schemas.microsoft.com/office/drawing/2014/main" id="{D35B2608-FA17-27BB-2187-CF7EAFD11423}"/>
                </a:ext>
              </a:extLst>
            </p:cNvPr>
            <p:cNvGrpSpPr/>
            <p:nvPr/>
          </p:nvGrpSpPr>
          <p:grpSpPr>
            <a:xfrm>
              <a:off x="6096000" y="5758188"/>
              <a:ext cx="5760863" cy="536630"/>
              <a:chOff x="564375" y="5987970"/>
              <a:chExt cx="5760863" cy="536630"/>
            </a:xfrm>
          </p:grpSpPr>
          <p:pic>
            <p:nvPicPr>
              <p:cNvPr id="10" name="Picture 9" descr="Icon&#10;&#10;Description automatically generated">
                <a:extLst>
                  <a:ext uri="{FF2B5EF4-FFF2-40B4-BE49-F238E27FC236}">
                    <a16:creationId xmlns:a16="http://schemas.microsoft.com/office/drawing/2014/main" id="{8F70662E-5B22-D902-0DA3-DBF04F0AC2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75" y="6020444"/>
                <a:ext cx="471683" cy="471683"/>
              </a:xfrm>
              <a:prstGeom prst="rect">
                <a:avLst/>
              </a:prstGeom>
            </p:spPr>
          </p:pic>
          <p:sp>
            <p:nvSpPr>
              <p:cNvPr id="14" name="Title 1">
                <a:extLst>
                  <a:ext uri="{FF2B5EF4-FFF2-40B4-BE49-F238E27FC236}">
                    <a16:creationId xmlns:a16="http://schemas.microsoft.com/office/drawing/2014/main" id="{BA428703-CE4F-491D-D37B-C601C8869BF1}"/>
                  </a:ext>
                </a:extLst>
              </p:cNvPr>
              <p:cNvSpPr txBox="1">
                <a:spLocks/>
              </p:cNvSpPr>
              <p:nvPr/>
            </p:nvSpPr>
            <p:spPr>
              <a:xfrm>
                <a:off x="1107779" y="5987970"/>
                <a:ext cx="5217459" cy="5366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5"/>
                    </a:solidFill>
                    <a:latin typeface="+mn-lt"/>
                  </a:rPr>
                  <a:t>linkedin.com/in/</a:t>
                </a:r>
                <a:r>
                  <a:rPr lang="en-US" sz="3200" dirty="0" err="1">
                    <a:solidFill>
                      <a:schemeClr val="accent5"/>
                    </a:solidFill>
                    <a:latin typeface="+mn-lt"/>
                  </a:rPr>
                  <a:t>gerard</a:t>
                </a:r>
                <a:r>
                  <a:rPr lang="en-US" sz="3200" dirty="0">
                    <a:solidFill>
                      <a:schemeClr val="accent5"/>
                    </a:solidFill>
                    <a:latin typeface="+mn-lt"/>
                  </a:rPr>
                  <a:t>-gallant</a:t>
                </a:r>
              </a:p>
            </p:txBody>
          </p:sp>
        </p:grpSp>
      </p:grpSp>
    </p:spTree>
    <p:extLst>
      <p:ext uri="{BB962C8B-B14F-4D97-AF65-F5344CB8AC3E}">
        <p14:creationId xmlns:p14="http://schemas.microsoft.com/office/powerpoint/2010/main" val="3992989658"/>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01C449-9A48-056F-7956-EE217954C214}"/>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6C58CB-12E9-2B10-A18D-601C7E9F52CC}"/>
              </a:ext>
            </a:extLst>
          </p:cNvPr>
          <p:cNvSpPr txBox="1"/>
          <p:nvPr/>
        </p:nvSpPr>
        <p:spPr>
          <a:xfrm>
            <a:off x="3136677" y="2459504"/>
            <a:ext cx="5918646" cy="1938992"/>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t>Why was a solution like Docker needed?</a:t>
            </a:r>
          </a:p>
          <a:p>
            <a:pPr marL="342900" indent="-342900" algn="ctr">
              <a:buFont typeface="Arial" panose="020B0604020202020204" pitchFamily="34" charset="0"/>
              <a:buChar char="•"/>
            </a:pPr>
            <a:endParaRPr lang="en-US" sz="2400" dirty="0"/>
          </a:p>
          <a:p>
            <a:pPr marL="342900" indent="-342900" algn="ctr">
              <a:buFont typeface="Arial" panose="020B0604020202020204" pitchFamily="34" charset="0"/>
              <a:buChar char="•"/>
            </a:pPr>
            <a:r>
              <a:rPr lang="en-US" sz="2400" dirty="0"/>
              <a:t>How we’re currently using Docker</a:t>
            </a:r>
          </a:p>
          <a:p>
            <a:pPr marL="342900" indent="-342900" algn="ctr">
              <a:buFont typeface="Arial" panose="020B0604020202020204" pitchFamily="34" charset="0"/>
              <a:buChar char="•"/>
            </a:pPr>
            <a:endParaRPr lang="en-US" sz="2400" dirty="0"/>
          </a:p>
          <a:p>
            <a:pPr marL="342900" indent="-342900" algn="ctr">
              <a:buFont typeface="Arial" panose="020B0604020202020204" pitchFamily="34" charset="0"/>
              <a:buChar char="•"/>
            </a:pPr>
            <a:r>
              <a:rPr lang="en-US" sz="2400" dirty="0"/>
              <a:t>How we might leverage containers next</a:t>
            </a:r>
          </a:p>
        </p:txBody>
      </p:sp>
      <p:sp>
        <p:nvSpPr>
          <p:cNvPr id="17" name="Title 1">
            <a:extLst>
              <a:ext uri="{FF2B5EF4-FFF2-40B4-BE49-F238E27FC236}">
                <a16:creationId xmlns:a16="http://schemas.microsoft.com/office/drawing/2014/main" id="{131AAD88-68F0-E2A4-5697-EAD287992935}"/>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Outline</a:t>
            </a:r>
          </a:p>
        </p:txBody>
      </p:sp>
    </p:spTree>
    <p:extLst>
      <p:ext uri="{BB962C8B-B14F-4D97-AF65-F5344CB8AC3E}">
        <p14:creationId xmlns:p14="http://schemas.microsoft.com/office/powerpoint/2010/main" val="70606652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p:cTn id="7"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
                                            <p:txEl>
                                              <p:pRg st="2" end="2"/>
                                            </p:txEl>
                                          </p:spTgt>
                                        </p:tgtEl>
                                        <p:attrNameLst>
                                          <p:attrName>style.visibility</p:attrName>
                                        </p:attrNameLst>
                                      </p:cBhvr>
                                      <p:to>
                                        <p:strVal val="visible"/>
                                      </p:to>
                                    </p:set>
                                    <p:anim calcmode="lin" valueType="num">
                                      <p:cBhvr>
                                        <p:cTn id="14" dur="5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0">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0">
                                            <p:txEl>
                                              <p:pRg st="4" end="4"/>
                                            </p:txEl>
                                          </p:spTgt>
                                        </p:tgtEl>
                                        <p:attrNameLst>
                                          <p:attrName>style.visibility</p:attrName>
                                        </p:attrNameLst>
                                      </p:cBhvr>
                                      <p:to>
                                        <p:strVal val="visible"/>
                                      </p:to>
                                    </p:set>
                                    <p:anim calcmode="lin" valueType="num">
                                      <p:cBhvr>
                                        <p:cTn id="21" dur="500" fill="hold"/>
                                        <p:tgtEl>
                                          <p:spTgt spid="30">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0">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6772C65-0BB1-A1CC-C156-2A916DC3EE30}"/>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061A63B-3E8E-C19A-F8A3-7D5B9B9C31A3}"/>
              </a:ext>
            </a:extLst>
          </p:cNvPr>
          <p:cNvGrpSpPr/>
          <p:nvPr/>
        </p:nvGrpSpPr>
        <p:grpSpPr>
          <a:xfrm>
            <a:off x="1404946" y="2695742"/>
            <a:ext cx="8279447" cy="1481085"/>
            <a:chOff x="978177" y="2717032"/>
            <a:chExt cx="8279447" cy="1481085"/>
          </a:xfrm>
        </p:grpSpPr>
        <p:sp>
          <p:nvSpPr>
            <p:cNvPr id="21" name="TextBox 20">
              <a:extLst>
                <a:ext uri="{FF2B5EF4-FFF2-40B4-BE49-F238E27FC236}">
                  <a16:creationId xmlns:a16="http://schemas.microsoft.com/office/drawing/2014/main" id="{207E87CF-06E0-2183-DEA2-F9E49A1FEF36}"/>
                </a:ext>
              </a:extLst>
            </p:cNvPr>
            <p:cNvSpPr txBox="1"/>
            <p:nvPr/>
          </p:nvSpPr>
          <p:spPr>
            <a:xfrm>
              <a:off x="978177" y="3162100"/>
              <a:ext cx="878317" cy="461665"/>
            </a:xfrm>
            <a:prstGeom prst="rect">
              <a:avLst/>
            </a:prstGeom>
            <a:noFill/>
          </p:spPr>
          <p:txBody>
            <a:bodyPr wrap="none" rtlCol="0">
              <a:spAutoFit/>
            </a:bodyPr>
            <a:lstStyle/>
            <a:p>
              <a:r>
                <a:rPr lang="en-US" sz="2400" dirty="0"/>
                <a:t>Users</a:t>
              </a:r>
              <a:endParaRPr lang="en-CA" sz="2400" dirty="0"/>
            </a:p>
          </p:txBody>
        </p:sp>
        <p:cxnSp>
          <p:nvCxnSpPr>
            <p:cNvPr id="23" name="Straight Arrow Connector 22">
              <a:extLst>
                <a:ext uri="{FF2B5EF4-FFF2-40B4-BE49-F238E27FC236}">
                  <a16:creationId xmlns:a16="http://schemas.microsoft.com/office/drawing/2014/main" id="{BBEFCFAA-6C1E-AAEA-84D3-4502C8A82B38}"/>
                </a:ext>
              </a:extLst>
            </p:cNvPr>
            <p:cNvCxnSpPr>
              <a:cxnSpLocks/>
            </p:cNvCxnSpPr>
            <p:nvPr/>
          </p:nvCxnSpPr>
          <p:spPr>
            <a:xfrm>
              <a:off x="1859231" y="3408094"/>
              <a:ext cx="8457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6D342922-36A5-C23D-F9C6-30987CA000CE}"/>
                </a:ext>
              </a:extLst>
            </p:cNvPr>
            <p:cNvGrpSpPr/>
            <p:nvPr/>
          </p:nvGrpSpPr>
          <p:grpSpPr>
            <a:xfrm>
              <a:off x="2934375" y="2717032"/>
              <a:ext cx="6323249" cy="1481085"/>
              <a:chOff x="3120001" y="2606820"/>
              <a:chExt cx="6323249" cy="1481085"/>
            </a:xfrm>
          </p:grpSpPr>
          <p:sp>
            <p:nvSpPr>
              <p:cNvPr id="8" name="TextBox 7">
                <a:extLst>
                  <a:ext uri="{FF2B5EF4-FFF2-40B4-BE49-F238E27FC236}">
                    <a16:creationId xmlns:a16="http://schemas.microsoft.com/office/drawing/2014/main" id="{5FFEC020-1B15-A832-6B07-458951BDA0BC}"/>
                  </a:ext>
                </a:extLst>
              </p:cNvPr>
              <p:cNvSpPr txBox="1"/>
              <p:nvPr/>
            </p:nvSpPr>
            <p:spPr>
              <a:xfrm>
                <a:off x="3902100" y="2755806"/>
                <a:ext cx="853119" cy="461665"/>
              </a:xfrm>
              <a:prstGeom prst="rect">
                <a:avLst/>
              </a:prstGeom>
              <a:noFill/>
            </p:spPr>
            <p:txBody>
              <a:bodyPr wrap="none" rtlCol="0">
                <a:spAutoFit/>
              </a:bodyPr>
              <a:lstStyle/>
              <a:p>
                <a:r>
                  <a:rPr lang="en-US" sz="2400" dirty="0"/>
                  <a:t>Login</a:t>
                </a:r>
                <a:endParaRPr lang="en-CA" sz="2400" dirty="0"/>
              </a:p>
            </p:txBody>
          </p:sp>
          <p:sp>
            <p:nvSpPr>
              <p:cNvPr id="11" name="Cloud 10">
                <a:extLst>
                  <a:ext uri="{FF2B5EF4-FFF2-40B4-BE49-F238E27FC236}">
                    <a16:creationId xmlns:a16="http://schemas.microsoft.com/office/drawing/2014/main" id="{B3464261-7B89-3C07-18C8-C4328EA9A24D}"/>
                  </a:ext>
                </a:extLst>
              </p:cNvPr>
              <p:cNvSpPr/>
              <p:nvPr/>
            </p:nvSpPr>
            <p:spPr>
              <a:xfrm>
                <a:off x="3120001" y="2606820"/>
                <a:ext cx="2417318" cy="148108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Cylinder 32">
                <a:extLst>
                  <a:ext uri="{FF2B5EF4-FFF2-40B4-BE49-F238E27FC236}">
                    <a16:creationId xmlns:a16="http://schemas.microsoft.com/office/drawing/2014/main" id="{7A2385C9-370E-DE2D-227A-22742C4DEDF2}"/>
                  </a:ext>
                </a:extLst>
              </p:cNvPr>
              <p:cNvSpPr/>
              <p:nvPr/>
            </p:nvSpPr>
            <p:spPr>
              <a:xfrm>
                <a:off x="4169963" y="3469839"/>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613CE04A-0927-2F9F-AB8E-B813B376B155}"/>
                  </a:ext>
                </a:extLst>
              </p:cNvPr>
              <p:cNvCxnSpPr>
                <a:cxnSpLocks/>
              </p:cNvCxnSpPr>
              <p:nvPr/>
            </p:nvCxnSpPr>
            <p:spPr>
              <a:xfrm>
                <a:off x="4328660" y="3196445"/>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1648F25-E099-C4DC-8375-DA3C0BF73A1F}"/>
                  </a:ext>
                </a:extLst>
              </p:cNvPr>
              <p:cNvCxnSpPr>
                <a:cxnSpLocks/>
              </p:cNvCxnSpPr>
              <p:nvPr/>
            </p:nvCxnSpPr>
            <p:spPr>
              <a:xfrm>
                <a:off x="5749962" y="3313809"/>
                <a:ext cx="10525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7D7F9D6-6885-A4C5-CBE5-58C1597FB42A}"/>
                  </a:ext>
                </a:extLst>
              </p:cNvPr>
              <p:cNvSpPr txBox="1"/>
              <p:nvPr/>
            </p:nvSpPr>
            <p:spPr>
              <a:xfrm>
                <a:off x="7486660" y="2730825"/>
                <a:ext cx="1495859" cy="461665"/>
              </a:xfrm>
              <a:prstGeom prst="rect">
                <a:avLst/>
              </a:prstGeom>
              <a:noFill/>
            </p:spPr>
            <p:txBody>
              <a:bodyPr wrap="none" rtlCol="0">
                <a:spAutoFit/>
              </a:bodyPr>
              <a:lstStyle/>
              <a:p>
                <a:r>
                  <a:rPr lang="en-US" sz="2400" dirty="0"/>
                  <a:t>Timesheet</a:t>
                </a:r>
                <a:endParaRPr lang="en-CA" sz="2400" dirty="0"/>
              </a:p>
            </p:txBody>
          </p:sp>
          <p:sp>
            <p:nvSpPr>
              <p:cNvPr id="45" name="Cloud 44">
                <a:extLst>
                  <a:ext uri="{FF2B5EF4-FFF2-40B4-BE49-F238E27FC236}">
                    <a16:creationId xmlns:a16="http://schemas.microsoft.com/office/drawing/2014/main" id="{1C76F123-89BB-529A-8983-413077A3085D}"/>
                  </a:ext>
                </a:extLst>
              </p:cNvPr>
              <p:cNvSpPr/>
              <p:nvPr/>
            </p:nvSpPr>
            <p:spPr>
              <a:xfrm>
                <a:off x="7025932" y="2606820"/>
                <a:ext cx="2417318" cy="148108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Cylinder 45">
                <a:extLst>
                  <a:ext uri="{FF2B5EF4-FFF2-40B4-BE49-F238E27FC236}">
                    <a16:creationId xmlns:a16="http://schemas.microsoft.com/office/drawing/2014/main" id="{343710F7-79EC-0E87-D932-FBB1ECF78B2A}"/>
                  </a:ext>
                </a:extLst>
              </p:cNvPr>
              <p:cNvSpPr/>
              <p:nvPr/>
            </p:nvSpPr>
            <p:spPr>
              <a:xfrm>
                <a:off x="8075894" y="3469839"/>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7" name="Straight Arrow Connector 46">
                <a:extLst>
                  <a:ext uri="{FF2B5EF4-FFF2-40B4-BE49-F238E27FC236}">
                    <a16:creationId xmlns:a16="http://schemas.microsoft.com/office/drawing/2014/main" id="{ECB77A5E-81AE-FAD8-7004-AA70B0A39E29}"/>
                  </a:ext>
                </a:extLst>
              </p:cNvPr>
              <p:cNvCxnSpPr>
                <a:cxnSpLocks/>
              </p:cNvCxnSpPr>
              <p:nvPr/>
            </p:nvCxnSpPr>
            <p:spPr>
              <a:xfrm>
                <a:off x="8234591" y="3196445"/>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49" name="Title 1">
            <a:extLst>
              <a:ext uri="{FF2B5EF4-FFF2-40B4-BE49-F238E27FC236}">
                <a16:creationId xmlns:a16="http://schemas.microsoft.com/office/drawing/2014/main" id="{21951C0B-129B-DCE6-DA66-BAD8615DE8BC}"/>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Where we were</a:t>
            </a:r>
          </a:p>
        </p:txBody>
      </p:sp>
    </p:spTree>
    <p:extLst>
      <p:ext uri="{BB962C8B-B14F-4D97-AF65-F5344CB8AC3E}">
        <p14:creationId xmlns:p14="http://schemas.microsoft.com/office/powerpoint/2010/main" val="42975656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0F68BD-BD3E-6D7F-BD20-B82DFAC5647F}"/>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E087F03C-9D4B-8AA1-7D08-F38BDBE1C894}"/>
              </a:ext>
            </a:extLst>
          </p:cNvPr>
          <p:cNvSpPr txBox="1">
            <a:spLocks/>
          </p:cNvSpPr>
          <p:nvPr/>
        </p:nvSpPr>
        <p:spPr>
          <a:xfrm>
            <a:off x="0" y="406826"/>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Creation of Modules</a:t>
            </a:r>
          </a:p>
        </p:txBody>
      </p:sp>
      <p:grpSp>
        <p:nvGrpSpPr>
          <p:cNvPr id="9" name="Group 8">
            <a:extLst>
              <a:ext uri="{FF2B5EF4-FFF2-40B4-BE49-F238E27FC236}">
                <a16:creationId xmlns:a16="http://schemas.microsoft.com/office/drawing/2014/main" id="{2D66CA13-D553-5A26-41D6-1B75427CD2B7}"/>
              </a:ext>
            </a:extLst>
          </p:cNvPr>
          <p:cNvGrpSpPr/>
          <p:nvPr/>
        </p:nvGrpSpPr>
        <p:grpSpPr>
          <a:xfrm>
            <a:off x="626258" y="2414680"/>
            <a:ext cx="8269162" cy="830997"/>
            <a:chOff x="242210" y="2367125"/>
            <a:chExt cx="8269162" cy="830997"/>
          </a:xfrm>
        </p:grpSpPr>
        <p:sp>
          <p:nvSpPr>
            <p:cNvPr id="47" name="TextBox 46">
              <a:extLst>
                <a:ext uri="{FF2B5EF4-FFF2-40B4-BE49-F238E27FC236}">
                  <a16:creationId xmlns:a16="http://schemas.microsoft.com/office/drawing/2014/main" id="{B2D0639D-C15F-D609-16AA-630CF3282D25}"/>
                </a:ext>
              </a:extLst>
            </p:cNvPr>
            <p:cNvSpPr txBox="1"/>
            <p:nvPr/>
          </p:nvSpPr>
          <p:spPr>
            <a:xfrm>
              <a:off x="242210" y="2367125"/>
              <a:ext cx="1680909" cy="830997"/>
            </a:xfrm>
            <a:prstGeom prst="rect">
              <a:avLst/>
            </a:prstGeom>
            <a:noFill/>
          </p:spPr>
          <p:txBody>
            <a:bodyPr wrap="none" rtlCol="0">
              <a:spAutoFit/>
            </a:bodyPr>
            <a:lstStyle/>
            <a:p>
              <a:pPr algn="r"/>
              <a:r>
                <a:rPr lang="en-US" sz="2400" dirty="0"/>
                <a:t>Apps &amp;</a:t>
              </a:r>
            </a:p>
            <a:p>
              <a:pPr algn="r"/>
              <a:r>
                <a:rPr lang="en-US" sz="2400" dirty="0"/>
                <a:t>Integrations</a:t>
              </a:r>
            </a:p>
          </p:txBody>
        </p:sp>
        <p:cxnSp>
          <p:nvCxnSpPr>
            <p:cNvPr id="48" name="Straight Arrow Connector 47">
              <a:extLst>
                <a:ext uri="{FF2B5EF4-FFF2-40B4-BE49-F238E27FC236}">
                  <a16:creationId xmlns:a16="http://schemas.microsoft.com/office/drawing/2014/main" id="{EBA21843-040E-06A1-E6FF-6DC0E4307F66}"/>
                </a:ext>
              </a:extLst>
            </p:cNvPr>
            <p:cNvCxnSpPr>
              <a:cxnSpLocks/>
            </p:cNvCxnSpPr>
            <p:nvPr/>
          </p:nvCxnSpPr>
          <p:spPr>
            <a:xfrm>
              <a:off x="1924050" y="271792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C6F7AF7-32AD-C1DE-DC96-3C21C1275038}"/>
                </a:ext>
              </a:extLst>
            </p:cNvPr>
            <p:cNvSpPr txBox="1"/>
            <p:nvPr/>
          </p:nvSpPr>
          <p:spPr>
            <a:xfrm>
              <a:off x="3482595" y="2489691"/>
              <a:ext cx="1356718" cy="461665"/>
            </a:xfrm>
            <a:prstGeom prst="rect">
              <a:avLst/>
            </a:prstGeom>
            <a:noFill/>
          </p:spPr>
          <p:txBody>
            <a:bodyPr wrap="none" rtlCol="0">
              <a:spAutoFit/>
            </a:bodyPr>
            <a:lstStyle/>
            <a:p>
              <a:r>
                <a:rPr lang="en-US" sz="2400" dirty="0"/>
                <a:t>API Proxy</a:t>
              </a:r>
              <a:endParaRPr lang="en-CA" sz="2400" dirty="0"/>
            </a:p>
          </p:txBody>
        </p:sp>
        <p:cxnSp>
          <p:nvCxnSpPr>
            <p:cNvPr id="49" name="Straight Arrow Connector 48">
              <a:extLst>
                <a:ext uri="{FF2B5EF4-FFF2-40B4-BE49-F238E27FC236}">
                  <a16:creationId xmlns:a16="http://schemas.microsoft.com/office/drawing/2014/main" id="{31AD62DC-3320-1882-0898-7A4571336478}"/>
                </a:ext>
              </a:extLst>
            </p:cNvPr>
            <p:cNvCxnSpPr>
              <a:cxnSpLocks/>
            </p:cNvCxnSpPr>
            <p:nvPr/>
          </p:nvCxnSpPr>
          <p:spPr>
            <a:xfrm>
              <a:off x="4151429"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12C8AD5-ECF4-B958-913E-EEBC0CB3EDEE}"/>
                </a:ext>
              </a:extLst>
            </p:cNvPr>
            <p:cNvSpPr txBox="1"/>
            <p:nvPr/>
          </p:nvSpPr>
          <p:spPr>
            <a:xfrm>
              <a:off x="7913131" y="2487095"/>
              <a:ext cx="598241" cy="461665"/>
            </a:xfrm>
            <a:prstGeom prst="rect">
              <a:avLst/>
            </a:prstGeom>
            <a:noFill/>
          </p:spPr>
          <p:txBody>
            <a:bodyPr wrap="none" rtlCol="0">
              <a:spAutoFit/>
            </a:bodyPr>
            <a:lstStyle/>
            <a:p>
              <a:r>
                <a:rPr lang="en-US" sz="2400" dirty="0"/>
                <a:t>API</a:t>
              </a:r>
              <a:endParaRPr lang="en-CA" sz="2400" dirty="0"/>
            </a:p>
          </p:txBody>
        </p:sp>
        <p:cxnSp>
          <p:nvCxnSpPr>
            <p:cNvPr id="61" name="Straight Arrow Connector 60">
              <a:extLst>
                <a:ext uri="{FF2B5EF4-FFF2-40B4-BE49-F238E27FC236}">
                  <a16:creationId xmlns:a16="http://schemas.microsoft.com/office/drawing/2014/main" id="{CDDA8B6F-4D83-C3C0-04C8-CD74FC3DFBEB}"/>
                </a:ext>
              </a:extLst>
            </p:cNvPr>
            <p:cNvCxnSpPr>
              <a:cxnSpLocks/>
            </p:cNvCxnSpPr>
            <p:nvPr/>
          </p:nvCxnSpPr>
          <p:spPr>
            <a:xfrm>
              <a:off x="8216738"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DE05B68-95B6-856E-07F2-2A1758C7C408}"/>
                </a:ext>
              </a:extLst>
            </p:cNvPr>
            <p:cNvCxnSpPr>
              <a:cxnSpLocks/>
            </p:cNvCxnSpPr>
            <p:nvPr/>
          </p:nvCxnSpPr>
          <p:spPr>
            <a:xfrm>
              <a:off x="5833255" y="2711824"/>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0D2666F-C866-E642-39BC-4BAE570C55E3}"/>
              </a:ext>
            </a:extLst>
          </p:cNvPr>
          <p:cNvGrpSpPr/>
          <p:nvPr/>
        </p:nvGrpSpPr>
        <p:grpSpPr>
          <a:xfrm>
            <a:off x="1414950" y="2310856"/>
            <a:ext cx="8853000" cy="2262046"/>
            <a:chOff x="1044802" y="2297977"/>
            <a:chExt cx="8853000" cy="2262046"/>
          </a:xfrm>
        </p:grpSpPr>
        <p:sp>
          <p:nvSpPr>
            <p:cNvPr id="27" name="TextBox 26">
              <a:extLst>
                <a:ext uri="{FF2B5EF4-FFF2-40B4-BE49-F238E27FC236}">
                  <a16:creationId xmlns:a16="http://schemas.microsoft.com/office/drawing/2014/main" id="{6A9FDD27-43AE-0A6E-A9B1-3FB725FCF3C0}"/>
                </a:ext>
              </a:extLst>
            </p:cNvPr>
            <p:cNvSpPr txBox="1"/>
            <p:nvPr/>
          </p:nvSpPr>
          <p:spPr>
            <a:xfrm>
              <a:off x="1044802" y="3861767"/>
              <a:ext cx="878317" cy="461665"/>
            </a:xfrm>
            <a:prstGeom prst="rect">
              <a:avLst/>
            </a:prstGeom>
            <a:noFill/>
          </p:spPr>
          <p:txBody>
            <a:bodyPr wrap="none" rtlCol="0">
              <a:spAutoFit/>
            </a:bodyPr>
            <a:lstStyle/>
            <a:p>
              <a:r>
                <a:rPr lang="en-US" sz="2400" dirty="0"/>
                <a:t>Users</a:t>
              </a:r>
              <a:endParaRPr lang="en-CA" sz="2400" dirty="0"/>
            </a:p>
          </p:txBody>
        </p:sp>
        <p:sp>
          <p:nvSpPr>
            <p:cNvPr id="42" name="TextBox 41">
              <a:extLst>
                <a:ext uri="{FF2B5EF4-FFF2-40B4-BE49-F238E27FC236}">
                  <a16:creationId xmlns:a16="http://schemas.microsoft.com/office/drawing/2014/main" id="{D5FCC7E8-A5B2-16A3-633E-5A48ABA89158}"/>
                </a:ext>
              </a:extLst>
            </p:cNvPr>
            <p:cNvSpPr txBox="1"/>
            <p:nvPr/>
          </p:nvSpPr>
          <p:spPr>
            <a:xfrm>
              <a:off x="3734394" y="3902107"/>
              <a:ext cx="853119" cy="461665"/>
            </a:xfrm>
            <a:prstGeom prst="rect">
              <a:avLst/>
            </a:prstGeom>
            <a:noFill/>
          </p:spPr>
          <p:txBody>
            <a:bodyPr wrap="none" rtlCol="0">
              <a:spAutoFit/>
            </a:bodyPr>
            <a:lstStyle/>
            <a:p>
              <a:r>
                <a:rPr lang="en-US" sz="2400" dirty="0"/>
                <a:t>Login</a:t>
              </a:r>
              <a:endParaRPr lang="en-CA" sz="2400" dirty="0"/>
            </a:p>
          </p:txBody>
        </p:sp>
        <p:sp>
          <p:nvSpPr>
            <p:cNvPr id="43" name="Cloud 42">
              <a:extLst>
                <a:ext uri="{FF2B5EF4-FFF2-40B4-BE49-F238E27FC236}">
                  <a16:creationId xmlns:a16="http://schemas.microsoft.com/office/drawing/2014/main" id="{2C898254-29A4-C283-0847-6F8E049C5231}"/>
                </a:ext>
              </a:extLst>
            </p:cNvPr>
            <p:cNvSpPr/>
            <p:nvPr/>
          </p:nvSpPr>
          <p:spPr>
            <a:xfrm>
              <a:off x="2488653"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Cylinder 43">
              <a:extLst>
                <a:ext uri="{FF2B5EF4-FFF2-40B4-BE49-F238E27FC236}">
                  <a16:creationId xmlns:a16="http://schemas.microsoft.com/office/drawing/2014/main" id="{370BD846-13E8-67AA-CF93-ADF665C00E1E}"/>
                </a:ext>
              </a:extLst>
            </p:cNvPr>
            <p:cNvSpPr/>
            <p:nvPr/>
          </p:nvSpPr>
          <p:spPr>
            <a:xfrm>
              <a:off x="4002258"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Arrow Connector 44">
              <a:extLst>
                <a:ext uri="{FF2B5EF4-FFF2-40B4-BE49-F238E27FC236}">
                  <a16:creationId xmlns:a16="http://schemas.microsoft.com/office/drawing/2014/main" id="{AADD02AB-A1DC-05B6-FFC2-80770A031559}"/>
                </a:ext>
              </a:extLst>
            </p:cNvPr>
            <p:cNvCxnSpPr>
              <a:cxnSpLocks/>
            </p:cNvCxnSpPr>
            <p:nvPr/>
          </p:nvCxnSpPr>
          <p:spPr>
            <a:xfrm>
              <a:off x="4157230"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F1A22D9-D4A6-65BE-AEA8-63793337F06D}"/>
                </a:ext>
              </a:extLst>
            </p:cNvPr>
            <p:cNvSpPr txBox="1"/>
            <p:nvPr/>
          </p:nvSpPr>
          <p:spPr>
            <a:xfrm>
              <a:off x="7547142" y="3899009"/>
              <a:ext cx="1495859" cy="461665"/>
            </a:xfrm>
            <a:prstGeom prst="rect">
              <a:avLst/>
            </a:prstGeom>
            <a:noFill/>
          </p:spPr>
          <p:txBody>
            <a:bodyPr wrap="none" rtlCol="0">
              <a:spAutoFit/>
            </a:bodyPr>
            <a:lstStyle/>
            <a:p>
              <a:r>
                <a:rPr lang="en-US" sz="2400" dirty="0"/>
                <a:t>Timesheet</a:t>
              </a:r>
              <a:endParaRPr lang="en-CA" sz="2400" dirty="0"/>
            </a:p>
          </p:txBody>
        </p:sp>
        <p:sp>
          <p:nvSpPr>
            <p:cNvPr id="57" name="Cloud 56">
              <a:extLst>
                <a:ext uri="{FF2B5EF4-FFF2-40B4-BE49-F238E27FC236}">
                  <a16:creationId xmlns:a16="http://schemas.microsoft.com/office/drawing/2014/main" id="{F5FDC797-43C5-2EB2-6871-D2891B551F85}"/>
                </a:ext>
              </a:extLst>
            </p:cNvPr>
            <p:cNvSpPr/>
            <p:nvPr/>
          </p:nvSpPr>
          <p:spPr>
            <a:xfrm>
              <a:off x="6553200"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Cylinder 57">
              <a:extLst>
                <a:ext uri="{FF2B5EF4-FFF2-40B4-BE49-F238E27FC236}">
                  <a16:creationId xmlns:a16="http://schemas.microsoft.com/office/drawing/2014/main" id="{338C92B0-A0DF-4179-C9BD-E56148ACED22}"/>
                </a:ext>
              </a:extLst>
            </p:cNvPr>
            <p:cNvSpPr/>
            <p:nvPr/>
          </p:nvSpPr>
          <p:spPr>
            <a:xfrm>
              <a:off x="8066805"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a:extLst>
                <a:ext uri="{FF2B5EF4-FFF2-40B4-BE49-F238E27FC236}">
                  <a16:creationId xmlns:a16="http://schemas.microsoft.com/office/drawing/2014/main" id="{2D8C391E-7F3A-1509-BFE2-6701D0040A6B}"/>
                </a:ext>
              </a:extLst>
            </p:cNvPr>
            <p:cNvCxnSpPr>
              <a:cxnSpLocks/>
            </p:cNvCxnSpPr>
            <p:nvPr/>
          </p:nvCxnSpPr>
          <p:spPr>
            <a:xfrm>
              <a:off x="8231302"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C092F11-2585-E6AF-29AD-BD7C1DBB3C59}"/>
                </a:ext>
              </a:extLst>
            </p:cNvPr>
            <p:cNvCxnSpPr>
              <a:cxnSpLocks/>
            </p:cNvCxnSpPr>
            <p:nvPr/>
          </p:nvCxnSpPr>
          <p:spPr>
            <a:xfrm>
              <a:off x="1924050" y="4129841"/>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452A537-F39D-F540-915F-82B28ABCC46A}"/>
                </a:ext>
              </a:extLst>
            </p:cNvPr>
            <p:cNvCxnSpPr>
              <a:cxnSpLocks/>
            </p:cNvCxnSpPr>
            <p:nvPr/>
          </p:nvCxnSpPr>
          <p:spPr>
            <a:xfrm>
              <a:off x="5829300" y="4114800"/>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B64D53CE-842B-1A59-AE03-029FCBF01550}"/>
              </a:ext>
            </a:extLst>
          </p:cNvPr>
          <p:cNvGrpSpPr/>
          <p:nvPr/>
        </p:nvGrpSpPr>
        <p:grpSpPr>
          <a:xfrm>
            <a:off x="5390226" y="2903750"/>
            <a:ext cx="3980705" cy="3007727"/>
            <a:chOff x="5390226" y="2903750"/>
            <a:chExt cx="3980705" cy="3007727"/>
          </a:xfrm>
        </p:grpSpPr>
        <p:cxnSp>
          <p:nvCxnSpPr>
            <p:cNvPr id="29" name="Straight Arrow Connector 28">
              <a:extLst>
                <a:ext uri="{FF2B5EF4-FFF2-40B4-BE49-F238E27FC236}">
                  <a16:creationId xmlns:a16="http://schemas.microsoft.com/office/drawing/2014/main" id="{EC0B8B0C-E461-8655-AC9F-E5A841861F7B}"/>
                </a:ext>
              </a:extLst>
            </p:cNvPr>
            <p:cNvCxnSpPr>
              <a:cxnSpLocks/>
            </p:cNvCxnSpPr>
            <p:nvPr/>
          </p:nvCxnSpPr>
          <p:spPr>
            <a:xfrm flipV="1">
              <a:off x="8093320" y="2903750"/>
              <a:ext cx="330773" cy="1076259"/>
            </a:xfrm>
            <a:prstGeom prst="straightConnector1">
              <a:avLst/>
            </a:prstGeom>
            <a:ln w="38100" cap="flat" cmpd="sng" algn="ctr">
              <a:solidFill>
                <a:schemeClr val="accent6"/>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
          <p:nvSpPr>
            <p:cNvPr id="73" name="TextBox 72">
              <a:extLst>
                <a:ext uri="{FF2B5EF4-FFF2-40B4-BE49-F238E27FC236}">
                  <a16:creationId xmlns:a16="http://schemas.microsoft.com/office/drawing/2014/main" id="{3E5DC662-F0AB-D747-F548-73E14F2922D7}"/>
                </a:ext>
              </a:extLst>
            </p:cNvPr>
            <p:cNvSpPr txBox="1"/>
            <p:nvPr/>
          </p:nvSpPr>
          <p:spPr>
            <a:xfrm>
              <a:off x="5390226" y="5080480"/>
              <a:ext cx="3980705" cy="830997"/>
            </a:xfrm>
            <a:prstGeom prst="rect">
              <a:avLst/>
            </a:prstGeom>
            <a:noFill/>
          </p:spPr>
          <p:txBody>
            <a:bodyPr wrap="none" rtlCol="0">
              <a:spAutoFit/>
            </a:bodyPr>
            <a:lstStyle/>
            <a:p>
              <a:pPr algn="ctr"/>
              <a:r>
                <a:rPr lang="en-US" sz="2400" dirty="0"/>
                <a:t>Modules talk to the API </a:t>
              </a:r>
            </a:p>
            <a:p>
              <a:pPr algn="ctr"/>
              <a:r>
                <a:rPr lang="en-US" sz="2400" dirty="0"/>
                <a:t>through a Timesheet endpoint</a:t>
              </a:r>
              <a:endParaRPr lang="en-CA" sz="2400" dirty="0"/>
            </a:p>
          </p:txBody>
        </p:sp>
        <p:sp>
          <p:nvSpPr>
            <p:cNvPr id="8" name="Freeform: Shape 7">
              <a:extLst>
                <a:ext uri="{FF2B5EF4-FFF2-40B4-BE49-F238E27FC236}">
                  <a16:creationId xmlns:a16="http://schemas.microsoft.com/office/drawing/2014/main" id="{C3B6811A-A5C4-9544-DE2A-731AB6DD18C3}"/>
                </a:ext>
              </a:extLst>
            </p:cNvPr>
            <p:cNvSpPr/>
            <p:nvPr/>
          </p:nvSpPr>
          <p:spPr>
            <a:xfrm>
              <a:off x="7380579" y="3675309"/>
              <a:ext cx="723900" cy="1445143"/>
            </a:xfrm>
            <a:custGeom>
              <a:avLst/>
              <a:gdLst>
                <a:gd name="connsiteX0" fmla="*/ 0 w 645458"/>
                <a:gd name="connsiteY0" fmla="*/ 1771863 h 1771863"/>
                <a:gd name="connsiteX1" fmla="*/ 197223 w 645458"/>
                <a:gd name="connsiteY1" fmla="*/ 167181 h 1771863"/>
                <a:gd name="connsiteX2" fmla="*/ 645458 w 645458"/>
                <a:gd name="connsiteY2" fmla="*/ 41675 h 1771863"/>
              </a:gdLst>
              <a:ahLst/>
              <a:cxnLst>
                <a:cxn ang="0">
                  <a:pos x="connsiteX0" y="connsiteY0"/>
                </a:cxn>
                <a:cxn ang="0">
                  <a:pos x="connsiteX1" y="connsiteY1"/>
                </a:cxn>
                <a:cxn ang="0">
                  <a:pos x="connsiteX2" y="connsiteY2"/>
                </a:cxn>
              </a:cxnLst>
              <a:rect l="l" t="t" r="r" b="b"/>
              <a:pathLst>
                <a:path w="645458" h="1771863">
                  <a:moveTo>
                    <a:pt x="0" y="1771863"/>
                  </a:moveTo>
                  <a:cubicBezTo>
                    <a:pt x="44823" y="1113704"/>
                    <a:pt x="89647" y="455546"/>
                    <a:pt x="197223" y="167181"/>
                  </a:cubicBezTo>
                  <a:cubicBezTo>
                    <a:pt x="304799" y="-121184"/>
                    <a:pt x="569258" y="53628"/>
                    <a:pt x="645458" y="41675"/>
                  </a:cubicBezTo>
                </a:path>
              </a:pathLst>
            </a:custGeom>
            <a:ln w="19050" cap="flat" cmpd="sng" algn="ctr">
              <a:solidFill>
                <a:schemeClr val="bg1">
                  <a:lumMod val="75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CA"/>
            </a:p>
          </p:txBody>
        </p:sp>
      </p:grpSp>
    </p:spTree>
    <p:extLst>
      <p:ext uri="{BB962C8B-B14F-4D97-AF65-F5344CB8AC3E}">
        <p14:creationId xmlns:p14="http://schemas.microsoft.com/office/powerpoint/2010/main" val="3777580032"/>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5C70C8F-EA16-BF26-9D77-C93A3AAADBF4}"/>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8955C6FB-6C97-2F4B-A48A-8478C053E5F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What is Docker?</a:t>
            </a:r>
          </a:p>
        </p:txBody>
      </p:sp>
      <p:pic>
        <p:nvPicPr>
          <p:cNvPr id="4" name="Picture 3" descr="Graphical user interface, application&#10;&#10;Description automatically generated">
            <a:extLst>
              <a:ext uri="{FF2B5EF4-FFF2-40B4-BE49-F238E27FC236}">
                <a16:creationId xmlns:a16="http://schemas.microsoft.com/office/drawing/2014/main" id="{368200A2-948C-0DE3-A8B3-121165BC9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829" y="2143504"/>
            <a:ext cx="9184341" cy="3845476"/>
          </a:xfrm>
          <a:prstGeom prst="rect">
            <a:avLst/>
          </a:prstGeom>
        </p:spPr>
      </p:pic>
    </p:spTree>
    <p:extLst>
      <p:ext uri="{BB962C8B-B14F-4D97-AF65-F5344CB8AC3E}">
        <p14:creationId xmlns:p14="http://schemas.microsoft.com/office/powerpoint/2010/main" val="68640684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540A612-1A40-627D-BCAC-3F91B2D126B4}"/>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8955C6FB-6C97-2F4B-A48A-8478C053E5F6}"/>
              </a:ext>
            </a:extLst>
          </p:cNvPr>
          <p:cNvSpPr txBox="1">
            <a:spLocks/>
          </p:cNvSpPr>
          <p:nvPr/>
        </p:nvSpPr>
        <p:spPr>
          <a:xfrm>
            <a:off x="0" y="417594"/>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Can Docker Help?</a:t>
            </a:r>
          </a:p>
        </p:txBody>
      </p:sp>
      <p:grpSp>
        <p:nvGrpSpPr>
          <p:cNvPr id="56" name="Group 55">
            <a:extLst>
              <a:ext uri="{FF2B5EF4-FFF2-40B4-BE49-F238E27FC236}">
                <a16:creationId xmlns:a16="http://schemas.microsoft.com/office/drawing/2014/main" id="{A4A6C59E-ED85-0817-2D15-EEA1B97976FA}"/>
              </a:ext>
            </a:extLst>
          </p:cNvPr>
          <p:cNvGrpSpPr/>
          <p:nvPr/>
        </p:nvGrpSpPr>
        <p:grpSpPr>
          <a:xfrm>
            <a:off x="5035839" y="5295167"/>
            <a:ext cx="2115598" cy="461665"/>
            <a:chOff x="5035839" y="5295167"/>
            <a:chExt cx="2115598" cy="461665"/>
          </a:xfrm>
        </p:grpSpPr>
        <p:sp>
          <p:nvSpPr>
            <p:cNvPr id="40" name="TextBox 39">
              <a:extLst>
                <a:ext uri="{FF2B5EF4-FFF2-40B4-BE49-F238E27FC236}">
                  <a16:creationId xmlns:a16="http://schemas.microsoft.com/office/drawing/2014/main" id="{21E40C51-7773-4EFC-BDFD-4BE887B5D84F}"/>
                </a:ext>
              </a:extLst>
            </p:cNvPr>
            <p:cNvSpPr txBox="1"/>
            <p:nvPr/>
          </p:nvSpPr>
          <p:spPr>
            <a:xfrm>
              <a:off x="5035839" y="5295167"/>
              <a:ext cx="817680" cy="461665"/>
            </a:xfrm>
            <a:prstGeom prst="rect">
              <a:avLst/>
            </a:prstGeom>
            <a:noFill/>
          </p:spPr>
          <p:txBody>
            <a:bodyPr wrap="square" rtlCol="0">
              <a:spAutoFit/>
            </a:bodyPr>
            <a:lstStyle/>
            <a:p>
              <a:pPr algn="r"/>
              <a:r>
                <a:rPr lang="en-US" sz="2400" dirty="0"/>
                <a:t>OS 1</a:t>
              </a:r>
              <a:endParaRPr lang="en-CA" sz="2400" dirty="0"/>
            </a:p>
          </p:txBody>
        </p:sp>
        <p:sp>
          <p:nvSpPr>
            <p:cNvPr id="41" name="TextBox 40">
              <a:extLst>
                <a:ext uri="{FF2B5EF4-FFF2-40B4-BE49-F238E27FC236}">
                  <a16:creationId xmlns:a16="http://schemas.microsoft.com/office/drawing/2014/main" id="{F1A1E3EE-1A7D-AF94-3F28-46837E60E2D9}"/>
                </a:ext>
              </a:extLst>
            </p:cNvPr>
            <p:cNvSpPr txBox="1"/>
            <p:nvPr/>
          </p:nvSpPr>
          <p:spPr>
            <a:xfrm>
              <a:off x="6333757" y="5295167"/>
              <a:ext cx="817680" cy="461665"/>
            </a:xfrm>
            <a:prstGeom prst="rect">
              <a:avLst/>
            </a:prstGeom>
            <a:noFill/>
          </p:spPr>
          <p:txBody>
            <a:bodyPr wrap="square" rtlCol="0">
              <a:spAutoFit/>
            </a:bodyPr>
            <a:lstStyle/>
            <a:p>
              <a:r>
                <a:rPr lang="en-US" sz="2400" dirty="0"/>
                <a:t>OS 2</a:t>
              </a:r>
              <a:endParaRPr lang="en-CA" sz="2400" dirty="0"/>
            </a:p>
          </p:txBody>
        </p:sp>
      </p:grpSp>
      <p:grpSp>
        <p:nvGrpSpPr>
          <p:cNvPr id="33" name="Group 32">
            <a:extLst>
              <a:ext uri="{FF2B5EF4-FFF2-40B4-BE49-F238E27FC236}">
                <a16:creationId xmlns:a16="http://schemas.microsoft.com/office/drawing/2014/main" id="{F5A5876C-CF68-9A39-2A83-392077B8C4C5}"/>
              </a:ext>
            </a:extLst>
          </p:cNvPr>
          <p:cNvGrpSpPr/>
          <p:nvPr/>
        </p:nvGrpSpPr>
        <p:grpSpPr>
          <a:xfrm>
            <a:off x="1608538" y="2208750"/>
            <a:ext cx="4244725" cy="2896371"/>
            <a:chOff x="1608538" y="2208750"/>
            <a:chExt cx="4244725" cy="2896371"/>
          </a:xfrm>
        </p:grpSpPr>
        <p:sp>
          <p:nvSpPr>
            <p:cNvPr id="36" name="TextBox 35">
              <a:extLst>
                <a:ext uri="{FF2B5EF4-FFF2-40B4-BE49-F238E27FC236}">
                  <a16:creationId xmlns:a16="http://schemas.microsoft.com/office/drawing/2014/main" id="{12795813-0DEF-A64B-F247-C0ADF2B9559E}"/>
                </a:ext>
              </a:extLst>
            </p:cNvPr>
            <p:cNvSpPr txBox="1"/>
            <p:nvPr/>
          </p:nvSpPr>
          <p:spPr>
            <a:xfrm>
              <a:off x="2231355" y="2208750"/>
              <a:ext cx="3621908" cy="461665"/>
            </a:xfrm>
            <a:prstGeom prst="rect">
              <a:avLst/>
            </a:prstGeom>
            <a:noFill/>
          </p:spPr>
          <p:txBody>
            <a:bodyPr wrap="square" rtlCol="0">
              <a:spAutoFit/>
            </a:bodyPr>
            <a:lstStyle/>
            <a:p>
              <a:pPr algn="r"/>
              <a:r>
                <a:rPr lang="en-US" sz="2400" dirty="0"/>
                <a:t>Windows Container with IIS</a:t>
              </a:r>
              <a:endParaRPr lang="en-CA" sz="2400" dirty="0"/>
            </a:p>
          </p:txBody>
        </p:sp>
        <p:sp>
          <p:nvSpPr>
            <p:cNvPr id="5" name="TextBox 4">
              <a:extLst>
                <a:ext uri="{FF2B5EF4-FFF2-40B4-BE49-F238E27FC236}">
                  <a16:creationId xmlns:a16="http://schemas.microsoft.com/office/drawing/2014/main" id="{9EB71509-C48E-2FA2-40E0-EB7052A5626E}"/>
                </a:ext>
              </a:extLst>
            </p:cNvPr>
            <p:cNvSpPr txBox="1"/>
            <p:nvPr/>
          </p:nvSpPr>
          <p:spPr>
            <a:xfrm>
              <a:off x="1608538" y="2874518"/>
              <a:ext cx="1472198" cy="461665"/>
            </a:xfrm>
            <a:prstGeom prst="rect">
              <a:avLst/>
            </a:prstGeom>
            <a:noFill/>
          </p:spPr>
          <p:txBody>
            <a:bodyPr wrap="none" rtlCol="0">
              <a:spAutoFit/>
            </a:bodyPr>
            <a:lstStyle/>
            <a:p>
              <a:r>
                <a:rPr lang="en-US" sz="2400" dirty="0"/>
                <a:t>Developer</a:t>
              </a:r>
              <a:endParaRPr lang="en-CA" sz="2400" dirty="0"/>
            </a:p>
          </p:txBody>
        </p:sp>
        <p:cxnSp>
          <p:nvCxnSpPr>
            <p:cNvPr id="6" name="Straight Arrow Connector 5">
              <a:extLst>
                <a:ext uri="{FF2B5EF4-FFF2-40B4-BE49-F238E27FC236}">
                  <a16:creationId xmlns:a16="http://schemas.microsoft.com/office/drawing/2014/main" id="{93D5FB60-685C-2240-2736-2ED09D097859}"/>
                </a:ext>
              </a:extLst>
            </p:cNvPr>
            <p:cNvCxnSpPr>
              <a:cxnSpLocks/>
            </p:cNvCxnSpPr>
            <p:nvPr/>
          </p:nvCxnSpPr>
          <p:spPr>
            <a:xfrm>
              <a:off x="3025592" y="310446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B98164E-5D8F-AECD-819A-E5C6828424C8}"/>
                </a:ext>
              </a:extLst>
            </p:cNvPr>
            <p:cNvGrpSpPr/>
            <p:nvPr/>
          </p:nvGrpSpPr>
          <p:grpSpPr>
            <a:xfrm>
              <a:off x="3894126" y="2716743"/>
              <a:ext cx="1936802" cy="2388378"/>
              <a:chOff x="2061883" y="2347864"/>
              <a:chExt cx="1936802" cy="2388378"/>
            </a:xfrm>
          </p:grpSpPr>
          <p:sp>
            <p:nvSpPr>
              <p:cNvPr id="8" name="TextBox 7">
                <a:extLst>
                  <a:ext uri="{FF2B5EF4-FFF2-40B4-BE49-F238E27FC236}">
                    <a16:creationId xmlns:a16="http://schemas.microsoft.com/office/drawing/2014/main" id="{5FFEC020-1B15-A832-6B07-458951BDA0BC}"/>
                  </a:ext>
                </a:extLst>
              </p:cNvPr>
              <p:cNvSpPr txBox="1"/>
              <p:nvPr/>
            </p:nvSpPr>
            <p:spPr>
              <a:xfrm>
                <a:off x="2210066" y="2497460"/>
                <a:ext cx="1524327" cy="461665"/>
              </a:xfrm>
              <a:prstGeom prst="rect">
                <a:avLst/>
              </a:prstGeom>
              <a:noFill/>
            </p:spPr>
            <p:txBody>
              <a:bodyPr wrap="square" rtlCol="0">
                <a:spAutoFit/>
              </a:bodyPr>
              <a:lstStyle/>
              <a:p>
                <a:r>
                  <a:rPr lang="en-US" sz="2400" dirty="0"/>
                  <a:t>Login page</a:t>
                </a:r>
                <a:endParaRPr lang="en-CA" sz="2400" dirty="0"/>
              </a:p>
            </p:txBody>
          </p:sp>
          <p:sp>
            <p:nvSpPr>
              <p:cNvPr id="9" name="TextBox 8">
                <a:extLst>
                  <a:ext uri="{FF2B5EF4-FFF2-40B4-BE49-F238E27FC236}">
                    <a16:creationId xmlns:a16="http://schemas.microsoft.com/office/drawing/2014/main" id="{CA3F9E5E-DD8E-E237-CB06-32C9C758BC94}"/>
                  </a:ext>
                </a:extLst>
              </p:cNvPr>
              <p:cNvSpPr txBox="1"/>
              <p:nvPr/>
            </p:nvSpPr>
            <p:spPr>
              <a:xfrm>
                <a:off x="2210066" y="3326822"/>
                <a:ext cx="1771684" cy="461665"/>
              </a:xfrm>
              <a:prstGeom prst="rect">
                <a:avLst/>
              </a:prstGeom>
              <a:noFill/>
            </p:spPr>
            <p:txBody>
              <a:bodyPr wrap="square" rtlCol="0">
                <a:spAutoFit/>
              </a:bodyPr>
              <a:lstStyle/>
              <a:p>
                <a:r>
                  <a:rPr lang="en-US" sz="2400" dirty="0"/>
                  <a:t>Timesheet</a:t>
                </a:r>
                <a:endParaRPr lang="en-CA" sz="2400" dirty="0"/>
              </a:p>
            </p:txBody>
          </p:sp>
          <p:sp>
            <p:nvSpPr>
              <p:cNvPr id="10" name="TextBox 9">
                <a:extLst>
                  <a:ext uri="{FF2B5EF4-FFF2-40B4-BE49-F238E27FC236}">
                    <a16:creationId xmlns:a16="http://schemas.microsoft.com/office/drawing/2014/main" id="{8161073F-DE1C-BC1E-FFB0-C5C45CE57A48}"/>
                  </a:ext>
                </a:extLst>
              </p:cNvPr>
              <p:cNvSpPr txBox="1"/>
              <p:nvPr/>
            </p:nvSpPr>
            <p:spPr>
              <a:xfrm>
                <a:off x="2210066" y="4127363"/>
                <a:ext cx="723899" cy="461665"/>
              </a:xfrm>
              <a:prstGeom prst="rect">
                <a:avLst/>
              </a:prstGeom>
              <a:noFill/>
            </p:spPr>
            <p:txBody>
              <a:bodyPr wrap="square" rtlCol="0">
                <a:spAutoFit/>
              </a:bodyPr>
              <a:lstStyle/>
              <a:p>
                <a:r>
                  <a:rPr lang="en-US" sz="2400" dirty="0"/>
                  <a:t>API</a:t>
                </a:r>
                <a:endParaRPr lang="en-CA" sz="2400" dirty="0"/>
              </a:p>
            </p:txBody>
          </p:sp>
          <p:cxnSp>
            <p:nvCxnSpPr>
              <p:cNvPr id="29" name="Straight Arrow Connector 28">
                <a:extLst>
                  <a:ext uri="{FF2B5EF4-FFF2-40B4-BE49-F238E27FC236}">
                    <a16:creationId xmlns:a16="http://schemas.microsoft.com/office/drawing/2014/main" id="{EC0B8B0C-E461-8655-AC9F-E5A841861F7B}"/>
                  </a:ext>
                </a:extLst>
              </p:cNvPr>
              <p:cNvCxnSpPr>
                <a:cxnSpLocks/>
              </p:cNvCxnSpPr>
              <p:nvPr/>
            </p:nvCxnSpPr>
            <p:spPr>
              <a:xfrm>
                <a:off x="3015927" y="3785414"/>
                <a:ext cx="2980" cy="330033"/>
              </a:xfrm>
              <a:prstGeom prst="straightConnector1">
                <a:avLst/>
              </a:prstGeom>
              <a:ln w="38100">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B503C0B-F844-6EF1-443E-80010508CEDD}"/>
                  </a:ext>
                </a:extLst>
              </p:cNvPr>
              <p:cNvSpPr/>
              <p:nvPr/>
            </p:nvSpPr>
            <p:spPr>
              <a:xfrm>
                <a:off x="2061883" y="2347864"/>
                <a:ext cx="1936802" cy="2388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68CF42A8-379B-9563-FDE2-E7A5BBE6E62E}"/>
                  </a:ext>
                </a:extLst>
              </p:cNvPr>
              <p:cNvCxnSpPr>
                <a:cxnSpLocks/>
              </p:cNvCxnSpPr>
              <p:nvPr/>
            </p:nvCxnSpPr>
            <p:spPr>
              <a:xfrm>
                <a:off x="3018907" y="3024712"/>
                <a:ext cx="0" cy="300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1907B52-595B-EA2D-AC15-38FE03BC3F53}"/>
                  </a:ext>
                </a:extLst>
              </p:cNvPr>
              <p:cNvSpPr/>
              <p:nvPr/>
            </p:nvSpPr>
            <p:spPr>
              <a:xfrm>
                <a:off x="2210066" y="4157098"/>
                <a:ext cx="1623641" cy="3902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Rounded Corners 18">
                <a:extLst>
                  <a:ext uri="{FF2B5EF4-FFF2-40B4-BE49-F238E27FC236}">
                    <a16:creationId xmlns:a16="http://schemas.microsoft.com/office/drawing/2014/main" id="{B089AB85-AC04-A386-28EF-0F37AE126393}"/>
                  </a:ext>
                </a:extLst>
              </p:cNvPr>
              <p:cNvSpPr/>
              <p:nvPr/>
            </p:nvSpPr>
            <p:spPr>
              <a:xfrm>
                <a:off x="2210066" y="3370348"/>
                <a:ext cx="1623641" cy="3902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Rounded Corners 19">
                <a:extLst>
                  <a:ext uri="{FF2B5EF4-FFF2-40B4-BE49-F238E27FC236}">
                    <a16:creationId xmlns:a16="http://schemas.microsoft.com/office/drawing/2014/main" id="{BF4584D0-7D2B-DA81-062C-8F0A40470BBE}"/>
                  </a:ext>
                </a:extLst>
              </p:cNvPr>
              <p:cNvSpPr/>
              <p:nvPr/>
            </p:nvSpPr>
            <p:spPr>
              <a:xfrm>
                <a:off x="2210066" y="2540449"/>
                <a:ext cx="1623641" cy="3902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57" name="Group 56">
            <a:extLst>
              <a:ext uri="{FF2B5EF4-FFF2-40B4-BE49-F238E27FC236}">
                <a16:creationId xmlns:a16="http://schemas.microsoft.com/office/drawing/2014/main" id="{061F4018-3386-8C72-9949-DAB6457B6E8A}"/>
              </a:ext>
            </a:extLst>
          </p:cNvPr>
          <p:cNvGrpSpPr/>
          <p:nvPr/>
        </p:nvGrpSpPr>
        <p:grpSpPr>
          <a:xfrm>
            <a:off x="5692785" y="2212184"/>
            <a:ext cx="4788326" cy="3021779"/>
            <a:chOff x="5692785" y="2212184"/>
            <a:chExt cx="4788326" cy="3021779"/>
          </a:xfrm>
        </p:grpSpPr>
        <p:sp>
          <p:nvSpPr>
            <p:cNvPr id="37" name="TextBox 36">
              <a:extLst>
                <a:ext uri="{FF2B5EF4-FFF2-40B4-BE49-F238E27FC236}">
                  <a16:creationId xmlns:a16="http://schemas.microsoft.com/office/drawing/2014/main" id="{58E797FB-8CC3-3330-DA9D-A7E264C7868A}"/>
                </a:ext>
              </a:extLst>
            </p:cNvPr>
            <p:cNvSpPr txBox="1"/>
            <p:nvPr/>
          </p:nvSpPr>
          <p:spPr>
            <a:xfrm>
              <a:off x="6333757" y="2212184"/>
              <a:ext cx="4147354" cy="461665"/>
            </a:xfrm>
            <a:prstGeom prst="rect">
              <a:avLst/>
            </a:prstGeom>
            <a:noFill/>
          </p:spPr>
          <p:txBody>
            <a:bodyPr wrap="square" rtlCol="0">
              <a:spAutoFit/>
            </a:bodyPr>
            <a:lstStyle/>
            <a:p>
              <a:r>
                <a:rPr lang="en-US" sz="2400" dirty="0"/>
                <a:t>Linux Container with SQL Server</a:t>
              </a:r>
              <a:endParaRPr lang="en-CA" sz="2400" dirty="0"/>
            </a:p>
          </p:txBody>
        </p:sp>
        <p:cxnSp>
          <p:nvCxnSpPr>
            <p:cNvPr id="39" name="Straight Connector 38">
              <a:extLst>
                <a:ext uri="{FF2B5EF4-FFF2-40B4-BE49-F238E27FC236}">
                  <a16:creationId xmlns:a16="http://schemas.microsoft.com/office/drawing/2014/main" id="{9ACAB69D-5277-1557-9CCC-7FD9FBFD2A57}"/>
                </a:ext>
              </a:extLst>
            </p:cNvPr>
            <p:cNvCxnSpPr/>
            <p:nvPr/>
          </p:nvCxnSpPr>
          <p:spPr>
            <a:xfrm>
              <a:off x="6095104" y="2598340"/>
              <a:ext cx="0" cy="263562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EDFDA88-4ADC-86B5-0DB5-925AD81EFFBE}"/>
                </a:ext>
              </a:extLst>
            </p:cNvPr>
            <p:cNvGrpSpPr/>
            <p:nvPr/>
          </p:nvGrpSpPr>
          <p:grpSpPr>
            <a:xfrm>
              <a:off x="6359281" y="2733348"/>
              <a:ext cx="1936971" cy="2374767"/>
              <a:chOff x="5411848" y="2352191"/>
              <a:chExt cx="1936971" cy="2374767"/>
            </a:xfrm>
          </p:grpSpPr>
          <p:sp>
            <p:nvSpPr>
              <p:cNvPr id="23" name="Rectangle 22">
                <a:extLst>
                  <a:ext uri="{FF2B5EF4-FFF2-40B4-BE49-F238E27FC236}">
                    <a16:creationId xmlns:a16="http://schemas.microsoft.com/office/drawing/2014/main" id="{4C91E90A-2DC7-322F-4187-B1E8CB5A2C13}"/>
                  </a:ext>
                </a:extLst>
              </p:cNvPr>
              <p:cNvSpPr/>
              <p:nvPr/>
            </p:nvSpPr>
            <p:spPr>
              <a:xfrm>
                <a:off x="5411848" y="2352191"/>
                <a:ext cx="1936971" cy="2374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Cylinder 25">
                <a:extLst>
                  <a:ext uri="{FF2B5EF4-FFF2-40B4-BE49-F238E27FC236}">
                    <a16:creationId xmlns:a16="http://schemas.microsoft.com/office/drawing/2014/main" id="{29D22B66-7519-16BD-A5BE-025A96036FCD}"/>
                  </a:ext>
                </a:extLst>
              </p:cNvPr>
              <p:cNvSpPr/>
              <p:nvPr/>
            </p:nvSpPr>
            <p:spPr>
              <a:xfrm>
                <a:off x="6204004" y="3323749"/>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Cylinder 27">
                <a:extLst>
                  <a:ext uri="{FF2B5EF4-FFF2-40B4-BE49-F238E27FC236}">
                    <a16:creationId xmlns:a16="http://schemas.microsoft.com/office/drawing/2014/main" id="{A18256C4-ED49-92B1-75C5-666F47936ACC}"/>
                  </a:ext>
                </a:extLst>
              </p:cNvPr>
              <p:cNvSpPr/>
              <p:nvPr/>
            </p:nvSpPr>
            <p:spPr>
              <a:xfrm>
                <a:off x="6204004" y="2517284"/>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7" name="Straight Arrow Connector 46">
              <a:extLst>
                <a:ext uri="{FF2B5EF4-FFF2-40B4-BE49-F238E27FC236}">
                  <a16:creationId xmlns:a16="http://schemas.microsoft.com/office/drawing/2014/main" id="{46AE21B9-72EC-B993-7359-C78C36EB9B1C}"/>
                </a:ext>
              </a:extLst>
            </p:cNvPr>
            <p:cNvCxnSpPr>
              <a:cxnSpLocks/>
            </p:cNvCxnSpPr>
            <p:nvPr/>
          </p:nvCxnSpPr>
          <p:spPr>
            <a:xfrm>
              <a:off x="5692785" y="3129273"/>
              <a:ext cx="133299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386533D-B51D-D9DD-2456-A0CCDDA08E7D}"/>
                </a:ext>
              </a:extLst>
            </p:cNvPr>
            <p:cNvCxnSpPr>
              <a:cxnSpLocks/>
            </p:cNvCxnSpPr>
            <p:nvPr/>
          </p:nvCxnSpPr>
          <p:spPr>
            <a:xfrm>
              <a:off x="5715000" y="3943921"/>
              <a:ext cx="133299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D2909A3-10C5-BD14-7DD1-28AFFBC172DA}"/>
                </a:ext>
              </a:extLst>
            </p:cNvPr>
            <p:cNvCxnSpPr>
              <a:cxnSpLocks/>
            </p:cNvCxnSpPr>
            <p:nvPr/>
          </p:nvCxnSpPr>
          <p:spPr>
            <a:xfrm flipV="1">
              <a:off x="5715000" y="4034708"/>
              <a:ext cx="1332992" cy="686408"/>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4131934"/>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1975C151-0AA5-5756-9E06-17F844BE90D8}"/>
              </a:ext>
            </a:extLst>
          </p:cNvPr>
          <p:cNvSpPr/>
          <p:nvPr/>
        </p:nvSpPr>
        <p:spPr>
          <a:xfrm>
            <a:off x="2647950" y="223217"/>
            <a:ext cx="6896100" cy="1079501"/>
          </a:xfrm>
          <a:prstGeom prst="roundRect">
            <a:avLst>
              <a:gd name="adj" fmla="val 50000"/>
            </a:avLst>
          </a:prstGeom>
          <a:solidFill>
            <a:srgbClr val="41637E"/>
          </a:solidFill>
          <a:ln>
            <a:solidFill>
              <a:srgbClr val="4163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8955C6FB-6C97-2F4B-A48A-8478C053E5F6}"/>
              </a:ext>
            </a:extLst>
          </p:cNvPr>
          <p:cNvSpPr txBox="1">
            <a:spLocks/>
          </p:cNvSpPr>
          <p:nvPr/>
        </p:nvSpPr>
        <p:spPr>
          <a:xfrm>
            <a:off x="0" y="411335"/>
            <a:ext cx="12192000" cy="7032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rPr>
              <a:t>Timesheet Simulator</a:t>
            </a:r>
          </a:p>
        </p:txBody>
      </p:sp>
      <p:grpSp>
        <p:nvGrpSpPr>
          <p:cNvPr id="62" name="Group 61">
            <a:extLst>
              <a:ext uri="{FF2B5EF4-FFF2-40B4-BE49-F238E27FC236}">
                <a16:creationId xmlns:a16="http://schemas.microsoft.com/office/drawing/2014/main" id="{4FE9CAFB-4CFD-B859-7F7F-7D2B5D618540}"/>
              </a:ext>
            </a:extLst>
          </p:cNvPr>
          <p:cNvGrpSpPr/>
          <p:nvPr/>
        </p:nvGrpSpPr>
        <p:grpSpPr>
          <a:xfrm>
            <a:off x="644188" y="1595983"/>
            <a:ext cx="9641692" cy="2262046"/>
            <a:chOff x="626258" y="1597624"/>
            <a:chExt cx="9641692" cy="2262046"/>
          </a:xfrm>
        </p:grpSpPr>
        <p:grpSp>
          <p:nvGrpSpPr>
            <p:cNvPr id="36" name="Group 35">
              <a:extLst>
                <a:ext uri="{FF2B5EF4-FFF2-40B4-BE49-F238E27FC236}">
                  <a16:creationId xmlns:a16="http://schemas.microsoft.com/office/drawing/2014/main" id="{0CBFA9B4-F211-7E87-8C3D-CE2C94EE0A49}"/>
                </a:ext>
              </a:extLst>
            </p:cNvPr>
            <p:cNvGrpSpPr/>
            <p:nvPr/>
          </p:nvGrpSpPr>
          <p:grpSpPr>
            <a:xfrm>
              <a:off x="626258" y="1701448"/>
              <a:ext cx="8269162" cy="830997"/>
              <a:chOff x="242210" y="2367125"/>
              <a:chExt cx="8269162" cy="830997"/>
            </a:xfrm>
          </p:grpSpPr>
          <p:sp>
            <p:nvSpPr>
              <p:cNvPr id="37" name="TextBox 36">
                <a:extLst>
                  <a:ext uri="{FF2B5EF4-FFF2-40B4-BE49-F238E27FC236}">
                    <a16:creationId xmlns:a16="http://schemas.microsoft.com/office/drawing/2014/main" id="{23992F29-73DC-AB4B-CFB4-B981A5200070}"/>
                  </a:ext>
                </a:extLst>
              </p:cNvPr>
              <p:cNvSpPr txBox="1"/>
              <p:nvPr/>
            </p:nvSpPr>
            <p:spPr>
              <a:xfrm>
                <a:off x="242210" y="2367125"/>
                <a:ext cx="1680909" cy="830997"/>
              </a:xfrm>
              <a:prstGeom prst="rect">
                <a:avLst/>
              </a:prstGeom>
              <a:noFill/>
            </p:spPr>
            <p:txBody>
              <a:bodyPr wrap="none" rtlCol="0">
                <a:spAutoFit/>
              </a:bodyPr>
              <a:lstStyle/>
              <a:p>
                <a:pPr algn="r"/>
                <a:r>
                  <a:rPr lang="en-US" sz="2400" dirty="0"/>
                  <a:t>Apps &amp;</a:t>
                </a:r>
              </a:p>
              <a:p>
                <a:pPr algn="r"/>
                <a:r>
                  <a:rPr lang="en-US" sz="2400" dirty="0"/>
                  <a:t>Integrations</a:t>
                </a:r>
              </a:p>
            </p:txBody>
          </p:sp>
          <p:cxnSp>
            <p:nvCxnSpPr>
              <p:cNvPr id="38" name="Straight Arrow Connector 37">
                <a:extLst>
                  <a:ext uri="{FF2B5EF4-FFF2-40B4-BE49-F238E27FC236}">
                    <a16:creationId xmlns:a16="http://schemas.microsoft.com/office/drawing/2014/main" id="{BDAAA5F1-D4D6-E43E-07AA-210B8948E5CE}"/>
                  </a:ext>
                </a:extLst>
              </p:cNvPr>
              <p:cNvCxnSpPr>
                <a:cxnSpLocks/>
              </p:cNvCxnSpPr>
              <p:nvPr/>
            </p:nvCxnSpPr>
            <p:spPr>
              <a:xfrm>
                <a:off x="1924050" y="271792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4F07FE7-27C5-464E-57AD-09C418BFE70E}"/>
                  </a:ext>
                </a:extLst>
              </p:cNvPr>
              <p:cNvSpPr txBox="1"/>
              <p:nvPr/>
            </p:nvSpPr>
            <p:spPr>
              <a:xfrm>
                <a:off x="3482595" y="2489691"/>
                <a:ext cx="1356718" cy="461665"/>
              </a:xfrm>
              <a:prstGeom prst="rect">
                <a:avLst/>
              </a:prstGeom>
              <a:noFill/>
            </p:spPr>
            <p:txBody>
              <a:bodyPr wrap="none" rtlCol="0">
                <a:spAutoFit/>
              </a:bodyPr>
              <a:lstStyle/>
              <a:p>
                <a:r>
                  <a:rPr lang="en-US" sz="2400" dirty="0"/>
                  <a:t>API Proxy</a:t>
                </a:r>
                <a:endParaRPr lang="en-CA" sz="2400" dirty="0"/>
              </a:p>
            </p:txBody>
          </p:sp>
          <p:cxnSp>
            <p:nvCxnSpPr>
              <p:cNvPr id="40" name="Straight Arrow Connector 39">
                <a:extLst>
                  <a:ext uri="{FF2B5EF4-FFF2-40B4-BE49-F238E27FC236}">
                    <a16:creationId xmlns:a16="http://schemas.microsoft.com/office/drawing/2014/main" id="{D92CC5CD-35B3-44C7-234D-AE810A431D99}"/>
                  </a:ext>
                </a:extLst>
              </p:cNvPr>
              <p:cNvCxnSpPr>
                <a:cxnSpLocks/>
              </p:cNvCxnSpPr>
              <p:nvPr/>
            </p:nvCxnSpPr>
            <p:spPr>
              <a:xfrm>
                <a:off x="4151429"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1A2DB30-94E6-929A-4FEA-8712037FFF25}"/>
                  </a:ext>
                </a:extLst>
              </p:cNvPr>
              <p:cNvSpPr txBox="1"/>
              <p:nvPr/>
            </p:nvSpPr>
            <p:spPr>
              <a:xfrm>
                <a:off x="7913131" y="2487095"/>
                <a:ext cx="598241" cy="461665"/>
              </a:xfrm>
              <a:prstGeom prst="rect">
                <a:avLst/>
              </a:prstGeom>
              <a:noFill/>
            </p:spPr>
            <p:txBody>
              <a:bodyPr wrap="none" rtlCol="0">
                <a:spAutoFit/>
              </a:bodyPr>
              <a:lstStyle/>
              <a:p>
                <a:r>
                  <a:rPr lang="en-US" sz="2400" dirty="0"/>
                  <a:t>API</a:t>
                </a:r>
                <a:endParaRPr lang="en-CA" sz="2400" dirty="0"/>
              </a:p>
            </p:txBody>
          </p:sp>
          <p:cxnSp>
            <p:nvCxnSpPr>
              <p:cNvPr id="42" name="Straight Arrow Connector 41">
                <a:extLst>
                  <a:ext uri="{FF2B5EF4-FFF2-40B4-BE49-F238E27FC236}">
                    <a16:creationId xmlns:a16="http://schemas.microsoft.com/office/drawing/2014/main" id="{9F9DC514-1738-7AEA-5289-102B7AF2501B}"/>
                  </a:ext>
                </a:extLst>
              </p:cNvPr>
              <p:cNvCxnSpPr>
                <a:cxnSpLocks/>
              </p:cNvCxnSpPr>
              <p:nvPr/>
            </p:nvCxnSpPr>
            <p:spPr>
              <a:xfrm>
                <a:off x="8216738" y="2888602"/>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C86E54-EE00-B852-9EB1-533437003288}"/>
                  </a:ext>
                </a:extLst>
              </p:cNvPr>
              <p:cNvCxnSpPr>
                <a:cxnSpLocks/>
              </p:cNvCxnSpPr>
              <p:nvPr/>
            </p:nvCxnSpPr>
            <p:spPr>
              <a:xfrm>
                <a:off x="5833255" y="2711824"/>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BDBD80F-F5BC-BDE5-C3A2-A54B54D7133D}"/>
                </a:ext>
              </a:extLst>
            </p:cNvPr>
            <p:cNvGrpSpPr/>
            <p:nvPr/>
          </p:nvGrpSpPr>
          <p:grpSpPr>
            <a:xfrm>
              <a:off x="1414950" y="1597624"/>
              <a:ext cx="8853000" cy="2262046"/>
              <a:chOff x="1044802" y="2297977"/>
              <a:chExt cx="8853000" cy="2262046"/>
            </a:xfrm>
          </p:grpSpPr>
          <p:sp>
            <p:nvSpPr>
              <p:cNvPr id="45" name="TextBox 44">
                <a:extLst>
                  <a:ext uri="{FF2B5EF4-FFF2-40B4-BE49-F238E27FC236}">
                    <a16:creationId xmlns:a16="http://schemas.microsoft.com/office/drawing/2014/main" id="{4D0013AF-BF2C-2FF3-08A2-C75B0C6D8684}"/>
                  </a:ext>
                </a:extLst>
              </p:cNvPr>
              <p:cNvSpPr txBox="1"/>
              <p:nvPr/>
            </p:nvSpPr>
            <p:spPr>
              <a:xfrm>
                <a:off x="1044802" y="3861767"/>
                <a:ext cx="878317" cy="461665"/>
              </a:xfrm>
              <a:prstGeom prst="rect">
                <a:avLst/>
              </a:prstGeom>
              <a:noFill/>
            </p:spPr>
            <p:txBody>
              <a:bodyPr wrap="none" rtlCol="0">
                <a:spAutoFit/>
              </a:bodyPr>
              <a:lstStyle/>
              <a:p>
                <a:r>
                  <a:rPr lang="en-US" sz="2400" dirty="0"/>
                  <a:t>Users</a:t>
                </a:r>
                <a:endParaRPr lang="en-CA" sz="2400" dirty="0"/>
              </a:p>
            </p:txBody>
          </p:sp>
          <p:sp>
            <p:nvSpPr>
              <p:cNvPr id="46" name="TextBox 45">
                <a:extLst>
                  <a:ext uri="{FF2B5EF4-FFF2-40B4-BE49-F238E27FC236}">
                    <a16:creationId xmlns:a16="http://schemas.microsoft.com/office/drawing/2014/main" id="{4062C6D8-D5E9-03D5-4B6B-A3A8B97FA74C}"/>
                  </a:ext>
                </a:extLst>
              </p:cNvPr>
              <p:cNvSpPr txBox="1"/>
              <p:nvPr/>
            </p:nvSpPr>
            <p:spPr>
              <a:xfrm>
                <a:off x="3734394" y="3902107"/>
                <a:ext cx="853119" cy="461665"/>
              </a:xfrm>
              <a:prstGeom prst="rect">
                <a:avLst/>
              </a:prstGeom>
              <a:noFill/>
            </p:spPr>
            <p:txBody>
              <a:bodyPr wrap="none" rtlCol="0">
                <a:spAutoFit/>
              </a:bodyPr>
              <a:lstStyle/>
              <a:p>
                <a:r>
                  <a:rPr lang="en-US" sz="2400" dirty="0"/>
                  <a:t>Login</a:t>
                </a:r>
                <a:endParaRPr lang="en-CA" sz="2400" dirty="0"/>
              </a:p>
            </p:txBody>
          </p:sp>
          <p:sp>
            <p:nvSpPr>
              <p:cNvPr id="47" name="Cloud 46">
                <a:extLst>
                  <a:ext uri="{FF2B5EF4-FFF2-40B4-BE49-F238E27FC236}">
                    <a16:creationId xmlns:a16="http://schemas.microsoft.com/office/drawing/2014/main" id="{04AF8724-9DF1-982A-132C-C687D21BD41F}"/>
                  </a:ext>
                </a:extLst>
              </p:cNvPr>
              <p:cNvSpPr/>
              <p:nvPr/>
            </p:nvSpPr>
            <p:spPr>
              <a:xfrm>
                <a:off x="2488653"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Cylinder 47">
                <a:extLst>
                  <a:ext uri="{FF2B5EF4-FFF2-40B4-BE49-F238E27FC236}">
                    <a16:creationId xmlns:a16="http://schemas.microsoft.com/office/drawing/2014/main" id="{C692EF3E-FECC-B6E4-87F0-76584F578286}"/>
                  </a:ext>
                </a:extLst>
              </p:cNvPr>
              <p:cNvSpPr/>
              <p:nvPr/>
            </p:nvSpPr>
            <p:spPr>
              <a:xfrm>
                <a:off x="4002258"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9" name="Straight Arrow Connector 48">
                <a:extLst>
                  <a:ext uri="{FF2B5EF4-FFF2-40B4-BE49-F238E27FC236}">
                    <a16:creationId xmlns:a16="http://schemas.microsoft.com/office/drawing/2014/main" id="{48003638-A0C2-1B05-CBC9-57DFEF4AC52E}"/>
                  </a:ext>
                </a:extLst>
              </p:cNvPr>
              <p:cNvCxnSpPr>
                <a:cxnSpLocks/>
              </p:cNvCxnSpPr>
              <p:nvPr/>
            </p:nvCxnSpPr>
            <p:spPr>
              <a:xfrm>
                <a:off x="4157230"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9393C1D-E201-0692-ED83-D50345C53123}"/>
                  </a:ext>
                </a:extLst>
              </p:cNvPr>
              <p:cNvSpPr txBox="1"/>
              <p:nvPr/>
            </p:nvSpPr>
            <p:spPr>
              <a:xfrm>
                <a:off x="7547142" y="3899009"/>
                <a:ext cx="1495859" cy="461665"/>
              </a:xfrm>
              <a:prstGeom prst="rect">
                <a:avLst/>
              </a:prstGeom>
              <a:noFill/>
            </p:spPr>
            <p:txBody>
              <a:bodyPr wrap="none" rtlCol="0">
                <a:spAutoFit/>
              </a:bodyPr>
              <a:lstStyle/>
              <a:p>
                <a:r>
                  <a:rPr lang="en-US" sz="2400" dirty="0"/>
                  <a:t>Timesheet</a:t>
                </a:r>
                <a:endParaRPr lang="en-CA" sz="2400" dirty="0"/>
              </a:p>
            </p:txBody>
          </p:sp>
          <p:sp>
            <p:nvSpPr>
              <p:cNvPr id="51" name="Cloud 50">
                <a:extLst>
                  <a:ext uri="{FF2B5EF4-FFF2-40B4-BE49-F238E27FC236}">
                    <a16:creationId xmlns:a16="http://schemas.microsoft.com/office/drawing/2014/main" id="{728307D6-639E-FB44-1C4F-38328DF0F0B6}"/>
                  </a:ext>
                </a:extLst>
              </p:cNvPr>
              <p:cNvSpPr/>
              <p:nvPr/>
            </p:nvSpPr>
            <p:spPr>
              <a:xfrm>
                <a:off x="6553200" y="2297977"/>
                <a:ext cx="3344602" cy="22620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Cylinder 51">
                <a:extLst>
                  <a:ext uri="{FF2B5EF4-FFF2-40B4-BE49-F238E27FC236}">
                    <a16:creationId xmlns:a16="http://schemas.microsoft.com/office/drawing/2014/main" id="{302CECBB-4428-0C37-F94E-97CD137C71EA}"/>
                  </a:ext>
                </a:extLst>
              </p:cNvPr>
              <p:cNvSpPr/>
              <p:nvPr/>
            </p:nvSpPr>
            <p:spPr>
              <a:xfrm>
                <a:off x="8066805" y="3198122"/>
                <a:ext cx="317392" cy="461665"/>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3" name="Straight Arrow Connector 52">
                <a:extLst>
                  <a:ext uri="{FF2B5EF4-FFF2-40B4-BE49-F238E27FC236}">
                    <a16:creationId xmlns:a16="http://schemas.microsoft.com/office/drawing/2014/main" id="{8C97CB81-F97B-F336-3982-7E7B65FEEBCA}"/>
                  </a:ext>
                </a:extLst>
              </p:cNvPr>
              <p:cNvCxnSpPr>
                <a:cxnSpLocks/>
              </p:cNvCxnSpPr>
              <p:nvPr/>
            </p:nvCxnSpPr>
            <p:spPr>
              <a:xfrm>
                <a:off x="8231302" y="3758673"/>
                <a:ext cx="0" cy="20618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F0EB9EF-EF43-785D-36D0-6B5FEFD72966}"/>
                  </a:ext>
                </a:extLst>
              </p:cNvPr>
              <p:cNvCxnSpPr>
                <a:cxnSpLocks/>
              </p:cNvCxnSpPr>
              <p:nvPr/>
            </p:nvCxnSpPr>
            <p:spPr>
              <a:xfrm>
                <a:off x="1924050" y="4129841"/>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2831EE1-4D85-D156-F80D-DC039DD951FA}"/>
                  </a:ext>
                </a:extLst>
              </p:cNvPr>
              <p:cNvCxnSpPr>
                <a:cxnSpLocks/>
              </p:cNvCxnSpPr>
              <p:nvPr/>
            </p:nvCxnSpPr>
            <p:spPr>
              <a:xfrm>
                <a:off x="5829300" y="4114800"/>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3" name="Group 62">
            <a:extLst>
              <a:ext uri="{FF2B5EF4-FFF2-40B4-BE49-F238E27FC236}">
                <a16:creationId xmlns:a16="http://schemas.microsoft.com/office/drawing/2014/main" id="{D8EB803A-3C51-E149-B35C-8C4EB3A3D811}"/>
              </a:ext>
            </a:extLst>
          </p:cNvPr>
          <p:cNvGrpSpPr/>
          <p:nvPr/>
        </p:nvGrpSpPr>
        <p:grpSpPr>
          <a:xfrm>
            <a:off x="72429" y="2234478"/>
            <a:ext cx="4222390" cy="4445219"/>
            <a:chOff x="72429" y="2234478"/>
            <a:chExt cx="4222390" cy="4445219"/>
          </a:xfrm>
        </p:grpSpPr>
        <p:grpSp>
          <p:nvGrpSpPr>
            <p:cNvPr id="35" name="Group 34">
              <a:extLst>
                <a:ext uri="{FF2B5EF4-FFF2-40B4-BE49-F238E27FC236}">
                  <a16:creationId xmlns:a16="http://schemas.microsoft.com/office/drawing/2014/main" id="{FC094581-98A5-C994-4C86-A5C17793806E}"/>
                </a:ext>
              </a:extLst>
            </p:cNvPr>
            <p:cNvGrpSpPr/>
            <p:nvPr/>
          </p:nvGrpSpPr>
          <p:grpSpPr>
            <a:xfrm>
              <a:off x="72429" y="4291319"/>
              <a:ext cx="4222390" cy="2388378"/>
              <a:chOff x="5972289" y="1997873"/>
              <a:chExt cx="4222390" cy="2388378"/>
            </a:xfrm>
          </p:grpSpPr>
          <p:sp>
            <p:nvSpPr>
              <p:cNvPr id="25" name="TextBox 24">
                <a:extLst>
                  <a:ext uri="{FF2B5EF4-FFF2-40B4-BE49-F238E27FC236}">
                    <a16:creationId xmlns:a16="http://schemas.microsoft.com/office/drawing/2014/main" id="{C4B63FC7-4B7E-D6CA-4D8C-0EF19FF73FBA}"/>
                  </a:ext>
                </a:extLst>
              </p:cNvPr>
              <p:cNvSpPr txBox="1"/>
              <p:nvPr/>
            </p:nvSpPr>
            <p:spPr>
              <a:xfrm>
                <a:off x="5972289" y="2334948"/>
                <a:ext cx="1472198" cy="461665"/>
              </a:xfrm>
              <a:prstGeom prst="rect">
                <a:avLst/>
              </a:prstGeom>
              <a:noFill/>
            </p:spPr>
            <p:txBody>
              <a:bodyPr wrap="none" rtlCol="0">
                <a:spAutoFit/>
              </a:bodyPr>
              <a:lstStyle/>
              <a:p>
                <a:r>
                  <a:rPr lang="en-US" sz="2400" dirty="0"/>
                  <a:t>Developer</a:t>
                </a:r>
                <a:endParaRPr lang="en-CA" sz="2400" dirty="0"/>
              </a:p>
            </p:txBody>
          </p:sp>
          <p:cxnSp>
            <p:nvCxnSpPr>
              <p:cNvPr id="30" name="Straight Arrow Connector 29">
                <a:extLst>
                  <a:ext uri="{FF2B5EF4-FFF2-40B4-BE49-F238E27FC236}">
                    <a16:creationId xmlns:a16="http://schemas.microsoft.com/office/drawing/2014/main" id="{87D5B2B0-AE8C-3012-6E80-872F2D0CA173}"/>
                  </a:ext>
                </a:extLst>
              </p:cNvPr>
              <p:cNvCxnSpPr>
                <a:cxnSpLocks/>
              </p:cNvCxnSpPr>
              <p:nvPr/>
            </p:nvCxnSpPr>
            <p:spPr>
              <a:xfrm>
                <a:off x="7389343" y="2564897"/>
                <a:ext cx="723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B00821E-09CB-F31E-4C0A-563254F38A0E}"/>
                  </a:ext>
                </a:extLst>
              </p:cNvPr>
              <p:cNvSpPr txBox="1"/>
              <p:nvPr/>
            </p:nvSpPr>
            <p:spPr>
              <a:xfrm>
                <a:off x="8406060" y="2147469"/>
                <a:ext cx="1623641" cy="830997"/>
              </a:xfrm>
              <a:prstGeom prst="rect">
                <a:avLst/>
              </a:prstGeom>
              <a:noFill/>
            </p:spPr>
            <p:txBody>
              <a:bodyPr wrap="square" rtlCol="0">
                <a:spAutoFit/>
              </a:bodyPr>
              <a:lstStyle/>
              <a:p>
                <a:pPr algn="ctr"/>
                <a:r>
                  <a:rPr lang="en-US" sz="2400" dirty="0"/>
                  <a:t>Timesheet Simulator</a:t>
                </a:r>
                <a:endParaRPr lang="en-CA" sz="2400" dirty="0"/>
              </a:p>
            </p:txBody>
          </p:sp>
          <p:sp>
            <p:nvSpPr>
              <p:cNvPr id="33" name="Rectangle 32">
                <a:extLst>
                  <a:ext uri="{FF2B5EF4-FFF2-40B4-BE49-F238E27FC236}">
                    <a16:creationId xmlns:a16="http://schemas.microsoft.com/office/drawing/2014/main" id="{3D49AFF7-AC3E-6468-C041-F8DE84BD2432}"/>
                  </a:ext>
                </a:extLst>
              </p:cNvPr>
              <p:cNvSpPr/>
              <p:nvPr/>
            </p:nvSpPr>
            <p:spPr>
              <a:xfrm>
                <a:off x="8257877" y="1997873"/>
                <a:ext cx="1936802" cy="23883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Rounded Corners 33">
                <a:extLst>
                  <a:ext uri="{FF2B5EF4-FFF2-40B4-BE49-F238E27FC236}">
                    <a16:creationId xmlns:a16="http://schemas.microsoft.com/office/drawing/2014/main" id="{44888BAB-0859-F4DC-3E23-D2DD6EBB0C69}"/>
                  </a:ext>
                </a:extLst>
              </p:cNvPr>
              <p:cNvSpPr/>
              <p:nvPr/>
            </p:nvSpPr>
            <p:spPr>
              <a:xfrm>
                <a:off x="8406060" y="2190458"/>
                <a:ext cx="1623641" cy="7880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56" name="Straight Arrow Connector 55">
              <a:extLst>
                <a:ext uri="{FF2B5EF4-FFF2-40B4-BE49-F238E27FC236}">
                  <a16:creationId xmlns:a16="http://schemas.microsoft.com/office/drawing/2014/main" id="{8AFB84BB-273A-DFF6-CFE8-B331366BC8A4}"/>
                </a:ext>
              </a:extLst>
            </p:cNvPr>
            <p:cNvCxnSpPr>
              <a:cxnSpLocks/>
              <a:stCxn id="32" idx="0"/>
            </p:cNvCxnSpPr>
            <p:nvPr/>
          </p:nvCxnSpPr>
          <p:spPr>
            <a:xfrm flipV="1">
              <a:off x="3318021" y="2234478"/>
              <a:ext cx="857423" cy="2206437"/>
            </a:xfrm>
            <a:prstGeom prst="straightConnector1">
              <a:avLst/>
            </a:prstGeom>
            <a:ln w="38100" cap="flat" cmpd="sng" algn="ctr">
              <a:solidFill>
                <a:schemeClr val="accent6"/>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101759796"/>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316BF-758F-42E9-88DC-D7531FB84DBE}"/>
              </a:ext>
            </a:extLst>
          </p:cNvPr>
          <p:cNvSpPr>
            <a:spLocks noGrp="1"/>
          </p:cNvSpPr>
          <p:nvPr>
            <p:ph idx="1"/>
          </p:nvPr>
        </p:nvSpPr>
        <p:spPr>
          <a:xfrm>
            <a:off x="5239067" y="1072971"/>
            <a:ext cx="5557416" cy="415562"/>
          </a:xfrm>
        </p:spPr>
        <p:txBody>
          <a:bodyPr>
            <a:normAutofit/>
          </a:bodyPr>
          <a:lstStyle/>
          <a:p>
            <a:pPr marL="0" indent="0">
              <a:buNone/>
            </a:pPr>
            <a:r>
              <a:rPr lang="en-US" sz="2000" dirty="0">
                <a:solidFill>
                  <a:schemeClr val="bg1"/>
                </a:solidFill>
              </a:rPr>
              <a:t>35% off everything </a:t>
            </a:r>
            <a:r>
              <a:rPr lang="en-US" sz="2000" i="1" dirty="0">
                <a:solidFill>
                  <a:schemeClr val="bg1"/>
                </a:solidFill>
              </a:rPr>
              <a:t>(the code expires on April 21</a:t>
            </a:r>
            <a:r>
              <a:rPr lang="en-US" sz="2000" i="1" baseline="30000" dirty="0">
                <a:solidFill>
                  <a:schemeClr val="bg1"/>
                </a:solidFill>
              </a:rPr>
              <a:t>st</a:t>
            </a:r>
            <a:r>
              <a:rPr lang="en-US" sz="2000" i="1" dirty="0">
                <a:solidFill>
                  <a:schemeClr val="bg1"/>
                </a:solidFill>
              </a:rPr>
              <a:t>)</a:t>
            </a:r>
            <a:endParaRPr lang="en-US" sz="2000" dirty="0">
              <a:solidFill>
                <a:schemeClr val="bg1"/>
              </a:solidFill>
            </a:endParaRPr>
          </a:p>
          <a:p>
            <a:endParaRPr lang="en-US" sz="2000" dirty="0">
              <a:solidFill>
                <a:schemeClr val="bg1"/>
              </a:solidFill>
            </a:endParaRPr>
          </a:p>
        </p:txBody>
      </p:sp>
      <p:sp>
        <p:nvSpPr>
          <p:cNvPr id="13" name="Content Placeholder 2">
            <a:extLst>
              <a:ext uri="{FF2B5EF4-FFF2-40B4-BE49-F238E27FC236}">
                <a16:creationId xmlns:a16="http://schemas.microsoft.com/office/drawing/2014/main" id="{6F70F736-A001-C86B-3B5D-8CDE9C780E61}"/>
              </a:ext>
            </a:extLst>
          </p:cNvPr>
          <p:cNvSpPr txBox="1">
            <a:spLocks/>
          </p:cNvSpPr>
          <p:nvPr/>
        </p:nvSpPr>
        <p:spPr>
          <a:xfrm>
            <a:off x="1453630" y="5985927"/>
            <a:ext cx="9284740" cy="7032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https://github.com/cggallant/confoo-2023</a:t>
            </a:r>
            <a:endParaRPr lang="en-US" sz="3200" b="1" dirty="0"/>
          </a:p>
        </p:txBody>
      </p:sp>
      <p:pic>
        <p:nvPicPr>
          <p:cNvPr id="5" name="Picture 4" descr="Qr code&#10;&#10;Description automatically generated">
            <a:extLst>
              <a:ext uri="{FF2B5EF4-FFF2-40B4-BE49-F238E27FC236}">
                <a16:creationId xmlns:a16="http://schemas.microsoft.com/office/drawing/2014/main" id="{354C0B19-552F-FCE7-9CAA-C1EACDF38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831" y="332692"/>
            <a:ext cx="5452337" cy="5452337"/>
          </a:xfrm>
          <a:prstGeom prst="rect">
            <a:avLst/>
          </a:prstGeom>
        </p:spPr>
      </p:pic>
    </p:spTree>
    <p:extLst>
      <p:ext uri="{BB962C8B-B14F-4D97-AF65-F5344CB8AC3E}">
        <p14:creationId xmlns:p14="http://schemas.microsoft.com/office/powerpoint/2010/main" val="200181496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20682</TotalTime>
  <Words>1909</Words>
  <Application>Microsoft Office PowerPoint</Application>
  <PresentationFormat>Widescreen</PresentationFormat>
  <Paragraphs>186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Rapid Prototyping with the help of 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forces to free WebAssembly from the browser</dc:title>
  <dc:creator>Gerard Gallant</dc:creator>
  <cp:lastModifiedBy>Gerard Gallant</cp:lastModifiedBy>
  <cp:revision>106</cp:revision>
  <dcterms:created xsi:type="dcterms:W3CDTF">2021-02-08T23:58:27Z</dcterms:created>
  <dcterms:modified xsi:type="dcterms:W3CDTF">2023-02-23T19:16:26Z</dcterms:modified>
</cp:coreProperties>
</file>