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308"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ard Gallant" initials="GG" lastIdx="1" clrIdx="0">
    <p:extLst>
      <p:ext uri="{19B8F6BF-5375-455C-9EA6-DF929625EA0E}">
        <p15:presenceInfo xmlns:p15="http://schemas.microsoft.com/office/powerpoint/2012/main" userId="S::ggallant@dovico.com::76fc1d95-55d1-4517-91ad-a94015fff6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634" autoAdjust="0"/>
  </p:normalViewPr>
  <p:slideViewPr>
    <p:cSldViewPr snapToGrid="0">
      <p:cViewPr varScale="1">
        <p:scale>
          <a:sx n="60" d="100"/>
          <a:sy n="60" d="100"/>
        </p:scale>
        <p:origin x="1478" y="38"/>
      </p:cViewPr>
      <p:guideLst>
        <p:guide pos="3840"/>
        <p:guide orient="horz" pos="2160"/>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85B3F-E6ED-484E-9C7E-DD76C6A68896}" type="datetimeFigureOut">
              <a:rPr lang="en-US" smtClean="0"/>
              <a:t>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D6484-3791-46EC-917D-3ADEAD8C24EA}" type="slidenum">
              <a:rPr lang="en-US" smtClean="0"/>
              <a:t>‹#›</a:t>
            </a:fld>
            <a:endParaRPr lang="en-US"/>
          </a:p>
        </p:txBody>
      </p:sp>
    </p:spTree>
    <p:extLst>
      <p:ext uri="{BB962C8B-B14F-4D97-AF65-F5344CB8AC3E}">
        <p14:creationId xmlns:p14="http://schemas.microsoft.com/office/powerpoint/2010/main" val="2043382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Good morning!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Welcome to my talk on Building an Interactive Slack Bot!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C8D6484-3791-46EC-917D-3ADEAD8C24EA}" type="slidenum">
              <a:rPr lang="en-US" smtClean="0"/>
              <a:t>1</a:t>
            </a:fld>
            <a:endParaRPr lang="en-US"/>
          </a:p>
        </p:txBody>
      </p:sp>
    </p:spTree>
    <p:extLst>
      <p:ext uri="{BB962C8B-B14F-4D97-AF65-F5344CB8AC3E}">
        <p14:creationId xmlns:p14="http://schemas.microsoft.com/office/powerpoint/2010/main" val="216943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My name is Gerard Gallant.</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I work at Dovico Software and currently wear a few hats. </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CIO is a role that I’m expanding into but I’m also a senior software developer and architect.</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Totally unrelated to this talk… I had wanted to write a book since I was a child and was recently given the opportunity by Manning Publications to write a book about WebAssembly called “WebAssembly in Action”.</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If you want to reach me, you can find me on Twitter or LinkedIn.</a:t>
            </a:r>
          </a:p>
        </p:txBody>
      </p:sp>
      <p:sp>
        <p:nvSpPr>
          <p:cNvPr id="4" name="Slide Number Placeholder 3"/>
          <p:cNvSpPr>
            <a:spLocks noGrp="1"/>
          </p:cNvSpPr>
          <p:nvPr>
            <p:ph type="sldNum" sz="quarter" idx="5"/>
          </p:nvPr>
        </p:nvSpPr>
        <p:spPr/>
        <p:txBody>
          <a:bodyPr/>
          <a:lstStyle/>
          <a:p>
            <a:fld id="{5C8D6484-3791-46EC-917D-3ADEAD8C24EA}" type="slidenum">
              <a:rPr lang="en-US" smtClean="0"/>
              <a:t>2</a:t>
            </a:fld>
            <a:endParaRPr lang="en-US"/>
          </a:p>
        </p:txBody>
      </p:sp>
    </p:spTree>
    <p:extLst>
      <p:ext uri="{BB962C8B-B14F-4D97-AF65-F5344CB8AC3E}">
        <p14:creationId xmlns:p14="http://schemas.microsoft.com/office/powerpoint/2010/main" val="38199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Covid hit we all went home for what we thought was going to be two weeks. We thought the pandemic would be over after that point and life would go back to normal.</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Two weeks became many more weeks and, when restrictions were finally lifted, most of us were content with working from home. We had a setup that worked for us, we had our routines, saving money, time and less stress with no more commutes and so on.</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 company, it didn’t make sense to keep renting out a large section of an office building’s floor if very few people were coming into the office so we decided to buy our own building.</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new building was smaller so it didn’t have enough desks if everyone wanted to come in at the same time.</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needed a way to reserve a desk so that people didn’t make a drive in only to find out there was no room.</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same time, I couldn’t justify paying a monthly fee for an app when all we needed to do was say that we wanted a particular desk so I started looking around at what we were already using for tools to see if there was an opportunity there. </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decided to try using Slack for our desk booking.</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started out with a poll and then, as we got things set up at the office and the number of desks available grew, I switched to a post with multiple messages were staff could add an emoji to the desk message they wanted to reserve.</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end, I wanted to automate the posting of the message so that I would have to do it manually every day and that’s when I looked into creating a Slack bot which we’ll talk about today.</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[click for bullet 1]</a:t>
            </a: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talk, the first thing we’ll do is take a quick look at the Slack message we’re going to create and interact with.</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[click for bullet 2]</a:t>
            </a: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we’re going to jump into setting up an app in Slack and building the code.</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[click for bullets 3 &amp; 4]</a:t>
            </a: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code, we’re going to leverage Slack’s Bolt for JavaScript SDK</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[Switch to Slack and show 3rd-apprach channel]</a:t>
            </a:r>
          </a:p>
        </p:txBody>
      </p:sp>
      <p:sp>
        <p:nvSpPr>
          <p:cNvPr id="4" name="Slide Number Placeholder 3"/>
          <p:cNvSpPr>
            <a:spLocks noGrp="1"/>
          </p:cNvSpPr>
          <p:nvPr>
            <p:ph type="sldNum" sz="quarter" idx="5"/>
          </p:nvPr>
        </p:nvSpPr>
        <p:spPr/>
        <p:txBody>
          <a:bodyPr/>
          <a:lstStyle/>
          <a:p>
            <a:fld id="{5C8D6484-3791-46EC-917D-3ADEAD8C24EA}" type="slidenum">
              <a:rPr lang="en-US" smtClean="0"/>
              <a:t>3</a:t>
            </a:fld>
            <a:endParaRPr lang="en-US"/>
          </a:p>
        </p:txBody>
      </p:sp>
    </p:spTree>
    <p:extLst>
      <p:ext uri="{BB962C8B-B14F-4D97-AF65-F5344CB8AC3E}">
        <p14:creationId xmlns:p14="http://schemas.microsoft.com/office/powerpoint/2010/main" val="35111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4</a:t>
            </a:fld>
            <a:endParaRPr lang="en-US"/>
          </a:p>
        </p:txBody>
      </p:sp>
    </p:spTree>
    <p:extLst>
      <p:ext uri="{BB962C8B-B14F-4D97-AF65-F5344CB8AC3E}">
        <p14:creationId xmlns:p14="http://schemas.microsoft.com/office/powerpoint/2010/main" val="1899374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C21B-3B64-4C88-8799-205A17D24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6D4E3-30BE-481B-9C97-8E31CEF50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EE4807-C1A1-47AE-AAAC-BD21B832D293}"/>
              </a:ext>
            </a:extLst>
          </p:cNvPr>
          <p:cNvSpPr>
            <a:spLocks noGrp="1"/>
          </p:cNvSpPr>
          <p:nvPr>
            <p:ph type="dt" sz="half" idx="10"/>
          </p:nvPr>
        </p:nvSpPr>
        <p:spPr/>
        <p:txBody>
          <a:bodyPr/>
          <a:lstStyle/>
          <a:p>
            <a:fld id="{08B15B53-BA0B-46B7-9831-4A77F84F3E8E}" type="datetimeFigureOut">
              <a:rPr lang="en-US" smtClean="0"/>
              <a:t>2/24/2023</a:t>
            </a:fld>
            <a:endParaRPr lang="en-US"/>
          </a:p>
        </p:txBody>
      </p:sp>
      <p:sp>
        <p:nvSpPr>
          <p:cNvPr id="5" name="Footer Placeholder 4">
            <a:extLst>
              <a:ext uri="{FF2B5EF4-FFF2-40B4-BE49-F238E27FC236}">
                <a16:creationId xmlns:a16="http://schemas.microsoft.com/office/drawing/2014/main" id="{A3CD8967-9B5E-4C68-B85C-7D2C55BC4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5A9F0-6561-4377-BCB1-D2F4770E0A56}"/>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185748542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5C02-47D3-470D-8084-46FDC46E5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56F65-7047-4257-88C0-D11612288D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B27F0-BB08-4E2A-891D-A6FCAC628C5B}"/>
              </a:ext>
            </a:extLst>
          </p:cNvPr>
          <p:cNvSpPr>
            <a:spLocks noGrp="1"/>
          </p:cNvSpPr>
          <p:nvPr>
            <p:ph type="dt" sz="half" idx="10"/>
          </p:nvPr>
        </p:nvSpPr>
        <p:spPr/>
        <p:txBody>
          <a:bodyPr/>
          <a:lstStyle/>
          <a:p>
            <a:fld id="{08B15B53-BA0B-46B7-9831-4A77F84F3E8E}" type="datetimeFigureOut">
              <a:rPr lang="en-US" smtClean="0"/>
              <a:t>2/24/2023</a:t>
            </a:fld>
            <a:endParaRPr lang="en-US"/>
          </a:p>
        </p:txBody>
      </p:sp>
      <p:sp>
        <p:nvSpPr>
          <p:cNvPr id="5" name="Footer Placeholder 4">
            <a:extLst>
              <a:ext uri="{FF2B5EF4-FFF2-40B4-BE49-F238E27FC236}">
                <a16:creationId xmlns:a16="http://schemas.microsoft.com/office/drawing/2014/main" id="{DDCCB125-8140-4378-85E0-9AD3E7FA7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E0FB-05D2-4F19-AB01-99A79E6FCD57}"/>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423263844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F2802-4C08-40E0-A43F-0A8650C40A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C19DF-C37B-41C7-A279-EBB98778B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7B65C-7194-493E-8D5F-FF98A254EB32}"/>
              </a:ext>
            </a:extLst>
          </p:cNvPr>
          <p:cNvSpPr>
            <a:spLocks noGrp="1"/>
          </p:cNvSpPr>
          <p:nvPr>
            <p:ph type="dt" sz="half" idx="10"/>
          </p:nvPr>
        </p:nvSpPr>
        <p:spPr/>
        <p:txBody>
          <a:bodyPr/>
          <a:lstStyle/>
          <a:p>
            <a:fld id="{08B15B53-BA0B-46B7-9831-4A77F84F3E8E}" type="datetimeFigureOut">
              <a:rPr lang="en-US" smtClean="0"/>
              <a:t>2/24/2023</a:t>
            </a:fld>
            <a:endParaRPr lang="en-US"/>
          </a:p>
        </p:txBody>
      </p:sp>
      <p:sp>
        <p:nvSpPr>
          <p:cNvPr id="5" name="Footer Placeholder 4">
            <a:extLst>
              <a:ext uri="{FF2B5EF4-FFF2-40B4-BE49-F238E27FC236}">
                <a16:creationId xmlns:a16="http://schemas.microsoft.com/office/drawing/2014/main" id="{90716BB6-DC73-4DC8-A962-2DA1ED2D1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9637C-9B3F-4A7C-AACA-8F7BA57D1229}"/>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51677453"/>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507E-EACE-455D-92FF-142A28B8F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77C5F-0B93-485F-B997-C5E86BB699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F66E4-DDCD-444A-965C-57E2B02AC8FC}"/>
              </a:ext>
            </a:extLst>
          </p:cNvPr>
          <p:cNvSpPr>
            <a:spLocks noGrp="1"/>
          </p:cNvSpPr>
          <p:nvPr>
            <p:ph type="dt" sz="half" idx="10"/>
          </p:nvPr>
        </p:nvSpPr>
        <p:spPr/>
        <p:txBody>
          <a:bodyPr/>
          <a:lstStyle/>
          <a:p>
            <a:fld id="{08B15B53-BA0B-46B7-9831-4A77F84F3E8E}" type="datetimeFigureOut">
              <a:rPr lang="en-US" smtClean="0"/>
              <a:t>2/24/2023</a:t>
            </a:fld>
            <a:endParaRPr lang="en-US"/>
          </a:p>
        </p:txBody>
      </p:sp>
      <p:sp>
        <p:nvSpPr>
          <p:cNvPr id="5" name="Footer Placeholder 4">
            <a:extLst>
              <a:ext uri="{FF2B5EF4-FFF2-40B4-BE49-F238E27FC236}">
                <a16:creationId xmlns:a16="http://schemas.microsoft.com/office/drawing/2014/main" id="{204B55BB-50A3-46FD-A8C3-51B4AC2D2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05E91-0016-45B3-88B2-596F99EA6BC5}"/>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147022804"/>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D311-19D2-4E33-9C0A-06CCAFF06F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0B5583-B954-4560-BF9B-C488D10C7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5C163-CC09-4086-B08A-EA9CD1D6EED6}"/>
              </a:ext>
            </a:extLst>
          </p:cNvPr>
          <p:cNvSpPr>
            <a:spLocks noGrp="1"/>
          </p:cNvSpPr>
          <p:nvPr>
            <p:ph type="dt" sz="half" idx="10"/>
          </p:nvPr>
        </p:nvSpPr>
        <p:spPr/>
        <p:txBody>
          <a:bodyPr/>
          <a:lstStyle/>
          <a:p>
            <a:fld id="{08B15B53-BA0B-46B7-9831-4A77F84F3E8E}" type="datetimeFigureOut">
              <a:rPr lang="en-US" smtClean="0"/>
              <a:t>2/24/2023</a:t>
            </a:fld>
            <a:endParaRPr lang="en-US"/>
          </a:p>
        </p:txBody>
      </p:sp>
      <p:sp>
        <p:nvSpPr>
          <p:cNvPr id="5" name="Footer Placeholder 4">
            <a:extLst>
              <a:ext uri="{FF2B5EF4-FFF2-40B4-BE49-F238E27FC236}">
                <a16:creationId xmlns:a16="http://schemas.microsoft.com/office/drawing/2014/main" id="{23C496D2-6FAB-4D0B-BE1C-4282A7D34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81A57-4252-4F0D-8F0C-6F02D49044EF}"/>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458577359"/>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EDE7-D121-4692-BFBD-F43F7DC0E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11C34-98B8-4437-8859-6BCB18309C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967673-5E6E-4EA9-A86B-A2CB17B032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44C986-17FC-4226-A377-62A5A22B76D8}"/>
              </a:ext>
            </a:extLst>
          </p:cNvPr>
          <p:cNvSpPr>
            <a:spLocks noGrp="1"/>
          </p:cNvSpPr>
          <p:nvPr>
            <p:ph type="dt" sz="half" idx="10"/>
          </p:nvPr>
        </p:nvSpPr>
        <p:spPr/>
        <p:txBody>
          <a:bodyPr/>
          <a:lstStyle/>
          <a:p>
            <a:fld id="{08B15B53-BA0B-46B7-9831-4A77F84F3E8E}" type="datetimeFigureOut">
              <a:rPr lang="en-US" smtClean="0"/>
              <a:t>2/24/2023</a:t>
            </a:fld>
            <a:endParaRPr lang="en-US"/>
          </a:p>
        </p:txBody>
      </p:sp>
      <p:sp>
        <p:nvSpPr>
          <p:cNvPr id="6" name="Footer Placeholder 5">
            <a:extLst>
              <a:ext uri="{FF2B5EF4-FFF2-40B4-BE49-F238E27FC236}">
                <a16:creationId xmlns:a16="http://schemas.microsoft.com/office/drawing/2014/main" id="{0A8A61F2-8CF5-47E2-8746-9570F9C63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915C5-36B0-4BD1-9D3B-DD8838EA5C5F}"/>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84315301"/>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0599-164C-4A06-BAF0-320B45237B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DA3F6-1E9B-4428-8E35-9403C5D2E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1E1F3-EF2B-4F64-ABBC-C12350CFDA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EF3011-B0E2-4E01-BE22-4473325CB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6DF13-3CC4-4C74-80AD-5E59CD3ECE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8EAD8C-239B-49E8-B30E-B2DEAB89AC88}"/>
              </a:ext>
            </a:extLst>
          </p:cNvPr>
          <p:cNvSpPr>
            <a:spLocks noGrp="1"/>
          </p:cNvSpPr>
          <p:nvPr>
            <p:ph type="dt" sz="half" idx="10"/>
          </p:nvPr>
        </p:nvSpPr>
        <p:spPr/>
        <p:txBody>
          <a:bodyPr/>
          <a:lstStyle/>
          <a:p>
            <a:fld id="{08B15B53-BA0B-46B7-9831-4A77F84F3E8E}" type="datetimeFigureOut">
              <a:rPr lang="en-US" smtClean="0"/>
              <a:t>2/24/2023</a:t>
            </a:fld>
            <a:endParaRPr lang="en-US"/>
          </a:p>
        </p:txBody>
      </p:sp>
      <p:sp>
        <p:nvSpPr>
          <p:cNvPr id="8" name="Footer Placeholder 7">
            <a:extLst>
              <a:ext uri="{FF2B5EF4-FFF2-40B4-BE49-F238E27FC236}">
                <a16:creationId xmlns:a16="http://schemas.microsoft.com/office/drawing/2014/main" id="{9D5B69D7-1A6A-4F95-87DC-2D7AD962F8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B3FF24-A7B3-4AC2-B5C7-B27A9E30FF8B}"/>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700076688"/>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F268-CD60-45D5-AE30-24196FE069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D4BEDA-4234-420E-8C82-053F0C6CADC4}"/>
              </a:ext>
            </a:extLst>
          </p:cNvPr>
          <p:cNvSpPr>
            <a:spLocks noGrp="1"/>
          </p:cNvSpPr>
          <p:nvPr>
            <p:ph type="dt" sz="half" idx="10"/>
          </p:nvPr>
        </p:nvSpPr>
        <p:spPr/>
        <p:txBody>
          <a:bodyPr/>
          <a:lstStyle/>
          <a:p>
            <a:fld id="{08B15B53-BA0B-46B7-9831-4A77F84F3E8E}" type="datetimeFigureOut">
              <a:rPr lang="en-US" smtClean="0"/>
              <a:t>2/24/2023</a:t>
            </a:fld>
            <a:endParaRPr lang="en-US"/>
          </a:p>
        </p:txBody>
      </p:sp>
      <p:sp>
        <p:nvSpPr>
          <p:cNvPr id="4" name="Footer Placeholder 3">
            <a:extLst>
              <a:ext uri="{FF2B5EF4-FFF2-40B4-BE49-F238E27FC236}">
                <a16:creationId xmlns:a16="http://schemas.microsoft.com/office/drawing/2014/main" id="{B5C0475F-5F15-4395-A730-75089A7C3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A0A46-61CF-4C4F-8163-4D088CFF898C}"/>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712933280"/>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CC0C7-3012-4968-B534-21B47B5FA210}"/>
              </a:ext>
            </a:extLst>
          </p:cNvPr>
          <p:cNvSpPr>
            <a:spLocks noGrp="1"/>
          </p:cNvSpPr>
          <p:nvPr>
            <p:ph type="dt" sz="half" idx="10"/>
          </p:nvPr>
        </p:nvSpPr>
        <p:spPr/>
        <p:txBody>
          <a:bodyPr/>
          <a:lstStyle/>
          <a:p>
            <a:fld id="{08B15B53-BA0B-46B7-9831-4A77F84F3E8E}" type="datetimeFigureOut">
              <a:rPr lang="en-US" smtClean="0"/>
              <a:t>2/24/2023</a:t>
            </a:fld>
            <a:endParaRPr lang="en-US"/>
          </a:p>
        </p:txBody>
      </p:sp>
      <p:sp>
        <p:nvSpPr>
          <p:cNvPr id="3" name="Footer Placeholder 2">
            <a:extLst>
              <a:ext uri="{FF2B5EF4-FFF2-40B4-BE49-F238E27FC236}">
                <a16:creationId xmlns:a16="http://schemas.microsoft.com/office/drawing/2014/main" id="{D79E4FD5-CAB1-40B3-A246-5D1D7F875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6C48F9-BB10-4527-840A-18C19F4FEB87}"/>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407978058"/>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C487-C8C3-4DF3-91B6-7B5689903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4CA70-F93A-4431-BC87-B7117B664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99CDD2-C301-45F7-9B2C-F780D33FB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B8395-F8D1-4E2D-8F32-8707708DCC70}"/>
              </a:ext>
            </a:extLst>
          </p:cNvPr>
          <p:cNvSpPr>
            <a:spLocks noGrp="1"/>
          </p:cNvSpPr>
          <p:nvPr>
            <p:ph type="dt" sz="half" idx="10"/>
          </p:nvPr>
        </p:nvSpPr>
        <p:spPr/>
        <p:txBody>
          <a:bodyPr/>
          <a:lstStyle/>
          <a:p>
            <a:fld id="{08B15B53-BA0B-46B7-9831-4A77F84F3E8E}" type="datetimeFigureOut">
              <a:rPr lang="en-US" smtClean="0"/>
              <a:t>2/24/2023</a:t>
            </a:fld>
            <a:endParaRPr lang="en-US"/>
          </a:p>
        </p:txBody>
      </p:sp>
      <p:sp>
        <p:nvSpPr>
          <p:cNvPr id="6" name="Footer Placeholder 5">
            <a:extLst>
              <a:ext uri="{FF2B5EF4-FFF2-40B4-BE49-F238E27FC236}">
                <a16:creationId xmlns:a16="http://schemas.microsoft.com/office/drawing/2014/main" id="{64FC5FF7-C6E7-45A0-AE9E-347443957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9298C-B0AD-4EEB-BADF-16A9D478D03A}"/>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098943260"/>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441B-1806-46FF-BB1E-D619866EF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EA17C7-D732-46A7-B227-0A8678BE0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08A7AD-32A0-47D0-AB8B-845E4567E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2BB3B-6F89-4E8B-86FB-860D09D38545}"/>
              </a:ext>
            </a:extLst>
          </p:cNvPr>
          <p:cNvSpPr>
            <a:spLocks noGrp="1"/>
          </p:cNvSpPr>
          <p:nvPr>
            <p:ph type="dt" sz="half" idx="10"/>
          </p:nvPr>
        </p:nvSpPr>
        <p:spPr/>
        <p:txBody>
          <a:bodyPr/>
          <a:lstStyle/>
          <a:p>
            <a:fld id="{08B15B53-BA0B-46B7-9831-4A77F84F3E8E}" type="datetimeFigureOut">
              <a:rPr lang="en-US" smtClean="0"/>
              <a:t>2/24/2023</a:t>
            </a:fld>
            <a:endParaRPr lang="en-US"/>
          </a:p>
        </p:txBody>
      </p:sp>
      <p:sp>
        <p:nvSpPr>
          <p:cNvPr id="6" name="Footer Placeholder 5">
            <a:extLst>
              <a:ext uri="{FF2B5EF4-FFF2-40B4-BE49-F238E27FC236}">
                <a16:creationId xmlns:a16="http://schemas.microsoft.com/office/drawing/2014/main" id="{32677BE2-05B0-409C-80FF-BF57B0F89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EF02C-8532-4F7B-8295-DDC7D2CA6BD6}"/>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781154351"/>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8E23C-7EDD-4732-AD76-9FB408B84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0B3192-CCF1-4E53-B91E-4631509F0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D1383-6E20-4006-9CEC-5C4224A62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15B53-BA0B-46B7-9831-4A77F84F3E8E}" type="datetimeFigureOut">
              <a:rPr lang="en-US" smtClean="0"/>
              <a:t>2/24/2023</a:t>
            </a:fld>
            <a:endParaRPr lang="en-US"/>
          </a:p>
        </p:txBody>
      </p:sp>
      <p:sp>
        <p:nvSpPr>
          <p:cNvPr id="5" name="Footer Placeholder 4">
            <a:extLst>
              <a:ext uri="{FF2B5EF4-FFF2-40B4-BE49-F238E27FC236}">
                <a16:creationId xmlns:a16="http://schemas.microsoft.com/office/drawing/2014/main" id="{2419E448-082E-4AC9-9893-1FE4695FA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D709CF-241A-4065-9E2F-1E4AC6BFC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94B45-B737-49B6-AAC3-4CB2C4FD4364}" type="slidenum">
              <a:rPr lang="en-US" smtClean="0"/>
              <a:t>‹#›</a:t>
            </a:fld>
            <a:endParaRPr lang="en-US"/>
          </a:p>
        </p:txBody>
      </p:sp>
    </p:spTree>
    <p:extLst>
      <p:ext uri="{BB962C8B-B14F-4D97-AF65-F5344CB8AC3E}">
        <p14:creationId xmlns:p14="http://schemas.microsoft.com/office/powerpoint/2010/main" val="1072124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7"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0"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itle 1">
            <a:extLst>
              <a:ext uri="{FF2B5EF4-FFF2-40B4-BE49-F238E27FC236}">
                <a16:creationId xmlns:a16="http://schemas.microsoft.com/office/drawing/2014/main" id="{16368E09-B656-4417-AAD5-FAF4F248D8C0}"/>
              </a:ext>
            </a:extLst>
          </p:cNvPr>
          <p:cNvSpPr>
            <a:spLocks noGrp="1"/>
          </p:cNvSpPr>
          <p:nvPr>
            <p:ph type="ctrTitle"/>
          </p:nvPr>
        </p:nvSpPr>
        <p:spPr>
          <a:xfrm>
            <a:off x="966430" y="3450865"/>
            <a:ext cx="6006864" cy="1566407"/>
          </a:xfrm>
        </p:spPr>
        <p:txBody>
          <a:bodyPr anchor="b">
            <a:normAutofit/>
          </a:bodyPr>
          <a:lstStyle/>
          <a:p>
            <a:pPr algn="l"/>
            <a:r>
              <a:rPr lang="en-US" sz="5000" b="1" dirty="0">
                <a:effectLst/>
                <a:latin typeface="Calibri" panose="020F0502020204030204" pitchFamily="34" charset="0"/>
                <a:ea typeface="Calibri" panose="020F0502020204030204" pitchFamily="34" charset="0"/>
                <a:cs typeface="Times New Roman" panose="02020603050405020304" pitchFamily="18" charset="0"/>
              </a:rPr>
              <a:t>Building an Interactive Slack Bot</a:t>
            </a:r>
            <a:endParaRPr lang="en-US" sz="5000" dirty="0"/>
          </a:p>
        </p:txBody>
      </p:sp>
      <p:pic>
        <p:nvPicPr>
          <p:cNvPr id="4" name="Picture 3" descr="Logo&#10;&#10;Description automatically generated with medium confidence">
            <a:extLst>
              <a:ext uri="{FF2B5EF4-FFF2-40B4-BE49-F238E27FC236}">
                <a16:creationId xmlns:a16="http://schemas.microsoft.com/office/drawing/2014/main" id="{2BFFCC12-9CD4-104A-5E2B-BFAAAECC0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601" y="1100995"/>
            <a:ext cx="1846470" cy="1846470"/>
          </a:xfrm>
          <a:prstGeom prst="rect">
            <a:avLst/>
          </a:prstGeom>
        </p:spPr>
      </p:pic>
      <p:pic>
        <p:nvPicPr>
          <p:cNvPr id="9" name="Picture 8">
            <a:extLst>
              <a:ext uri="{FF2B5EF4-FFF2-40B4-BE49-F238E27FC236}">
                <a16:creationId xmlns:a16="http://schemas.microsoft.com/office/drawing/2014/main" id="{16F66FC0-04AA-7916-F998-50BD75991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6675" y="2343050"/>
            <a:ext cx="2713512" cy="2720313"/>
          </a:xfrm>
          <a:prstGeom prst="rect">
            <a:avLst/>
          </a:prstGeom>
        </p:spPr>
      </p:pic>
    </p:spTree>
    <p:extLst>
      <p:ext uri="{BB962C8B-B14F-4D97-AF65-F5344CB8AC3E}">
        <p14:creationId xmlns:p14="http://schemas.microsoft.com/office/powerpoint/2010/main" val="180205990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DE808B1-7EDE-2AF7-A59F-4AF480885B20}"/>
              </a:ext>
            </a:extLst>
          </p:cNvPr>
          <p:cNvSpPr/>
          <p:nvPr/>
        </p:nvSpPr>
        <p:spPr>
          <a:xfrm>
            <a:off x="2647950" y="223217"/>
            <a:ext cx="6896100" cy="1079501"/>
          </a:xfrm>
          <a:prstGeom prst="roundRect">
            <a:avLst>
              <a:gd name="adj" fmla="val 50000"/>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22039B5-E0F7-08A3-D626-B436727C2B43}"/>
              </a:ext>
            </a:extLst>
          </p:cNvPr>
          <p:cNvGrpSpPr/>
          <p:nvPr/>
        </p:nvGrpSpPr>
        <p:grpSpPr>
          <a:xfrm>
            <a:off x="3533256" y="3600681"/>
            <a:ext cx="5125487" cy="1244785"/>
            <a:chOff x="3365371" y="3562246"/>
            <a:chExt cx="5125487" cy="1244785"/>
          </a:xfrm>
        </p:grpSpPr>
        <p:pic>
          <p:nvPicPr>
            <p:cNvPr id="16" name="Picture 15">
              <a:extLst>
                <a:ext uri="{FF2B5EF4-FFF2-40B4-BE49-F238E27FC236}">
                  <a16:creationId xmlns:a16="http://schemas.microsoft.com/office/drawing/2014/main" id="{1EAE475E-D9CC-4F49-8BA8-C32624670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371" y="3562246"/>
              <a:ext cx="992910" cy="1244785"/>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BF173E0B-B556-4FB2-B3A2-9288D0D17496}"/>
                </a:ext>
              </a:extLst>
            </p:cNvPr>
            <p:cNvSpPr txBox="1"/>
            <p:nvPr/>
          </p:nvSpPr>
          <p:spPr>
            <a:xfrm>
              <a:off x="4527616" y="3707586"/>
              <a:ext cx="3963242" cy="954107"/>
            </a:xfrm>
            <a:prstGeom prst="rect">
              <a:avLst/>
            </a:prstGeom>
            <a:noFill/>
          </p:spPr>
          <p:txBody>
            <a:bodyPr wrap="square" rtlCol="0">
              <a:spAutoFit/>
            </a:bodyPr>
            <a:lstStyle/>
            <a:p>
              <a:pPr marL="0" lvl="1"/>
              <a:r>
                <a:rPr lang="en-CA" sz="2800" dirty="0"/>
                <a:t>“WebAssembly in Action”</a:t>
              </a:r>
            </a:p>
            <a:p>
              <a:pPr marL="0" lvl="1"/>
              <a:r>
                <a:rPr lang="en-CA" sz="2800" dirty="0"/>
                <a:t>    </a:t>
              </a:r>
              <a:r>
                <a:rPr lang="en-US" sz="2800" dirty="0">
                  <a:solidFill>
                    <a:schemeClr val="accent1"/>
                  </a:solidFill>
                </a:rPr>
                <a:t>http://bit.ly/37zJbp5</a:t>
              </a:r>
              <a:endParaRPr lang="en-CA" sz="2800" dirty="0">
                <a:solidFill>
                  <a:schemeClr val="accent1"/>
                </a:solidFill>
              </a:endParaRPr>
            </a:p>
          </p:txBody>
        </p:sp>
      </p:grpSp>
      <p:grpSp>
        <p:nvGrpSpPr>
          <p:cNvPr id="12" name="Group 11">
            <a:extLst>
              <a:ext uri="{FF2B5EF4-FFF2-40B4-BE49-F238E27FC236}">
                <a16:creationId xmlns:a16="http://schemas.microsoft.com/office/drawing/2014/main" id="{DA125B09-C640-7D79-0AEC-CECE57298D48}"/>
              </a:ext>
            </a:extLst>
          </p:cNvPr>
          <p:cNvGrpSpPr/>
          <p:nvPr/>
        </p:nvGrpSpPr>
        <p:grpSpPr>
          <a:xfrm>
            <a:off x="3815620" y="1998295"/>
            <a:ext cx="4560759" cy="826914"/>
            <a:chOff x="3458609" y="2017886"/>
            <a:chExt cx="4560759" cy="826914"/>
          </a:xfrm>
        </p:grpSpPr>
        <p:sp>
          <p:nvSpPr>
            <p:cNvPr id="11" name="TextBox 10">
              <a:extLst>
                <a:ext uri="{FF2B5EF4-FFF2-40B4-BE49-F238E27FC236}">
                  <a16:creationId xmlns:a16="http://schemas.microsoft.com/office/drawing/2014/main" id="{589FBAE9-01EC-45B5-A9B5-87C7FB02C4A7}"/>
                </a:ext>
              </a:extLst>
            </p:cNvPr>
            <p:cNvSpPr txBox="1"/>
            <p:nvPr/>
          </p:nvSpPr>
          <p:spPr>
            <a:xfrm>
              <a:off x="4398411" y="2169733"/>
              <a:ext cx="3620957" cy="523220"/>
            </a:xfrm>
            <a:prstGeom prst="rect">
              <a:avLst/>
            </a:prstGeom>
            <a:noFill/>
          </p:spPr>
          <p:txBody>
            <a:bodyPr wrap="square" rtlCol="0">
              <a:spAutoFit/>
            </a:bodyPr>
            <a:lstStyle/>
            <a:p>
              <a:pPr marL="0" lvl="1"/>
              <a:r>
                <a:rPr lang="en-CA" sz="2800" dirty="0"/>
                <a:t>CIO at Dovico Software</a:t>
              </a:r>
            </a:p>
          </p:txBody>
        </p:sp>
        <p:pic>
          <p:nvPicPr>
            <p:cNvPr id="3" name="Picture 2">
              <a:extLst>
                <a:ext uri="{FF2B5EF4-FFF2-40B4-BE49-F238E27FC236}">
                  <a16:creationId xmlns:a16="http://schemas.microsoft.com/office/drawing/2014/main" id="{93633C13-EA36-4F4F-7F8D-838B98625B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8609" y="2017886"/>
              <a:ext cx="826914" cy="826914"/>
            </a:xfrm>
            <a:prstGeom prst="rect">
              <a:avLst/>
            </a:prstGeom>
          </p:spPr>
        </p:pic>
      </p:grpSp>
      <p:sp>
        <p:nvSpPr>
          <p:cNvPr id="6" name="Title 1">
            <a:extLst>
              <a:ext uri="{FF2B5EF4-FFF2-40B4-BE49-F238E27FC236}">
                <a16:creationId xmlns:a16="http://schemas.microsoft.com/office/drawing/2014/main" id="{9BB107A2-DC9A-2DE0-E93B-38C1ED64B1B6}"/>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Gerard Gallant</a:t>
            </a:r>
          </a:p>
        </p:txBody>
      </p:sp>
      <p:grpSp>
        <p:nvGrpSpPr>
          <p:cNvPr id="9" name="Group 8">
            <a:extLst>
              <a:ext uri="{FF2B5EF4-FFF2-40B4-BE49-F238E27FC236}">
                <a16:creationId xmlns:a16="http://schemas.microsoft.com/office/drawing/2014/main" id="{079F4461-1F1E-F7FA-BE97-8F4EEF87F226}"/>
              </a:ext>
            </a:extLst>
          </p:cNvPr>
          <p:cNvGrpSpPr/>
          <p:nvPr/>
        </p:nvGrpSpPr>
        <p:grpSpPr>
          <a:xfrm>
            <a:off x="335137" y="5620938"/>
            <a:ext cx="11521726" cy="811130"/>
            <a:chOff x="335137" y="5620938"/>
            <a:chExt cx="11521726" cy="811130"/>
          </a:xfrm>
        </p:grpSpPr>
        <p:grpSp>
          <p:nvGrpSpPr>
            <p:cNvPr id="10" name="Group 9">
              <a:extLst>
                <a:ext uri="{FF2B5EF4-FFF2-40B4-BE49-F238E27FC236}">
                  <a16:creationId xmlns:a16="http://schemas.microsoft.com/office/drawing/2014/main" id="{67E31EB8-98D2-7949-BD25-A76CC741CD23}"/>
                </a:ext>
              </a:extLst>
            </p:cNvPr>
            <p:cNvGrpSpPr/>
            <p:nvPr/>
          </p:nvGrpSpPr>
          <p:grpSpPr>
            <a:xfrm>
              <a:off x="335137" y="5620938"/>
              <a:ext cx="3796883" cy="811130"/>
              <a:chOff x="503339" y="5663184"/>
              <a:chExt cx="3796883" cy="811130"/>
            </a:xfrm>
          </p:grpSpPr>
          <p:sp>
            <p:nvSpPr>
              <p:cNvPr id="18" name="Title 1">
                <a:extLst>
                  <a:ext uri="{FF2B5EF4-FFF2-40B4-BE49-F238E27FC236}">
                    <a16:creationId xmlns:a16="http://schemas.microsoft.com/office/drawing/2014/main" id="{FA068493-22A9-C854-FABE-07E410D3D5FB}"/>
                  </a:ext>
                </a:extLst>
              </p:cNvPr>
              <p:cNvSpPr txBox="1">
                <a:spLocks/>
              </p:cNvSpPr>
              <p:nvPr/>
            </p:nvSpPr>
            <p:spPr>
              <a:xfrm>
                <a:off x="1185624" y="5800434"/>
                <a:ext cx="3114598" cy="5366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1"/>
                    </a:solidFill>
                    <a:latin typeface="+mn-lt"/>
                  </a:rPr>
                  <a:t>@Gerard_Gallant</a:t>
                </a:r>
              </a:p>
            </p:txBody>
          </p:sp>
          <p:pic>
            <p:nvPicPr>
              <p:cNvPr id="19" name="Picture 18">
                <a:extLst>
                  <a:ext uri="{FF2B5EF4-FFF2-40B4-BE49-F238E27FC236}">
                    <a16:creationId xmlns:a16="http://schemas.microsoft.com/office/drawing/2014/main" id="{3CA99247-3E42-6EFE-141F-FA0389FCC2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339" y="5663184"/>
                <a:ext cx="811130" cy="811130"/>
              </a:xfrm>
              <a:prstGeom prst="rect">
                <a:avLst/>
              </a:prstGeom>
            </p:spPr>
          </p:pic>
        </p:grpSp>
        <p:grpSp>
          <p:nvGrpSpPr>
            <p:cNvPr id="13" name="Group 12">
              <a:extLst>
                <a:ext uri="{FF2B5EF4-FFF2-40B4-BE49-F238E27FC236}">
                  <a16:creationId xmlns:a16="http://schemas.microsoft.com/office/drawing/2014/main" id="{D2A71434-0889-4612-D666-B6B89D8EB370}"/>
                </a:ext>
              </a:extLst>
            </p:cNvPr>
            <p:cNvGrpSpPr/>
            <p:nvPr/>
          </p:nvGrpSpPr>
          <p:grpSpPr>
            <a:xfrm>
              <a:off x="6096000" y="5758188"/>
              <a:ext cx="5760863" cy="536630"/>
              <a:chOff x="564375" y="5987970"/>
              <a:chExt cx="5760863" cy="536630"/>
            </a:xfrm>
          </p:grpSpPr>
          <p:pic>
            <p:nvPicPr>
              <p:cNvPr id="14" name="Picture 13" descr="Icon&#10;&#10;Description automatically generated">
                <a:extLst>
                  <a:ext uri="{FF2B5EF4-FFF2-40B4-BE49-F238E27FC236}">
                    <a16:creationId xmlns:a16="http://schemas.microsoft.com/office/drawing/2014/main" id="{6B9925B1-429A-24F2-9979-352D33BE65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375" y="6020444"/>
                <a:ext cx="471683" cy="471683"/>
              </a:xfrm>
              <a:prstGeom prst="rect">
                <a:avLst/>
              </a:prstGeom>
            </p:spPr>
          </p:pic>
          <p:sp>
            <p:nvSpPr>
              <p:cNvPr id="17" name="Title 1">
                <a:extLst>
                  <a:ext uri="{FF2B5EF4-FFF2-40B4-BE49-F238E27FC236}">
                    <a16:creationId xmlns:a16="http://schemas.microsoft.com/office/drawing/2014/main" id="{C8330EA3-447D-E334-6ADB-9AE19889B181}"/>
                  </a:ext>
                </a:extLst>
              </p:cNvPr>
              <p:cNvSpPr txBox="1">
                <a:spLocks/>
              </p:cNvSpPr>
              <p:nvPr/>
            </p:nvSpPr>
            <p:spPr>
              <a:xfrm>
                <a:off x="1107779" y="5987970"/>
                <a:ext cx="5217459" cy="5366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accent1"/>
                    </a:solidFill>
                    <a:latin typeface="+mn-lt"/>
                  </a:rPr>
                  <a:t>linkedin.com/in/</a:t>
                </a:r>
                <a:r>
                  <a:rPr lang="en-US" sz="3200" dirty="0" err="1">
                    <a:solidFill>
                      <a:schemeClr val="accent1"/>
                    </a:solidFill>
                    <a:latin typeface="+mn-lt"/>
                  </a:rPr>
                  <a:t>gerard</a:t>
                </a:r>
                <a:r>
                  <a:rPr lang="en-US" sz="3200" dirty="0">
                    <a:solidFill>
                      <a:schemeClr val="accent1"/>
                    </a:solidFill>
                    <a:latin typeface="+mn-lt"/>
                  </a:rPr>
                  <a:t>-gallant</a:t>
                </a:r>
              </a:p>
            </p:txBody>
          </p:sp>
        </p:grpSp>
      </p:grpSp>
    </p:spTree>
    <p:extLst>
      <p:ext uri="{BB962C8B-B14F-4D97-AF65-F5344CB8AC3E}">
        <p14:creationId xmlns:p14="http://schemas.microsoft.com/office/powerpoint/2010/main" val="3929446730"/>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46C5E6-59D7-A434-FA9A-5D66F8271593}"/>
              </a:ext>
            </a:extLst>
          </p:cNvPr>
          <p:cNvSpPr txBox="1"/>
          <p:nvPr/>
        </p:nvSpPr>
        <p:spPr>
          <a:xfrm>
            <a:off x="4472840" y="2007125"/>
            <a:ext cx="324632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View the message</a:t>
            </a:r>
          </a:p>
        </p:txBody>
      </p:sp>
      <p:pic>
        <p:nvPicPr>
          <p:cNvPr id="5" name="Picture 4" descr="Logo&#10;&#10;Description automatically generated with medium confidence">
            <a:extLst>
              <a:ext uri="{FF2B5EF4-FFF2-40B4-BE49-F238E27FC236}">
                <a16:creationId xmlns:a16="http://schemas.microsoft.com/office/drawing/2014/main" id="{37D286D9-9746-C7A6-6251-1438C37FA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0382" y="3692760"/>
            <a:ext cx="2800373" cy="2800373"/>
          </a:xfrm>
          <a:prstGeom prst="rect">
            <a:avLst/>
          </a:prstGeom>
        </p:spPr>
      </p:pic>
      <p:pic>
        <p:nvPicPr>
          <p:cNvPr id="11" name="Picture 10">
            <a:extLst>
              <a:ext uri="{FF2B5EF4-FFF2-40B4-BE49-F238E27FC236}">
                <a16:creationId xmlns:a16="http://schemas.microsoft.com/office/drawing/2014/main" id="{1B5319BF-AB09-41B2-017A-A9814D7AE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937" y="988744"/>
            <a:ext cx="2013013" cy="1765745"/>
          </a:xfrm>
          <a:prstGeom prst="rect">
            <a:avLst/>
          </a:prstGeom>
        </p:spPr>
      </p:pic>
      <p:sp>
        <p:nvSpPr>
          <p:cNvPr id="9" name="Rectangle: Rounded Corners 8">
            <a:extLst>
              <a:ext uri="{FF2B5EF4-FFF2-40B4-BE49-F238E27FC236}">
                <a16:creationId xmlns:a16="http://schemas.microsoft.com/office/drawing/2014/main" id="{FE5FC6F9-B6DB-76EA-E402-B3984C4D8234}"/>
              </a:ext>
            </a:extLst>
          </p:cNvPr>
          <p:cNvSpPr/>
          <p:nvPr/>
        </p:nvSpPr>
        <p:spPr>
          <a:xfrm>
            <a:off x="2647950" y="223217"/>
            <a:ext cx="6896100" cy="1079501"/>
          </a:xfrm>
          <a:prstGeom prst="roundRect">
            <a:avLst>
              <a:gd name="adj" fmla="val 50000"/>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FA6DF4C-9AC8-E395-5765-5B1CBB7DD10F}"/>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Outline</a:t>
            </a:r>
          </a:p>
        </p:txBody>
      </p:sp>
      <p:grpSp>
        <p:nvGrpSpPr>
          <p:cNvPr id="2" name="Group 1">
            <a:extLst>
              <a:ext uri="{FF2B5EF4-FFF2-40B4-BE49-F238E27FC236}">
                <a16:creationId xmlns:a16="http://schemas.microsoft.com/office/drawing/2014/main" id="{96635795-1685-720A-42A5-534CAEB52F78}"/>
              </a:ext>
            </a:extLst>
          </p:cNvPr>
          <p:cNvGrpSpPr/>
          <p:nvPr/>
        </p:nvGrpSpPr>
        <p:grpSpPr>
          <a:xfrm>
            <a:off x="4293495" y="3681784"/>
            <a:ext cx="3605007" cy="1480861"/>
            <a:chOff x="4293495" y="3681784"/>
            <a:chExt cx="3605007" cy="1480861"/>
          </a:xfrm>
        </p:grpSpPr>
        <p:grpSp>
          <p:nvGrpSpPr>
            <p:cNvPr id="20" name="Group 19">
              <a:extLst>
                <a:ext uri="{FF2B5EF4-FFF2-40B4-BE49-F238E27FC236}">
                  <a16:creationId xmlns:a16="http://schemas.microsoft.com/office/drawing/2014/main" id="{1D1DE2BC-C695-533F-C8D6-EBB7F15F787B}"/>
                </a:ext>
              </a:extLst>
            </p:cNvPr>
            <p:cNvGrpSpPr/>
            <p:nvPr/>
          </p:nvGrpSpPr>
          <p:grpSpPr>
            <a:xfrm>
              <a:off x="4598287" y="3681784"/>
              <a:ext cx="2998068" cy="609584"/>
              <a:chOff x="4493939" y="3112578"/>
              <a:chExt cx="2998068" cy="609584"/>
            </a:xfrm>
          </p:grpSpPr>
          <p:pic>
            <p:nvPicPr>
              <p:cNvPr id="4" name="Picture 3">
                <a:extLst>
                  <a:ext uri="{FF2B5EF4-FFF2-40B4-BE49-F238E27FC236}">
                    <a16:creationId xmlns:a16="http://schemas.microsoft.com/office/drawing/2014/main" id="{C4C1EFE9-EA3B-2C02-78B2-B08B86FA97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3939" y="3112578"/>
                <a:ext cx="607351" cy="609584"/>
              </a:xfrm>
              <a:prstGeom prst="rect">
                <a:avLst/>
              </a:prstGeom>
            </p:spPr>
          </p:pic>
          <p:sp>
            <p:nvSpPr>
              <p:cNvPr id="16" name="TextBox 15">
                <a:extLst>
                  <a:ext uri="{FF2B5EF4-FFF2-40B4-BE49-F238E27FC236}">
                    <a16:creationId xmlns:a16="http://schemas.microsoft.com/office/drawing/2014/main" id="{A6F1B5F8-56BE-1985-9BE4-010D13E68946}"/>
                  </a:ext>
                </a:extLst>
              </p:cNvPr>
              <p:cNvSpPr txBox="1"/>
              <p:nvPr/>
            </p:nvSpPr>
            <p:spPr>
              <a:xfrm>
                <a:off x="5219028" y="3155760"/>
                <a:ext cx="2272979" cy="523220"/>
              </a:xfrm>
              <a:prstGeom prst="rect">
                <a:avLst/>
              </a:prstGeom>
              <a:noFill/>
            </p:spPr>
            <p:txBody>
              <a:bodyPr wrap="square" rtlCol="0">
                <a:spAutoFit/>
              </a:bodyPr>
              <a:lstStyle/>
              <a:p>
                <a:r>
                  <a:rPr lang="en-US" sz="2800" dirty="0"/>
                  <a:t>Slack API</a:t>
                </a:r>
              </a:p>
            </p:txBody>
          </p:sp>
        </p:grpSp>
        <p:grpSp>
          <p:nvGrpSpPr>
            <p:cNvPr id="19" name="Group 18">
              <a:extLst>
                <a:ext uri="{FF2B5EF4-FFF2-40B4-BE49-F238E27FC236}">
                  <a16:creationId xmlns:a16="http://schemas.microsoft.com/office/drawing/2014/main" id="{1A12AD64-7B37-D4AC-F3D2-1F1035567392}"/>
                </a:ext>
              </a:extLst>
            </p:cNvPr>
            <p:cNvGrpSpPr/>
            <p:nvPr/>
          </p:nvGrpSpPr>
          <p:grpSpPr>
            <a:xfrm>
              <a:off x="4293495" y="4553061"/>
              <a:ext cx="3605007" cy="609584"/>
              <a:chOff x="4493939" y="3901677"/>
              <a:chExt cx="3605007" cy="609584"/>
            </a:xfrm>
          </p:grpSpPr>
          <p:pic>
            <p:nvPicPr>
              <p:cNvPr id="15" name="Graphic 14">
                <a:extLst>
                  <a:ext uri="{FF2B5EF4-FFF2-40B4-BE49-F238E27FC236}">
                    <a16:creationId xmlns:a16="http://schemas.microsoft.com/office/drawing/2014/main" id="{B7460A0B-A345-4C91-B00A-2BFF586218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3939" y="3901677"/>
                <a:ext cx="609584" cy="609584"/>
              </a:xfrm>
              <a:prstGeom prst="rect">
                <a:avLst/>
              </a:prstGeom>
            </p:spPr>
          </p:pic>
          <p:sp>
            <p:nvSpPr>
              <p:cNvPr id="17" name="TextBox 16">
                <a:extLst>
                  <a:ext uri="{FF2B5EF4-FFF2-40B4-BE49-F238E27FC236}">
                    <a16:creationId xmlns:a16="http://schemas.microsoft.com/office/drawing/2014/main" id="{8AE604A0-8AF8-1392-534B-2E44CA41E62B}"/>
                  </a:ext>
                </a:extLst>
              </p:cNvPr>
              <p:cNvSpPr txBox="1"/>
              <p:nvPr/>
            </p:nvSpPr>
            <p:spPr>
              <a:xfrm>
                <a:off x="5219028" y="3944859"/>
                <a:ext cx="2879918" cy="523220"/>
              </a:xfrm>
              <a:prstGeom prst="rect">
                <a:avLst/>
              </a:prstGeom>
              <a:noFill/>
            </p:spPr>
            <p:txBody>
              <a:bodyPr wrap="square" rtlCol="0">
                <a:spAutoFit/>
              </a:bodyPr>
              <a:lstStyle/>
              <a:p>
                <a:r>
                  <a:rPr lang="en-US" sz="2800" dirty="0"/>
                  <a:t>Bolt for JavaScript</a:t>
                </a:r>
              </a:p>
            </p:txBody>
          </p:sp>
        </p:grpSp>
      </p:grpSp>
      <p:sp>
        <p:nvSpPr>
          <p:cNvPr id="18" name="TextBox 17">
            <a:extLst>
              <a:ext uri="{FF2B5EF4-FFF2-40B4-BE49-F238E27FC236}">
                <a16:creationId xmlns:a16="http://schemas.microsoft.com/office/drawing/2014/main" id="{31F194F3-A924-5259-0C5F-214AAA08907B}"/>
              </a:ext>
            </a:extLst>
          </p:cNvPr>
          <p:cNvSpPr txBox="1"/>
          <p:nvPr/>
        </p:nvSpPr>
        <p:spPr>
          <a:xfrm>
            <a:off x="4656040" y="2978936"/>
            <a:ext cx="2879919"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Create the bot</a:t>
            </a:r>
          </a:p>
        </p:txBody>
      </p:sp>
    </p:spTree>
    <p:extLst>
      <p:ext uri="{BB962C8B-B14F-4D97-AF65-F5344CB8AC3E}">
        <p14:creationId xmlns:p14="http://schemas.microsoft.com/office/powerpoint/2010/main" val="114896498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fltVal val="0"/>
                                          </p:val>
                                        </p:tav>
                                        <p:tav tm="100000">
                                          <p:val>
                                            <p:strVal val="#ppt_w"/>
                                          </p:val>
                                        </p:tav>
                                      </p:tavLst>
                                    </p:anim>
                                    <p:anim calcmode="lin" valueType="num">
                                      <p:cBhvr>
                                        <p:cTn id="35" dur="500" fill="hold"/>
                                        <p:tgtEl>
                                          <p:spTgt spid="2"/>
                                        </p:tgtEl>
                                        <p:attrNameLst>
                                          <p:attrName>ppt_h</p:attrName>
                                        </p:attrNameLst>
                                      </p:cBhvr>
                                      <p:tavLst>
                                        <p:tav tm="0">
                                          <p:val>
                                            <p:fltVal val="0"/>
                                          </p:val>
                                        </p:tav>
                                        <p:tav tm="100000">
                                          <p:val>
                                            <p:strVal val="#ppt_h"/>
                                          </p:val>
                                        </p:tav>
                                      </p:tavLst>
                                    </p:anim>
                                    <p:animEffect transition="in" filter="fad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316BF-758F-42E9-88DC-D7531FB84DBE}"/>
              </a:ext>
            </a:extLst>
          </p:cNvPr>
          <p:cNvSpPr>
            <a:spLocks noGrp="1"/>
          </p:cNvSpPr>
          <p:nvPr>
            <p:ph idx="1"/>
          </p:nvPr>
        </p:nvSpPr>
        <p:spPr>
          <a:xfrm>
            <a:off x="5239067" y="1072971"/>
            <a:ext cx="5557416" cy="415562"/>
          </a:xfrm>
        </p:spPr>
        <p:txBody>
          <a:bodyPr>
            <a:normAutofit/>
          </a:bodyPr>
          <a:lstStyle/>
          <a:p>
            <a:pPr marL="0" indent="0">
              <a:buNone/>
            </a:pPr>
            <a:r>
              <a:rPr lang="en-US" sz="2000" dirty="0">
                <a:solidFill>
                  <a:schemeClr val="bg1"/>
                </a:solidFill>
              </a:rPr>
              <a:t>35% off everything </a:t>
            </a:r>
            <a:r>
              <a:rPr lang="en-US" sz="2000" i="1" dirty="0">
                <a:solidFill>
                  <a:schemeClr val="bg1"/>
                </a:solidFill>
              </a:rPr>
              <a:t>(the code expires on April 21</a:t>
            </a:r>
            <a:r>
              <a:rPr lang="en-US" sz="2000" i="1" baseline="30000" dirty="0">
                <a:solidFill>
                  <a:schemeClr val="bg1"/>
                </a:solidFill>
              </a:rPr>
              <a:t>st</a:t>
            </a:r>
            <a:r>
              <a:rPr lang="en-US" sz="2000" i="1" dirty="0">
                <a:solidFill>
                  <a:schemeClr val="bg1"/>
                </a:solidFill>
              </a:rPr>
              <a:t>)</a:t>
            </a:r>
            <a:endParaRPr lang="en-US" sz="2000" dirty="0">
              <a:solidFill>
                <a:schemeClr val="bg1"/>
              </a:solidFill>
            </a:endParaRPr>
          </a:p>
          <a:p>
            <a:endParaRPr lang="en-US" sz="2000" dirty="0">
              <a:solidFill>
                <a:schemeClr val="bg1"/>
              </a:solidFill>
            </a:endParaRPr>
          </a:p>
        </p:txBody>
      </p:sp>
      <p:sp>
        <p:nvSpPr>
          <p:cNvPr id="13" name="Content Placeholder 2">
            <a:extLst>
              <a:ext uri="{FF2B5EF4-FFF2-40B4-BE49-F238E27FC236}">
                <a16:creationId xmlns:a16="http://schemas.microsoft.com/office/drawing/2014/main" id="{6F70F736-A001-C86B-3B5D-8CDE9C780E61}"/>
              </a:ext>
            </a:extLst>
          </p:cNvPr>
          <p:cNvSpPr txBox="1">
            <a:spLocks/>
          </p:cNvSpPr>
          <p:nvPr/>
        </p:nvSpPr>
        <p:spPr>
          <a:xfrm>
            <a:off x="1453630" y="5985927"/>
            <a:ext cx="9284740" cy="70326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accent1"/>
                </a:solidFill>
              </a:rPr>
              <a:t>https://github.com/cggallant/confoo-2023</a:t>
            </a:r>
            <a:endParaRPr lang="en-US" sz="3200" b="1" dirty="0">
              <a:solidFill>
                <a:schemeClr val="accent1"/>
              </a:solidFill>
            </a:endParaRPr>
          </a:p>
        </p:txBody>
      </p:sp>
      <p:pic>
        <p:nvPicPr>
          <p:cNvPr id="5" name="Picture 4" descr="Qr code&#10;&#10;Description automatically generated">
            <a:extLst>
              <a:ext uri="{FF2B5EF4-FFF2-40B4-BE49-F238E27FC236}">
                <a16:creationId xmlns:a16="http://schemas.microsoft.com/office/drawing/2014/main" id="{354C0B19-552F-FCE7-9CAA-C1EACDF38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831" y="332692"/>
            <a:ext cx="5452337" cy="5452337"/>
          </a:xfrm>
          <a:prstGeom prst="rect">
            <a:avLst/>
          </a:prstGeom>
        </p:spPr>
      </p:pic>
    </p:spTree>
    <p:extLst>
      <p:ext uri="{BB962C8B-B14F-4D97-AF65-F5344CB8AC3E}">
        <p14:creationId xmlns:p14="http://schemas.microsoft.com/office/powerpoint/2010/main" val="200181496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13948</TotalTime>
  <Words>587</Words>
  <Application>Microsoft Office PowerPoint</Application>
  <PresentationFormat>Widescreen</PresentationFormat>
  <Paragraphs>58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Building an Interactive Slack Bot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Joining forces to free WebAssembly from the browser</dc:title>
  <dc:creator>Gerard Gallant</dc:creator>
  <cp:lastModifiedBy>Gerard Gallant</cp:lastModifiedBy>
  <cp:revision>100</cp:revision>
  <dcterms:created xsi:type="dcterms:W3CDTF">2021-02-08T23:58:27Z</dcterms:created>
  <dcterms:modified xsi:type="dcterms:W3CDTF">2023-02-24T13:17:11Z</dcterms:modified>
</cp:coreProperties>
</file>